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47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43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75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305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06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50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54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56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00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862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72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05D96-B450-4727-82D7-7012FDBEB463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CD8B5-B882-4F6B-9D5A-B1E8015484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39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04147" y="168442"/>
            <a:ext cx="6120064" cy="6096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Rechtsmittel-/ Rechtsbehelfsverfahren </a:t>
            </a:r>
            <a:endParaRPr lang="de-DE" sz="2400" dirty="0"/>
          </a:p>
        </p:txBody>
      </p:sp>
      <p:sp>
        <p:nvSpPr>
          <p:cNvPr id="3" name="Abgerundetes Rechteck 2"/>
          <p:cNvSpPr/>
          <p:nvPr/>
        </p:nvSpPr>
        <p:spPr>
          <a:xfrm>
            <a:off x="1560092" y="890337"/>
            <a:ext cx="9208169" cy="9144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Rechtsmittel und Rechtsbehelf dienen der Anfechtung gerichtlicher Entscheidungen</a:t>
            </a:r>
            <a:endParaRPr lang="de-DE" sz="20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560091" y="1860884"/>
            <a:ext cx="9208169" cy="147587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Rechtsmittel</a:t>
            </a:r>
            <a:r>
              <a:rPr lang="de-DE" dirty="0" smtClean="0"/>
              <a:t> sind dadurch gekennzeichnet, dass sie nicht nur den Eintritt der formellen Rechtskraft hemmen (</a:t>
            </a:r>
            <a:r>
              <a:rPr lang="de-DE" dirty="0" err="1" smtClean="0"/>
              <a:t>Suspensiveffekt</a:t>
            </a:r>
            <a:r>
              <a:rPr lang="de-DE" dirty="0" smtClean="0"/>
              <a:t>), sondern auch den Rechtsstreit auf eine höhere Instanz befördert (</a:t>
            </a:r>
            <a:r>
              <a:rPr lang="de-DE" dirty="0" err="1" smtClean="0"/>
              <a:t>Devolutiveffekt</a:t>
            </a:r>
            <a:r>
              <a:rPr lang="de-DE" dirty="0" smtClean="0"/>
              <a:t>).</a:t>
            </a:r>
          </a:p>
          <a:p>
            <a:r>
              <a:rPr lang="de-DE" dirty="0" smtClean="0"/>
              <a:t>Dies trifft nur auf </a:t>
            </a:r>
            <a:r>
              <a:rPr lang="de-DE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Berufung, Revision, sofortige Beschwerde</a:t>
            </a:r>
            <a:r>
              <a:rPr lang="de-DE" dirty="0" smtClean="0"/>
              <a:t>, bzw. Beschwerde und die </a:t>
            </a:r>
            <a:r>
              <a:rPr lang="de-DE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Rechtsbeschwerde</a:t>
            </a:r>
            <a:r>
              <a:rPr lang="de-DE" dirty="0" smtClean="0"/>
              <a:t> zu. 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560090" y="3392905"/>
            <a:ext cx="9208169" cy="87429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Der Begriff </a:t>
            </a:r>
            <a:r>
              <a:rPr lang="de-DE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Rechtsbehelf</a:t>
            </a:r>
            <a:r>
              <a:rPr lang="de-DE" dirty="0" smtClean="0"/>
              <a:t> beschreibt die (einfache) Anfechtbarkeit einer Entscheidung, z. B. durch den Einspruch gegen ein Versäumnisurteil oder die Anhörungsrüge </a:t>
            </a:r>
          </a:p>
          <a:p>
            <a:r>
              <a:rPr lang="de-DE" dirty="0" smtClean="0"/>
              <a:t>(§ 321a ZPO). 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1560089" y="4323347"/>
            <a:ext cx="9208169" cy="78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Rechtsmittelfrist</a:t>
            </a:r>
            <a:r>
              <a:rPr lang="de-DE" dirty="0" smtClean="0"/>
              <a:t> (Notfrist) =&gt; Rechtsmittel und -behelf sind an Fristen gebunden, die entweder mit Verkündung oder aber mit Zustellung der Entscheidung zu laufen beginnen.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560089" y="5197642"/>
            <a:ext cx="9208169" cy="12192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</a:t>
            </a:r>
            <a:r>
              <a:rPr lang="de-DE" dirty="0" smtClean="0"/>
              <a:t> =&gt; ist Zulässigkeitsvoraussetzung für jedes/n Rechtsmittel/Rechtsbehelf. Ohne Beschwer ist kein Rechtsschutzbedürfnis gegeben, denn eine gerichtliche Entscheidung soll nur von demjenigen angegriffen werden dürfen, der von dieser „negativ betroffen“ ist.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2023" y="253714"/>
            <a:ext cx="41456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015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850231" y="1187116"/>
            <a:ext cx="2013285" cy="59355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Rechtsmittel</a:t>
            </a:r>
            <a:endParaRPr lang="de-DE" sz="2000" dirty="0"/>
          </a:p>
        </p:txBody>
      </p:sp>
      <p:sp>
        <p:nvSpPr>
          <p:cNvPr id="4" name="Kreuz 3"/>
          <p:cNvSpPr/>
          <p:nvPr/>
        </p:nvSpPr>
        <p:spPr>
          <a:xfrm>
            <a:off x="2971800" y="1239253"/>
            <a:ext cx="465221" cy="489284"/>
          </a:xfrm>
          <a:prstGeom prst="plus">
            <a:avLst>
              <a:gd name="adj" fmla="val 3716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Gestreifter Pfeil nach rechts 4"/>
          <p:cNvSpPr/>
          <p:nvPr/>
        </p:nvSpPr>
        <p:spPr>
          <a:xfrm>
            <a:off x="5735053" y="1243264"/>
            <a:ext cx="705852" cy="488643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/>
          <p:cNvSpPr/>
          <p:nvPr/>
        </p:nvSpPr>
        <p:spPr>
          <a:xfrm>
            <a:off x="6681538" y="601579"/>
            <a:ext cx="4940968" cy="15119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000" dirty="0" smtClean="0"/>
              <a:t>…dienen also der </a:t>
            </a:r>
            <a:r>
              <a:rPr lang="de-DE" sz="2000" b="1" dirty="0" smtClean="0"/>
              <a:t>Überprüfung von Entscheidungen </a:t>
            </a:r>
            <a:r>
              <a:rPr lang="de-DE" sz="2000" dirty="0" smtClean="0"/>
              <a:t>der Gerichte, sind an Fristen gebunden und setzen eine Beschwer des Rechtsmittelführers voraus.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6440905" y="3005890"/>
            <a:ext cx="3561347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… werden durch </a:t>
            </a:r>
            <a:r>
              <a:rPr lang="de-DE" b="1" dirty="0" smtClean="0"/>
              <a:t>dieselbe Instanz </a:t>
            </a:r>
            <a:r>
              <a:rPr lang="de-DE" dirty="0" smtClean="0"/>
              <a:t>geprüft</a:t>
            </a:r>
          </a:p>
          <a:p>
            <a:pPr algn="ctr"/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6440905" y="4379494"/>
            <a:ext cx="3473115" cy="8341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… werden durch die </a:t>
            </a:r>
            <a:r>
              <a:rPr lang="de-DE" b="1" dirty="0" smtClean="0"/>
              <a:t>nächsthöhere Instanz</a:t>
            </a:r>
            <a:r>
              <a:rPr lang="de-DE" dirty="0" smtClean="0"/>
              <a:t> geprüft</a:t>
            </a:r>
          </a:p>
          <a:p>
            <a:pPr algn="ctr"/>
            <a:endParaRPr lang="de-DE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4395852" y="1449806"/>
            <a:ext cx="1964843" cy="2095499"/>
            <a:chOff x="4439650" y="1808750"/>
            <a:chExt cx="1964843" cy="2095499"/>
          </a:xfrm>
        </p:grpSpPr>
        <p:sp>
          <p:nvSpPr>
            <p:cNvPr id="11" name="Rechteck 10"/>
            <p:cNvSpPr/>
            <p:nvPr/>
          </p:nvSpPr>
          <p:spPr>
            <a:xfrm rot="5400000">
              <a:off x="3465014" y="2783387"/>
              <a:ext cx="2013284" cy="6400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Pfeil nach rechts 11"/>
            <p:cNvSpPr/>
            <p:nvPr/>
          </p:nvSpPr>
          <p:spPr>
            <a:xfrm>
              <a:off x="4439650" y="3822034"/>
              <a:ext cx="1964843" cy="82215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" name="Abgerundetes Rechteck 2"/>
          <p:cNvSpPr/>
          <p:nvPr/>
        </p:nvSpPr>
        <p:spPr>
          <a:xfrm>
            <a:off x="3529263" y="1199148"/>
            <a:ext cx="1965158" cy="609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Rechtsbehelfe</a:t>
            </a:r>
            <a:endParaRPr lang="de-DE" sz="2000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1735990" y="1780675"/>
            <a:ext cx="4624705" cy="3081086"/>
            <a:chOff x="1735990" y="1780675"/>
            <a:chExt cx="4624705" cy="3081086"/>
          </a:xfrm>
        </p:grpSpPr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35990" y="1780675"/>
              <a:ext cx="73068" cy="3015914"/>
            </a:xfrm>
            <a:prstGeom prst="rect">
              <a:avLst/>
            </a:prstGeom>
          </p:spPr>
        </p:pic>
        <p:sp>
          <p:nvSpPr>
            <p:cNvPr id="16" name="Pfeil nach rechts 15"/>
            <p:cNvSpPr/>
            <p:nvPr/>
          </p:nvSpPr>
          <p:spPr>
            <a:xfrm>
              <a:off x="1735990" y="4731417"/>
              <a:ext cx="4624705" cy="130344"/>
            </a:xfrm>
            <a:prstGeom prst="rightArrow">
              <a:avLst>
                <a:gd name="adj1" fmla="val 31818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201120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4708357" y="320842"/>
            <a:ext cx="2414337" cy="473242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Rechtsmittel</a:t>
            </a:r>
            <a:endParaRPr lang="de-DE" sz="2400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677" y="794084"/>
            <a:ext cx="9613654" cy="5524035"/>
          </a:xfrm>
          <a:prstGeom prst="rect">
            <a:avLst/>
          </a:prstGeom>
        </p:spPr>
      </p:pic>
      <p:cxnSp>
        <p:nvCxnSpPr>
          <p:cNvPr id="19" name="Gerader Verbinder 18"/>
          <p:cNvCxnSpPr/>
          <p:nvPr/>
        </p:nvCxnSpPr>
        <p:spPr>
          <a:xfrm>
            <a:off x="5907504" y="794084"/>
            <a:ext cx="0" cy="2967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877352" y="3657600"/>
            <a:ext cx="10060304" cy="26605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Gefaltete Ecke 5"/>
          <p:cNvSpPr/>
          <p:nvPr/>
        </p:nvSpPr>
        <p:spPr>
          <a:xfrm rot="21379707">
            <a:off x="2290905" y="4511230"/>
            <a:ext cx="2044634" cy="180144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Entweder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 Monat,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2 Wochen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06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4708357" y="320842"/>
            <a:ext cx="2414337" cy="47324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Rechtsbehelfe</a:t>
            </a:r>
            <a:endParaRPr lang="de-DE" sz="2400" dirty="0"/>
          </a:p>
        </p:txBody>
      </p:sp>
      <p:cxnSp>
        <p:nvCxnSpPr>
          <p:cNvPr id="19" name="Gerader Verbinder 18"/>
          <p:cNvCxnSpPr/>
          <p:nvPr/>
        </p:nvCxnSpPr>
        <p:spPr>
          <a:xfrm>
            <a:off x="5907504" y="794084"/>
            <a:ext cx="0" cy="2967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855" y="794084"/>
            <a:ext cx="9152019" cy="5756742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133506" y="5486400"/>
            <a:ext cx="8081932" cy="385763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936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Breitbild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2022-04-04T14:41:22Z</dcterms:created>
  <dcterms:modified xsi:type="dcterms:W3CDTF">2023-08-09T14:16:18Z</dcterms:modified>
</cp:coreProperties>
</file>