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C688"/>
    <a:srgbClr val="EED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bgerundetes Rechteck 12"/>
          <p:cNvSpPr/>
          <p:nvPr/>
        </p:nvSpPr>
        <p:spPr>
          <a:xfrm>
            <a:off x="2963912" y="5135886"/>
            <a:ext cx="6600826" cy="67653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 Schlusskostenberechnung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2924992" y="4248746"/>
            <a:ext cx="6600826" cy="67653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 vorauszuzahlende Verfahrensgebühr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101737" y="2335899"/>
            <a:ext cx="10247337" cy="182372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/>
          </a:p>
          <a:p>
            <a:pPr algn="ctr"/>
            <a:r>
              <a:rPr lang="de-DE" sz="2800" dirty="0"/>
              <a:t>Ist der Streitwert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nicht eindeutig </a:t>
            </a:r>
            <a:r>
              <a:rPr lang="de-DE" sz="2800" dirty="0"/>
              <a:t>zu ermitteln, bzw. ist die Wertangabe in der Antrags- oder Klageschrift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offenbar unrichtig </a:t>
            </a:r>
            <a:endParaRPr lang="de-D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800" dirty="0" smtClean="0"/>
              <a:t>(§ </a:t>
            </a:r>
            <a:r>
              <a:rPr lang="de-DE" sz="2800" dirty="0"/>
              <a:t>26 Abs. 2 </a:t>
            </a:r>
            <a:r>
              <a:rPr lang="de-DE" sz="2800" dirty="0" err="1"/>
              <a:t>KostVfg</a:t>
            </a:r>
            <a:r>
              <a:rPr lang="de-DE" sz="2800" dirty="0"/>
              <a:t>), wird dieser durch das Gericht nach </a:t>
            </a:r>
            <a:endParaRPr lang="de-DE" sz="2800" dirty="0" smtClean="0"/>
          </a:p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63 GKG festgesetzt </a:t>
            </a:r>
            <a:r>
              <a:rPr lang="de-DE" sz="2800" dirty="0"/>
              <a:t>und zwar:</a:t>
            </a:r>
            <a:br>
              <a:rPr lang="de-DE" sz="2800" dirty="0"/>
            </a:br>
            <a:endParaRPr lang="de-DE" sz="2800" dirty="0"/>
          </a:p>
        </p:txBody>
      </p:sp>
      <p:sp>
        <p:nvSpPr>
          <p:cNvPr id="4" name="Abgerundetes Rechteck 3"/>
          <p:cNvSpPr/>
          <p:nvPr/>
        </p:nvSpPr>
        <p:spPr>
          <a:xfrm>
            <a:off x="3166188" y="1358283"/>
            <a:ext cx="6118434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Streitwertfestsetzung 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89345" y="4268811"/>
            <a:ext cx="2536031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vorläufig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0977216">
            <a:off x="764841" y="419384"/>
            <a:ext cx="1985041" cy="1828800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63 GKG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489345" y="5153584"/>
            <a:ext cx="2536031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endgültig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Gefaltete Ecke 13"/>
          <p:cNvSpPr/>
          <p:nvPr/>
        </p:nvSpPr>
        <p:spPr>
          <a:xfrm rot="21114559">
            <a:off x="9277995" y="3809750"/>
            <a:ext cx="1840467" cy="1674012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32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63 I </a:t>
            </a:r>
            <a:r>
              <a:rPr lang="de-DE" sz="32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</a:p>
        </p:txBody>
      </p:sp>
      <p:sp>
        <p:nvSpPr>
          <p:cNvPr id="15" name="Gefaltete Ecke 14"/>
          <p:cNvSpPr/>
          <p:nvPr/>
        </p:nvSpPr>
        <p:spPr>
          <a:xfrm rot="178196">
            <a:off x="9270808" y="5076482"/>
            <a:ext cx="1835062" cy="1591182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32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63 II 1 </a:t>
            </a:r>
            <a:r>
              <a:rPr lang="de-DE" sz="32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</a:p>
        </p:txBody>
      </p:sp>
    </p:spTree>
    <p:extLst>
      <p:ext uri="{BB962C8B-B14F-4D97-AF65-F5344CB8AC3E}">
        <p14:creationId xmlns:p14="http://schemas.microsoft.com/office/powerpoint/2010/main" val="31831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" grpId="0" animBg="1"/>
      <p:bldP spid="3" grpId="0" animBg="1"/>
      <p:bldP spid="4" grpId="0" animBg="1"/>
      <p:bldP spid="7" grpId="0" animBg="1"/>
      <p:bldP spid="8" grpId="0" animBg="1"/>
      <p:bldP spid="11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101737" y="2335899"/>
            <a:ext cx="10247337" cy="216466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/>
          </a:p>
          <a:p>
            <a:pPr algn="ctr"/>
            <a:r>
              <a:rPr lang="de-DE" sz="2800" dirty="0"/>
              <a:t>Zuständigkeits-/Zulässigkeitswert: Ist der Streitwert bereits zwecks Entscheidung über die sachliche Zuständigkeit des Gerichts oder die Zulässigkeit eines Rechtsmittels festgesetzt worden (§§ 2 ff ZPO), so ist dieser Wert gem.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 62 S. 1 GKG </a:t>
            </a:r>
            <a:r>
              <a:rPr lang="de-DE" sz="2800" dirty="0"/>
              <a:t>auch für die Gebührenberechnung maßgeblich.</a:t>
            </a:r>
            <a:br>
              <a:rPr lang="de-DE" sz="2800" dirty="0"/>
            </a:br>
            <a:endParaRPr lang="de-DE" sz="2800" dirty="0"/>
          </a:p>
        </p:txBody>
      </p:sp>
      <p:sp>
        <p:nvSpPr>
          <p:cNvPr id="4" name="Abgerundetes Rechteck 3"/>
          <p:cNvSpPr/>
          <p:nvPr/>
        </p:nvSpPr>
        <p:spPr>
          <a:xfrm>
            <a:off x="3166188" y="1358283"/>
            <a:ext cx="6118434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Streitwertfestsetzung 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Gefaltete Ecke 13"/>
          <p:cNvSpPr/>
          <p:nvPr/>
        </p:nvSpPr>
        <p:spPr>
          <a:xfrm rot="574988">
            <a:off x="8885245" y="4445038"/>
            <a:ext cx="1840467" cy="1674012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</a:t>
            </a:r>
            <a:r>
              <a:rPr lang="de-DE" sz="32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62 I </a:t>
            </a:r>
            <a:r>
              <a:rPr lang="de-DE" sz="32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</a:p>
        </p:txBody>
      </p:sp>
    </p:spTree>
    <p:extLst>
      <p:ext uri="{BB962C8B-B14F-4D97-AF65-F5344CB8AC3E}">
        <p14:creationId xmlns:p14="http://schemas.microsoft.com/office/powerpoint/2010/main" val="28339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bgerundetes Rechteck 12"/>
          <p:cNvSpPr/>
          <p:nvPr/>
        </p:nvSpPr>
        <p:spPr>
          <a:xfrm>
            <a:off x="1150991" y="4786885"/>
            <a:ext cx="10044122" cy="172678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bis 6 Mon. nach 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Rechtskraft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Hauptsache </a:t>
            </a:r>
          </a:p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(§§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68 Abs. 2, 63 Abs. 3 S. 3 GKG), </a:t>
            </a:r>
          </a:p>
          <a:p>
            <a:pPr algn="ctr"/>
            <a:r>
              <a:rPr lang="de-DE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 Mon. im Falle des 68 Abs. 1 S. 3 GKG)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150991" y="2953654"/>
            <a:ext cx="10044123" cy="129222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zulässig</a:t>
            </a:r>
            <a:r>
              <a:rPr lang="de-DE" sz="2800" dirty="0"/>
              <a:t>, wenn Wert des Beschwerdegegenstandes 200,- EUR übersteigt oder wenn durch das Gericht im Beschluss zugelassen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166188" y="1358283"/>
            <a:ext cx="6118434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Streitwertfestsetzung 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630157" y="2445390"/>
            <a:ext cx="7198929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Rechtsmittel : Beschwerde gem. § 68 GKG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86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630157" y="4319246"/>
            <a:ext cx="2536031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Frist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906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 animBg="1"/>
      <p:bldP spid="4" grpId="0" animBg="1"/>
      <p:bldP spid="7" grpId="0" animBg="1"/>
      <p:bldP spid="1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Breitbild</PresentationFormat>
  <Paragraphs>32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7</cp:revision>
  <dcterms:created xsi:type="dcterms:W3CDTF">2023-05-04T13:22:15Z</dcterms:created>
  <dcterms:modified xsi:type="dcterms:W3CDTF">2024-02-22T08:00:47Z</dcterms:modified>
</cp:coreProperties>
</file>