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47" d="100"/>
          <a:sy n="47" d="100"/>
        </p:scale>
        <p:origin x="60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16EAE7-C840-4D85-90D1-A2060958A8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Familie &amp; Co </a:t>
            </a:r>
            <a:r>
              <a:rPr lang="de-DE" dirty="0" err="1"/>
              <a:t>inder</a:t>
            </a:r>
            <a:r>
              <a:rPr lang="de-DE" dirty="0"/>
              <a:t> Betreuung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3AF6A83-A10E-4FF7-8FA9-DA1F3DB111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951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FF0000"/>
                </a:solidFill>
                <a:latin typeface="Arial Narrow" panose="020B0606020202030204" pitchFamily="34" charset="0"/>
              </a:rPr>
              <a:t>Die Familie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latin typeface="Arial Narrow" panose="020B0606020202030204" pitchFamily="34" charset="0"/>
              </a:rPr>
              <a:t>„Die Familie“ ist kein rechtlicher Begriff und bedeutet für jeden etwas anderes</a:t>
            </a:r>
          </a:p>
          <a:p>
            <a:r>
              <a:rPr lang="de-DE" dirty="0">
                <a:latin typeface="Arial Narrow" panose="020B0606020202030204" pitchFamily="34" charset="0"/>
              </a:rPr>
              <a:t>Beziehungsverhältnis von Eltern und Kindern, wobei das Abstammungsverhältnis </a:t>
            </a:r>
            <a:r>
              <a:rPr lang="de-DE">
                <a:latin typeface="Arial Narrow" panose="020B0606020202030204" pitchFamily="34" charset="0"/>
              </a:rPr>
              <a:t>unbeachtlich ist</a:t>
            </a:r>
          </a:p>
          <a:p>
            <a:pPr marL="0" indent="0">
              <a:buNone/>
            </a:pPr>
            <a:endParaRPr lang="de-DE" dirty="0">
              <a:latin typeface="Arial Narrow" panose="020B0606020202030204" pitchFamily="34" charset="0"/>
            </a:endParaRPr>
          </a:p>
          <a:p>
            <a:endParaRPr lang="de-DE" dirty="0">
              <a:latin typeface="Arial Narrow" panose="020B0606020202030204" pitchFamily="34" charset="0"/>
            </a:endParaRPr>
          </a:p>
          <a:p>
            <a:r>
              <a:rPr lang="de-DE" u="sng" dirty="0">
                <a:solidFill>
                  <a:srgbClr val="FF0000"/>
                </a:solidFill>
                <a:latin typeface="Arial Narrow" panose="020B0606020202030204" pitchFamily="34" charset="0"/>
              </a:rPr>
              <a:t>Im allgemeinen Sprachgebrauch </a:t>
            </a:r>
            <a:r>
              <a:rPr lang="de-DE" dirty="0">
                <a:solidFill>
                  <a:srgbClr val="FF0000"/>
                </a:solidFill>
                <a:latin typeface="Arial Narrow" panose="020B0606020202030204" pitchFamily="34" charset="0"/>
              </a:rPr>
              <a:t>werden als Familie alle Personen bezeichnet, die durch Abstammung/Verwandtschaft, Schwägerschaft, Ehe oder Lebenspartnerschaft miteinander verbunden sind !!!</a:t>
            </a:r>
          </a:p>
        </p:txBody>
      </p:sp>
    </p:spTree>
    <p:extLst>
      <p:ext uri="{BB962C8B-B14F-4D97-AF65-F5344CB8AC3E}">
        <p14:creationId xmlns:p14="http://schemas.microsoft.com/office/powerpoint/2010/main" val="3067282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accent1"/>
                </a:solidFill>
                <a:latin typeface="Arial Narrow" panose="020B0606020202030204" pitchFamily="34" charset="0"/>
              </a:rPr>
              <a:t>Die Ehe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Die Ehe ist eine förmliche und gefestigte Verbindung zweier Personen,</a:t>
            </a:r>
          </a:p>
          <a:p>
            <a:pPr marL="0" indent="0">
              <a:buNone/>
            </a:pPr>
            <a:r>
              <a:rPr lang="de-DE" dirty="0"/>
              <a:t>   die grundsätzlich unbefristet geschlossen wird</a:t>
            </a:r>
          </a:p>
          <a:p>
            <a:r>
              <a:rPr lang="de-DE" dirty="0"/>
              <a:t>Sie kann seit dem 01.10.2017 sowohl verschieden- als auch gleichgeschlechtlich geschlossen werden (§ 1353 BGB „Ehe für alle“)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Die Pflicht zur Ehegemeinschaft bedeutet: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de-DE" dirty="0"/>
              <a:t> Häusliche Gemeinschaft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de-DE" dirty="0"/>
              <a:t> Geschlechtsgemeinschaft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de-DE" dirty="0"/>
              <a:t>Haushalts- und Funktionsteilung</a:t>
            </a:r>
          </a:p>
        </p:txBody>
      </p:sp>
    </p:spTree>
    <p:extLst>
      <p:ext uri="{BB962C8B-B14F-4D97-AF65-F5344CB8AC3E}">
        <p14:creationId xmlns:p14="http://schemas.microsoft.com/office/powerpoint/2010/main" val="447651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  <a:latin typeface="Arial Narrow" panose="020B0606020202030204" pitchFamily="34" charset="0"/>
              </a:rPr>
              <a:t>Die Verwandtschaft- </a:t>
            </a:r>
            <a:r>
              <a:rPr lang="de-DE" u="sng" dirty="0">
                <a:solidFill>
                  <a:srgbClr val="92D050"/>
                </a:solidFill>
                <a:latin typeface="Arial Narrow" panose="020B0606020202030204" pitchFamily="34" charset="0"/>
              </a:rPr>
              <a:t>Verwandtschaftsarten</a:t>
            </a:r>
            <a:endParaRPr lang="de-DE" u="sng" dirty="0">
              <a:solidFill>
                <a:srgbClr val="92D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de-DE" sz="3600" dirty="0">
                <a:latin typeface="Arial Narrow" panose="020B0606020202030204" pitchFamily="34" charset="0"/>
              </a:rPr>
              <a:t>Man unterscheidet !!!!</a:t>
            </a:r>
          </a:p>
          <a:p>
            <a:pPr marL="0" indent="0" algn="ctr">
              <a:buNone/>
            </a:pPr>
            <a:r>
              <a:rPr lang="de-DE" sz="3600" dirty="0">
                <a:latin typeface="Arial Narrow" panose="020B0606020202030204" pitchFamily="34" charset="0"/>
              </a:rPr>
              <a:t>1. </a:t>
            </a:r>
            <a:r>
              <a:rPr lang="de-DE" sz="3600" u="sng" dirty="0">
                <a:latin typeface="Arial Narrow" panose="020B0606020202030204" pitchFamily="34" charset="0"/>
              </a:rPr>
              <a:t>§ 1589 BGB(</a:t>
            </a:r>
            <a:r>
              <a:rPr lang="de-DE" sz="3600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Blutsverwandschaft</a:t>
            </a:r>
            <a:r>
              <a:rPr lang="de-DE" sz="3600" dirty="0">
                <a:latin typeface="Arial Narrow" panose="020B0606020202030204" pitchFamily="34" charset="0"/>
              </a:rPr>
              <a:t>) und</a:t>
            </a:r>
          </a:p>
          <a:p>
            <a:pPr algn="ctr"/>
            <a:r>
              <a:rPr lang="de-DE" sz="3600" dirty="0">
                <a:latin typeface="Arial Narrow" panose="020B0606020202030204" pitchFamily="34" charset="0"/>
              </a:rPr>
              <a:t>2. </a:t>
            </a:r>
            <a:r>
              <a:rPr lang="de-DE" sz="3600" u="sng" dirty="0">
                <a:latin typeface="Arial Narrow" panose="020B0606020202030204" pitchFamily="34" charset="0"/>
              </a:rPr>
              <a:t>§ 1754 BGB (</a:t>
            </a:r>
            <a:r>
              <a:rPr lang="de-DE" sz="3600" u="sng" dirty="0">
                <a:solidFill>
                  <a:srgbClr val="FF0000"/>
                </a:solidFill>
                <a:latin typeface="Arial Narrow" panose="020B0606020202030204" pitchFamily="34" charset="0"/>
              </a:rPr>
              <a:t>Verwandtschaft durch Rechtsakt</a:t>
            </a:r>
            <a:r>
              <a:rPr lang="de-DE" sz="3600" u="sng" dirty="0">
                <a:latin typeface="Arial Narrow" panose="020B0606020202030204" pitchFamily="34" charset="0"/>
              </a:rPr>
              <a:t>)  </a:t>
            </a:r>
          </a:p>
          <a:p>
            <a:pPr algn="ctr"/>
            <a:r>
              <a:rPr lang="de-DE" sz="3600" dirty="0">
                <a:latin typeface="Arial Narrow" panose="020B0606020202030204" pitchFamily="34" charset="0"/>
              </a:rPr>
              <a:t>gerade Linie und Seitenlinie</a:t>
            </a:r>
          </a:p>
          <a:p>
            <a:pPr algn="ctr"/>
            <a:r>
              <a:rPr lang="de-DE" sz="3600" dirty="0">
                <a:latin typeface="Arial Narrow" panose="020B0606020202030204" pitchFamily="34" charset="0"/>
              </a:rPr>
              <a:t>gerade Linie z.B.</a:t>
            </a:r>
          </a:p>
          <a:p>
            <a:pPr lvl="1" algn="ctr"/>
            <a:r>
              <a:rPr lang="de-DE" sz="3600" dirty="0">
                <a:latin typeface="Arial Narrow" panose="020B0606020202030204" pitchFamily="34" charset="0"/>
              </a:rPr>
              <a:t>Eltern, Großeltern</a:t>
            </a:r>
          </a:p>
          <a:p>
            <a:pPr lvl="1" algn="ctr"/>
            <a:r>
              <a:rPr lang="de-DE" sz="3600" dirty="0">
                <a:latin typeface="Arial Narrow" panose="020B0606020202030204" pitchFamily="34" charset="0"/>
              </a:rPr>
              <a:t>Kinder, Enkel</a:t>
            </a:r>
          </a:p>
          <a:p>
            <a:pPr algn="ctr"/>
            <a:r>
              <a:rPr lang="de-DE" sz="3600" dirty="0">
                <a:latin typeface="Arial Narrow" panose="020B0606020202030204" pitchFamily="34" charset="0"/>
              </a:rPr>
              <a:t>Seitenlinie z.B.</a:t>
            </a:r>
          </a:p>
          <a:p>
            <a:pPr lvl="1" algn="ctr"/>
            <a:r>
              <a:rPr lang="de-DE" sz="3600" dirty="0">
                <a:latin typeface="Arial Narrow" panose="020B0606020202030204" pitchFamily="34" charset="0"/>
              </a:rPr>
              <a:t>Geschwister, Onkel/Tante</a:t>
            </a:r>
          </a:p>
          <a:p>
            <a:pPr lvl="1" algn="ctr"/>
            <a:r>
              <a:rPr lang="de-DE" sz="3600" dirty="0">
                <a:latin typeface="Arial Narrow" panose="020B0606020202030204" pitchFamily="34" charset="0"/>
              </a:rPr>
              <a:t>Neffen, Cousins</a:t>
            </a:r>
          </a:p>
          <a:p>
            <a:pPr algn="ctr"/>
            <a:endParaRPr lang="de-DE" sz="4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244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 </a:t>
            </a:r>
            <a:r>
              <a:rPr lang="de-DE" dirty="0">
                <a:solidFill>
                  <a:srgbClr val="92D050"/>
                </a:solidFill>
                <a:latin typeface="Arial Narrow" panose="020B0606020202030204" pitchFamily="34" charset="0"/>
              </a:rPr>
              <a:t>Verwandtschaft</a:t>
            </a: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457" y="1850792"/>
            <a:ext cx="8808440" cy="489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753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  <a:latin typeface="Arial Narrow" panose="020B0606020202030204" pitchFamily="34" charset="0"/>
              </a:rPr>
              <a:t>Verwandtschaft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4991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Was ist Verwandtschaft ????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u="sng" dirty="0"/>
              <a:t>Die Verwandtschaft ist eine auf Abstammung beruhende Verbindung</a:t>
            </a:r>
          </a:p>
          <a:p>
            <a:pPr marL="0" indent="0">
              <a:buNone/>
            </a:pPr>
            <a:r>
              <a:rPr lang="de-DE" b="1" u="sng" dirty="0"/>
              <a:t>von Personen zueinander !!!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Der Grad der Verwandtschaft </a:t>
            </a:r>
            <a:r>
              <a:rPr lang="de-DE" dirty="0"/>
              <a:t>stellt die </a:t>
            </a:r>
            <a:r>
              <a:rPr lang="de-DE" b="1" dirty="0"/>
              <a:t>Anzahl der vermittelten </a:t>
            </a:r>
            <a:r>
              <a:rPr lang="de-DE" dirty="0"/>
              <a:t>Geburten dar</a:t>
            </a:r>
          </a:p>
          <a:p>
            <a:pPr marL="0" indent="0">
              <a:buNone/>
            </a:pPr>
            <a:r>
              <a:rPr lang="de-DE" dirty="0"/>
              <a:t>Beispiele: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Eltern-Kind = 1. Grad gerade Linie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 Großeltern-Enkel = 2. Grad gerade Linie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 Geschwister = 2. Grad Seitenlinie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Onkel-Neffe = 3. Grad Seitenlinie</a:t>
            </a:r>
          </a:p>
        </p:txBody>
      </p:sp>
    </p:spTree>
    <p:extLst>
      <p:ext uri="{BB962C8B-B14F-4D97-AF65-F5344CB8AC3E}">
        <p14:creationId xmlns:p14="http://schemas.microsoft.com/office/powerpoint/2010/main" val="538211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FFC000"/>
                </a:solidFill>
                <a:latin typeface="Arial Narrow" panose="020B0606020202030204" pitchFamily="34" charset="0"/>
              </a:rPr>
              <a:t>Schwägerschaft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In § 1590 BGB geregelt</a:t>
            </a:r>
          </a:p>
          <a:p>
            <a:r>
              <a:rPr lang="de-DE" dirty="0"/>
              <a:t>Verwandte des einen Ehegatten sind mit den Verwandten des anderen Ehegatten verschwägert</a:t>
            </a:r>
          </a:p>
          <a:p>
            <a:r>
              <a:rPr lang="de-DE" dirty="0"/>
              <a:t>Linie und Grad der Schwägerschaft richten sich nach Linie und Grad der vermittelten Verwandtschaft</a:t>
            </a:r>
          </a:p>
          <a:p>
            <a:pPr marL="0" indent="0">
              <a:buNone/>
            </a:pPr>
            <a:r>
              <a:rPr lang="de-DE" dirty="0"/>
              <a:t>Beispiele: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 Schwiegereltern und Schwiegerkinder = 1. Grad gerade Linie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Schwager und Schwägerin = 2. Grad Seitenlinie</a:t>
            </a:r>
          </a:p>
        </p:txBody>
      </p:sp>
    </p:spTree>
    <p:extLst>
      <p:ext uri="{BB962C8B-B14F-4D97-AF65-F5344CB8AC3E}">
        <p14:creationId xmlns:p14="http://schemas.microsoft.com/office/powerpoint/2010/main" val="3359216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FFC000"/>
                </a:solidFill>
                <a:latin typeface="Arial Narrow" panose="020B0606020202030204" pitchFamily="34" charset="0"/>
              </a:rPr>
              <a:t>Schwägerschaft</a:t>
            </a: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2452" y="1228573"/>
            <a:ext cx="11582400" cy="5629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932316"/>
      </p:ext>
    </p:extLst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277</Words>
  <Application>Microsoft Office PowerPoint</Application>
  <PresentationFormat>Breitbild</PresentationFormat>
  <Paragraphs>48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 Narrow</vt:lpstr>
      <vt:lpstr>Century Gothic</vt:lpstr>
      <vt:lpstr>Wingdings</vt:lpstr>
      <vt:lpstr>Wingdings 3</vt:lpstr>
      <vt:lpstr>Segment</vt:lpstr>
      <vt:lpstr>Familie &amp; Co inder Betreuung</vt:lpstr>
      <vt:lpstr>Die Familie </vt:lpstr>
      <vt:lpstr>Die Ehe</vt:lpstr>
      <vt:lpstr>Die Verwandtschaft- Verwandtschaftsarten</vt:lpstr>
      <vt:lpstr> Verwandtschaft</vt:lpstr>
      <vt:lpstr>Verwandtschaft</vt:lpstr>
      <vt:lpstr>Schwägerschaft</vt:lpstr>
      <vt:lpstr>Schwägerschaft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Familie &amp; Co inder Betreuung</dc:title>
  <dc:creator>Neuendorf-Schulz, Simone</dc:creator>
  <cp:lastModifiedBy>Neuendorf-Schulz, Simone</cp:lastModifiedBy>
  <cp:revision>1</cp:revision>
  <dcterms:created xsi:type="dcterms:W3CDTF">2024-11-08T12:26:07Z</dcterms:created>
  <dcterms:modified xsi:type="dcterms:W3CDTF">2024-11-08T12:29:23Z</dcterms:modified>
</cp:coreProperties>
</file>