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0" r:id="rId5"/>
    <p:sldId id="261" r:id="rId6"/>
    <p:sldId id="263" r:id="rId7"/>
    <p:sldId id="265" r:id="rId8"/>
    <p:sldId id="264" r:id="rId9"/>
    <p:sldId id="266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A2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7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3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C925F-879A-4D73-94B1-697FAD366D17}" type="datetimeFigureOut">
              <a:rPr lang="de-DE" smtClean="0"/>
              <a:t>24.08.2023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A84FC-F7A7-4B49-92DC-D74D602C18D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9316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C925F-879A-4D73-94B1-697FAD366D17}" type="datetimeFigureOut">
              <a:rPr lang="de-DE" smtClean="0"/>
              <a:t>24.08.2023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A84FC-F7A7-4B49-92DC-D74D602C18D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1417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C925F-879A-4D73-94B1-697FAD366D17}" type="datetimeFigureOut">
              <a:rPr lang="de-DE" smtClean="0"/>
              <a:t>24.08.2023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A84FC-F7A7-4B49-92DC-D74D602C18D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03480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C925F-879A-4D73-94B1-697FAD366D17}" type="datetimeFigureOut">
              <a:rPr lang="de-DE" smtClean="0"/>
              <a:t>24.08.2023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A84FC-F7A7-4B49-92DC-D74D602C18D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73445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C925F-879A-4D73-94B1-697FAD366D17}" type="datetimeFigureOut">
              <a:rPr lang="de-DE" smtClean="0"/>
              <a:t>24.08.2023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A84FC-F7A7-4B49-92DC-D74D602C18D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96631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C925F-879A-4D73-94B1-697FAD366D17}" type="datetimeFigureOut">
              <a:rPr lang="de-DE" smtClean="0"/>
              <a:t>24.08.2023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A84FC-F7A7-4B49-92DC-D74D602C18D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0530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C925F-879A-4D73-94B1-697FAD366D17}" type="datetimeFigureOut">
              <a:rPr lang="de-DE" smtClean="0"/>
              <a:t>24.08.2023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A84FC-F7A7-4B49-92DC-D74D602C18D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54847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C925F-879A-4D73-94B1-697FAD366D17}" type="datetimeFigureOut">
              <a:rPr lang="de-DE" smtClean="0"/>
              <a:t>24.08.2023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A84FC-F7A7-4B49-92DC-D74D602C18D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211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C925F-879A-4D73-94B1-697FAD366D17}" type="datetimeFigureOut">
              <a:rPr lang="de-DE" smtClean="0"/>
              <a:t>24.08.2023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A84FC-F7A7-4B49-92DC-D74D602C18D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2621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C925F-879A-4D73-94B1-697FAD366D17}" type="datetimeFigureOut">
              <a:rPr lang="de-DE" smtClean="0"/>
              <a:t>24.08.2023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A84FC-F7A7-4B49-92DC-D74D602C18D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90254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C925F-879A-4D73-94B1-697FAD366D17}" type="datetimeFigureOut">
              <a:rPr lang="de-DE" smtClean="0"/>
              <a:t>24.08.2023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A84FC-F7A7-4B49-92DC-D74D602C18D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332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C925F-879A-4D73-94B1-697FAD366D17}" type="datetimeFigureOut">
              <a:rPr lang="de-DE" smtClean="0"/>
              <a:t>24.08.2023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A84FC-F7A7-4B49-92DC-D74D602C18D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61652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B409FFAF-4CCC-A787-6C82-1271649D212B}"/>
              </a:ext>
            </a:extLst>
          </p:cNvPr>
          <p:cNvSpPr txBox="1"/>
          <p:nvPr/>
        </p:nvSpPr>
        <p:spPr>
          <a:xfrm>
            <a:off x="700414" y="1022222"/>
            <a:ext cx="10791172" cy="783193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  <a:effectLst>
            <a:softEdge rad="31750"/>
          </a:effectLst>
        </p:spPr>
        <p:txBody>
          <a:bodyPr wrap="square">
            <a:spAutoFit/>
          </a:bodyPr>
          <a:lstStyle/>
          <a:p>
            <a:pPr algn="ctr"/>
            <a:r>
              <a:rPr lang="de-DE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Verfahren, die die Verantwortung für die Person, das Vermögen oder die Vertretung des Minderjährigen betreffen, umfasst</a:t>
            </a:r>
            <a:endParaRPr lang="de-DE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CA55C85A-8257-CD72-CA0D-3C5F9445DB26}"/>
              </a:ext>
            </a:extLst>
          </p:cNvPr>
          <p:cNvSpPr txBox="1"/>
          <p:nvPr/>
        </p:nvSpPr>
        <p:spPr>
          <a:xfrm>
            <a:off x="700414" y="2133119"/>
            <a:ext cx="3535992" cy="186100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de-DE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eSo, Umgang, Herausgabe und Unterbringung auch im Wege der e. A. 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97A77E3-E4AD-8B1A-F265-6BB10785A6DA}"/>
              </a:ext>
            </a:extLst>
          </p:cNvPr>
          <p:cNvSpPr txBox="1"/>
          <p:nvPr/>
        </p:nvSpPr>
        <p:spPr>
          <a:xfrm>
            <a:off x="9262997" y="2377400"/>
            <a:ext cx="2193620" cy="99542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de-DE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Anhörungs-pflicht</a:t>
            </a: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B854E77C-0EF5-FBF8-9419-E916B6D68979}"/>
              </a:ext>
            </a:extLst>
          </p:cNvPr>
          <p:cNvSpPr txBox="1"/>
          <p:nvPr/>
        </p:nvSpPr>
        <p:spPr>
          <a:xfrm>
            <a:off x="5481050" y="2145829"/>
            <a:ext cx="2680569" cy="99542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JA i. d. R. Beteiligter 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6E4C1C91-B1F6-11DC-C8DF-ECC36DFB12BE}"/>
              </a:ext>
            </a:extLst>
          </p:cNvPr>
          <p:cNvSpPr txBox="1"/>
          <p:nvPr/>
        </p:nvSpPr>
        <p:spPr>
          <a:xfrm>
            <a:off x="4104361" y="3573635"/>
            <a:ext cx="3983277" cy="1861006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Vorrang- und Beschleunigungsgebot – Aufenthalt, Umgang Herausgabe 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F1F65761-C450-EC02-42BE-292839A47F4D}"/>
              </a:ext>
            </a:extLst>
          </p:cNvPr>
          <p:cNvSpPr txBox="1"/>
          <p:nvPr/>
        </p:nvSpPr>
        <p:spPr>
          <a:xfrm>
            <a:off x="1083658" y="5152918"/>
            <a:ext cx="2637460" cy="995422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de-DE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Hinwirken auf Einvernehmen</a:t>
            </a:r>
            <a:endParaRPr lang="de-DE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FA051287-0F1C-6662-DBDD-149DE50F2CEF}"/>
              </a:ext>
            </a:extLst>
          </p:cNvPr>
          <p:cNvSpPr txBox="1"/>
          <p:nvPr/>
        </p:nvSpPr>
        <p:spPr>
          <a:xfrm>
            <a:off x="6761289" y="5867025"/>
            <a:ext cx="3513551" cy="56263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Verfahrensbeistand</a:t>
            </a:r>
            <a:r>
              <a:rPr lang="de-DE" dirty="0"/>
              <a:t> 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BCFE70C-0BC2-899B-020D-0192CDC44CA0}"/>
              </a:ext>
            </a:extLst>
          </p:cNvPr>
          <p:cNvSpPr txBox="1"/>
          <p:nvPr/>
        </p:nvSpPr>
        <p:spPr>
          <a:xfrm>
            <a:off x="8610288" y="4229260"/>
            <a:ext cx="2637460" cy="99542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Begutachtung des Kindes </a:t>
            </a:r>
          </a:p>
        </p:txBody>
      </p:sp>
      <p:sp>
        <p:nvSpPr>
          <p:cNvPr id="13" name="Rechteck 12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211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Abgerundetes Rechteck 18"/>
          <p:cNvSpPr/>
          <p:nvPr/>
        </p:nvSpPr>
        <p:spPr>
          <a:xfrm>
            <a:off x="3782243" y="491651"/>
            <a:ext cx="4657725" cy="43238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K</a:t>
            </a:r>
            <a:r>
              <a:rPr lang="de-DE" sz="2800" b="1" dirty="0" smtClean="0"/>
              <a:t>indschaftssachen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2739490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2" grpId="0" animBg="1"/>
      <p:bldP spid="16" grpId="0" animBg="1"/>
      <p:bldP spid="17" grpId="0" animBg="1"/>
      <p:bldP spid="1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782243" y="491651"/>
            <a:ext cx="4657725" cy="39822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K</a:t>
            </a:r>
            <a:r>
              <a:rPr lang="de-DE" sz="2800" b="1" dirty="0" smtClean="0"/>
              <a:t>indschaftssachen</a:t>
            </a:r>
            <a:endParaRPr lang="de-DE" sz="2800" b="1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220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1379602" y="2908240"/>
            <a:ext cx="9815512" cy="219751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die Entscheidung ergeht durch Beschluss – der den Beteiligten bekannt zu machen ist </a:t>
            </a:r>
          </a:p>
          <a:p>
            <a:r>
              <a:rPr lang="de-DE" dirty="0"/>
              <a:t> </a:t>
            </a:r>
          </a:p>
          <a:p>
            <a:r>
              <a:rPr lang="de-DE" dirty="0"/>
              <a:t>die Entscheidung, gegen die das Kind das Beschwerderecht ausüben kann, ist ihm selbst bekannt zu machen, wenn es das 14. Lj. vollendet hat (§ 164 FamFG) 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492920" y="2696865"/>
            <a:ext cx="3669018" cy="42274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 smtClean="0"/>
              <a:t>Entscheidung des Gerichts</a:t>
            </a:r>
            <a:endParaRPr lang="de-DE" sz="2400" dirty="0"/>
          </a:p>
        </p:txBody>
      </p:sp>
      <p:sp>
        <p:nvSpPr>
          <p:cNvPr id="19" name="Gefaltete Ecke 18"/>
          <p:cNvSpPr/>
          <p:nvPr/>
        </p:nvSpPr>
        <p:spPr>
          <a:xfrm rot="21441408">
            <a:off x="10114403" y="4371607"/>
            <a:ext cx="1447496" cy="142452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164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324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782243" y="491651"/>
            <a:ext cx="4657725" cy="39822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K</a:t>
            </a:r>
            <a:r>
              <a:rPr lang="de-DE" sz="2800" b="1" dirty="0" smtClean="0"/>
              <a:t>indschaftssachen</a:t>
            </a:r>
            <a:endParaRPr lang="de-DE" sz="2800" b="1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221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Abgerundetes Rechteck 19"/>
          <p:cNvSpPr/>
          <p:nvPr/>
        </p:nvSpPr>
        <p:spPr>
          <a:xfrm flipH="1">
            <a:off x="2174664" y="1616386"/>
            <a:ext cx="9359114" cy="426608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tx1"/>
                </a:solidFill>
              </a:rPr>
              <a:t>Antrag / Anregung </a:t>
            </a:r>
            <a:r>
              <a:rPr lang="de-DE" dirty="0">
                <a:solidFill>
                  <a:schemeClr val="tx1"/>
                </a:solidFill>
                <a:sym typeface="Symbol" panose="05050102010706020507" pitchFamily="18" charset="2"/>
              </a:rPr>
              <a:t></a:t>
            </a:r>
            <a:r>
              <a:rPr lang="de-DE" dirty="0">
                <a:solidFill>
                  <a:schemeClr val="tx1"/>
                </a:solidFill>
              </a:rPr>
              <a:t> Eingangsregistratur: Registrierung in forum</a:t>
            </a:r>
            <a:r>
              <a:rPr lang="de-DE" baseline="30000" dirty="0">
                <a:solidFill>
                  <a:schemeClr val="tx1"/>
                </a:solidFill>
              </a:rPr>
              <a:t>STAR</a:t>
            </a:r>
            <a:r>
              <a:rPr lang="de-DE" dirty="0">
                <a:solidFill>
                  <a:schemeClr val="tx1"/>
                </a:solidFill>
              </a:rPr>
              <a:t> + Aktenanlegung </a:t>
            </a:r>
          </a:p>
          <a:p>
            <a:pPr lvl="0"/>
            <a:r>
              <a:rPr lang="de-DE" dirty="0">
                <a:solidFill>
                  <a:schemeClr val="tx1"/>
                </a:solidFill>
              </a:rPr>
              <a:t>Registerzeichen F (§ 27 AktO, Anlage 1) </a:t>
            </a:r>
          </a:p>
          <a:p>
            <a:pPr lvl="0"/>
            <a:r>
              <a:rPr lang="de-DE" dirty="0">
                <a:solidFill>
                  <a:schemeClr val="tx1"/>
                </a:solidFill>
              </a:rPr>
              <a:t>Beteiligte i. d. R. = Antragsteller als Mutter/Vater, Mutter, Vater, Kind als betroffenes Kind (betroki), JA, Familienangehörige, Pflegeeltern, VB</a:t>
            </a:r>
          </a:p>
          <a:p>
            <a:r>
              <a:rPr lang="de-DE" dirty="0">
                <a:solidFill>
                  <a:schemeClr val="tx1"/>
                </a:solidFill>
              </a:rPr>
              <a:t> </a:t>
            </a:r>
          </a:p>
          <a:p>
            <a:r>
              <a:rPr lang="de-DE" dirty="0">
                <a:solidFill>
                  <a:schemeClr val="tx1"/>
                </a:solidFill>
              </a:rPr>
              <a:t>i. d. R. nicht vorschusskostenpflichtig – Richter kann die Anforderung von Kosten anordnen </a:t>
            </a:r>
            <a:r>
              <a:rPr lang="de-DE" dirty="0">
                <a:solidFill>
                  <a:schemeClr val="tx1"/>
                </a:solidFill>
                <a:sym typeface="Symbol" panose="05050102010706020507" pitchFamily="18" charset="2"/>
              </a:rPr>
              <a:t></a:t>
            </a:r>
            <a:r>
              <a:rPr lang="de-DE" dirty="0">
                <a:solidFill>
                  <a:schemeClr val="tx1"/>
                </a:solidFill>
              </a:rPr>
              <a:t> dann Kosten anfordern und später den Eingang des Vorschusses in forum</a:t>
            </a:r>
            <a:r>
              <a:rPr lang="de-DE" baseline="30000" dirty="0">
                <a:solidFill>
                  <a:schemeClr val="tx1"/>
                </a:solidFill>
              </a:rPr>
              <a:t>STAR</a:t>
            </a:r>
            <a:r>
              <a:rPr lang="de-DE" dirty="0">
                <a:solidFill>
                  <a:schemeClr val="tx1"/>
                </a:solidFill>
              </a:rPr>
              <a:t> erfassen </a:t>
            </a:r>
          </a:p>
          <a:p>
            <a:r>
              <a:rPr lang="de-DE" dirty="0">
                <a:solidFill>
                  <a:schemeClr val="tx1"/>
                </a:solidFill>
              </a:rPr>
              <a:t> </a:t>
            </a:r>
          </a:p>
          <a:p>
            <a:r>
              <a:rPr lang="de-DE" dirty="0">
                <a:solidFill>
                  <a:schemeClr val="tx1"/>
                </a:solidFill>
              </a:rPr>
              <a:t>Bekanntgabe der Antragsschrift an die Gegenseite und ggf. JA</a:t>
            </a:r>
          </a:p>
          <a:p>
            <a:r>
              <a:rPr lang="de-DE" dirty="0">
                <a:solidFill>
                  <a:schemeClr val="tx1"/>
                </a:solidFill>
              </a:rPr>
              <a:t> </a:t>
            </a:r>
          </a:p>
          <a:p>
            <a:r>
              <a:rPr lang="de-DE" dirty="0">
                <a:solidFill>
                  <a:schemeClr val="tx1"/>
                </a:solidFill>
              </a:rPr>
              <a:t>ggf. Bestellung eines VB</a:t>
            </a:r>
          </a:p>
          <a:p>
            <a:r>
              <a:rPr lang="de-DE" dirty="0">
                <a:solidFill>
                  <a:schemeClr val="tx1"/>
                </a:solidFill>
              </a:rPr>
              <a:t> </a:t>
            </a:r>
          </a:p>
          <a:p>
            <a:r>
              <a:rPr lang="de-DE" dirty="0">
                <a:solidFill>
                  <a:schemeClr val="tx1"/>
                </a:solidFill>
              </a:rPr>
              <a:t>i. d. R. persönliche Anhörung des Kindes und der Eltern (§§ 159, 160 FamFG)</a:t>
            </a:r>
          </a:p>
          <a:p>
            <a:r>
              <a:rPr lang="de-DE" dirty="0">
                <a:solidFill>
                  <a:schemeClr val="tx1"/>
                </a:solidFill>
              </a:rPr>
              <a:t> </a:t>
            </a:r>
          </a:p>
        </p:txBody>
      </p:sp>
      <p:sp>
        <p:nvSpPr>
          <p:cNvPr id="16" name="Abgerundetes Rechteck 15"/>
          <p:cNvSpPr/>
          <p:nvPr/>
        </p:nvSpPr>
        <p:spPr>
          <a:xfrm>
            <a:off x="352412" y="1378391"/>
            <a:ext cx="2468868" cy="47599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/>
              <a:t>Verfahrensablauf</a:t>
            </a:r>
            <a:endParaRPr lang="de-DE" sz="2000" b="1" dirty="0"/>
          </a:p>
        </p:txBody>
      </p:sp>
      <p:sp>
        <p:nvSpPr>
          <p:cNvPr id="17" name="Gefaltete Ecke 16"/>
          <p:cNvSpPr/>
          <p:nvPr/>
        </p:nvSpPr>
        <p:spPr>
          <a:xfrm rot="21132825">
            <a:off x="863098" y="5170205"/>
            <a:ext cx="1447496" cy="1424521"/>
          </a:xfrm>
          <a:prstGeom prst="foldedCorner">
            <a:avLst/>
          </a:prstGeom>
          <a:solidFill>
            <a:srgbClr val="F6A2D4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…noch wach?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607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6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bgerundetes Rechteck 9"/>
          <p:cNvSpPr/>
          <p:nvPr/>
        </p:nvSpPr>
        <p:spPr>
          <a:xfrm>
            <a:off x="1557338" y="2143125"/>
            <a:ext cx="9958387" cy="4408611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2564136" y="2500934"/>
            <a:ext cx="7456552" cy="37990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Abgerundetes Rechteck 1"/>
          <p:cNvSpPr/>
          <p:nvPr/>
        </p:nvSpPr>
        <p:spPr>
          <a:xfrm>
            <a:off x="3782243" y="491651"/>
            <a:ext cx="4657725" cy="39822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K</a:t>
            </a:r>
            <a:r>
              <a:rPr lang="de-DE" sz="2800" b="1" dirty="0" smtClean="0"/>
              <a:t>indschaftssachen</a:t>
            </a:r>
            <a:endParaRPr lang="de-DE" sz="2800" b="1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222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492919" y="1232687"/>
            <a:ext cx="7608889" cy="42274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/>
              <a:t>Anhörungsvermerk + Endentscheidung an Beteiligte bekanntgeben</a:t>
            </a: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937876"/>
              </p:ext>
            </p:extLst>
          </p:nvPr>
        </p:nvGraphicFramePr>
        <p:xfrm>
          <a:off x="2551372" y="2501555"/>
          <a:ext cx="7469316" cy="3814762"/>
        </p:xfrm>
        <a:graphic>
          <a:graphicData uri="http://schemas.openxmlformats.org/drawingml/2006/table">
            <a:tbl>
              <a:tblPr firstRow="1" firstCol="1" bandRow="1"/>
              <a:tblGrid>
                <a:gridCol w="7469316">
                  <a:extLst>
                    <a:ext uri="{9D8B030D-6E8A-4147-A177-3AD203B41FA5}">
                      <a16:colId xmlns:a16="http://schemas.microsoft.com/office/drawing/2014/main" val="2645545080"/>
                    </a:ext>
                  </a:extLst>
                </a:gridCol>
              </a:tblGrid>
              <a:tr h="38147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de-DE" sz="1800" u="sng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sämtliche verfahrensbeendenden Beschlüsse (Hauptsacheverfahren) 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899160" indent="449580">
                        <a:lnSpc>
                          <a:spcPct val="115000"/>
                        </a:lnSpc>
                      </a:pPr>
                      <a:r>
                        <a:rPr lang="de-DE" sz="18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Vfg. 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de-DE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 eine beglaubigte Abschrift des Beschlusses senden an: 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de-DE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Kindesmutter ./. ZU bzw. Kindesmutter – Vertreter ./. EB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de-DE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Kindesvater ./. ZU bzw. Kindesvater – Vertreter ./. EB 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de-DE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Jugendamt ./. EB 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de-DE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Verfahrensbeistand ./. EB 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de-DE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VE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de-DE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 Wochen (Kosten, weglegen)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tabLst>
                          <a:tab pos="195580" algn="l"/>
                        </a:tabLst>
                      </a:pPr>
                      <a:r>
                        <a:rPr lang="de-DE" sz="18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	Name, Datum, Dienstbezeichnung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3301924"/>
                  </a:ext>
                </a:extLst>
              </a:tr>
            </a:tbl>
          </a:graphicData>
        </a:graphic>
      </p:graphicFrame>
      <p:sp>
        <p:nvSpPr>
          <p:cNvPr id="15" name="Abgerundetes Rechteck 14"/>
          <p:cNvSpPr/>
          <p:nvPr/>
        </p:nvSpPr>
        <p:spPr>
          <a:xfrm>
            <a:off x="492919" y="2025643"/>
            <a:ext cx="2740819" cy="422749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/>
              <a:t>Hinausgabeverfügung:</a:t>
            </a: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2357666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782243" y="491651"/>
            <a:ext cx="4657725" cy="39822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K</a:t>
            </a:r>
            <a:r>
              <a:rPr lang="de-DE" sz="2800" b="1" dirty="0" smtClean="0"/>
              <a:t>indschaftssachen</a:t>
            </a:r>
            <a:endParaRPr lang="de-DE" sz="2800" b="1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223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1745898" y="1608787"/>
            <a:ext cx="9815512" cy="67515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VE in Verfahren im Wege der e. A. erst nach 3 Monaten ausfüllen (Ausnahme: Gewaltschutzverfahren) </a:t>
            </a:r>
            <a:endParaRPr lang="de-DE" dirty="0">
              <a:effectLst/>
            </a:endParaRPr>
          </a:p>
        </p:txBody>
      </p:sp>
      <p:sp>
        <p:nvSpPr>
          <p:cNvPr id="17" name="Abgerundetes Rechteck 16"/>
          <p:cNvSpPr/>
          <p:nvPr/>
        </p:nvSpPr>
        <p:spPr>
          <a:xfrm>
            <a:off x="284630" y="1312149"/>
            <a:ext cx="3773020" cy="42274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 smtClean="0"/>
              <a:t>Weiterer Verfahrensablauf</a:t>
            </a:r>
            <a:endParaRPr lang="de-DE" sz="2400" dirty="0"/>
          </a:p>
        </p:txBody>
      </p:sp>
      <p:sp>
        <p:nvSpPr>
          <p:cNvPr id="16" name="Abgerundetes Rechteck 15"/>
          <p:cNvSpPr/>
          <p:nvPr/>
        </p:nvSpPr>
        <p:spPr>
          <a:xfrm>
            <a:off x="1745898" y="2357359"/>
            <a:ext cx="9815512" cy="66696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Rechtsmittel im Hauptsacheverfahren: Beschwerde (§ 58 I FamFG), 1 Monat (§ 63 I FamFG), 2 Wochen § 63 II FamFG) </a:t>
            </a:r>
            <a:endParaRPr lang="de-DE" dirty="0">
              <a:effectLst/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1745898" y="3229271"/>
            <a:ext cx="9815512" cy="53744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auf Antrag Rechtskraft (ohne Datum) oder vollstreckbare Ausfertigung erteilen </a:t>
            </a:r>
          </a:p>
        </p:txBody>
      </p:sp>
      <p:sp>
        <p:nvSpPr>
          <p:cNvPr id="22" name="Abgerundetes Rechteck 21"/>
          <p:cNvSpPr/>
          <p:nvPr/>
        </p:nvSpPr>
        <p:spPr>
          <a:xfrm>
            <a:off x="1745898" y="3884284"/>
            <a:ext cx="9815512" cy="532999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MiZi veranlassen </a:t>
            </a:r>
          </a:p>
        </p:txBody>
      </p:sp>
    </p:spTree>
    <p:extLst>
      <p:ext uri="{BB962C8B-B14F-4D97-AF65-F5344CB8AC3E}">
        <p14:creationId xmlns:p14="http://schemas.microsoft.com/office/powerpoint/2010/main" val="322560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6" grpId="0" animBg="1"/>
      <p:bldP spid="20" grpId="0" animBg="1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782243" y="491651"/>
            <a:ext cx="4657725" cy="5715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K</a:t>
            </a:r>
            <a:r>
              <a:rPr lang="de-DE" sz="2800" b="1" dirty="0" smtClean="0"/>
              <a:t>indschaftssachen</a:t>
            </a:r>
            <a:endParaRPr lang="de-DE" sz="2800" b="1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212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435769" y="1200150"/>
            <a:ext cx="9815512" cy="127580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/>
              <a:t>Verfahren, die die Verantwortung für die Person, das Vermögen oder die Vertretung des Minderjährigen betreffen | </a:t>
            </a:r>
            <a:r>
              <a:rPr lang="de-DE" sz="2000" u="dotted" dirty="0"/>
              <a:t>§ 151 FamFG:</a:t>
            </a:r>
            <a:r>
              <a:rPr lang="de-DE" sz="2000" dirty="0"/>
              <a:t> </a:t>
            </a:r>
            <a:endParaRPr lang="de-DE" sz="2000" dirty="0">
              <a:effectLst/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435769" y="777401"/>
            <a:ext cx="1884448" cy="42274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 smtClean="0"/>
              <a:t>Allgemeines</a:t>
            </a:r>
            <a:endParaRPr lang="de-DE" sz="2400" dirty="0"/>
          </a:p>
        </p:txBody>
      </p:sp>
      <p:sp>
        <p:nvSpPr>
          <p:cNvPr id="9" name="Gefaltete Ecke 8"/>
          <p:cNvSpPr/>
          <p:nvPr/>
        </p:nvSpPr>
        <p:spPr>
          <a:xfrm rot="329004">
            <a:off x="9966744" y="1125789"/>
            <a:ext cx="1447496" cy="142452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151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435769" y="2545558"/>
            <a:ext cx="9815512" cy="3687559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eSo*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Umgangsrecht /Recht auf Auskunft über die persönlichen Verhältnisse des Kindes*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Kindesherausgabe*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Vormundschaft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Pflegschaft / gerichtliche Bestellung eines sonstigen Vertreters für einen Minderjährigen oder für ein bereits gezeugtes Kind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Genehmigung von freientziehender Unterbringung und freiheitsentziehenden Maßnahmen*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Genehmigung oder Anordnung einer freiheitsentziehenden Unterbringen, freiheitsentziehenden Maßnahme oder ärztlichen Zwangsmaßnahme bei einem Minderjährigen nach den Landesgesetzen über die Unterbringung psychisch Kranker*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Aufgaben nach dem Jugendgerichtsgesetz</a:t>
            </a:r>
          </a:p>
        </p:txBody>
      </p:sp>
      <p:sp>
        <p:nvSpPr>
          <p:cNvPr id="11" name="Gefaltete Ecke 10"/>
          <p:cNvSpPr/>
          <p:nvPr/>
        </p:nvSpPr>
        <p:spPr>
          <a:xfrm>
            <a:off x="10198229" y="3822366"/>
            <a:ext cx="1688853" cy="233600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* als Haupt-verfahren sowie im Wege der einstweiligen Anordnung möglich</a:t>
            </a:r>
          </a:p>
        </p:txBody>
      </p:sp>
    </p:spTree>
    <p:extLst>
      <p:ext uri="{BB962C8B-B14F-4D97-AF65-F5344CB8AC3E}">
        <p14:creationId xmlns:p14="http://schemas.microsoft.com/office/powerpoint/2010/main" val="44171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3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782243" y="491651"/>
            <a:ext cx="4657725" cy="5715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K</a:t>
            </a:r>
            <a:r>
              <a:rPr lang="de-DE" sz="2800" b="1" dirty="0" smtClean="0"/>
              <a:t>indschaftssachen</a:t>
            </a:r>
            <a:endParaRPr lang="de-DE" sz="2800" b="1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213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uppieren 4"/>
          <p:cNvGrpSpPr/>
          <p:nvPr/>
        </p:nvGrpSpPr>
        <p:grpSpPr>
          <a:xfrm>
            <a:off x="592932" y="1751152"/>
            <a:ext cx="9815512" cy="1556783"/>
            <a:chOff x="435769" y="919168"/>
            <a:chExt cx="9815512" cy="1556783"/>
          </a:xfrm>
        </p:grpSpPr>
        <p:sp>
          <p:nvSpPr>
            <p:cNvPr id="10" name="Abgerundetes Rechteck 9"/>
            <p:cNvSpPr/>
            <p:nvPr/>
          </p:nvSpPr>
          <p:spPr>
            <a:xfrm>
              <a:off x="435769" y="1200150"/>
              <a:ext cx="9815512" cy="1275801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de-DE" sz="2000" dirty="0" smtClean="0"/>
                <a:t>sachlich:		AG </a:t>
              </a:r>
              <a:r>
                <a:rPr lang="de-DE" sz="2000" dirty="0"/>
                <a:t>als Familiengericht (§§ 23a I Nr. 1, 23b GVG) </a:t>
              </a:r>
            </a:p>
            <a:p>
              <a:pPr lvl="0"/>
              <a:r>
                <a:rPr lang="de-DE" sz="2000" dirty="0"/>
                <a:t>örtlich: </a:t>
              </a:r>
              <a:r>
                <a:rPr lang="de-DE" sz="2000" dirty="0" smtClean="0"/>
                <a:t>		§ </a:t>
              </a:r>
              <a:r>
                <a:rPr lang="de-DE" sz="2000" dirty="0"/>
                <a:t>152 FamFG - § 153 FamFG beachten </a:t>
              </a:r>
            </a:p>
            <a:p>
              <a:pPr lvl="0"/>
              <a:r>
                <a:rPr lang="de-DE" sz="2000" dirty="0"/>
                <a:t>funktionell</a:t>
              </a:r>
              <a:r>
                <a:rPr lang="de-DE" sz="2000" dirty="0" smtClean="0"/>
                <a:t>:	Richter </a:t>
              </a:r>
              <a:r>
                <a:rPr lang="de-DE" sz="2000" dirty="0"/>
                <a:t>und Rechtspfleger (§§ 3, 14 RPflG) </a:t>
              </a:r>
            </a:p>
          </p:txBody>
        </p:sp>
        <p:sp>
          <p:nvSpPr>
            <p:cNvPr id="4" name="Abgerundetes Rechteck 3"/>
            <p:cNvSpPr/>
            <p:nvPr/>
          </p:nvSpPr>
          <p:spPr>
            <a:xfrm>
              <a:off x="435769" y="919168"/>
              <a:ext cx="2118765" cy="422749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Zuständigkeit</a:t>
              </a:r>
              <a:endParaRPr lang="de-DE" sz="2400" dirty="0"/>
            </a:p>
          </p:txBody>
        </p:sp>
      </p:grpSp>
      <p:sp>
        <p:nvSpPr>
          <p:cNvPr id="3" name="Abgerundetes Rechteck 2"/>
          <p:cNvSpPr/>
          <p:nvPr/>
        </p:nvSpPr>
        <p:spPr>
          <a:xfrm>
            <a:off x="1203349" y="3630401"/>
            <a:ext cx="9815512" cy="88344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D</a:t>
            </a:r>
            <a:r>
              <a:rPr lang="de-DE" dirty="0" smtClean="0"/>
              <a:t>er </a:t>
            </a:r>
            <a:r>
              <a:rPr lang="de-DE" dirty="0"/>
              <a:t>Richter entscheidet bei Vorlage eines Antrags hinsichtlich Kindschaftssachen, ob er ggf. vielleicht ein Vorschuss zu erheben </a:t>
            </a:r>
            <a:r>
              <a:rPr lang="de-DE" dirty="0" smtClean="0"/>
              <a:t>ist.</a:t>
            </a:r>
            <a:endParaRPr lang="de-DE" dirty="0"/>
          </a:p>
        </p:txBody>
      </p:sp>
      <p:sp>
        <p:nvSpPr>
          <p:cNvPr id="12" name="Abgerundetes Rechteck 11"/>
          <p:cNvSpPr/>
          <p:nvPr/>
        </p:nvSpPr>
        <p:spPr>
          <a:xfrm>
            <a:off x="1188244" y="4779104"/>
            <a:ext cx="8379619" cy="61364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JA ist in Kindschaftssachen immer Beteiligter (Ausnahme: Antrag auf gemeinsame eSo)</a:t>
            </a:r>
          </a:p>
        </p:txBody>
      </p:sp>
    </p:spTree>
    <p:extLst>
      <p:ext uri="{BB962C8B-B14F-4D97-AF65-F5344CB8AC3E}">
        <p14:creationId xmlns:p14="http://schemas.microsoft.com/office/powerpoint/2010/main" val="3678068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782243" y="491651"/>
            <a:ext cx="4657725" cy="39822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K</a:t>
            </a:r>
            <a:r>
              <a:rPr lang="de-DE" sz="2800" b="1" dirty="0" smtClean="0"/>
              <a:t>indschaftssachen</a:t>
            </a:r>
            <a:endParaRPr lang="de-DE" sz="2800" b="1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214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uppieren 4"/>
          <p:cNvGrpSpPr/>
          <p:nvPr/>
        </p:nvGrpSpPr>
        <p:grpSpPr>
          <a:xfrm>
            <a:off x="419986" y="1722359"/>
            <a:ext cx="9815512" cy="1487599"/>
            <a:chOff x="435769" y="1175856"/>
            <a:chExt cx="9815512" cy="1487599"/>
          </a:xfrm>
        </p:grpSpPr>
        <p:sp>
          <p:nvSpPr>
            <p:cNvPr id="10" name="Abgerundetes Rechteck 9"/>
            <p:cNvSpPr/>
            <p:nvPr/>
          </p:nvSpPr>
          <p:spPr>
            <a:xfrm>
              <a:off x="435769" y="1387654"/>
              <a:ext cx="9815512" cy="1275801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/>
                <a:t>im Interesse des Kindeswohles, Verkürzung der Verfahrensdauer, spätestens nach einem Monat nach Beginn des Verfahrens soll Termin stattfinden, Terminsverlegung nur aus zwingenden Gründen</a:t>
              </a:r>
              <a:endParaRPr lang="de-DE" sz="2000" dirty="0">
                <a:effectLst/>
              </a:endParaRPr>
            </a:p>
          </p:txBody>
        </p:sp>
        <p:sp>
          <p:nvSpPr>
            <p:cNvPr id="4" name="Abgerundetes Rechteck 3"/>
            <p:cNvSpPr/>
            <p:nvPr/>
          </p:nvSpPr>
          <p:spPr>
            <a:xfrm>
              <a:off x="435769" y="1175856"/>
              <a:ext cx="6879431" cy="422749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/>
                <a:t>Vorrang- und Beschleunigungsgebots (§ 155 FamFG)</a:t>
              </a:r>
              <a:endParaRPr lang="de-DE" sz="2400" dirty="0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419986" y="3730761"/>
            <a:ext cx="11175289" cy="2213383"/>
            <a:chOff x="419986" y="2560536"/>
            <a:chExt cx="11175289" cy="2213383"/>
          </a:xfrm>
        </p:grpSpPr>
        <p:sp>
          <p:nvSpPr>
            <p:cNvPr id="13" name="Abgerundetes Rechteck 12"/>
            <p:cNvSpPr/>
            <p:nvPr/>
          </p:nvSpPr>
          <p:spPr>
            <a:xfrm>
              <a:off x="1379601" y="2880699"/>
              <a:ext cx="10215674" cy="189322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dirty="0" smtClean="0"/>
                <a:t>bei </a:t>
              </a:r>
              <a:r>
                <a:rPr lang="de-DE" dirty="0"/>
                <a:t>Kindesanhörung wird der Elternteil, bei dem das Kind sich aufhält und das Kind mitbringen soll zur Anhörung förmlich geladen (auch wenn ein RA vorhanden ist) 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dirty="0"/>
                <a:t>Anhörung der Eltern – Anhörungsprotokoll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dirty="0"/>
                <a:t>Kindesanhörung – Anhörungsvermerk (ggf. VB anwesend) 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de-DE" dirty="0"/>
                <a:t>Mitteilung über den Inhalt der Kindesanhörung an Eltern, JA und ggf. SV 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dirty="0"/>
                <a:t>formlose Übersendung des Protokolls </a:t>
              </a:r>
            </a:p>
          </p:txBody>
        </p:sp>
        <p:sp>
          <p:nvSpPr>
            <p:cNvPr id="14" name="Abgerundetes Rechteck 13"/>
            <p:cNvSpPr/>
            <p:nvPr/>
          </p:nvSpPr>
          <p:spPr>
            <a:xfrm>
              <a:off x="419986" y="2560536"/>
              <a:ext cx="2486025" cy="422749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Anhörungspflicht</a:t>
              </a:r>
              <a:endParaRPr lang="de-DE" sz="2400" dirty="0"/>
            </a:p>
          </p:txBody>
        </p:sp>
      </p:grpSp>
      <p:sp>
        <p:nvSpPr>
          <p:cNvPr id="15" name="Gefaltete Ecke 14"/>
          <p:cNvSpPr/>
          <p:nvPr/>
        </p:nvSpPr>
        <p:spPr>
          <a:xfrm rot="21441408">
            <a:off x="10115702" y="1688824"/>
            <a:ext cx="1447496" cy="142452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155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610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782243" y="491651"/>
            <a:ext cx="4657725" cy="39822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K</a:t>
            </a:r>
            <a:r>
              <a:rPr lang="de-DE" sz="2800" b="1" dirty="0" smtClean="0"/>
              <a:t>indschaftssachen</a:t>
            </a:r>
            <a:endParaRPr lang="de-DE" sz="2800" b="1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215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1745898" y="1608786"/>
            <a:ext cx="9815512" cy="1520177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Gericht soll in jeder Lage des Verfahrens </a:t>
            </a:r>
            <a:r>
              <a:rPr lang="de-DE" sz="1600" dirty="0"/>
              <a:t>(eSo bei Trennung und Scheidung, Aufenthalt des Kindes, Umgangsrecht / Kindesherausgabe)</a:t>
            </a:r>
            <a:r>
              <a:rPr lang="de-DE" dirty="0"/>
              <a:t> auf das Einvernehmen der Beteiligten hinwirken (§ 156 FamFG)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Beratung durch die Beratungsstellen, Beratungsdienste der Träger der Kinder- und Jugendhilfe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Mediation bzw. sonstige außergerichtlicher Streitbeilegung</a:t>
            </a:r>
          </a:p>
        </p:txBody>
      </p:sp>
      <p:sp>
        <p:nvSpPr>
          <p:cNvPr id="17" name="Abgerundetes Rechteck 16"/>
          <p:cNvSpPr/>
          <p:nvPr/>
        </p:nvSpPr>
        <p:spPr>
          <a:xfrm>
            <a:off x="284630" y="1312149"/>
            <a:ext cx="8155338" cy="42274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 smtClean="0"/>
              <a:t>Hinwirken </a:t>
            </a:r>
            <a:r>
              <a:rPr lang="de-DE" sz="2400" b="1" dirty="0"/>
              <a:t>auf Einvernehmen (§ 156 FamFG) hörungspflicht</a:t>
            </a:r>
            <a:endParaRPr lang="de-DE" sz="2400" dirty="0"/>
          </a:p>
        </p:txBody>
      </p:sp>
      <p:sp>
        <p:nvSpPr>
          <p:cNvPr id="16" name="Abgerundetes Rechteck 15"/>
          <p:cNvSpPr/>
          <p:nvPr/>
        </p:nvSpPr>
        <p:spPr>
          <a:xfrm>
            <a:off x="1745898" y="3128963"/>
            <a:ext cx="9815512" cy="115831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können die Beteiligten sich einigen, so ist die einvernehmliche Reglung als Vergleich aufzunehmen, wenn das Gericht dies billigt (§ 156 II FamFG) – die Regelungen dürfen dem Kindeswohl nicht widersprechen</a:t>
            </a:r>
          </a:p>
        </p:txBody>
      </p:sp>
      <p:sp>
        <p:nvSpPr>
          <p:cNvPr id="19" name="Gefaltete Ecke 18"/>
          <p:cNvSpPr/>
          <p:nvPr/>
        </p:nvSpPr>
        <p:spPr>
          <a:xfrm rot="21441408">
            <a:off x="10535653" y="366210"/>
            <a:ext cx="1447496" cy="142452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156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1745898" y="4256519"/>
            <a:ext cx="9815512" cy="71655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ohne einvernehmliche Regelung – Gericht erörtert mit den Beteiligten und dem JA den Erlass einer einstweiligen Anordnung </a:t>
            </a:r>
          </a:p>
        </p:txBody>
      </p:sp>
      <p:sp>
        <p:nvSpPr>
          <p:cNvPr id="22" name="Abgerundetes Rechteck 21"/>
          <p:cNvSpPr/>
          <p:nvPr/>
        </p:nvSpPr>
        <p:spPr>
          <a:xfrm>
            <a:off x="1745898" y="4967689"/>
            <a:ext cx="9815512" cy="71655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das Gericht soll das Kind vor dem Erlass einer einstweiligen Anordnung persönlich anhören </a:t>
            </a:r>
            <a:endParaRPr lang="de-DE" dirty="0" smtClean="0"/>
          </a:p>
          <a:p>
            <a:r>
              <a:rPr lang="de-DE" dirty="0" smtClean="0"/>
              <a:t>(§ </a:t>
            </a:r>
            <a:r>
              <a:rPr lang="de-DE" dirty="0"/>
              <a:t>156 III FamFG)</a:t>
            </a:r>
          </a:p>
        </p:txBody>
      </p:sp>
    </p:spTree>
    <p:extLst>
      <p:ext uri="{BB962C8B-B14F-4D97-AF65-F5344CB8AC3E}">
        <p14:creationId xmlns:p14="http://schemas.microsoft.com/office/powerpoint/2010/main" val="363815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6" grpId="0" animBg="1"/>
      <p:bldP spid="19" grpId="0" animBg="1"/>
      <p:bldP spid="20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782243" y="491651"/>
            <a:ext cx="4657725" cy="39822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K</a:t>
            </a:r>
            <a:r>
              <a:rPr lang="de-DE" sz="2800" b="1" dirty="0" smtClean="0"/>
              <a:t>indschaftssachen</a:t>
            </a:r>
            <a:endParaRPr lang="de-DE" sz="2800" b="1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216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1379602" y="1043572"/>
            <a:ext cx="9721786" cy="388561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/>
              <a:t>das Gericht hat dem minderjährigen Kind in Kindschaftssachen einen geeigneten VB zu bestellen, soweit dies zur Wahrnehmung seiner Interessen erforderlich </a:t>
            </a:r>
            <a:r>
              <a:rPr lang="de-DE" b="1" dirty="0" smtClean="0"/>
              <a:t>ist.</a:t>
            </a:r>
            <a:endParaRPr lang="de-DE" b="1" dirty="0"/>
          </a:p>
          <a:p>
            <a:r>
              <a:rPr lang="de-DE" dirty="0"/>
              <a:t> </a:t>
            </a:r>
          </a:p>
          <a:p>
            <a:r>
              <a:rPr lang="de-DE" u="sng" dirty="0"/>
              <a:t>die Bestellung ist i. d. R. erforderlich (§ 158 II FamFG):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wenn das Interesse des Kindes zu dem seiner gesetzlichen Vertreter in erheblichem Gegensatz steht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in Verfahren nach den §§ 1666 und 1666a BGB, wenn zumindest teilweiser Entzug der elterlichen Sorge in Betracht kommt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wenn eine Trennung des Kindes von der Person erfolgen soll, in deren Obhut es sich befindet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Herausgabeverfahren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wenn Ausschluss oder Beeinträchtigung des Umgangsrechts in Betracht kommt </a:t>
            </a:r>
          </a:p>
        </p:txBody>
      </p:sp>
      <p:sp>
        <p:nvSpPr>
          <p:cNvPr id="17" name="Abgerundetes Rechteck 16"/>
          <p:cNvSpPr/>
          <p:nvPr/>
        </p:nvSpPr>
        <p:spPr>
          <a:xfrm>
            <a:off x="284630" y="1043572"/>
            <a:ext cx="2858620" cy="42274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 smtClean="0"/>
              <a:t>Verfahrensbeistand</a:t>
            </a:r>
            <a:endParaRPr lang="de-DE" sz="2400" dirty="0"/>
          </a:p>
        </p:txBody>
      </p:sp>
      <p:sp>
        <p:nvSpPr>
          <p:cNvPr id="19" name="Gefaltete Ecke 18"/>
          <p:cNvSpPr/>
          <p:nvPr/>
        </p:nvSpPr>
        <p:spPr>
          <a:xfrm rot="21441408">
            <a:off x="10152580" y="4216927"/>
            <a:ext cx="1447496" cy="142452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158 II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178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782243" y="491651"/>
            <a:ext cx="4657725" cy="39822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K</a:t>
            </a:r>
            <a:r>
              <a:rPr lang="de-DE" sz="2800" b="1" dirty="0" smtClean="0"/>
              <a:t>indschaftssachen</a:t>
            </a:r>
            <a:endParaRPr lang="de-DE" sz="2800" b="1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217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3333221" y="3310197"/>
            <a:ext cx="6383690" cy="47599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durch die Bestellung wird der VB zum Beteiligten des Verfahrens </a:t>
            </a:r>
          </a:p>
        </p:txBody>
      </p:sp>
      <p:sp>
        <p:nvSpPr>
          <p:cNvPr id="20" name="Abgerundetes Rechteck 19"/>
          <p:cNvSpPr/>
          <p:nvPr/>
        </p:nvSpPr>
        <p:spPr>
          <a:xfrm>
            <a:off x="3333221" y="3912242"/>
            <a:ext cx="4926365" cy="496021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er ist nicht der gesetzliche Vertreter des Kindes </a:t>
            </a:r>
          </a:p>
        </p:txBody>
      </p:sp>
      <p:sp>
        <p:nvSpPr>
          <p:cNvPr id="22" name="Abgerundetes Rechteck 21"/>
          <p:cNvSpPr/>
          <p:nvPr/>
        </p:nvSpPr>
        <p:spPr>
          <a:xfrm>
            <a:off x="1794267" y="5105189"/>
            <a:ext cx="9461597" cy="71655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/>
              <a:t>Beschluss über die Bestellung oder Aufhebung ist nicht mit Rechtsmitteln anfechtbar </a:t>
            </a:r>
            <a:r>
              <a:rPr lang="de-DE" sz="2000" b="1" dirty="0" smtClean="0"/>
              <a:t>!</a:t>
            </a:r>
            <a:endParaRPr lang="de-DE" sz="2000" b="1" dirty="0"/>
          </a:p>
        </p:txBody>
      </p:sp>
      <p:grpSp>
        <p:nvGrpSpPr>
          <p:cNvPr id="4" name="Gruppieren 3"/>
          <p:cNvGrpSpPr/>
          <p:nvPr/>
        </p:nvGrpSpPr>
        <p:grpSpPr>
          <a:xfrm>
            <a:off x="727543" y="1529045"/>
            <a:ext cx="10833867" cy="1662974"/>
            <a:chOff x="727543" y="1529045"/>
            <a:chExt cx="10833867" cy="1662974"/>
          </a:xfrm>
        </p:grpSpPr>
        <p:sp>
          <p:nvSpPr>
            <p:cNvPr id="18" name="Abgerundetes Rechteck 17"/>
            <p:cNvSpPr/>
            <p:nvPr/>
          </p:nvSpPr>
          <p:spPr>
            <a:xfrm>
              <a:off x="1745898" y="1671842"/>
              <a:ext cx="9815512" cy="1520177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/>
                <a:t> </a:t>
              </a:r>
            </a:p>
            <a:p>
              <a:r>
                <a:rPr lang="de-DE" dirty="0"/>
                <a:t>Bestellung durch Beschluss 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dirty="0"/>
                <a:t>soll so früh wie möglich erfolgen (§ 158 I S. 2 FamFG)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dirty="0"/>
                <a:t>formlose Übersendung an die Beteiligten 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dirty="0"/>
                <a:t>die Art der Beauftragung ist festzulegen und zu begründen </a:t>
              </a:r>
            </a:p>
          </p:txBody>
        </p:sp>
        <p:sp>
          <p:nvSpPr>
            <p:cNvPr id="12" name="Abgerundetes Rechteck 11"/>
            <p:cNvSpPr/>
            <p:nvPr/>
          </p:nvSpPr>
          <p:spPr>
            <a:xfrm>
              <a:off x="727543" y="1529045"/>
              <a:ext cx="2930058" cy="422749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Verfahrensbeistands </a:t>
              </a:r>
              <a:endParaRPr lang="de-DE" sz="2400" dirty="0"/>
            </a:p>
          </p:txBody>
        </p:sp>
      </p:grpSp>
      <p:sp>
        <p:nvSpPr>
          <p:cNvPr id="3" name="Pfeil nach rechts 2"/>
          <p:cNvSpPr/>
          <p:nvPr/>
        </p:nvSpPr>
        <p:spPr>
          <a:xfrm>
            <a:off x="2156853" y="3312760"/>
            <a:ext cx="978408" cy="484632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Pfeil nach rechts 13"/>
          <p:cNvSpPr/>
          <p:nvPr/>
        </p:nvSpPr>
        <p:spPr>
          <a:xfrm>
            <a:off x="2156853" y="3887578"/>
            <a:ext cx="978408" cy="484632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" name="Gefaltete Ecke 18"/>
          <p:cNvSpPr/>
          <p:nvPr/>
        </p:nvSpPr>
        <p:spPr>
          <a:xfrm rot="21441408">
            <a:off x="10056084" y="1004886"/>
            <a:ext cx="1447496" cy="142452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158 b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292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0" grpId="0" animBg="1"/>
      <p:bldP spid="22" grpId="0" animBg="1"/>
      <p:bldP spid="3" grpId="0" animBg="1"/>
      <p:bldP spid="14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782243" y="491651"/>
            <a:ext cx="4657725" cy="39822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K</a:t>
            </a:r>
            <a:r>
              <a:rPr lang="de-DE" sz="2800" b="1" dirty="0" smtClean="0"/>
              <a:t>indschaftssachen</a:t>
            </a:r>
            <a:endParaRPr lang="de-DE" sz="2800" b="1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218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Abgerundetes Rechteck 19"/>
          <p:cNvSpPr/>
          <p:nvPr/>
        </p:nvSpPr>
        <p:spPr>
          <a:xfrm flipH="1">
            <a:off x="1499386" y="3825352"/>
            <a:ext cx="9359114" cy="1375298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 smtClean="0"/>
              <a:t>rechtskräftiger </a:t>
            </a:r>
            <a:r>
              <a:rPr lang="de-DE" dirty="0"/>
              <a:t>Endentscheidung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dem sonstigen Abschluss des Verfahrens (§ 158 VI FamFG) oder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wenn das Kind einen anderen geeigneten Verfahrensbevollmächtigten hat (§ 158 V FamFG) </a:t>
            </a:r>
          </a:p>
        </p:txBody>
      </p:sp>
      <p:grpSp>
        <p:nvGrpSpPr>
          <p:cNvPr id="4" name="Gruppieren 3"/>
          <p:cNvGrpSpPr/>
          <p:nvPr/>
        </p:nvGrpSpPr>
        <p:grpSpPr>
          <a:xfrm>
            <a:off x="617232" y="1070456"/>
            <a:ext cx="10833868" cy="2340313"/>
            <a:chOff x="727542" y="1529045"/>
            <a:chExt cx="10833868" cy="2340313"/>
          </a:xfrm>
        </p:grpSpPr>
        <p:sp>
          <p:nvSpPr>
            <p:cNvPr id="18" name="Abgerundetes Rechteck 17"/>
            <p:cNvSpPr/>
            <p:nvPr/>
          </p:nvSpPr>
          <p:spPr>
            <a:xfrm>
              <a:off x="1745898" y="1671842"/>
              <a:ext cx="9815512" cy="2197516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/>
                <a:t> 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dirty="0"/>
                <a:t>Interessen des Kindes feststellen und im gerichtlichen Verfahren zur Geltung bringen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dirty="0"/>
                <a:t>das Kind über den Gegenstand, Ablauf und möglichen Ausgang des Verfahrens in geeigneter Weise informieren und den Beschluss erörtern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dirty="0"/>
                <a:t>Gespräche mit den Eltern und weiteren Bezugspersonen führen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dirty="0"/>
                <a:t>an einer einvernehmlichen Regelung mitwirken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dirty="0"/>
                <a:t>kann für das Kind Rechtsmittel einlegen</a:t>
              </a:r>
            </a:p>
          </p:txBody>
        </p:sp>
        <p:sp>
          <p:nvSpPr>
            <p:cNvPr id="12" name="Abgerundetes Rechteck 11"/>
            <p:cNvSpPr/>
            <p:nvPr/>
          </p:nvSpPr>
          <p:spPr>
            <a:xfrm>
              <a:off x="727542" y="1529045"/>
              <a:ext cx="5058896" cy="422749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Aufgaben des Verfahrensbeistands</a:t>
              </a:r>
              <a:endParaRPr lang="de-DE" sz="2400" dirty="0"/>
            </a:p>
          </p:txBody>
        </p:sp>
      </p:grpSp>
      <p:sp>
        <p:nvSpPr>
          <p:cNvPr id="3" name="Pfeil nach rechts 2"/>
          <p:cNvSpPr/>
          <p:nvPr/>
        </p:nvSpPr>
        <p:spPr>
          <a:xfrm>
            <a:off x="322507" y="3583036"/>
            <a:ext cx="978408" cy="484632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" name="Gefaltete Ecke 18"/>
          <p:cNvSpPr/>
          <p:nvPr/>
        </p:nvSpPr>
        <p:spPr>
          <a:xfrm rot="21441408">
            <a:off x="6232119" y="5094597"/>
            <a:ext cx="1447496" cy="142452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158 IV, V 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1431060" y="3591677"/>
            <a:ext cx="6383690" cy="47599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/>
              <a:t>die Verfahrensbeistandschaft endete (§ 158 IV FamFG) mit </a:t>
            </a:r>
          </a:p>
        </p:txBody>
      </p:sp>
    </p:spTree>
    <p:extLst>
      <p:ext uri="{BB962C8B-B14F-4D97-AF65-F5344CB8AC3E}">
        <p14:creationId xmlns:p14="http://schemas.microsoft.com/office/powerpoint/2010/main" val="860680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" grpId="0" animBg="1"/>
      <p:bldP spid="19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782243" y="491651"/>
            <a:ext cx="4657725" cy="39822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K</a:t>
            </a:r>
            <a:r>
              <a:rPr lang="de-DE" sz="2800" b="1" dirty="0" smtClean="0"/>
              <a:t>indschaftssachen</a:t>
            </a:r>
            <a:endParaRPr lang="de-DE" sz="2800" b="1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219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Abgerundetes Rechteck 19"/>
          <p:cNvSpPr/>
          <p:nvPr/>
        </p:nvSpPr>
        <p:spPr>
          <a:xfrm flipH="1">
            <a:off x="1635588" y="4172354"/>
            <a:ext cx="9359114" cy="2039068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in Kindschaftssachen (eSo, Umgang, Kindesherausgabe) ist das Gutachten von einem geeigneten Sachverständigen zu erstellen (§ 163 FamFG)</a:t>
            </a:r>
          </a:p>
          <a:p>
            <a:r>
              <a:rPr lang="de-DE" dirty="0"/>
              <a:t> </a:t>
            </a:r>
          </a:p>
          <a:p>
            <a:r>
              <a:rPr lang="de-DE" dirty="0"/>
              <a:t>das Gericht kann anordnen, dass der SV bei der Erstellung eines Gutachtens auch auf die Herstellung eines Einvernehmens zwischen den Beteiligten hinwirken soll </a:t>
            </a:r>
          </a:p>
        </p:txBody>
      </p:sp>
      <p:sp>
        <p:nvSpPr>
          <p:cNvPr id="18" name="Abgerundetes Rechteck 17"/>
          <p:cNvSpPr/>
          <p:nvPr/>
        </p:nvSpPr>
        <p:spPr>
          <a:xfrm>
            <a:off x="1635588" y="1213253"/>
            <a:ext cx="9815512" cy="219751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berufsmäßige Ausübung: pro Kind 350,00 €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bei Übertragung zusätzlicher Aufgaben pro Kind 550,00 €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die Vergütung wird aus der Staatskasse bezahlt (§ 158c III FamFG) – gehört jedoch zu den Auslagen der Verfahrenskosten und werden gemäß der Kostenentscheidung in der SKR auf den Kostenschuldner übertragen 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617232" y="1070456"/>
            <a:ext cx="4497693" cy="42274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 smtClean="0"/>
              <a:t>Vergütung Verfahrensbeistands</a:t>
            </a:r>
            <a:endParaRPr lang="de-DE" sz="2400" dirty="0"/>
          </a:p>
        </p:txBody>
      </p:sp>
      <p:sp>
        <p:nvSpPr>
          <p:cNvPr id="19" name="Gefaltete Ecke 18"/>
          <p:cNvSpPr/>
          <p:nvPr/>
        </p:nvSpPr>
        <p:spPr>
          <a:xfrm rot="21441408">
            <a:off x="9971528" y="723381"/>
            <a:ext cx="1447496" cy="142452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158c III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617232" y="3877555"/>
            <a:ext cx="5053166" cy="47599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/>
              <a:t>die Begutachtung des Kindes (§ 163 FamFG</a:t>
            </a:r>
            <a:r>
              <a:rPr lang="de-DE" sz="2000" b="1" dirty="0" smtClean="0"/>
              <a:t>)</a:t>
            </a:r>
            <a:endParaRPr lang="de-DE" sz="2000" b="1" dirty="0"/>
          </a:p>
        </p:txBody>
      </p:sp>
      <p:sp>
        <p:nvSpPr>
          <p:cNvPr id="17" name="Gefaltete Ecke 16"/>
          <p:cNvSpPr/>
          <p:nvPr/>
        </p:nvSpPr>
        <p:spPr>
          <a:xfrm rot="21441408">
            <a:off x="10471366" y="4897079"/>
            <a:ext cx="1447496" cy="142452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163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509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9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1209</Words>
  <Application>Microsoft Office PowerPoint</Application>
  <PresentationFormat>Breitbild</PresentationFormat>
  <Paragraphs>188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MV Boli</vt:lpstr>
      <vt:lpstr>Symbol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18</cp:revision>
  <dcterms:created xsi:type="dcterms:W3CDTF">2023-08-21T11:10:10Z</dcterms:created>
  <dcterms:modified xsi:type="dcterms:W3CDTF">2023-08-24T13:31:36Z</dcterms:modified>
</cp:coreProperties>
</file>