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069E-A8EF-4508-87C3-A4AA5F8A5A91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6142-E848-458D-8136-01222A0C95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4061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069E-A8EF-4508-87C3-A4AA5F8A5A91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6142-E848-458D-8136-01222A0C95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288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069E-A8EF-4508-87C3-A4AA5F8A5A91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6142-E848-458D-8136-01222A0C95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6788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069E-A8EF-4508-87C3-A4AA5F8A5A91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6142-E848-458D-8136-01222A0C95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0303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069E-A8EF-4508-87C3-A4AA5F8A5A91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6142-E848-458D-8136-01222A0C95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4880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069E-A8EF-4508-87C3-A4AA5F8A5A91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6142-E848-458D-8136-01222A0C95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072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069E-A8EF-4508-87C3-A4AA5F8A5A91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6142-E848-458D-8136-01222A0C95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833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069E-A8EF-4508-87C3-A4AA5F8A5A91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6142-E848-458D-8136-01222A0C95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548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069E-A8EF-4508-87C3-A4AA5F8A5A91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6142-E848-458D-8136-01222A0C95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0337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069E-A8EF-4508-87C3-A4AA5F8A5A91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6142-E848-458D-8136-01222A0C95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2189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069E-A8EF-4508-87C3-A4AA5F8A5A91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C6142-E848-458D-8136-01222A0C95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4696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A069E-A8EF-4508-87C3-A4AA5F8A5A91}" type="datetimeFigureOut">
              <a:rPr lang="de-DE" smtClean="0"/>
              <a:t>29.08.2023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C6142-E848-458D-8136-01222A0C959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3609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>
          <a:xfrm>
            <a:off x="272964" y="671524"/>
            <a:ext cx="3007390" cy="91940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umfassender Ersatz</a:t>
            </a:r>
          </a:p>
          <a:p>
            <a:pPr algn="ctr"/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für die </a:t>
            </a:r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eSo</a:t>
            </a:r>
            <a:endParaRPr lang="de-DE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278258" y="2703125"/>
            <a:ext cx="7951342" cy="2031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Voraussetzungen: </a:t>
            </a:r>
          </a:p>
          <a:p>
            <a:pPr algn="ctr"/>
            <a:endParaRPr lang="de-D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Kind steht nicht unter eSo</a:t>
            </a:r>
          </a:p>
          <a:p>
            <a:pPr algn="ctr"/>
            <a:endParaRPr lang="de-DE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Eltern haben kein Personen-/Vermögensvertretungsrecht</a:t>
            </a:r>
          </a:p>
          <a:p>
            <a:pPr algn="ctr"/>
            <a:endParaRPr lang="de-DE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Familienstand unbekannt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8365587" y="798824"/>
            <a:ext cx="3549748" cy="1736646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4140835" algn="l"/>
              </a:tabLst>
            </a:pPr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Anordnung von Amts wegen, sobald Kenntnis von Voraussetzungen </a:t>
            </a:r>
            <a:endParaRPr lang="de-DE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20461" y="1770798"/>
            <a:ext cx="6949440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vorher: gerichtliche Eilmaßnahmen bzw. Bestellung eines vorläufiger Vormunds möglich </a:t>
            </a:r>
            <a:endParaRPr lang="de-DE" sz="2400" dirty="0"/>
          </a:p>
        </p:txBody>
      </p:sp>
      <p:sp>
        <p:nvSpPr>
          <p:cNvPr id="10" name="Textfeld 9"/>
          <p:cNvSpPr txBox="1"/>
          <p:nvPr/>
        </p:nvSpPr>
        <p:spPr>
          <a:xfrm>
            <a:off x="8445010" y="2868487"/>
            <a:ext cx="3390902" cy="34163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Auswahl: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de-DE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Benannter durch Eltern</a:t>
            </a:r>
          </a:p>
          <a:p>
            <a:pPr algn="ctr"/>
            <a:endParaRPr lang="de-DE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geeigneter Vormund</a:t>
            </a: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ehrenamtlicher Vormund, Berufsvormund, </a:t>
            </a:r>
          </a:p>
          <a:p>
            <a:pPr algn="ctr"/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Mitarbeiter eines Vormundschaftsverein, Vereinsvormund, JA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78258" y="4978722"/>
            <a:ext cx="4153066" cy="15696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Aufgaben: </a:t>
            </a:r>
          </a:p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Personen-, Vermögenssorge und gesetzliche Vertretung des Mündels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726156" y="5146034"/>
            <a:ext cx="3503443" cy="11387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Vergütung und Auf-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wandsentschädigung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(§ 1808 BGB) 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4521243" y="491651"/>
            <a:ext cx="2693945" cy="479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Vormundschaft</a:t>
            </a:r>
            <a:endParaRPr lang="de-DE" sz="2800" dirty="0">
              <a:effectLst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630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333955" y="2293816"/>
            <a:ext cx="9068519" cy="27236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bg1"/>
                </a:solidFill>
              </a:rPr>
              <a:t>er führt sein Amt unabhängig, höchstpersönlich, im Interesse und zum Wohl des Mündels 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(§ 1790 BGB) er hat die Rechte des Mündels zu wahren (§ 1788 BGB)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Pflicht, den Mündel vor Schaden zu bewahren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Haftung bei schuldhafter Pflichtverletzung (§ 1794 BGB)</a:t>
            </a:r>
          </a:p>
          <a:p>
            <a:endParaRPr lang="de-DE" dirty="0" smtClean="0">
              <a:solidFill>
                <a:schemeClr val="bg1"/>
              </a:solidFill>
            </a:endParaRPr>
          </a:p>
          <a:p>
            <a:r>
              <a:rPr lang="de-DE" dirty="0" smtClean="0">
                <a:solidFill>
                  <a:schemeClr val="bg1"/>
                </a:solidFill>
              </a:rPr>
              <a:t>er kann den Mündel in seinen Haushalt aufnehmen (§ 1791 BGB) 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129711" y="2176653"/>
            <a:ext cx="7171328" cy="62834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Vormund = gesetzlicher Vertreter des Mündels (§ 1789 BGB) 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4521243" y="491651"/>
            <a:ext cx="2693945" cy="479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Vormundschaft</a:t>
            </a:r>
            <a:endParaRPr lang="de-DE" sz="2800" dirty="0">
              <a:effectLst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814388" y="1862682"/>
            <a:ext cx="3314699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smtClean="0"/>
              <a:t>Stellung des Vormunds </a:t>
            </a:r>
            <a:endParaRPr lang="de-DE" sz="2400" b="1" dirty="0"/>
          </a:p>
        </p:txBody>
      </p:sp>
      <p:sp>
        <p:nvSpPr>
          <p:cNvPr id="17" name="Gefaltete Ecke 16"/>
          <p:cNvSpPr/>
          <p:nvPr/>
        </p:nvSpPr>
        <p:spPr>
          <a:xfrm rot="312449">
            <a:off x="8028064" y="1430815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1789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333955" y="5108016"/>
            <a:ext cx="9068519" cy="12642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 smtClean="0">
              <a:solidFill>
                <a:schemeClr val="bg1"/>
              </a:solidFill>
            </a:endParaRPr>
          </a:p>
          <a:p>
            <a:r>
              <a:rPr lang="de-DE" dirty="0" smtClean="0">
                <a:solidFill>
                  <a:schemeClr val="bg1"/>
                </a:solidFill>
              </a:rPr>
              <a:t>Delegation von Aufgaben ist möglich (z. B. Pflege und Betreuung in einem Internat oder in einer Pflegefamilie, Verwaltung eines bestimmten Vermögenswerts, ggf. auch Erteilung von Vollmachten ohne gerichtliche Genehmigung) </a:t>
            </a:r>
          </a:p>
          <a:p>
            <a:endParaRPr lang="de-DE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6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" grpId="0" animBg="1"/>
      <p:bldP spid="17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/>
          <p:cNvSpPr/>
          <p:nvPr/>
        </p:nvSpPr>
        <p:spPr>
          <a:xfrm>
            <a:off x="1333955" y="2293816"/>
            <a:ext cx="9068519" cy="66703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mtClean="0">
                <a:solidFill>
                  <a:schemeClr val="bg1"/>
                </a:solidFill>
              </a:rPr>
              <a:t>Gericht überwacht die Beziehung zwischen Vormund und Mündel (§§ 1802 II, 1861 ff. BGB) </a:t>
            </a:r>
            <a:endParaRPr lang="de-DE" dirty="0" smtClean="0">
              <a:solidFill>
                <a:schemeClr val="bg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333954" y="1704697"/>
            <a:ext cx="9068519" cy="62834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Pflicht und das Recht zur Personen- und Vermögenssorge sowie zur Vertretung des Mündels in diesen Bereichen (§ 1789 I, II BGB)</a:t>
            </a:r>
            <a:endParaRPr lang="de-DE" dirty="0"/>
          </a:p>
        </p:txBody>
      </p:sp>
      <p:sp>
        <p:nvSpPr>
          <p:cNvPr id="10" name="Abgerundetes Rechteck 9"/>
          <p:cNvSpPr/>
          <p:nvPr/>
        </p:nvSpPr>
        <p:spPr>
          <a:xfrm>
            <a:off x="4521243" y="491651"/>
            <a:ext cx="2693945" cy="479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Vormundschaft</a:t>
            </a:r>
            <a:endParaRPr lang="de-DE" sz="2800" dirty="0">
              <a:effectLst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828675" y="1290604"/>
            <a:ext cx="3314699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smtClean="0"/>
              <a:t>Aufgaben des Vormunds </a:t>
            </a:r>
            <a:endParaRPr lang="de-DE" sz="2400" b="1" dirty="0"/>
          </a:p>
        </p:txBody>
      </p:sp>
      <p:sp>
        <p:nvSpPr>
          <p:cNvPr id="17" name="Gefaltete Ecke 16"/>
          <p:cNvSpPr/>
          <p:nvPr/>
        </p:nvSpPr>
        <p:spPr>
          <a:xfrm>
            <a:off x="10296966" y="1294829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1789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333954" y="3149365"/>
            <a:ext cx="9068519" cy="129404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Personensorge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er hat dieselben Rechte und Pflichten wie Eltern bei der Ausübung ihrer Sorge (§ 1795 BGB)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Pflege und Erziehung des Mündels persönlich fördern und gewährleisten</a:t>
            </a:r>
          </a:p>
          <a:p>
            <a:endParaRPr lang="de-DE" dirty="0" smtClean="0">
              <a:solidFill>
                <a:schemeClr val="bg1"/>
              </a:solidFill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1333954" y="4557249"/>
            <a:ext cx="9068519" cy="70249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Vermögenssorge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es gelten die Vorschriften des Betreuungsrechts gem. §§ 1835 – 1860 BGB (§§ 1798 ff. BGB) 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1333953" y="5412151"/>
            <a:ext cx="9068519" cy="102354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/>
              <a:t>Geld ist mündelsicher und verzinslich anzulegen (§ 1841 BGB)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Anlegungsform = Anlagekonto (§§ 1841 II, 1842) – Abweichung (z. B. Aktien) brauchen eine familiengerichtliche Genehmigung (§ 1848 BGB, Re. (§ 3 Nr. 2a RPflG)</a:t>
            </a:r>
          </a:p>
        </p:txBody>
      </p:sp>
      <p:sp>
        <p:nvSpPr>
          <p:cNvPr id="15" name="Gefaltete Ecke 14"/>
          <p:cNvSpPr/>
          <p:nvPr/>
        </p:nvSpPr>
        <p:spPr>
          <a:xfrm rot="312449">
            <a:off x="10246766" y="2989122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1795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>
            <a:off x="10234013" y="4345953"/>
            <a:ext cx="1333059" cy="120618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1835-1860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29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" grpId="0" animBg="1"/>
      <p:bldP spid="17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333954" y="1704697"/>
            <a:ext cx="9068519" cy="62834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mtClean="0"/>
              <a:t>JA, Vormundschaftsverein und Vereinsbetreuer sind von einigen Beschränkungen der Vermögensverwaltung kraft Gesetzes befreit (§§ 1801 I, 1859 I BGB)</a:t>
            </a:r>
            <a:endParaRPr lang="de-DE" dirty="0"/>
          </a:p>
        </p:txBody>
      </p:sp>
      <p:sp>
        <p:nvSpPr>
          <p:cNvPr id="10" name="Abgerundetes Rechteck 9"/>
          <p:cNvSpPr/>
          <p:nvPr/>
        </p:nvSpPr>
        <p:spPr>
          <a:xfrm>
            <a:off x="4521243" y="491651"/>
            <a:ext cx="2693945" cy="479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Vormundschaft</a:t>
            </a:r>
            <a:endParaRPr lang="de-DE" sz="2800" dirty="0">
              <a:effectLst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828675" y="1290604"/>
            <a:ext cx="3314699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smtClean="0"/>
              <a:t>Aufgaben des Vormunds </a:t>
            </a:r>
            <a:endParaRPr lang="de-DE" sz="2400" b="1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333952" y="2510529"/>
            <a:ext cx="9068519" cy="129404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bg1"/>
                </a:solidFill>
              </a:rPr>
              <a:t>Verwendung des Vermögens ausschließlich im Interesse des Mündels (§ 1798 I BGB) – sonst Schadensersatzpflicht (§ 1794 I BGB, ggf. sogar Strafbarkeit)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maßgeblich sind sein Wohl, eine wirtschaftliche Vermögensverwaltung und die Rücksicht auf die Entwicklung zur Eigenverantwortung des Mündels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1333952" y="3982068"/>
            <a:ext cx="9068519" cy="70249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er darf nichts verschenken (§ 1798 III BGB) – bei Verstoß: unheilbar nichtig</a:t>
            </a:r>
            <a:endParaRPr lang="de-DE">
              <a:effectLst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333952" y="4958676"/>
            <a:ext cx="9068519" cy="102354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ein Erblasser oder Schenker kann anordnen, dass der Vormund bestimmtes Vermögen nicht verwalten darf dann muss ein Zuwendungspfleger (§ 1811 I BGB) bestellt werden </a:t>
            </a:r>
            <a:endParaRPr lang="de-DE">
              <a:effectLst/>
            </a:endParaRPr>
          </a:p>
        </p:txBody>
      </p:sp>
      <p:sp>
        <p:nvSpPr>
          <p:cNvPr id="15" name="Gefaltete Ecke 14"/>
          <p:cNvSpPr/>
          <p:nvPr/>
        </p:nvSpPr>
        <p:spPr>
          <a:xfrm rot="21437337">
            <a:off x="10224153" y="2668863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1798 I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>
            <a:off x="10296965" y="3756342"/>
            <a:ext cx="1273420" cy="109636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1798 III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10296965" y="1294828"/>
            <a:ext cx="1404497" cy="136706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1801 I, 1859 I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10280187" y="5030198"/>
            <a:ext cx="1273420" cy="109636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1811 I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21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1333953" y="5782429"/>
            <a:ext cx="9068519" cy="102354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mtClean="0"/>
              <a:t>Ausnahmen stellen z. B. die Erfüllung einer Verbindlichkeit oder „lediglich rechtlich vorteilhafte Geschäfte“ dar </a:t>
            </a:r>
            <a:endParaRPr lang="de-DE">
              <a:effectLst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333953" y="1345271"/>
            <a:ext cx="9068519" cy="151856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Vermögensverzeichnis des Mündels zu Beginn der Vormundschaft – Einreichung beim Gericht (§§ 1798 II S. 1 + 2, 1835 BGB)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jährliche Rechnungslegung (§§ 1802 II S. 3, 1865 I, II BGB) - Befreiung möglich </a:t>
            </a:r>
          </a:p>
          <a:p>
            <a:r>
              <a:rPr lang="de-DE" dirty="0" smtClean="0"/>
              <a:t>	(§§ 1801 I, 1859 I bzw. 1801 III BGB)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4521243" y="491651"/>
            <a:ext cx="2693945" cy="479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Vormundschaft</a:t>
            </a:r>
            <a:endParaRPr lang="de-DE" sz="2800" dirty="0">
              <a:effectLst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828675" y="1050924"/>
            <a:ext cx="6215063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smtClean="0"/>
              <a:t>Vermögensverzeichnis und Rechnungslegung: </a:t>
            </a:r>
            <a:endParaRPr lang="de-DE" sz="2400" b="1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272811" y="2832824"/>
            <a:ext cx="9068519" cy="303950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bg1"/>
                </a:solidFill>
              </a:rPr>
              <a:t>die gesetzliche Vertretungsmacht des Vormunds ist stärker eingeschränkt als die der Eltern – der Vormund darf den Mündel nicht vertreten: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im Rahmen der §§ 112, 113 BGB - der Mündel ist hier unbeschränkt geschäftsfähig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wenn ein Pfleger bestellt ist (Ausnahme: es besteht ein gemeinsames Vertretungsrecht (§§ 1789 I S. 2, 1792 BGB))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mögliche Interessenkollisionen – dann Ausschluss kraft Gesetzes (§§ 1789 II S. 2, 1824 BGB) – der Re. könnte die Vertretungsmacht per Beschluss entziehen, z. B.: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Vertretungsgeschäfte zwischen dem Mündel und geradlinig Verwandten des Vormunds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Rechtsstreitigkeiten in Abstammungssachen </a:t>
            </a:r>
          </a:p>
        </p:txBody>
      </p:sp>
      <p:sp>
        <p:nvSpPr>
          <p:cNvPr id="15" name="Gefaltete Ecke 14"/>
          <p:cNvSpPr/>
          <p:nvPr/>
        </p:nvSpPr>
        <p:spPr>
          <a:xfrm rot="21437337">
            <a:off x="10224153" y="2668863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112, 113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>
            <a:off x="10043994" y="3752415"/>
            <a:ext cx="1273420" cy="109636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1789,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1792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9892730" y="949510"/>
            <a:ext cx="1575948" cy="161096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1798, 1835, 1801, 1859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 rot="21406925">
            <a:off x="10269779" y="4809852"/>
            <a:ext cx="1273420" cy="109636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1789, 1824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90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" grpId="0" animBg="1"/>
      <p:bldP spid="12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333953" y="1345271"/>
            <a:ext cx="9068519" cy="151856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sind die Eltern / der Vormund an der Vertretung verhindert, muss zum wirksamen Abschluss des Geschäfts ein Ergänzungspfleger bestellt werden (§ 1809 I BGB)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betrifft die Verhinderung mehrere Kinder / Mündel, so ist für jeden Betroffenen ein eigener Pfleger zu bestellen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4521243" y="491651"/>
            <a:ext cx="2693945" cy="479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Vormundschaft</a:t>
            </a:r>
            <a:endParaRPr lang="de-DE" sz="2800" dirty="0">
              <a:effectLst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252723" y="3071759"/>
            <a:ext cx="9068519" cy="225747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Berichtspflicht und Rechnungslegung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Vormünder werden vom Familiengericht unterstützt und beraten, aber auch beaufsichtigt </a:t>
            </a:r>
          </a:p>
          <a:p>
            <a:endParaRPr lang="de-DE" dirty="0" smtClean="0">
              <a:solidFill>
                <a:schemeClr val="bg1"/>
              </a:solidFill>
            </a:endParaRPr>
          </a:p>
          <a:p>
            <a:r>
              <a:rPr lang="de-DE" dirty="0" smtClean="0">
                <a:solidFill>
                  <a:schemeClr val="bg1"/>
                </a:solidFill>
              </a:rPr>
              <a:t>i. d. R. soll er 1x im Monat persönlich Kontakt mit dem Mündel aufnehmen (§§ 1788 Nr. 3, 1790 III BGB) – gilt auch für einen Amtsvormund (§ 55 IV S. 3 SGB VIII)</a:t>
            </a:r>
          </a:p>
          <a:p>
            <a:endParaRPr lang="de-DE" dirty="0" smtClean="0">
              <a:solidFill>
                <a:schemeClr val="bg1"/>
              </a:solidFill>
            </a:endParaRPr>
          </a:p>
          <a:p>
            <a:r>
              <a:rPr lang="de-DE" dirty="0" smtClean="0">
                <a:solidFill>
                  <a:schemeClr val="bg1"/>
                </a:solidFill>
              </a:rPr>
              <a:t>Berichtspflichten (1x pro Jahr, §§ 1802 II S. 3, 1863 III BGB) </a:t>
            </a:r>
          </a:p>
        </p:txBody>
      </p:sp>
      <p:sp>
        <p:nvSpPr>
          <p:cNvPr id="15" name="Gefaltete Ecke 14"/>
          <p:cNvSpPr/>
          <p:nvPr/>
        </p:nvSpPr>
        <p:spPr>
          <a:xfrm rot="21437337">
            <a:off x="10295704" y="1281829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1809 I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>
            <a:off x="10162287" y="2926291"/>
            <a:ext cx="1273420" cy="109636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1788,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1790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 rot="307878">
            <a:off x="10132519" y="4266534"/>
            <a:ext cx="1273420" cy="109636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1802,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1863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88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5" grpId="0" animBg="1"/>
      <p:bldP spid="16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333953" y="1345271"/>
            <a:ext cx="9068519" cy="25464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für ehrenamtliche Vormundschaft keine Vergütung (§ 1808 I BGB)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pauschale Aufwandsentschädigung möglich </a:t>
            </a:r>
            <a:r>
              <a:rPr lang="de-DE" dirty="0" smtClean="0"/>
              <a:t>(§ 1878 </a:t>
            </a:r>
            <a:r>
              <a:rPr lang="de-DE" dirty="0" smtClean="0"/>
              <a:t>I BGB) = 17x Höchstbetrag für eine Zeugenentschädigung (25,00 €, § 22 JVEG) = 425,00 €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er kann vom Mündel für seine Führung der Vormundschaft erforderlichen Auf-wendungen Vorschuss oder Ersatz verlangen anstelle der Aufwandsentschädigung gemäß § 1878 BGB (§ 1808 II BGB)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4521243" y="491651"/>
            <a:ext cx="2693945" cy="479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Vormundschaft</a:t>
            </a:r>
            <a:endParaRPr lang="de-DE" sz="2800" dirty="0">
              <a:effectLst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828675" y="1050924"/>
            <a:ext cx="4843463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smtClean="0"/>
              <a:t>Vergütung und Aufwendungsersatz </a:t>
            </a:r>
            <a:endParaRPr lang="de-DE" sz="2400" b="1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333953" y="4186030"/>
            <a:ext cx="9068519" cy="82959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eine gerichtliche Festsetzung durch den Rechtspfleger erfolgt nur bei streitigen Leistungen </a:t>
            </a:r>
            <a:endParaRPr lang="de-DE" dirty="0" smtClean="0"/>
          </a:p>
          <a:p>
            <a:r>
              <a:rPr lang="de-DE" dirty="0" smtClean="0"/>
              <a:t>(§§ </a:t>
            </a:r>
            <a:r>
              <a:rPr lang="de-DE" dirty="0"/>
              <a:t>168d, 292 I, II </a:t>
            </a:r>
            <a:r>
              <a:rPr lang="de-DE" dirty="0" err="1"/>
              <a:t>FamFG</a:t>
            </a:r>
            <a:r>
              <a:rPr lang="de-DE" dirty="0"/>
              <a:t>, 3 Nr. 2a RPflG), sonst so ausgezahlt</a:t>
            </a:r>
          </a:p>
        </p:txBody>
      </p:sp>
      <p:sp>
        <p:nvSpPr>
          <p:cNvPr id="15" name="Gefaltete Ecke 14"/>
          <p:cNvSpPr/>
          <p:nvPr/>
        </p:nvSpPr>
        <p:spPr>
          <a:xfrm rot="21437337">
            <a:off x="9791687" y="995292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1808 I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>
            <a:off x="9921694" y="3160170"/>
            <a:ext cx="1273420" cy="109636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1878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1333953" y="5288737"/>
            <a:ext cx="9068519" cy="82959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ein zum Vormund bestellter Verein kann Vergütung und Aufwendungsersatz </a:t>
            </a:r>
            <a:r>
              <a:rPr lang="de-DE" dirty="0" smtClean="0"/>
              <a:t>beanspruchen </a:t>
            </a:r>
          </a:p>
          <a:p>
            <a:r>
              <a:rPr lang="de-DE" dirty="0" smtClean="0"/>
              <a:t>(§ </a:t>
            </a:r>
            <a:r>
              <a:rPr lang="de-DE" dirty="0"/>
              <a:t>5 I VBVG) – der Vereinsvormund selbst jedoch nicht (§ 5 II VBVG)</a:t>
            </a:r>
          </a:p>
        </p:txBody>
      </p:sp>
      <p:sp>
        <p:nvSpPr>
          <p:cNvPr id="18" name="Gefaltete Ecke 17"/>
          <p:cNvSpPr/>
          <p:nvPr/>
        </p:nvSpPr>
        <p:spPr>
          <a:xfrm rot="307878">
            <a:off x="8596882" y="5129872"/>
            <a:ext cx="1552407" cy="134287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Gesetz über die Vergütung…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307878">
            <a:off x="10153583" y="5234851"/>
            <a:ext cx="1615399" cy="14379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…von Vormündern und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Betreuuern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88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5" grpId="0" animBg="1"/>
      <p:bldP spid="16" grpId="0" animBg="1"/>
      <p:bldP spid="13" grpId="0" animBg="1"/>
      <p:bldP spid="18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333953" y="1345271"/>
            <a:ext cx="9068519" cy="254641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/>
              <a:t>Amtes des Vormunds: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kraft Gesetzes (= ohne gerichtliche Entscheidung) – z. B. Tod des Vormunds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Entlassung (§ 1804 BGB) – z. B. Gefährdung des Mündels </a:t>
            </a:r>
          </a:p>
          <a:p>
            <a:endParaRPr lang="de-DE" dirty="0" smtClean="0"/>
          </a:p>
          <a:p>
            <a:r>
              <a:rPr lang="de-DE" u="sng" dirty="0" smtClean="0"/>
              <a:t>Vormundschaft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kraft Gesetzes (= ohne gerichtliche Entscheidung) – bei Wegfall ihrer Voraussetzungen – z. B. Volljährigkeit, Tod des Mündels, Wiedereintritt der </a:t>
            </a:r>
            <a:r>
              <a:rPr lang="de-DE" dirty="0" err="1" smtClean="0"/>
              <a:t>eSo</a:t>
            </a:r>
            <a:endParaRPr lang="de-DE" dirty="0" smtClean="0"/>
          </a:p>
        </p:txBody>
      </p:sp>
      <p:sp>
        <p:nvSpPr>
          <p:cNvPr id="10" name="Abgerundetes Rechteck 9"/>
          <p:cNvSpPr/>
          <p:nvPr/>
        </p:nvSpPr>
        <p:spPr>
          <a:xfrm>
            <a:off x="4521243" y="491651"/>
            <a:ext cx="2693945" cy="479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Vormundschaft</a:t>
            </a:r>
            <a:endParaRPr lang="de-DE" sz="2800" dirty="0">
              <a:effectLst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828676" y="1050924"/>
            <a:ext cx="1900238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smtClean="0"/>
              <a:t>Beendigung</a:t>
            </a:r>
            <a:endParaRPr lang="de-DE" sz="2400" b="1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333953" y="4186029"/>
            <a:ext cx="9068519" cy="218619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/>
              <a:t>nach Beendigung der Vormundschaft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Vermögensherausgabe und Schlussrechnungslegung (§§ 1807, 1872 BGB)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Herausgabe des verwalteten Vermögens an den Mündel (§§ 1872, 1874 BGB)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gerichtliche Prüfung der Schlussrechnung erfolgt nur auf Antrag (§ 1873 III BGB)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Rückgabe der Bestellungsurkunde an das Familiengericht (§ 168b III </a:t>
            </a:r>
            <a:r>
              <a:rPr lang="de-DE" dirty="0" err="1" smtClean="0"/>
              <a:t>FamFG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15" name="Gefaltete Ecke 14"/>
          <p:cNvSpPr/>
          <p:nvPr/>
        </p:nvSpPr>
        <p:spPr>
          <a:xfrm rot="21437337">
            <a:off x="9713789" y="1240282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1804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57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333953" y="1345271"/>
            <a:ext cx="9068519" cy="290116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/>
              <a:t>Zuständigkeiten: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sachlich: AG (§ 1773 I BGB, § 23a I S. 1 Nr. 1 GVG, es entscheidet als Familiengericht </a:t>
            </a:r>
          </a:p>
          <a:p>
            <a:r>
              <a:rPr lang="de-DE" dirty="0"/>
              <a:t>	</a:t>
            </a:r>
            <a:r>
              <a:rPr lang="de-DE" dirty="0" smtClean="0"/>
              <a:t>(§ 23b I GVG, § 111 Nr. 2, § 151 Nr. 4 </a:t>
            </a:r>
            <a:r>
              <a:rPr lang="de-DE" dirty="0" err="1" smtClean="0"/>
              <a:t>FamFG</a:t>
            </a:r>
            <a:r>
              <a:rPr lang="de-DE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örtlich: regelmäßig der Aufenthaltsort des Kindes (§ 152 II </a:t>
            </a:r>
            <a:r>
              <a:rPr lang="de-DE" dirty="0" err="1" smtClean="0"/>
              <a:t>FamFG</a:t>
            </a:r>
            <a:r>
              <a:rPr lang="de-DE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funktionell: Rechtspfleger (§ 3 Nr. 2a RPflG)</a:t>
            </a:r>
          </a:p>
          <a:p>
            <a:r>
              <a:rPr lang="de-DE" i="1" dirty="0" smtClean="0"/>
              <a:t>Richtervorbehalt für Ausländer gestrichen – somit kann der Rechtspfleger bei minderjährigen unbegleiteten Flüchtlingen das Ruhen der </a:t>
            </a:r>
            <a:r>
              <a:rPr lang="de-DE" i="1" dirty="0" err="1" smtClean="0"/>
              <a:t>eSo</a:t>
            </a:r>
            <a:r>
              <a:rPr lang="de-DE" i="1" dirty="0" smtClean="0"/>
              <a:t> feststellen (§ 1674 BGB) und selbst die Vormundschaft anordnen und einen geeigneten Vormund auswählen (i. d. R. JA als vorläufiger Amtsvormund (§ 1774 I Nr. 4 BGB, § 88a SGB VIII)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4521243" y="491651"/>
            <a:ext cx="2693945" cy="479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Vormundschaft</a:t>
            </a:r>
            <a:endParaRPr lang="de-DE" sz="2800" dirty="0">
              <a:effectLst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828675" y="1050924"/>
            <a:ext cx="7786687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smtClean="0"/>
              <a:t>Verfahrensrecht – Besonderheiten bei der Vormundschaft </a:t>
            </a:r>
            <a:endParaRPr lang="de-DE" sz="2400" b="1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333953" y="4379689"/>
            <a:ext cx="9068519" cy="218619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Rechtspfleger nimmt mehrere Anhörungen vor, um dem Kindeswohl gerecht zu werden </a:t>
            </a:r>
          </a:p>
          <a:p>
            <a:r>
              <a:rPr lang="de-DE" dirty="0" smtClean="0"/>
              <a:t>(§ 168 I </a:t>
            </a:r>
            <a:r>
              <a:rPr lang="de-DE" dirty="0" err="1" smtClean="0"/>
              <a:t>FamFG</a:t>
            </a:r>
            <a:r>
              <a:rPr lang="de-DE" dirty="0" smtClean="0"/>
              <a:t>) anzuhören sind: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Mündel (§ 159 </a:t>
            </a:r>
            <a:r>
              <a:rPr lang="de-DE" dirty="0" err="1" smtClean="0"/>
              <a:t>FamFG</a:t>
            </a:r>
            <a:r>
              <a:rPr lang="de-DE" dirty="0" smtClean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ggf. Eltern (§ 160 </a:t>
            </a:r>
            <a:r>
              <a:rPr lang="de-DE" dirty="0" err="1" smtClean="0"/>
              <a:t>FamFG</a:t>
            </a:r>
            <a:r>
              <a:rPr lang="de-DE" dirty="0" smtClean="0"/>
              <a:t>, auch Pflegeeltern (§ 161 </a:t>
            </a:r>
            <a:r>
              <a:rPr lang="de-DE" dirty="0" err="1" smtClean="0"/>
              <a:t>FamFG</a:t>
            </a:r>
            <a:r>
              <a:rPr lang="de-DE" dirty="0" smtClean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JA (§§ 162 </a:t>
            </a:r>
            <a:r>
              <a:rPr lang="de-DE" dirty="0" err="1" smtClean="0"/>
              <a:t>FamFG</a:t>
            </a:r>
            <a:r>
              <a:rPr lang="de-DE" dirty="0" smtClean="0"/>
              <a:t>, 53 I, II SGB VIII (mit Begründungspflicht)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nahestehende Familienangehörige und Vertrauenspersonen (§ 168 I </a:t>
            </a:r>
            <a:r>
              <a:rPr lang="de-DE" dirty="0" err="1" smtClean="0"/>
              <a:t>FamFG</a:t>
            </a:r>
            <a:r>
              <a:rPr lang="de-DE" dirty="0" smtClean="0"/>
              <a:t>) </a:t>
            </a:r>
          </a:p>
        </p:txBody>
      </p:sp>
      <p:sp>
        <p:nvSpPr>
          <p:cNvPr id="15" name="Gefaltete Ecke 14"/>
          <p:cNvSpPr/>
          <p:nvPr/>
        </p:nvSpPr>
        <p:spPr>
          <a:xfrm rot="21437337">
            <a:off x="9947620" y="1240282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1773 I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21437337">
            <a:off x="10122959" y="2501257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152 II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183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5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290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333953" y="1345272"/>
            <a:ext cx="9068519" cy="91215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es besteht die Pflicht, eine Auskunft über die persönliche Eignung des Einzelvormunds einzuholen (§ 168 II FamFG)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4521243" y="491651"/>
            <a:ext cx="2693945" cy="479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Vormundschaft</a:t>
            </a:r>
            <a:endParaRPr lang="de-DE" sz="2800" dirty="0">
              <a:effectLst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828675" y="1050924"/>
            <a:ext cx="7786687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smtClean="0"/>
              <a:t>Verfahrensrecht – Besonderheiten bei der Vormundschaft </a:t>
            </a:r>
            <a:endParaRPr lang="de-DE" sz="2400" b="1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333951" y="2333777"/>
            <a:ext cx="9068519" cy="14321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Mitteilungspflichten bei der Anordnung der Vormundschaft und bei Beendigung: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dem Mündel als Betroffen (§§ 41 I, 164 </a:t>
            </a:r>
            <a:r>
              <a:rPr lang="de-DE" dirty="0" err="1" smtClean="0"/>
              <a:t>FamFG</a:t>
            </a:r>
            <a:r>
              <a:rPr lang="de-DE" dirty="0" smtClean="0"/>
              <a:t>, ab 14 Jahre, &lt; 14 Jahre an den gesetzlichen Vertreter)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dem JA (4. Abschnitt, XIII/1 </a:t>
            </a:r>
            <a:r>
              <a:rPr lang="de-DE" dirty="0" err="1" smtClean="0"/>
              <a:t>MiZi</a:t>
            </a:r>
            <a:r>
              <a:rPr lang="de-DE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der Meldebehörde (4. Abschnitt XIII/2 </a:t>
            </a:r>
            <a:r>
              <a:rPr lang="de-DE" dirty="0" err="1" smtClean="0"/>
              <a:t>MiZi</a:t>
            </a:r>
            <a:r>
              <a:rPr lang="de-DE" dirty="0" smtClean="0"/>
              <a:t>)</a:t>
            </a:r>
          </a:p>
        </p:txBody>
      </p:sp>
      <p:sp>
        <p:nvSpPr>
          <p:cNvPr id="15" name="Gefaltete Ecke 14"/>
          <p:cNvSpPr/>
          <p:nvPr/>
        </p:nvSpPr>
        <p:spPr>
          <a:xfrm>
            <a:off x="9584475" y="986337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168 II 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1333951" y="3842282"/>
            <a:ext cx="9068519" cy="30109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über ehrenamtliche Vormünder wird eine Haftungsliste geführt – Statistik immer Mitte Januar </a:t>
            </a:r>
            <a:endParaRPr lang="de-DE" dirty="0">
              <a:effectLst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1333951" y="4190629"/>
            <a:ext cx="9068519" cy="201698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Anordnung der Vormundschaft: Beschluss (§ 38 I </a:t>
            </a:r>
            <a:r>
              <a:rPr lang="de-DE" dirty="0" err="1" smtClean="0"/>
              <a:t>FamFG</a:t>
            </a:r>
            <a:r>
              <a:rPr lang="de-DE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mit Rechtsmittelbelehrung (§ 39 </a:t>
            </a:r>
            <a:r>
              <a:rPr lang="de-DE" dirty="0" err="1" smtClean="0"/>
              <a:t>FamFG</a:t>
            </a:r>
            <a:r>
              <a:rPr lang="de-DE" dirty="0" smtClean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von Amts wegen (§ 1773 I BGB)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Wirksamkeit mit Bekanntgabe an den Vormund (§ 40 I </a:t>
            </a:r>
            <a:r>
              <a:rPr lang="de-DE" dirty="0" err="1" smtClean="0"/>
              <a:t>FamFG</a:t>
            </a:r>
            <a:r>
              <a:rPr lang="de-DE" dirty="0" smtClean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vor Geburt des Kindes möglich, wenn die Voraussetzungen für eine Vormundschaft absehbar sind (§ 1773 II BGB) – bis zur Geburt handeln die Eltern oder ein Pfleger nach </a:t>
            </a:r>
          </a:p>
          <a:p>
            <a:r>
              <a:rPr lang="de-DE" dirty="0"/>
              <a:t> </a:t>
            </a:r>
            <a:r>
              <a:rPr lang="de-DE" dirty="0" smtClean="0"/>
              <a:t>    § 1810 BGB</a:t>
            </a:r>
            <a:endParaRPr lang="de-DE" dirty="0"/>
          </a:p>
        </p:txBody>
      </p:sp>
      <p:sp>
        <p:nvSpPr>
          <p:cNvPr id="16" name="Abgerundetes Rechteck 15"/>
          <p:cNvSpPr/>
          <p:nvPr/>
        </p:nvSpPr>
        <p:spPr>
          <a:xfrm>
            <a:off x="4521243" y="6000178"/>
            <a:ext cx="5870750" cy="75899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nicht ausgewählte Bewerber haben kein Beschwerderecht – nur Erinnerung ist statthaft (BGH FamRZ 2013, 1380) </a:t>
            </a:r>
          </a:p>
        </p:txBody>
      </p:sp>
    </p:spTree>
    <p:extLst>
      <p:ext uri="{BB962C8B-B14F-4D97-AF65-F5344CB8AC3E}">
        <p14:creationId xmlns:p14="http://schemas.microsoft.com/office/powerpoint/2010/main" val="176304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5" grpId="0" animBg="1"/>
      <p:bldP spid="11" grpId="0" animBg="1"/>
      <p:bldP spid="14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333955" y="1365633"/>
            <a:ext cx="9068519" cy="13284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 dirty="0" smtClean="0"/>
              <a:t>Kinder sind bis zur Vollendung des 18. Lebensjahres nicht voll geschäftsfähig, sie werden von den Inhabern des Sorgerechts (i. d. R. Eltern) vertreten</a:t>
            </a:r>
            <a:endParaRPr lang="de-DE" sz="2400" dirty="0"/>
          </a:p>
        </p:txBody>
      </p:sp>
      <p:sp>
        <p:nvSpPr>
          <p:cNvPr id="10" name="Abgerundetes Rechteck 9"/>
          <p:cNvSpPr/>
          <p:nvPr/>
        </p:nvSpPr>
        <p:spPr>
          <a:xfrm>
            <a:off x="4521243" y="491651"/>
            <a:ext cx="2693945" cy="479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Vormundschaft</a:t>
            </a:r>
            <a:endParaRPr lang="de-DE" sz="2800" dirty="0">
              <a:effectLst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1333955" y="3174018"/>
            <a:ext cx="9068519" cy="59394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smtClean="0">
                <a:effectLst/>
              </a:rPr>
              <a:t>Vormundschaft ist der umfassende Ersatz für die elterliche Sorge</a:t>
            </a:r>
            <a:endParaRPr lang="de-DE" sz="2400">
              <a:effectLst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1333955" y="4263567"/>
            <a:ext cx="9068519" cy="105138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2400" smtClean="0"/>
              <a:t>Vormundschaft ist grundsätzlich ein Ehrenamt (keine Vergütung, sondern Ersatz seiner Aufwendungen) – ausnahmsweise Bestellung eines Berufsvormunds (Vergütung)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907026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896820" y="1432299"/>
            <a:ext cx="9068519" cy="150260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 </a:t>
            </a:r>
            <a:r>
              <a:rPr lang="de-DE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Vormundschaft wird erforderlich, wenn: </a:t>
            </a:r>
            <a:endParaRPr lang="de-DE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dirty="0"/>
              <a:t>der Minderjährige nicht unter </a:t>
            </a:r>
            <a:r>
              <a:rPr lang="de-DE" dirty="0" err="1"/>
              <a:t>eSo</a:t>
            </a:r>
            <a:r>
              <a:rPr lang="de-DE" dirty="0"/>
              <a:t> steht (§ 1773 I Nr. 1 BGB) – Beispiele: </a:t>
            </a:r>
            <a:endParaRPr lang="de-DE" sz="2000" dirty="0" smtClean="0">
              <a:effectLst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Elternteile sind verstorben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beiden Elternteilen wurde die </a:t>
            </a:r>
            <a:r>
              <a:rPr lang="de-DE" dirty="0" err="1"/>
              <a:t>eSo</a:t>
            </a:r>
            <a:r>
              <a:rPr lang="de-DE" dirty="0"/>
              <a:t> vollständig entzogen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4521243" y="491651"/>
            <a:ext cx="2693945" cy="479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Vormundschaft</a:t>
            </a:r>
            <a:endParaRPr lang="de-DE" sz="2800" dirty="0">
              <a:effectLst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896820" y="3178634"/>
            <a:ext cx="9068519" cy="100957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smtClean="0">
                <a:effectLst/>
              </a:rPr>
              <a:t>Eltern sind zwar tatsächlich sorgeberechtigt, aber haben weder das Personen- noch das Vermögensvertretungsrecht (§ 1773 I Nr. 2 BGB, z. B Ruhen des Sorgerechts)</a:t>
            </a:r>
            <a:endParaRPr lang="de-DE" sz="2000">
              <a:effectLst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896820" y="4431940"/>
            <a:ext cx="9068519" cy="110935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der Familienstand eines Minderjährigen nicht zu ermitteln ist (§ 1773 I Nr. 3 BGB, </a:t>
            </a:r>
            <a:endParaRPr lang="de-DE" sz="2000" dirty="0" smtClean="0"/>
          </a:p>
          <a:p>
            <a:r>
              <a:rPr lang="de-DE" sz="2000" dirty="0" smtClean="0"/>
              <a:t>§§ </a:t>
            </a:r>
            <a:r>
              <a:rPr lang="de-DE" sz="2000" dirty="0"/>
              <a:t>24 f. PStG (z. B. unbegleiteter minderjähriger Flüchtling, Findelkind, anonyme Geburt)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828675" y="1109026"/>
            <a:ext cx="2914650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smtClean="0"/>
              <a:t>Voraussetzungen</a:t>
            </a:r>
            <a:endParaRPr lang="de-DE" sz="2400" b="1"/>
          </a:p>
        </p:txBody>
      </p:sp>
      <p:sp>
        <p:nvSpPr>
          <p:cNvPr id="18" name="Gefaltete Ecke 17"/>
          <p:cNvSpPr/>
          <p:nvPr/>
        </p:nvSpPr>
        <p:spPr>
          <a:xfrm rot="163141">
            <a:off x="9587444" y="4828526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1773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91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5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896815" y="1031369"/>
            <a:ext cx="9068519" cy="83941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 smtClean="0">
                <a:solidFill>
                  <a:schemeClr val="bg1"/>
                </a:solidFill>
              </a:rPr>
              <a:t>hat das Gericht von den Voraussetzungen Kenntnis, ordnet es die Vormundschaft von Amts wegen an (§ 1773 I BGB)</a:t>
            </a:r>
            <a:endParaRPr lang="de-DE" sz="2000" dirty="0"/>
          </a:p>
        </p:txBody>
      </p:sp>
      <p:sp>
        <p:nvSpPr>
          <p:cNvPr id="10" name="Abgerundetes Rechteck 9"/>
          <p:cNvSpPr/>
          <p:nvPr/>
        </p:nvSpPr>
        <p:spPr>
          <a:xfrm>
            <a:off x="4521243" y="491651"/>
            <a:ext cx="2693945" cy="479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Vormundschaft</a:t>
            </a:r>
            <a:endParaRPr lang="de-DE" sz="2800" dirty="0">
              <a:effectLst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896815" y="1872582"/>
            <a:ext cx="9068519" cy="170663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folgende Behörden haben eine Anzeigepflicht zur Unterstützung des Gerichts: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effectLst/>
              </a:rPr>
              <a:t>Standesbeamter (§ 168g </a:t>
            </a:r>
            <a:r>
              <a:rPr lang="de-DE" sz="2000" dirty="0" err="1" smtClean="0">
                <a:effectLst/>
              </a:rPr>
              <a:t>FamFG</a:t>
            </a:r>
            <a:r>
              <a:rPr lang="de-DE" sz="2000" dirty="0" smtClean="0">
                <a:effectLst/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effectLst/>
              </a:rPr>
              <a:t>JA (§ 57 SGB VIII)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effectLst/>
              </a:rPr>
              <a:t>Gerichte (§ 22a </a:t>
            </a:r>
            <a:r>
              <a:rPr lang="de-DE" sz="2000" dirty="0" err="1" smtClean="0">
                <a:effectLst/>
              </a:rPr>
              <a:t>FamFG</a:t>
            </a:r>
            <a:r>
              <a:rPr lang="de-DE" sz="2000" dirty="0" smtClean="0">
                <a:effectLst/>
              </a:rPr>
              <a:t>, z. B. Nachlassgericht)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 err="1" smtClean="0">
                <a:effectLst/>
              </a:rPr>
              <a:t>StA</a:t>
            </a:r>
            <a:r>
              <a:rPr lang="de-DE" sz="2000" dirty="0" smtClean="0">
                <a:effectLst/>
              </a:rPr>
              <a:t> (§ 70 S. 1 JGG)</a:t>
            </a:r>
          </a:p>
        </p:txBody>
      </p:sp>
      <p:sp>
        <p:nvSpPr>
          <p:cNvPr id="18" name="Gefaltete Ecke 17"/>
          <p:cNvSpPr/>
          <p:nvPr/>
        </p:nvSpPr>
        <p:spPr>
          <a:xfrm rot="20853143">
            <a:off x="9866648" y="750718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1773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</a:t>
            </a:r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896815" y="3571679"/>
            <a:ext cx="9068519" cy="6551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mtClean="0"/>
              <a:t>Findelkinder werden vom JA in Obhut genommen und das JA hat ggf. die Bestellung eines Vormunds zu veranlassen (§ 42 I S. 1 Nr. 3, III S. 4 SGB VIII)</a:t>
            </a:r>
            <a:endParaRPr lang="de-DE" dirty="0"/>
          </a:p>
        </p:txBody>
      </p:sp>
      <p:sp>
        <p:nvSpPr>
          <p:cNvPr id="2" name="Abgerundetes Rechteck 1"/>
          <p:cNvSpPr/>
          <p:nvPr/>
        </p:nvSpPr>
        <p:spPr>
          <a:xfrm>
            <a:off x="828675" y="632288"/>
            <a:ext cx="1885950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smtClean="0"/>
              <a:t>Anordnung</a:t>
            </a:r>
            <a:endParaRPr lang="de-DE" sz="2400" b="1"/>
          </a:p>
        </p:txBody>
      </p:sp>
      <p:sp>
        <p:nvSpPr>
          <p:cNvPr id="12" name="Abgerundetes Rechteck 11"/>
          <p:cNvSpPr/>
          <p:nvPr/>
        </p:nvSpPr>
        <p:spPr>
          <a:xfrm>
            <a:off x="896815" y="4226841"/>
            <a:ext cx="9068519" cy="111700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vor Anordnung der Vormundschaft können gerichtliche Eilmaßnahmen im Interesse des Mündels getroffen werden (§ 1693 bzw. § 1802 II S. 3, § 1867 BGB)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/>
              <a:t>Re: Vermögen annehmen oder Willenserklärungen abgeben bzw. entgegennehmen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896815" y="5323717"/>
            <a:ext cx="9068519" cy="111700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Bestellung eines vorläufigen Vormunds ist möglich (§ 1781 I BGB)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z. B. Verein oder JA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solange, bis eine geeignete Einzelperson gefunden ist (§ 1781 II, IV BGB)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Befristung: 3 Monate, maximal 6 Monate (§ 1781 III BGB) </a:t>
            </a:r>
          </a:p>
        </p:txBody>
      </p:sp>
      <p:sp>
        <p:nvSpPr>
          <p:cNvPr id="17" name="Gefaltete Ecke 16"/>
          <p:cNvSpPr/>
          <p:nvPr/>
        </p:nvSpPr>
        <p:spPr>
          <a:xfrm rot="153560">
            <a:off x="9845375" y="4144537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1693/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1802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 rot="21338707">
            <a:off x="9866648" y="5241752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1781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727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8" grpId="0" animBg="1"/>
      <p:bldP spid="15" grpId="0" animBg="1"/>
      <p:bldP spid="12" grpId="0" animBg="1"/>
      <p:bldP spid="13" grpId="0" animBg="1"/>
      <p:bldP spid="17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896815" y="1031369"/>
            <a:ext cx="9068519" cy="218171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Gericht prüft zunächst, ob ein Benannter vorhanden ist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Eltern haben im Testament ein Benennungsrecht bzw. sie können Personen von der Vormundschaft ausschließen (§ 1782 I S. 1 BGB)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dieser Vormund darf vom Gericht nicht übergangen werden (§ 1783 I BGB)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Mündel ab 14 Jahren: hat ein Vetorecht (§ 1783 I Nr. 3 BGB)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Benannte hat keine Verpflichtung zur Übernahme der Vormundschaft – diese besteht erst ab Auswahl durch das Gericht (§ 1785 I BGB)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4521243" y="491651"/>
            <a:ext cx="2693945" cy="479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Vormundschaft</a:t>
            </a:r>
            <a:endParaRPr lang="de-DE" sz="2800" dirty="0">
              <a:effectLst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9587443" y="1089980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1782, 1783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828675" y="632288"/>
            <a:ext cx="3386138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smtClean="0"/>
              <a:t>Auswahl des Vormunds</a:t>
            </a:r>
            <a:endParaRPr lang="de-DE" sz="2400" b="1"/>
          </a:p>
        </p:txBody>
      </p:sp>
      <p:sp>
        <p:nvSpPr>
          <p:cNvPr id="12" name="Abgerundetes Rechteck 11"/>
          <p:cNvSpPr/>
          <p:nvPr/>
        </p:nvSpPr>
        <p:spPr>
          <a:xfrm>
            <a:off x="896814" y="3373034"/>
            <a:ext cx="9068519" cy="233411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ohne Berufenen wählt das Gericht den am besten geeigneten Vormund aus </a:t>
            </a:r>
            <a:r>
              <a:rPr lang="de-DE" dirty="0" smtClean="0"/>
              <a:t>(§ 1778 </a:t>
            </a:r>
            <a:r>
              <a:rPr lang="de-DE" dirty="0" smtClean="0"/>
              <a:t>I BGB):</a:t>
            </a:r>
          </a:p>
          <a:p>
            <a:r>
              <a:rPr lang="de-DE" dirty="0" smtClean="0"/>
              <a:t>zu berücksichtigen sind: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Wille des Mündels, familiären Beziehungen, persönlichen Bindungen, religiöses Bekenntnis, kultureller Hintergrund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wirkliche oder mutmaßliche Wille der Eltern und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Lebensumstände des Mündels</a:t>
            </a:r>
          </a:p>
          <a:p>
            <a:r>
              <a:rPr lang="de-DE" dirty="0" smtClean="0"/>
              <a:t>bei der Auswahl sind die Ausschlussgründe zu prüfen (§ 1784 BGB)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896814" y="5850256"/>
            <a:ext cx="9068519" cy="66362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mtClean="0"/>
              <a:t>Personen, die in einem Abhängigkeitsverhältnis oder einer engen Beziehung zu einer Einrichtung stehen in der der Mündel lebt ist ausgeschlossen (§ 1784 II Nr. 4 BGB) </a:t>
            </a:r>
            <a:endParaRPr lang="de-DE" dirty="0" smtClean="0"/>
          </a:p>
        </p:txBody>
      </p:sp>
      <p:sp>
        <p:nvSpPr>
          <p:cNvPr id="17" name="Gefaltete Ecke 16"/>
          <p:cNvSpPr/>
          <p:nvPr/>
        </p:nvSpPr>
        <p:spPr>
          <a:xfrm rot="153560">
            <a:off x="9735906" y="3249276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1778 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</a:t>
            </a:r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 rot="21338707">
            <a:off x="9719465" y="4751480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1784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30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 animBg="1"/>
      <p:bldP spid="12" grpId="0" animBg="1"/>
      <p:bldP spid="13" grpId="0" animBg="1"/>
      <p:bldP spid="17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896815" y="1031369"/>
            <a:ext cx="9068519" cy="218171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bg1"/>
                </a:solidFill>
              </a:rPr>
              <a:t>zur Unterstützung des ehrenamtlichen Vormunds kann ein zusätzlicher Pfleger für </a:t>
            </a:r>
            <a:r>
              <a:rPr lang="de-DE" dirty="0" err="1" smtClean="0">
                <a:solidFill>
                  <a:schemeClr val="bg1"/>
                </a:solidFill>
              </a:rPr>
              <a:t>Sorgean</a:t>
            </a:r>
            <a:r>
              <a:rPr lang="de-DE" dirty="0" smtClean="0">
                <a:solidFill>
                  <a:schemeClr val="bg1"/>
                </a:solidFill>
              </a:rPr>
              <a:t>-gelegenheiten oder ein bestellt werden (§ 1776 I S. 1 BGB)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wenn Wohl des Mündels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mit Einverständnis des Vormunds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Meinungsverschiedenheiten zwischen Vormund und Pfleger = ggf. Entscheidung des Gerichts (§ 1793 I Nr. 3, II BGB)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z. B.: bei minderjährigen unbegleiteten Flüchtling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4521243" y="491651"/>
            <a:ext cx="2693945" cy="479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Vormundschaft</a:t>
            </a:r>
            <a:endParaRPr lang="de-DE" sz="2800" dirty="0">
              <a:effectLst/>
            </a:endParaRPr>
          </a:p>
        </p:txBody>
      </p:sp>
      <p:sp>
        <p:nvSpPr>
          <p:cNvPr id="18" name="Gefaltete Ecke 17"/>
          <p:cNvSpPr/>
          <p:nvPr/>
        </p:nvSpPr>
        <p:spPr>
          <a:xfrm rot="21365361">
            <a:off x="9678512" y="1370204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1776, 1793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828675" y="632288"/>
            <a:ext cx="3386138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smtClean="0"/>
              <a:t>Auswahl des Vormunds</a:t>
            </a:r>
            <a:endParaRPr lang="de-DE" sz="2400" b="1"/>
          </a:p>
        </p:txBody>
      </p:sp>
      <p:sp>
        <p:nvSpPr>
          <p:cNvPr id="12" name="Abgerundetes Rechteck 11"/>
          <p:cNvSpPr/>
          <p:nvPr/>
        </p:nvSpPr>
        <p:spPr>
          <a:xfrm>
            <a:off x="896814" y="3373034"/>
            <a:ext cx="9068519" cy="233411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eine weitere Möglichkeit ist die Übertragung von Sorgeangelegenheiten auf die Pflegeperson als Pfleger (§ 1777 I S. 1 BGB):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wenn Mündel bereits beim Pfleger lebt bzw. eine besondere Beziehung zu ihm hat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Wohl des Mündels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Zustimmung des Vormunds bzw. Pflegers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Sorgeangelegenheiten mit erheblicher Bedeutung – Vormund und Pfleger müssen gemeinsame Entscheidung treffen</a:t>
            </a:r>
          </a:p>
        </p:txBody>
      </p:sp>
      <p:sp>
        <p:nvSpPr>
          <p:cNvPr id="17" name="Gefaltete Ecke 16"/>
          <p:cNvSpPr/>
          <p:nvPr/>
        </p:nvSpPr>
        <p:spPr>
          <a:xfrm rot="153560">
            <a:off x="9690947" y="4555355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1777 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 S.1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16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 animBg="1"/>
      <p:bldP spid="12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896815" y="1031368"/>
            <a:ext cx="9068519" cy="265268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Zum Vormund kann bestellt werden (§ 1774 I BGB): 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	</a:t>
            </a:r>
            <a:r>
              <a:rPr lang="de-DE" u="sng" dirty="0" smtClean="0">
                <a:solidFill>
                  <a:schemeClr val="bg1"/>
                </a:solidFill>
              </a:rPr>
              <a:t>eine natürliche Person als ehrenamtlicher Vormund 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		ein Ehepaar kann nur als gemeinsamer Vormund ausgewählt werden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Führung erfolgt gemeinschaftlich (§ 1792 I BGB)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keine Trennung nach Wirkungskreisen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bei Meinungsverschiedenheiten (§ 1793 BGB) entscheidet der Richter (§ 14 I Nr. 5 RPflG)</a:t>
            </a:r>
          </a:p>
          <a:p>
            <a:endParaRPr lang="de-DE" dirty="0" smtClean="0">
              <a:solidFill>
                <a:schemeClr val="bg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4521243" y="491651"/>
            <a:ext cx="2693945" cy="479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Vormundschaft</a:t>
            </a:r>
            <a:endParaRPr lang="de-DE" sz="2800" dirty="0">
              <a:effectLst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9678512" y="1370204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1792, 1793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828675" y="742950"/>
            <a:ext cx="1700213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smtClean="0"/>
              <a:t>Bestellung</a:t>
            </a:r>
            <a:endParaRPr lang="de-DE" sz="2400" b="1"/>
          </a:p>
        </p:txBody>
      </p:sp>
      <p:sp>
        <p:nvSpPr>
          <p:cNvPr id="12" name="Abgerundetes Rechteck 11"/>
          <p:cNvSpPr/>
          <p:nvPr/>
        </p:nvSpPr>
        <p:spPr>
          <a:xfrm>
            <a:off x="1015410" y="3950838"/>
            <a:ext cx="9068519" cy="147841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/>
              <a:t>natürliche Person als Berufsvormund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Berücksichtigung seiner beruflichen Arbeitsbelastung (max. 50 Vormundschaften / </a:t>
            </a:r>
            <a:r>
              <a:rPr lang="de-DE" dirty="0" err="1" smtClean="0"/>
              <a:t>Pflegschaften</a:t>
            </a:r>
            <a:r>
              <a:rPr lang="de-DE" dirty="0" smtClean="0"/>
              <a:t>, § 1780 BGB)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erhält Aufwendungsersatz und Vergütung</a:t>
            </a:r>
          </a:p>
        </p:txBody>
      </p:sp>
      <p:sp>
        <p:nvSpPr>
          <p:cNvPr id="17" name="Gefaltete Ecke 16"/>
          <p:cNvSpPr/>
          <p:nvPr/>
        </p:nvSpPr>
        <p:spPr>
          <a:xfrm rot="20969371">
            <a:off x="9354549" y="4866710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1780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836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 animBg="1"/>
      <p:bldP spid="12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896815" y="1031369"/>
            <a:ext cx="9068519" cy="190352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e-DE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 Mitarbeiter eines Vormundschaftsvereins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Berücksichtigung seiner beruflichen Arbeitsbelastung (max. 50 Vormundschaften / </a:t>
            </a:r>
            <a:r>
              <a:rPr lang="de-DE" dirty="0" err="1" smtClean="0">
                <a:solidFill>
                  <a:schemeClr val="bg1"/>
                </a:solidFill>
              </a:rPr>
              <a:t>Pflegschaften</a:t>
            </a:r>
            <a:r>
              <a:rPr lang="de-DE" dirty="0" smtClean="0">
                <a:solidFill>
                  <a:schemeClr val="bg1"/>
                </a:solidFill>
              </a:rPr>
              <a:t>, § 1780 BGB)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erhält Aufwendungsersatz und Vergütung (§ 1808 III BGB)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Bestellung als Verein kommt nur noch im Rahmen der vorläufigen Vormundschaft in Frage (§§ 1774 II Nr. 1, 1781 BGB)</a:t>
            </a:r>
          </a:p>
          <a:p>
            <a:endParaRPr lang="de-DE" dirty="0" smtClean="0">
              <a:solidFill>
                <a:schemeClr val="bg1"/>
              </a:solidFill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4521243" y="491651"/>
            <a:ext cx="2693945" cy="479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Vormundschaft</a:t>
            </a:r>
            <a:endParaRPr lang="de-DE" sz="2800" dirty="0">
              <a:effectLst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9422689" y="540520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1780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828675" y="742950"/>
            <a:ext cx="1700213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smtClean="0"/>
              <a:t>Bestellung</a:t>
            </a:r>
            <a:endParaRPr lang="de-DE" sz="2400" b="1"/>
          </a:p>
        </p:txBody>
      </p:sp>
      <p:sp>
        <p:nvSpPr>
          <p:cNvPr id="12" name="Abgerundetes Rechteck 11"/>
          <p:cNvSpPr/>
          <p:nvPr/>
        </p:nvSpPr>
        <p:spPr>
          <a:xfrm>
            <a:off x="896815" y="2990118"/>
            <a:ext cx="9068519" cy="371475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wird automatisch Vormund – ohne dass es einer eigenen Anordnung, Auswahl oder Bestellung bedürfte (§§ 85 ff. SGB VIII)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Amtsvormundschaft = Vormundschaft kraft Gesetzes (§§ 1786 f. BGB):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mit Geburt eines Kindes, dessen Eltern nicht miteinander verheiratet sind und das eines Vormunds bedarf (z. B.: bei Tod oder Ruhen der </a:t>
            </a:r>
            <a:r>
              <a:rPr lang="de-DE" dirty="0" err="1" smtClean="0"/>
              <a:t>eSo</a:t>
            </a:r>
            <a:r>
              <a:rPr lang="de-DE" dirty="0" smtClean="0"/>
              <a:t> der Mutter (Minderjährigkeit der Mutter))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bei vertraulicher Geburt eines Kindes (§ 25 Schwangerschaftskonfliktgesetz, § 1787 BGB)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bei Adoption eines Kindes mit der Einwilligung der Eltern in die Adoption </a:t>
            </a:r>
          </a:p>
          <a:p>
            <a:r>
              <a:rPr lang="de-DE" dirty="0" smtClean="0"/>
              <a:t>	(§ 1751 I S. 2 BGB)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Anzeigepflicht des JA beim Gericht, wenn ein ehrenamtlicher Vormund in Frage käme</a:t>
            </a:r>
          </a:p>
        </p:txBody>
      </p:sp>
      <p:sp>
        <p:nvSpPr>
          <p:cNvPr id="17" name="Gefaltete Ecke 16"/>
          <p:cNvSpPr/>
          <p:nvPr/>
        </p:nvSpPr>
        <p:spPr>
          <a:xfrm rot="20969371">
            <a:off x="9712618" y="3966029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1786 f.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Gefaltete Ecke 10"/>
          <p:cNvSpPr/>
          <p:nvPr/>
        </p:nvSpPr>
        <p:spPr>
          <a:xfrm>
            <a:off x="9804985" y="1506993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1808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III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417856">
            <a:off x="10707961" y="2169389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1774,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1781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54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 animBg="1"/>
      <p:bldP spid="12" grpId="0" animBg="1"/>
      <p:bldP spid="17" grpId="0" animBg="1"/>
      <p:bldP spid="11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874612" y="69375"/>
            <a:ext cx="6472988" cy="42227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129710" y="2067988"/>
            <a:ext cx="9068519" cy="367928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Verpflichtung des Vormunds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natürliche Person als ehrenamtlicher Vormund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soll mündlich erfolgen (§§ 1802 S. 2, 1861 II BGB) - der Handschlag entfällt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er erhält: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Merkblatt (Rechte und Pflichten, ggf. Anspruch auf Vergütung /. Aufwendungsersatz)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bg1"/>
                </a:solidFill>
              </a:rPr>
              <a:t>Bestellungsurkunde (§ 168b I </a:t>
            </a:r>
            <a:r>
              <a:rPr lang="de-DE" dirty="0" err="1" smtClean="0">
                <a:solidFill>
                  <a:schemeClr val="bg1"/>
                </a:solidFill>
              </a:rPr>
              <a:t>FamFG</a:t>
            </a:r>
            <a:r>
              <a:rPr lang="de-DE" dirty="0" smtClean="0">
                <a:solidFill>
                  <a:schemeClr val="bg1"/>
                </a:solidFill>
              </a:rPr>
              <a:t>)</a:t>
            </a:r>
          </a:p>
          <a:p>
            <a:endParaRPr lang="de-DE" dirty="0" smtClean="0">
              <a:solidFill>
                <a:schemeClr val="bg1"/>
              </a:solidFill>
            </a:endParaRPr>
          </a:p>
          <a:p>
            <a:r>
              <a:rPr lang="de-DE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Berufsvormund, Vereinsvormund oder JA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i. d. R. keine mündliche Verpflichtung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er erhält eine Bescheinigung über den Eintritt der Vormundschaft (§ 168b II </a:t>
            </a:r>
            <a:r>
              <a:rPr lang="de-DE" dirty="0" err="1" smtClean="0">
                <a:solidFill>
                  <a:schemeClr val="bg1"/>
                </a:solidFill>
              </a:rPr>
              <a:t>FamFG</a:t>
            </a:r>
            <a:r>
              <a:rPr lang="de-DE" dirty="0" smtClean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4521243" y="491651"/>
            <a:ext cx="2693945" cy="47989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/>
              <a:t>Vormundschaft</a:t>
            </a:r>
            <a:endParaRPr lang="de-DE" sz="2800" dirty="0">
              <a:effectLst/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814389" y="1862682"/>
            <a:ext cx="1414462" cy="4572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 smtClean="0"/>
              <a:t>Vormund</a:t>
            </a:r>
            <a:endParaRPr lang="de-DE" sz="2400" b="1" dirty="0"/>
          </a:p>
        </p:txBody>
      </p:sp>
      <p:sp>
        <p:nvSpPr>
          <p:cNvPr id="17" name="Gefaltete Ecke 16"/>
          <p:cNvSpPr/>
          <p:nvPr/>
        </p:nvSpPr>
        <p:spPr>
          <a:xfrm>
            <a:off x="9347600" y="4146917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168b</a:t>
            </a:r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I, II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062762">
            <a:off x="9117734" y="2304638"/>
            <a:ext cx="1221570" cy="112508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1802,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1861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BGB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22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1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2549</Words>
  <Application>Microsoft Office PowerPoint</Application>
  <PresentationFormat>Breitbild</PresentationFormat>
  <Paragraphs>398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14</cp:revision>
  <dcterms:created xsi:type="dcterms:W3CDTF">2023-08-27T09:54:19Z</dcterms:created>
  <dcterms:modified xsi:type="dcterms:W3CDTF">2023-08-29T11:29:10Z</dcterms:modified>
</cp:coreProperties>
</file>