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00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48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34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9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6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7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34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77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7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49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50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1BBF8-AA73-4D29-B252-2952A42235A4}" type="datetimeFigureOut">
              <a:rPr lang="de-DE" smtClean="0"/>
              <a:t>23.10.2024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66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5" y="1400175"/>
            <a:ext cx="10244138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 1)</a:t>
            </a: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Warum ist die Gewaltenteilung wichtig?				</a:t>
            </a:r>
            <a:r>
              <a:rPr lang="de-DE" sz="2000" i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 </a:t>
            </a:r>
            <a:r>
              <a:rPr lang="de-DE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Punkte)</a:t>
            </a: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967435" y="3429000"/>
            <a:ext cx="6184106" cy="1428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Damit der Staat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 seine Macht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 nicht unkontrolliert einsetzen kann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Schützt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den Bürger vor Manipulation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 und sorgt für ein faires Verfahren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71868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00149" y="1212514"/>
            <a:ext cx="10244138" cy="13430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</a:t>
            </a:r>
            <a:r>
              <a:rPr lang="de-DE" sz="2000" b="1" dirty="0" smtClean="0">
                <a:solidFill>
                  <a:schemeClr val="tx1"/>
                </a:solidFill>
              </a:rPr>
              <a:t>11)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Welche Arten des Geschäftsverteilungsplan kennen Sie?</a:t>
            </a:r>
            <a:r>
              <a:rPr lang="de-DE" sz="2000" b="1" dirty="0">
                <a:solidFill>
                  <a:schemeClr val="tx1"/>
                </a:solidFill>
              </a:rPr>
              <a:t>		</a:t>
            </a:r>
            <a:r>
              <a:rPr lang="de-DE" sz="2000" i="1" dirty="0">
                <a:solidFill>
                  <a:schemeClr val="tx1"/>
                </a:solidFill>
              </a:rPr>
              <a:t>(3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285999" y="3128917"/>
            <a:ext cx="8072438" cy="2028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28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Richter</a:t>
            </a:r>
            <a:r>
              <a:rPr lang="de-DE" sz="28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8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Rechtspfleger</a:t>
            </a:r>
            <a:r>
              <a:rPr lang="de-DE" sz="28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8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Verwaltung</a:t>
            </a:r>
            <a:r>
              <a:rPr lang="de-DE" sz="28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91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4" y="1407775"/>
            <a:ext cx="10244138" cy="11985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</a:t>
            </a:r>
            <a:r>
              <a:rPr lang="de-DE" sz="2000" b="1" dirty="0" smtClean="0">
                <a:solidFill>
                  <a:schemeClr val="tx1"/>
                </a:solidFill>
              </a:rPr>
              <a:t>12)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Welche unterschiedlichen </a:t>
            </a:r>
            <a:r>
              <a:rPr lang="de-DE" sz="2000" dirty="0" err="1">
                <a:solidFill>
                  <a:schemeClr val="tx1"/>
                </a:solidFill>
              </a:rPr>
              <a:t>Präsentate</a:t>
            </a:r>
            <a:r>
              <a:rPr lang="de-DE" sz="2000" dirty="0">
                <a:solidFill>
                  <a:schemeClr val="tx1"/>
                </a:solidFill>
              </a:rPr>
              <a:t> gibt es</a:t>
            </a:r>
            <a:r>
              <a:rPr lang="de-DE" sz="2000" dirty="0" smtClean="0">
                <a:solidFill>
                  <a:schemeClr val="tx1"/>
                </a:solidFill>
              </a:rPr>
              <a:t>?</a:t>
            </a:r>
            <a:r>
              <a:rPr lang="de-DE" sz="2000" b="1" dirty="0">
                <a:solidFill>
                  <a:schemeClr val="tx1"/>
                </a:solidFill>
              </a:rPr>
              <a:t>			</a:t>
            </a:r>
            <a:r>
              <a:rPr lang="de-DE" sz="2000" i="1" dirty="0">
                <a:solidFill>
                  <a:schemeClr val="tx1"/>
                </a:solidFill>
              </a:rPr>
              <a:t>(3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566357" y="3386137"/>
            <a:ext cx="7059286" cy="20819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de-DE" sz="28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Einfaches </a:t>
            </a:r>
            <a:r>
              <a:rPr lang="de-DE" sz="28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Präsentat</a:t>
            </a:r>
            <a:r>
              <a:rPr lang="de-DE" sz="28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28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2800" dirty="0" err="1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Präsentat</a:t>
            </a:r>
            <a:r>
              <a:rPr lang="de-DE" sz="28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8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</a:t>
            </a:r>
            <a:r>
              <a:rPr lang="de-DE" sz="28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vollem Namenszug</a:t>
            </a:r>
            <a:r>
              <a:rPr lang="de-DE" sz="28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28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2800" dirty="0" err="1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Präsentat</a:t>
            </a:r>
            <a:r>
              <a:rPr lang="de-DE" sz="28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8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</a:t>
            </a:r>
            <a:r>
              <a:rPr lang="de-DE" sz="28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genauer Zeitangabe</a:t>
            </a:r>
            <a:r>
              <a:rPr lang="de-DE" sz="28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50510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52500" y="3693994"/>
            <a:ext cx="10287000" cy="23281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Heftung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Stammblatt 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Kostenrechnungen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24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Zahlungsanzeigen</a:t>
            </a:r>
            <a:r>
              <a:rPr lang="de-DE" sz="2400" baseline="300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de-DE" sz="24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Heftung</a:t>
            </a:r>
            <a:r>
              <a:rPr lang="de-DE" sz="2400" baseline="300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Sachbezogener Teil</a:t>
            </a:r>
            <a:r>
              <a:rPr lang="de-DE" sz="2400" baseline="30000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08794" y="1050452"/>
            <a:ext cx="11101387" cy="20506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</a:t>
            </a:r>
            <a:r>
              <a:rPr lang="de-DE" sz="2000" b="1" dirty="0" smtClean="0">
                <a:solidFill>
                  <a:schemeClr val="tx1"/>
                </a:solidFill>
              </a:rPr>
              <a:t>13)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Wie ist die Heftung einer Akte aufgebaut und was wird in welche Heftung genommen?										</a:t>
            </a:r>
            <a:r>
              <a:rPr lang="de-DE" sz="2000" i="1" dirty="0">
                <a:solidFill>
                  <a:schemeClr val="tx1"/>
                </a:solidFill>
              </a:rPr>
              <a:t>(6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58609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23106" y="1277151"/>
            <a:ext cx="10672763" cy="16352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</a:t>
            </a:r>
            <a:r>
              <a:rPr lang="de-DE" sz="2000" b="1" dirty="0" smtClean="0">
                <a:solidFill>
                  <a:schemeClr val="tx1"/>
                </a:solidFill>
              </a:rPr>
              <a:t>14)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	a) Ab welcher Blattzahl sollte ein neuer Band angelegt werden</a:t>
            </a:r>
            <a:r>
              <a:rPr lang="de-DE" sz="2000" dirty="0" smtClean="0">
                <a:solidFill>
                  <a:schemeClr val="tx1"/>
                </a:solidFill>
              </a:rPr>
              <a:t>?    </a:t>
            </a:r>
            <a:r>
              <a:rPr lang="de-DE" sz="2000" i="1" dirty="0" smtClean="0">
                <a:solidFill>
                  <a:schemeClr val="tx1"/>
                </a:solidFill>
              </a:rPr>
              <a:t>(</a:t>
            </a:r>
            <a:r>
              <a:rPr lang="de-DE" sz="2000" i="1" dirty="0">
                <a:solidFill>
                  <a:schemeClr val="tx1"/>
                </a:solidFill>
              </a:rPr>
              <a:t>1,5 Punkte)</a:t>
            </a:r>
            <a:endParaRPr lang="de-DE" sz="20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 		b) Geben sie die gesetzliche Bestimmung an. </a:t>
            </a:r>
            <a:r>
              <a:rPr lang="de-DE" sz="2000" dirty="0" smtClean="0">
                <a:solidFill>
                  <a:schemeClr val="tx1"/>
                </a:solidFill>
              </a:rPr>
              <a:t>  </a:t>
            </a:r>
            <a:r>
              <a:rPr lang="de-DE" sz="2000" dirty="0">
                <a:solidFill>
                  <a:schemeClr val="tx1"/>
                </a:solidFill>
              </a:rPr>
              <a:t>		</a:t>
            </a:r>
            <a:r>
              <a:rPr lang="de-DE" sz="2000" dirty="0" smtClean="0">
                <a:solidFill>
                  <a:schemeClr val="tx1"/>
                </a:solidFill>
              </a:rPr>
              <a:t>      </a:t>
            </a:r>
            <a:r>
              <a:rPr lang="de-DE" sz="2000" i="1" dirty="0" smtClean="0">
                <a:solidFill>
                  <a:schemeClr val="tx1"/>
                </a:solidFill>
              </a:rPr>
              <a:t>(</a:t>
            </a:r>
            <a:r>
              <a:rPr lang="de-DE" sz="2000" i="1" dirty="0">
                <a:solidFill>
                  <a:schemeClr val="tx1"/>
                </a:solidFill>
              </a:rPr>
              <a:t>2 Punkte)</a:t>
            </a:r>
            <a:endParaRPr lang="de-DE" sz="2000" dirty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		c</a:t>
            </a:r>
            <a:r>
              <a:rPr lang="de-DE" sz="2000" dirty="0">
                <a:solidFill>
                  <a:schemeClr val="tx1"/>
                </a:solidFill>
              </a:rPr>
              <a:t>) Mit welcher Blattzahl beginnt der neue Band?</a:t>
            </a:r>
            <a:r>
              <a:rPr lang="de-DE" sz="2000" b="1" dirty="0">
                <a:solidFill>
                  <a:schemeClr val="tx1"/>
                </a:solidFill>
              </a:rPr>
              <a:t>	</a:t>
            </a:r>
            <a:r>
              <a:rPr lang="de-DE" sz="2000" b="1" dirty="0" smtClean="0">
                <a:solidFill>
                  <a:schemeClr val="tx1"/>
                </a:solidFill>
              </a:rPr>
              <a:t>    </a:t>
            </a:r>
            <a:r>
              <a:rPr lang="de-DE" sz="2000" b="1" dirty="0">
                <a:solidFill>
                  <a:schemeClr val="tx1"/>
                </a:solidFill>
              </a:rPr>
              <a:t>	</a:t>
            </a:r>
            <a:r>
              <a:rPr lang="de-DE" sz="2000" b="1" dirty="0" smtClean="0">
                <a:solidFill>
                  <a:schemeClr val="tx1"/>
                </a:solidFill>
              </a:rPr>
              <a:t>      </a:t>
            </a:r>
            <a:r>
              <a:rPr lang="de-DE" sz="2000" i="1" dirty="0" smtClean="0">
                <a:solidFill>
                  <a:schemeClr val="tx1"/>
                </a:solidFill>
              </a:rPr>
              <a:t>(</a:t>
            </a:r>
            <a:r>
              <a:rPr lang="de-DE" sz="2000" i="1" dirty="0">
                <a:solidFill>
                  <a:schemeClr val="tx1"/>
                </a:solidFill>
              </a:rPr>
              <a:t>2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638268" y="3265611"/>
            <a:ext cx="6842440" cy="17921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ab Bl.</a:t>
            </a:r>
            <a:r>
              <a:rPr lang="de-DE" sz="24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0,5</a:t>
            </a: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</a:t>
            </a:r>
            <a:r>
              <a:rPr lang="de-DE" sz="24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2400" b="1" dirty="0" smtClean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§ 3</a:t>
            </a:r>
            <a:r>
              <a:rPr lang="de-DE" sz="24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0,5</a:t>
            </a: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IV</a:t>
            </a:r>
            <a:r>
              <a:rPr lang="de-DE" sz="24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0,5</a:t>
            </a: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S. 3</a:t>
            </a:r>
            <a:r>
              <a:rPr lang="de-DE" sz="24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0,5</a:t>
            </a: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AktO</a:t>
            </a:r>
            <a:r>
              <a:rPr lang="de-DE" sz="24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0,5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mit </a:t>
            </a:r>
            <a:r>
              <a:rPr lang="de-DE" sz="2400" b="1" dirty="0" err="1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</a:t>
            </a: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</a:t>
            </a:r>
            <a:r>
              <a:rPr lang="de-DE" sz="24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oder </a:t>
            </a:r>
            <a:r>
              <a:rPr lang="de-DE" sz="2400" b="1" dirty="0" err="1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</a:t>
            </a:r>
            <a:r>
              <a:rPr lang="de-DE" sz="2400" b="1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</a:t>
            </a:r>
            <a:r>
              <a:rPr lang="de-DE" sz="2400" b="1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09963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14437" y="1099952"/>
            <a:ext cx="10244138" cy="14497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</a:t>
            </a:r>
            <a:r>
              <a:rPr lang="de-DE" sz="2000" b="1" dirty="0" smtClean="0">
                <a:solidFill>
                  <a:schemeClr val="tx1"/>
                </a:solidFill>
              </a:rPr>
              <a:t>15)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Was kommt in ein Aussonderungsheft und was ist bei der Aussonderung zu beachten</a:t>
            </a:r>
            <a:r>
              <a:rPr lang="de-DE" sz="2000" dirty="0" smtClean="0">
                <a:solidFill>
                  <a:schemeClr val="tx1"/>
                </a:solidFill>
              </a:rPr>
              <a:t>?</a:t>
            </a:r>
            <a:r>
              <a:rPr lang="de-DE" sz="2000" b="1" dirty="0">
                <a:solidFill>
                  <a:schemeClr val="tx1"/>
                </a:solidFill>
              </a:rPr>
              <a:t>								</a:t>
            </a:r>
            <a:r>
              <a:rPr lang="de-DE" sz="2000" i="1" dirty="0">
                <a:solidFill>
                  <a:schemeClr val="tx1"/>
                </a:solidFill>
              </a:rPr>
              <a:t>(4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054924" y="2933884"/>
            <a:ext cx="7531988" cy="2523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Urteile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alles was länger aufbewahrt werden muss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ist ein Fehlblatt zu erstellen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auszusondernden Blätter werden im Innenaktendeckel notiert.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55287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57286" y="1179175"/>
            <a:ext cx="10244138" cy="14497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</a:t>
            </a:r>
            <a:r>
              <a:rPr lang="de-DE" sz="2000" b="1" dirty="0" smtClean="0">
                <a:solidFill>
                  <a:schemeClr val="tx1"/>
                </a:solidFill>
              </a:rPr>
              <a:t>16)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Was bedeutet „weglegen“ einer Akte und was ist dabei zu beachten</a:t>
            </a:r>
          </a:p>
          <a:p>
            <a:r>
              <a:rPr lang="de-DE" sz="2000" dirty="0">
                <a:solidFill>
                  <a:schemeClr val="tx1"/>
                </a:solidFill>
              </a:rPr>
              <a:t>		Nennen Sie die gesetzlichen Bestimmungen.			</a:t>
            </a:r>
            <a:r>
              <a:rPr lang="de-DE" sz="2000" i="1" dirty="0">
                <a:solidFill>
                  <a:schemeClr val="tx1"/>
                </a:solidFill>
              </a:rPr>
              <a:t>(8,5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506378" y="2800350"/>
            <a:ext cx="9545953" cy="32718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Akte wird nach Erledigung des Verfahrens weggelegt.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muss überprüft werden, ob alles Notwendige ausgesondert wurde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Akte muss kostenmäßig abgeschlossen sein.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Zählkarte/Verfahrenserhebung muss ausgefüllt sein.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Jahr der Weglegung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bis wann aufzubewahren ist muss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dem Aktendeckel notiert sein.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314700" y="2714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51411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4" y="977823"/>
            <a:ext cx="10244138" cy="14497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</a:t>
            </a:r>
            <a:r>
              <a:rPr lang="de-DE" sz="2000" b="1" dirty="0" smtClean="0">
                <a:solidFill>
                  <a:schemeClr val="tx1"/>
                </a:solidFill>
              </a:rPr>
              <a:t>17)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Was versteht man unter förmliche Zustellung?			</a:t>
            </a:r>
            <a:r>
              <a:rPr lang="de-DE" sz="2000" i="1" dirty="0">
                <a:solidFill>
                  <a:schemeClr val="tx1"/>
                </a:solidFill>
              </a:rPr>
              <a:t>(2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171574" y="2832292"/>
            <a:ext cx="9458326" cy="1771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99160">
              <a:lnSpc>
                <a:spcPct val="107000"/>
              </a:lnSpc>
              <a:spcAft>
                <a:spcPts val="800"/>
              </a:spcAft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Zustellung ist die Bekanntgabe eines Schriftstücks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der vom Gesetz vorgeschriebenen Form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14700" y="2714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54895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4" y="821987"/>
            <a:ext cx="10244138" cy="14497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</a:t>
            </a:r>
            <a:r>
              <a:rPr lang="de-DE" sz="2000" b="1" dirty="0" smtClean="0">
                <a:solidFill>
                  <a:schemeClr val="tx1"/>
                </a:solidFill>
              </a:rPr>
              <a:t>18)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Welche Arten der Zustellung kennen Sie?			</a:t>
            </a:r>
            <a:r>
              <a:rPr lang="de-DE" sz="2000" i="1" dirty="0">
                <a:solidFill>
                  <a:schemeClr val="tx1"/>
                </a:solidFill>
              </a:rPr>
              <a:t>(7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514725" y="2554349"/>
            <a:ext cx="5915025" cy="3714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127760" algn="l"/>
              </a:tabLst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Empfangsbekenntnis (EB)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127760" algn="l"/>
              </a:tabLst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Postzustellungsurkunde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127760" algn="l"/>
              </a:tabLst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 zur Post 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127760" algn="l"/>
              </a:tabLst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Einschreiben mit Rückschein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127760" algn="l"/>
              </a:tabLst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Aushändigung an Amtsstelle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127760" algn="l"/>
              </a:tabLst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Durch besonderen Wachtmeister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öffentliche Zustellung</a:t>
            </a:r>
            <a:r>
              <a:rPr lang="de-DE" sz="2400" baseline="30000" dirty="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14700" y="2714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30373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4" y="821987"/>
            <a:ext cx="10244138" cy="23690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</a:t>
            </a:r>
            <a:r>
              <a:rPr lang="de-DE" sz="2000" b="1" dirty="0" smtClean="0">
                <a:solidFill>
                  <a:schemeClr val="tx1"/>
                </a:solidFill>
              </a:rPr>
              <a:t>19)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u="sng" dirty="0">
                <a:solidFill>
                  <a:schemeClr val="tx1"/>
                </a:solidFill>
              </a:rPr>
              <a:t>Folgender Sachverhalt:</a:t>
            </a:r>
            <a:endParaRPr lang="de-DE" sz="20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Ein Schriftsatz geht beim Gericht ein, die Briefannahme bringt einen Eingangsstempel mit dem Datum vom 10.10.2024 an. Zur Geschäftsstelle, also in Ihre Hände, gelangt der Schriftsatz am  10.10.2024. </a:t>
            </a:r>
          </a:p>
          <a:p>
            <a:r>
              <a:rPr lang="de-DE" sz="2000" dirty="0">
                <a:solidFill>
                  <a:schemeClr val="tx1"/>
                </a:solidFill>
              </a:rPr>
              <a:t>	</a:t>
            </a:r>
            <a:r>
              <a:rPr lang="de-DE" sz="2000" b="1" dirty="0">
                <a:solidFill>
                  <a:schemeClr val="tx1"/>
                </a:solidFill>
              </a:rPr>
              <a:t>Wie sieht das </a:t>
            </a:r>
            <a:r>
              <a:rPr lang="de-DE" sz="2000" b="1" dirty="0" err="1">
                <a:solidFill>
                  <a:schemeClr val="tx1"/>
                </a:solidFill>
              </a:rPr>
              <a:t>Präsentat</a:t>
            </a:r>
            <a:r>
              <a:rPr lang="de-DE" sz="2000" b="1" dirty="0">
                <a:solidFill>
                  <a:schemeClr val="tx1"/>
                </a:solidFill>
              </a:rPr>
              <a:t> aus das Sie anbringen</a:t>
            </a:r>
            <a:r>
              <a:rPr lang="de-DE" sz="2000" b="1" dirty="0" smtClean="0">
                <a:solidFill>
                  <a:schemeClr val="tx1"/>
                </a:solidFill>
              </a:rPr>
              <a:t>?</a:t>
            </a:r>
            <a:r>
              <a:rPr lang="de-DE" sz="2000" dirty="0">
                <a:solidFill>
                  <a:schemeClr val="tx1"/>
                </a:solidFill>
              </a:rPr>
              <a:t>			</a:t>
            </a:r>
            <a:r>
              <a:rPr lang="de-DE" sz="2000" i="1" dirty="0" smtClean="0">
                <a:solidFill>
                  <a:schemeClr val="tx1"/>
                </a:solidFill>
              </a:rPr>
              <a:t>(7 </a:t>
            </a:r>
            <a:r>
              <a:rPr lang="de-DE" sz="2000" i="1" dirty="0">
                <a:solidFill>
                  <a:schemeClr val="tx1"/>
                </a:solidFill>
              </a:rPr>
              <a:t>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700212" y="3698953"/>
            <a:ext cx="8486775" cy="23448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Schriftsatz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mit tageaktuellem Eingangsstempel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auf der Geschäftsstelle angekomme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Daher nur einfaches Präsentat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Es besteht aus dem Namenskürzel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das an dem Eingangsstempel anzubringen ist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Das Anbringen eines Datumsstempels entfällt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3314700" y="2714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7456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37419" y="936287"/>
            <a:ext cx="10244138" cy="1106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>
                <a:solidFill>
                  <a:schemeClr val="tx1"/>
                </a:solidFill>
              </a:rPr>
              <a:t>Aufgabe </a:t>
            </a:r>
            <a:r>
              <a:rPr lang="de-DE" sz="2000" b="1" smtClean="0">
                <a:solidFill>
                  <a:schemeClr val="tx1"/>
                </a:solidFill>
              </a:rPr>
              <a:t>20)</a:t>
            </a:r>
            <a:r>
              <a:rPr lang="de-DE" sz="200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Beschreiben Sie in Stichpunkten, die Tätigkeit (die Aufgaben) des </a:t>
            </a:r>
            <a:r>
              <a:rPr lang="de-DE" sz="2000" dirty="0" err="1">
                <a:solidFill>
                  <a:schemeClr val="tx1"/>
                </a:solidFill>
              </a:rPr>
              <a:t>UdG</a:t>
            </a:r>
            <a:r>
              <a:rPr lang="de-DE" sz="2000" dirty="0" smtClean="0">
                <a:solidFill>
                  <a:schemeClr val="tx1"/>
                </a:solidFill>
              </a:rPr>
              <a:t>.       </a:t>
            </a:r>
            <a:r>
              <a:rPr lang="de-DE" sz="2000" i="1" dirty="0" smtClean="0">
                <a:solidFill>
                  <a:schemeClr val="tx1"/>
                </a:solidFill>
              </a:rPr>
              <a:t>(</a:t>
            </a:r>
            <a:r>
              <a:rPr lang="de-DE" sz="2000" i="1" dirty="0">
                <a:solidFill>
                  <a:schemeClr val="tx1"/>
                </a:solidFill>
              </a:rPr>
              <a:t>7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745534" y="2515975"/>
            <a:ext cx="7084266" cy="36705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Posteingang und –ausgang bearbeiten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Fristen berechnen und überwachen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Karteien und Dateien führen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Kosten berechnen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Protokolle in einer Verhandlung führen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Zahlungseingänge überwachen und bescheinigen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24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Akten anlegen, führen und archivieren</a:t>
            </a:r>
            <a:r>
              <a:rPr lang="de-DE" sz="2400" baseline="30000">
                <a:solidFill>
                  <a:srgbClr val="2E75B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14700" y="2714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22466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5" y="1400175"/>
            <a:ext cx="10244138" cy="1485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 2)</a:t>
            </a: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Bennen Sie die drei Säulen der Gewaltenteilung.			</a:t>
            </a:r>
            <a:r>
              <a:rPr lang="de-DE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 Punkte)</a:t>
            </a: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467100" y="3343275"/>
            <a:ext cx="5019675" cy="23288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Legislative (gesetzgebende)</a:t>
            </a:r>
            <a:r>
              <a:rPr lang="de-DE" sz="2800" baseline="3000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80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Executive (vollziehende)</a:t>
            </a:r>
            <a:r>
              <a:rPr lang="de-DE" sz="2800" baseline="3000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280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Judikative (rechtssprechende)</a:t>
            </a:r>
            <a:r>
              <a:rPr lang="de-DE" sz="2800" baseline="3000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de-D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5891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00149" y="1257300"/>
            <a:ext cx="10244138" cy="13001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>
                <a:solidFill>
                  <a:schemeClr val="tx1"/>
                </a:solidFill>
              </a:rPr>
              <a:t>Aufgabe 3) </a:t>
            </a:r>
            <a:r>
              <a:rPr lang="de-DE">
                <a:solidFill>
                  <a:schemeClr val="tx1"/>
                </a:solidFill>
              </a:rPr>
              <a:t>In welchem Gesetz werden Grundlagen des Prozessrechts geregelt? 	</a:t>
            </a:r>
            <a:r>
              <a:rPr lang="de-DE" i="1">
                <a:solidFill>
                  <a:schemeClr val="tx1"/>
                </a:solidFill>
              </a:rPr>
              <a:t>(1 Punkt)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293394" y="3157537"/>
            <a:ext cx="3821907" cy="16002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accent1">
                    <a:lumMod val="75000"/>
                  </a:schemeClr>
                </a:solidFill>
              </a:rPr>
              <a:t>GVG</a:t>
            </a:r>
            <a:r>
              <a:rPr lang="de-DE" sz="2800" baseline="30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83854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5862" y="1577851"/>
            <a:ext cx="10244138" cy="11430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4)</a:t>
            </a:r>
            <a:r>
              <a:rPr lang="de-DE" sz="2000" dirty="0">
                <a:solidFill>
                  <a:schemeClr val="tx1"/>
                </a:solidFill>
              </a:rPr>
              <a:t> Wie wird die ordentliche Gerichtsbarkeit unterteilt</a:t>
            </a:r>
            <a:r>
              <a:rPr lang="de-DE" sz="2000" dirty="0" smtClean="0">
                <a:solidFill>
                  <a:schemeClr val="tx1"/>
                </a:solidFill>
              </a:rPr>
              <a:t>?</a:t>
            </a:r>
            <a:r>
              <a:rPr lang="de-DE" sz="2000" dirty="0">
                <a:solidFill>
                  <a:schemeClr val="tx1"/>
                </a:solidFill>
              </a:rPr>
              <a:t>		</a:t>
            </a:r>
            <a:r>
              <a:rPr lang="de-DE" sz="2000" i="1" dirty="0">
                <a:solidFill>
                  <a:schemeClr val="tx1"/>
                </a:solidFill>
              </a:rPr>
              <a:t>(5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783690" y="3200400"/>
            <a:ext cx="8551595" cy="2771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Die Gerichtsbarkeit unterteilt sich in zivile Gerichtsbarkeit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 und Strafgerichtsbarkeit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Die zivile Gerichtsbarkeit teilt sich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noch in die streitige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- und freiwillige Gerichtsbarkeit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66295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4" y="1285873"/>
            <a:ext cx="10244138" cy="14573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 5)</a:t>
            </a: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Wann ist das Amtsgericht in streitigen Zivilverfahren zuständig und wann das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Landgericht?							</a:t>
            </a:r>
            <a:r>
              <a:rPr lang="de-DE" sz="20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 Punkte)</a:t>
            </a:r>
            <a:endParaRPr lang="de-DE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342083" y="2871789"/>
            <a:ext cx="7216380" cy="36799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AG bis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 zu einem Streitwert bis 5000 €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</a:p>
          <a:p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	-Mietstreitigkeiten</a:t>
            </a:r>
            <a:r>
              <a:rPr lang="de-DE" sz="2000" baseline="30000" dirty="0">
                <a:solidFill>
                  <a:schemeClr val="accent1">
                    <a:lumMod val="75000"/>
                  </a:schemeClr>
                </a:solidFill>
              </a:rPr>
              <a:t>0,5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	-Reisestreitigkeiten</a:t>
            </a:r>
            <a:r>
              <a:rPr lang="de-DE" sz="2000" baseline="30000" dirty="0">
                <a:solidFill>
                  <a:schemeClr val="accent1">
                    <a:lumMod val="75000"/>
                  </a:schemeClr>
                </a:solidFill>
              </a:rPr>
              <a:t>0,5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	-Viehmängel</a:t>
            </a:r>
            <a:r>
              <a:rPr lang="de-DE" sz="2000" baseline="30000" dirty="0">
                <a:solidFill>
                  <a:schemeClr val="accent1">
                    <a:lumMod val="75000"/>
                  </a:schemeClr>
                </a:solidFill>
              </a:rPr>
              <a:t>0,5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Familiensachen</a:t>
            </a:r>
            <a:r>
              <a:rPr lang="de-DE" sz="2000" baseline="30000" dirty="0" smtClean="0">
                <a:solidFill>
                  <a:schemeClr val="accent1">
                    <a:lumMod val="75000"/>
                  </a:schemeClr>
                </a:solidFill>
              </a:rPr>
              <a:t>0,5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400" b="1" dirty="0" smtClean="0">
                <a:solidFill>
                  <a:schemeClr val="accent1">
                    <a:lumMod val="75000"/>
                  </a:schemeClr>
                </a:solidFill>
              </a:rPr>
              <a:t>Landgericht</a:t>
            </a: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ab einem Streitwert über 5000€</a:t>
            </a:r>
            <a:r>
              <a:rPr lang="de-DE" sz="2400" baseline="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000" baseline="300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-Amtshaftung</a:t>
            </a:r>
            <a:r>
              <a:rPr lang="de-DE" sz="2000" baseline="30000" dirty="0">
                <a:solidFill>
                  <a:schemeClr val="accent1">
                    <a:lumMod val="75000"/>
                  </a:schemeClr>
                </a:solidFill>
              </a:rPr>
              <a:t>0,5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000" dirty="0">
                <a:solidFill>
                  <a:schemeClr val="accent1">
                    <a:lumMod val="75000"/>
                  </a:schemeClr>
                </a:solidFill>
              </a:rPr>
              <a:t>	-Handelssachen</a:t>
            </a:r>
            <a:r>
              <a:rPr lang="de-DE" sz="2000" baseline="30000" dirty="0">
                <a:solidFill>
                  <a:schemeClr val="accent1">
                    <a:lumMod val="75000"/>
                  </a:schemeClr>
                </a:solidFill>
              </a:rPr>
              <a:t>0,5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74148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14424" y="1267558"/>
            <a:ext cx="10244138" cy="11572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6)</a:t>
            </a:r>
            <a:r>
              <a:rPr lang="de-DE" sz="2000" dirty="0">
                <a:solidFill>
                  <a:schemeClr val="tx1"/>
                </a:solidFill>
              </a:rPr>
              <a:t> Nennen Sie 2 Gericht der besonderen Gerichtsbarkeit</a:t>
            </a:r>
            <a:r>
              <a:rPr lang="de-DE" sz="2000" dirty="0" smtClean="0">
                <a:solidFill>
                  <a:schemeClr val="tx1"/>
                </a:solidFill>
              </a:rPr>
              <a:t>.</a:t>
            </a:r>
            <a:r>
              <a:rPr lang="de-DE" sz="2000" dirty="0">
                <a:solidFill>
                  <a:schemeClr val="tx1"/>
                </a:solidFill>
              </a:rPr>
              <a:t>		</a:t>
            </a:r>
            <a:r>
              <a:rPr lang="de-DE" sz="2000" i="1" dirty="0">
                <a:solidFill>
                  <a:schemeClr val="tx1"/>
                </a:solidFill>
              </a:rPr>
              <a:t>(2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828674" y="3147281"/>
            <a:ext cx="10787063" cy="1903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i="1" dirty="0">
                <a:solidFill>
                  <a:schemeClr val="accent1">
                    <a:lumMod val="75000"/>
                  </a:schemeClr>
                </a:solidFill>
              </a:rPr>
              <a:t>2 Punkte …. Antwortmöglichkeiten: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	 Verwaltungsgericht, Arbeitsgericht	</a:t>
            </a:r>
          </a:p>
          <a:p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1">
                    <a:lumMod val="75000"/>
                  </a:schemeClr>
                </a:solidFill>
              </a:rPr>
              <a:t>						Sozialgericht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, Finanzgericht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Übungsklausur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1118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57286" y="1157287"/>
            <a:ext cx="10244138" cy="1185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7)</a:t>
            </a:r>
            <a:r>
              <a:rPr lang="de-DE" sz="2000" dirty="0">
                <a:solidFill>
                  <a:schemeClr val="tx1"/>
                </a:solidFill>
              </a:rPr>
              <a:t> Benennen Sie drei Berliner Gerichte mit Sonderzuständigkeiten und erläutern Sie diese.									(</a:t>
            </a:r>
            <a:r>
              <a:rPr lang="de-DE" sz="2000" i="1" dirty="0">
                <a:solidFill>
                  <a:schemeClr val="tx1"/>
                </a:solidFill>
              </a:rPr>
              <a:t>6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597222" y="2914649"/>
            <a:ext cx="8989816" cy="32004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AG Wedding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– zentrales Mahngericht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AG Charlottenburg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– Registersachen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AG Kreuzberg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– Familiensachen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AG Pankow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– Familiensachen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AG Köpenick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– Familiensachen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AG Schöneberg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– Familiensachen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AG Mitte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 – Verkehrssachen</a:t>
            </a:r>
            <a:r>
              <a:rPr lang="de-DE" sz="2400" baseline="3000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de-DE" sz="2400">
                <a:solidFill>
                  <a:schemeClr val="accent1">
                    <a:lumMod val="75000"/>
                  </a:schemeClr>
                </a:solidFill>
              </a:rPr>
              <a:t>			</a:t>
            </a:r>
            <a:r>
              <a:rPr lang="de-DE" sz="2400" u="sng">
                <a:solidFill>
                  <a:schemeClr val="accent1">
                    <a:lumMod val="75000"/>
                  </a:schemeClr>
                </a:solidFill>
              </a:rPr>
              <a:t>insg. 6 Punkte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03783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71574" y="993898"/>
            <a:ext cx="10244138" cy="942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8) </a:t>
            </a:r>
            <a:r>
              <a:rPr lang="de-DE" sz="2000" dirty="0">
                <a:solidFill>
                  <a:schemeClr val="tx1"/>
                </a:solidFill>
              </a:rPr>
              <a:t>Nennen Sie drei Organe der Rechtspflege</a:t>
            </a:r>
            <a:r>
              <a:rPr lang="de-DE" sz="2000" dirty="0" smtClean="0">
                <a:solidFill>
                  <a:schemeClr val="tx1"/>
                </a:solidFill>
              </a:rPr>
              <a:t>.</a:t>
            </a:r>
            <a:r>
              <a:rPr lang="de-DE" sz="2000" b="1" dirty="0">
                <a:solidFill>
                  <a:schemeClr val="tx1"/>
                </a:solidFill>
              </a:rPr>
              <a:t>			</a:t>
            </a:r>
            <a:r>
              <a:rPr lang="de-DE" sz="2000" dirty="0">
                <a:solidFill>
                  <a:schemeClr val="tx1"/>
                </a:solidFill>
              </a:rPr>
              <a:t>(</a:t>
            </a:r>
            <a:r>
              <a:rPr lang="de-DE" sz="2000" i="1" dirty="0">
                <a:solidFill>
                  <a:schemeClr val="tx1"/>
                </a:solidFill>
              </a:rPr>
              <a:t>3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171574" y="2809966"/>
            <a:ext cx="10158412" cy="18334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u="sng" dirty="0" err="1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jew</a:t>
            </a:r>
            <a:r>
              <a:rPr lang="de-DE" sz="2800" u="sng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 Punkt pro Nennung</a:t>
            </a:r>
            <a:r>
              <a:rPr lang="de-DE" sz="28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de-DE" sz="2800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Richter</a:t>
            </a:r>
            <a:r>
              <a:rPr lang="de-DE" sz="28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Rechtspfleger,  </a:t>
            </a:r>
            <a:r>
              <a:rPr lang="de-DE" sz="2800" dirty="0" err="1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UdG</a:t>
            </a:r>
            <a:r>
              <a:rPr lang="de-DE" sz="28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Rechtsanwalt,  Wachtmeister, </a:t>
            </a:r>
            <a:r>
              <a:rPr lang="de-DE" sz="2800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de-DE" sz="28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Schöffe, Staatsanwalt, Notare, Gerichtsvollzieher</a:t>
            </a: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04132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00137" y="1243014"/>
            <a:ext cx="10244138" cy="4429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Aufgabe 09)</a:t>
            </a: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de-DE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gestrichen</a:t>
            </a:r>
            <a:endParaRPr lang="de-DE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467100" y="423862"/>
            <a:ext cx="5257800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 – Klausur Geschäftsgang</a:t>
            </a:r>
            <a:endParaRPr lang="de-DE" sz="2400" b="1" dirty="0"/>
          </a:p>
        </p:txBody>
      </p:sp>
      <p:sp>
        <p:nvSpPr>
          <p:cNvPr id="6" name="Rechteck 5"/>
          <p:cNvSpPr/>
          <p:nvPr/>
        </p:nvSpPr>
        <p:spPr>
          <a:xfrm>
            <a:off x="1100137" y="2005015"/>
            <a:ext cx="10244138" cy="13430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Aufgabe 10)</a:t>
            </a:r>
            <a:r>
              <a:rPr lang="de-DE" sz="2000" dirty="0">
                <a:solidFill>
                  <a:schemeClr val="tx1"/>
                </a:solidFill>
              </a:rPr>
              <a:t> Benennen Sie drei Teilgeschäftsstellen des Gerichts.</a:t>
            </a:r>
            <a:r>
              <a:rPr lang="de-DE" sz="2000" b="1" dirty="0">
                <a:solidFill>
                  <a:schemeClr val="tx1"/>
                </a:solidFill>
              </a:rPr>
              <a:t>			</a:t>
            </a:r>
            <a:r>
              <a:rPr lang="de-DE" sz="2000" b="1" dirty="0" smtClean="0">
                <a:solidFill>
                  <a:schemeClr val="tx1"/>
                </a:solidFill>
              </a:rPr>
              <a:t>								</a:t>
            </a:r>
            <a:r>
              <a:rPr lang="de-DE" sz="2000" i="1" dirty="0" smtClean="0">
                <a:solidFill>
                  <a:schemeClr val="tx1"/>
                </a:solidFill>
              </a:rPr>
              <a:t>(</a:t>
            </a:r>
            <a:r>
              <a:rPr lang="de-DE" sz="2000" i="1" dirty="0">
                <a:solidFill>
                  <a:schemeClr val="tx1"/>
                </a:solidFill>
              </a:rPr>
              <a:t>3 Punkte)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735931" y="4060946"/>
            <a:ext cx="8972550" cy="1657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sng" dirty="0" err="1">
                <a:solidFill>
                  <a:schemeClr val="accent1">
                    <a:lumMod val="75000"/>
                  </a:schemeClr>
                </a:solidFill>
              </a:rPr>
              <a:t>jew</a:t>
            </a:r>
            <a:r>
              <a:rPr lang="de-DE" sz="2400" u="sng" dirty="0">
                <a:solidFill>
                  <a:schemeClr val="accent1">
                    <a:lumMod val="75000"/>
                  </a:schemeClr>
                </a:solidFill>
              </a:rPr>
              <a:t>. 1 Punkt pro Nennung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: Zahlstelle    Hinterlegungsstelle   Briefannahme   Rechtsantragstelle   Entschädigungsstelle für Zeugen, Sachverständige und Dolmetscher</a:t>
            </a:r>
          </a:p>
        </p:txBody>
      </p:sp>
    </p:spTree>
    <p:extLst>
      <p:ext uri="{BB962C8B-B14F-4D97-AF65-F5344CB8AC3E}">
        <p14:creationId xmlns:p14="http://schemas.microsoft.com/office/powerpoint/2010/main" val="322756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1001</Words>
  <Application>Microsoft Office PowerPoint</Application>
  <PresentationFormat>Breitbild</PresentationFormat>
  <Paragraphs>130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27</cp:revision>
  <dcterms:created xsi:type="dcterms:W3CDTF">2023-08-28T19:13:31Z</dcterms:created>
  <dcterms:modified xsi:type="dcterms:W3CDTF">2024-10-23T08:20:54Z</dcterms:modified>
</cp:coreProperties>
</file>