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2" r:id="rId18"/>
    <p:sldId id="271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54" d="100"/>
          <a:sy n="54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Registrierung/</a:t>
            </a:r>
            <a:br>
              <a:rPr lang="de-DE" dirty="0" smtClean="0"/>
            </a:br>
            <a:r>
              <a:rPr lang="de-DE" dirty="0" smtClean="0"/>
              <a:t>Aktenzeichenvergabe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683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Eingangsregistatur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Manche Fachbereiche haben eine durch die Behördenleitung bestimmte Eingangsregistratur, welche mit der zentralen Erfassung von Eingängen, also Vergabe von Aktenzeichen betraut ist.</a:t>
            </a:r>
          </a:p>
          <a:p>
            <a:r>
              <a:rPr lang="de-DE" dirty="0" smtClean="0"/>
              <a:t>Es kann sich dabei auch um eine zusammengefasste E-Reg. </a:t>
            </a:r>
            <a:r>
              <a:rPr lang="de-DE" smtClean="0"/>
              <a:t>handeln</a:t>
            </a:r>
            <a:r>
              <a:rPr lang="de-DE" dirty="0" smtClean="0"/>
              <a:t>, welche die Aktenzeichen für mehrere Sachgebiete vergibt.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081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Eingangsregistratur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Aufgaben der Eingangsregistratur können für jedes Gericht unterschiedlich sein. </a:t>
            </a:r>
          </a:p>
          <a:p>
            <a:r>
              <a:rPr lang="de-DE" dirty="0" smtClean="0"/>
              <a:t>Manche legen eine komplette Akte an, foliieren und beschriften den Aktendeckel</a:t>
            </a:r>
          </a:p>
          <a:p>
            <a:r>
              <a:rPr lang="de-DE" dirty="0" smtClean="0"/>
              <a:t>Andere vergeben ausschließlich das Aktenzeichen und schreiben es nur handschriftlich auf die Eingänge.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602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Eingangsregistratur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Im Zivilprozess muss jede neue Sache in das Zivilprozessregister </a:t>
            </a:r>
            <a:r>
              <a:rPr lang="de-DE" dirty="0" smtClean="0"/>
              <a:t>eingetragen </a:t>
            </a:r>
            <a:r>
              <a:rPr lang="de-DE" dirty="0"/>
              <a:t>werden</a:t>
            </a:r>
          </a:p>
          <a:p>
            <a:r>
              <a:rPr lang="de-DE" dirty="0"/>
              <a:t>In das Zivilprozessregister gehören alle Angelegenheiten der streitigen Gerichtsbarkeit (Ausnahme: Mahnverfahren)</a:t>
            </a:r>
          </a:p>
          <a:p>
            <a:r>
              <a:rPr lang="de-DE" dirty="0" smtClean="0"/>
              <a:t>Im § 18 </a:t>
            </a:r>
            <a:r>
              <a:rPr lang="de-DE" dirty="0" err="1" smtClean="0"/>
              <a:t>AktO</a:t>
            </a:r>
            <a:r>
              <a:rPr lang="de-DE" dirty="0" smtClean="0"/>
              <a:t> sind die bürgerlichen Rechtsstreitigkeiten aufgeführt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448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Rechtsmittelregisteraktenzeichen </a:t>
            </a:r>
            <a:br>
              <a:rPr lang="de-DE" dirty="0" smtClean="0"/>
            </a:br>
            <a:r>
              <a:rPr lang="de-DE" dirty="0" smtClean="0"/>
              <a:t>§ 8 </a:t>
            </a:r>
            <a:r>
              <a:rPr lang="de-DE" dirty="0" err="1" smtClean="0"/>
              <a:t>AktO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 der Rechtsmittelinstanz erhält das Verfahren ein eigenes Aktenzeichen; die Fortführung erfolgt in den Akten der I. Instanz, es ist jedoch ein eigener Band anzulegen (§ 8 Abs. 1 S. 3 </a:t>
            </a:r>
            <a:r>
              <a:rPr lang="de-DE" dirty="0" err="1" smtClean="0"/>
              <a:t>AktO</a:t>
            </a:r>
            <a:r>
              <a:rPr lang="de-DE" dirty="0" smtClean="0"/>
              <a:t>)</a:t>
            </a:r>
          </a:p>
          <a:p>
            <a:r>
              <a:rPr lang="de-DE" dirty="0" smtClean="0"/>
              <a:t>Bsp.</a:t>
            </a:r>
          </a:p>
          <a:p>
            <a:pPr marL="1828800" lvl="4" indent="0">
              <a:buNone/>
            </a:pPr>
            <a:r>
              <a:rPr lang="de-DE" u="sng" dirty="0"/>
              <a:t> </a:t>
            </a:r>
            <a:r>
              <a:rPr lang="de-DE" u="sng" dirty="0" smtClean="0"/>
              <a:t>   </a:t>
            </a:r>
            <a:r>
              <a:rPr lang="de-DE" sz="1800" b="1" u="sng" dirty="0" smtClean="0"/>
              <a:t>3 S 77/20  -&gt; Aktenzeichen II. Instanz  LG</a:t>
            </a:r>
          </a:p>
          <a:p>
            <a:pPr marL="1828800" lvl="4" indent="0">
              <a:buNone/>
            </a:pPr>
            <a:r>
              <a:rPr lang="de-DE" b="1" dirty="0" smtClean="0"/>
              <a:t>    </a:t>
            </a:r>
            <a:r>
              <a:rPr lang="de-DE" sz="1800" b="1" dirty="0" smtClean="0"/>
              <a:t>4 C 88/18 -&gt; Aktenzeichen I. Instanz   AG</a:t>
            </a:r>
          </a:p>
          <a:p>
            <a:pPr marL="1828800" lvl="4" indent="0">
              <a:buNone/>
            </a:pPr>
            <a:endParaRPr lang="de-DE" b="1" dirty="0" smtClean="0"/>
          </a:p>
          <a:p>
            <a:pPr marL="1828800" lvl="4" indent="0">
              <a:buNone/>
            </a:pPr>
            <a:r>
              <a:rPr lang="de-DE" b="1" dirty="0"/>
              <a:t> </a:t>
            </a:r>
            <a:r>
              <a:rPr lang="de-DE" b="1" dirty="0" smtClean="0"/>
              <a:t>   </a:t>
            </a:r>
            <a:r>
              <a:rPr lang="de-DE" sz="1800" b="1" u="sng" dirty="0" smtClean="0"/>
              <a:t>21 U 12/20  -&gt; Aktenzeichen II. Instanz KG/OLG</a:t>
            </a:r>
          </a:p>
          <a:p>
            <a:pPr marL="1828800" lvl="4" indent="0">
              <a:buNone/>
            </a:pPr>
            <a:r>
              <a:rPr lang="de-DE" sz="1800" b="1" dirty="0" smtClean="0"/>
              <a:t>   90 O 400/18 -&gt; Aktenzeichen I. Instanz </a:t>
            </a:r>
            <a:r>
              <a:rPr lang="de-DE" sz="1800" b="1" dirty="0"/>
              <a:t>	</a:t>
            </a:r>
            <a:r>
              <a:rPr lang="de-DE" sz="1800" b="1" dirty="0" smtClean="0"/>
              <a:t>LG</a:t>
            </a:r>
            <a:endParaRPr 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93440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Registerzeichen Betreuung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§§ 2 Abs. 2,29 , 30 </a:t>
            </a:r>
            <a:r>
              <a:rPr lang="de-DE" dirty="0" err="1" smtClean="0"/>
              <a:t>AktO</a:t>
            </a:r>
            <a:r>
              <a:rPr lang="de-DE" dirty="0" smtClean="0"/>
              <a:t>, Anlage I</a:t>
            </a:r>
          </a:p>
          <a:p>
            <a:r>
              <a:rPr lang="de-DE" b="1" dirty="0" smtClean="0"/>
              <a:t>Betreuungssachen</a:t>
            </a:r>
            <a:r>
              <a:rPr lang="de-DE" dirty="0" smtClean="0"/>
              <a:t> (§ 271 </a:t>
            </a:r>
            <a:r>
              <a:rPr lang="de-DE" dirty="0" err="1" smtClean="0"/>
              <a:t>FamFG</a:t>
            </a:r>
            <a:r>
              <a:rPr lang="de-DE" dirty="0" smtClean="0"/>
              <a:t>) und Unterbringungssachen (§ 312 </a:t>
            </a:r>
            <a:r>
              <a:rPr lang="de-DE" dirty="0" err="1" smtClean="0"/>
              <a:t>FamFG</a:t>
            </a:r>
            <a:r>
              <a:rPr lang="de-DE" dirty="0" smtClean="0"/>
              <a:t>) werden nach dieser Maßgabe erfasst.</a:t>
            </a:r>
          </a:p>
          <a:p>
            <a:r>
              <a:rPr lang="de-DE" dirty="0" smtClean="0"/>
              <a:t>Das Registerzeichen für Betreuung besteht aus der </a:t>
            </a:r>
            <a:r>
              <a:rPr lang="de-DE" dirty="0" err="1" smtClean="0"/>
              <a:t>Abteilungsnr</a:t>
            </a:r>
            <a:r>
              <a:rPr lang="de-DE" dirty="0" smtClean="0"/>
              <a:t>. + </a:t>
            </a:r>
            <a:r>
              <a:rPr lang="de-DE" dirty="0" smtClean="0">
                <a:solidFill>
                  <a:srgbClr val="FF0000"/>
                </a:solidFill>
              </a:rPr>
              <a:t>XVII</a:t>
            </a:r>
            <a:r>
              <a:rPr lang="de-DE" dirty="0" smtClean="0"/>
              <a:t>+ lfd. </a:t>
            </a:r>
            <a:r>
              <a:rPr lang="de-DE" dirty="0" err="1" smtClean="0"/>
              <a:t>Nr</a:t>
            </a:r>
            <a:r>
              <a:rPr lang="de-DE" dirty="0" smtClean="0"/>
              <a:t>/ Jahr</a:t>
            </a:r>
          </a:p>
          <a:p>
            <a:r>
              <a:rPr lang="de-DE" dirty="0" smtClean="0"/>
              <a:t>Für Unterbringung Abt. + XIV+ lfd. Nr. /Jahr</a:t>
            </a:r>
          </a:p>
          <a:p>
            <a:r>
              <a:rPr lang="de-DE" dirty="0" smtClean="0"/>
              <a:t>Betreuungsgerichtliche Zuweisungssachen (§ 340 </a:t>
            </a:r>
            <a:r>
              <a:rPr lang="de-DE" dirty="0" err="1" smtClean="0"/>
              <a:t>FamFG</a:t>
            </a:r>
            <a:r>
              <a:rPr lang="de-DE" dirty="0" smtClean="0"/>
              <a:t>)</a:t>
            </a:r>
          </a:p>
          <a:p>
            <a:r>
              <a:rPr lang="de-DE" dirty="0" smtClean="0"/>
              <a:t>Abtteilungsnummer+ X+ lfd. Nummer/</a:t>
            </a:r>
            <a:r>
              <a:rPr lang="de-DE" dirty="0" err="1" smtClean="0"/>
              <a:t>jahr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149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Registerzeichen Nachlass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§§ 34 und 35 </a:t>
            </a:r>
            <a:r>
              <a:rPr lang="de-DE" dirty="0" err="1" smtClean="0"/>
              <a:t>AktO</a:t>
            </a:r>
            <a:r>
              <a:rPr lang="de-DE" dirty="0" smtClean="0"/>
              <a:t>, </a:t>
            </a:r>
            <a:r>
              <a:rPr lang="de-DE" b="1" dirty="0" smtClean="0"/>
              <a:t>Nachlasssachen</a:t>
            </a:r>
            <a:endParaRPr lang="de-DE" b="1" dirty="0" smtClean="0"/>
          </a:p>
          <a:p>
            <a:r>
              <a:rPr lang="de-DE" dirty="0" smtClean="0"/>
              <a:t>Abteilungsnummer+ IV + lfd. Nr. / Jahr</a:t>
            </a:r>
          </a:p>
          <a:p>
            <a:r>
              <a:rPr lang="de-DE" dirty="0" smtClean="0"/>
              <a:t>IV sind alle Verfahren der Testamentshinterlegung</a:t>
            </a:r>
          </a:p>
          <a:p>
            <a:r>
              <a:rPr lang="de-DE" dirty="0" smtClean="0"/>
              <a:t>Abtteilungsnummer + VI + Lfd. Nummer/ Jahr</a:t>
            </a:r>
          </a:p>
          <a:p>
            <a:r>
              <a:rPr lang="de-DE" dirty="0" smtClean="0"/>
              <a:t>VI sind alle Verfahren nach dem Tod des Erblassers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493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Besonderheiten </a:t>
            </a:r>
            <a:r>
              <a:rPr lang="de-DE" dirty="0" smtClean="0"/>
              <a:t>Aktenzeichen Grundbuch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Grundbuch</a:t>
            </a:r>
            <a:r>
              <a:rPr lang="de-DE" dirty="0" smtClean="0"/>
              <a:t> (§ 31 </a:t>
            </a:r>
            <a:r>
              <a:rPr lang="de-DE" dirty="0" err="1" smtClean="0"/>
              <a:t>AktO</a:t>
            </a:r>
            <a:r>
              <a:rPr lang="de-DE" dirty="0" smtClean="0"/>
              <a:t>): </a:t>
            </a:r>
            <a:r>
              <a:rPr lang="de-DE" dirty="0"/>
              <a:t>Für Grundakten dient als Aktenzeichen die Bezeichnung des Grundbuchs</a:t>
            </a:r>
          </a:p>
          <a:p>
            <a:r>
              <a:rPr lang="de-DE" dirty="0"/>
              <a:t>Abteilungsnummer+ Gemarkung+ lfd. </a:t>
            </a:r>
            <a:r>
              <a:rPr lang="de-DE" dirty="0" err="1"/>
              <a:t>Nr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38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96273-E0CC-4FB3-BA3F-B5F0CE48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Registerzeichen AR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586F38-F637-45D6-918D-56AE2E2E6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 Allgemeinen Register werden Schriftstücke </a:t>
            </a:r>
            <a:r>
              <a:rPr lang="de-DE" dirty="0" smtClean="0"/>
              <a:t>erfasst, d.h</a:t>
            </a:r>
            <a:r>
              <a:rPr lang="de-DE" dirty="0"/>
              <a:t>. Eingänge, bei denen zweifelhaft ist, ob sie zu bereits bestehenden oder noch anzulegenden Akten gehören</a:t>
            </a:r>
          </a:p>
          <a:p>
            <a:r>
              <a:rPr lang="de-DE" dirty="0" smtClean="0"/>
              <a:t>Ebenso Eingänge</a:t>
            </a:r>
            <a:r>
              <a:rPr lang="de-DE" dirty="0"/>
              <a:t>, die ohne Verfügung in der  Sache an ein anderes Gericht oder Behörde abzugeben sind </a:t>
            </a:r>
            <a:r>
              <a:rPr lang="de-DE" dirty="0" smtClean="0"/>
              <a:t>(siehe jeweils § 11 </a:t>
            </a:r>
            <a:r>
              <a:rPr lang="de-DE" dirty="0" err="1"/>
              <a:t>Akto</a:t>
            </a:r>
            <a:r>
              <a:rPr lang="de-DE" dirty="0" smtClean="0"/>
              <a:t>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947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Registerführung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§ 38ff-52 </a:t>
            </a:r>
            <a:r>
              <a:rPr lang="de-DE" dirty="0" err="1"/>
              <a:t>AktO</a:t>
            </a:r>
            <a:r>
              <a:rPr lang="de-DE" dirty="0"/>
              <a:t> </a:t>
            </a:r>
            <a:r>
              <a:rPr lang="de-DE" dirty="0" smtClean="0"/>
              <a:t>regeln </a:t>
            </a:r>
            <a:r>
              <a:rPr lang="de-DE" dirty="0"/>
              <a:t>die Register bei der Staats- und Amtsanwaltschaft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Auch dort existiert ein AR </a:t>
            </a:r>
            <a:r>
              <a:rPr lang="de-DE" dirty="0" smtClean="0"/>
              <a:t>Register!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163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9687AD-37AA-4BE6-A963-9474B13FE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Übersicht über die häufigsten </a:t>
            </a:r>
            <a:r>
              <a:rPr lang="de-DE" dirty="0" smtClean="0"/>
              <a:t>Registerzeichen in Strafsachen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7394A4-59CD-427D-A0D9-B22795244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Staatsanwaltschaft:</a:t>
            </a:r>
          </a:p>
          <a:p>
            <a:r>
              <a:rPr lang="de-DE" dirty="0"/>
              <a:t>AR= Allgemeines Registerzeichen</a:t>
            </a:r>
          </a:p>
          <a:p>
            <a:r>
              <a:rPr lang="de-DE" dirty="0" err="1" smtClean="0"/>
              <a:t>Js</a:t>
            </a:r>
            <a:r>
              <a:rPr lang="de-DE" dirty="0" smtClean="0"/>
              <a:t>= </a:t>
            </a:r>
            <a:r>
              <a:rPr lang="de-DE" dirty="0"/>
              <a:t>Ermittlungsaktenzeichen </a:t>
            </a:r>
            <a:r>
              <a:rPr lang="de-DE" dirty="0" smtClean="0"/>
              <a:t>Bekannt-Verfahren</a:t>
            </a:r>
            <a:endParaRPr lang="de-DE" dirty="0"/>
          </a:p>
          <a:p>
            <a:r>
              <a:rPr lang="de-DE" dirty="0" err="1"/>
              <a:t>Js-Owi</a:t>
            </a:r>
            <a:r>
              <a:rPr lang="de-DE" dirty="0"/>
              <a:t>= Bußgeldsachen, E-Haft</a:t>
            </a:r>
          </a:p>
          <a:p>
            <a:r>
              <a:rPr lang="de-DE" dirty="0"/>
              <a:t>Amtsanwaltschaft:</a:t>
            </a:r>
          </a:p>
          <a:p>
            <a:r>
              <a:rPr lang="de-DE" dirty="0" smtClean="0"/>
              <a:t>Wie bei der Staatsanwaltschaft, jedoch mit vierstelligen Ziffern vor dem Registerzeichen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537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Aktenregister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sz="2400" b="1" dirty="0"/>
              <a:t>Register in der Rechtspflege</a:t>
            </a:r>
          </a:p>
          <a:p>
            <a:r>
              <a:rPr lang="de-DE" sz="2400" dirty="0"/>
              <a:t>Geschäftsvorgänge werden in verschiedene </a:t>
            </a:r>
            <a:r>
              <a:rPr lang="de-DE" sz="2400" dirty="0" smtClean="0"/>
              <a:t>Register (Achtung! Diese Bezeichnung hat nichts mit den öffentlichen Registern wie z. B. dem Handelsregister zu tun!!!) </a:t>
            </a:r>
            <a:r>
              <a:rPr lang="de-DE" sz="2400" dirty="0"/>
              <a:t>eingetragen und erhalten  dadurch ein auf das Verfahren hinweisendes Registerzeichen.</a:t>
            </a:r>
          </a:p>
          <a:p>
            <a:r>
              <a:rPr lang="de-DE" sz="2400" dirty="0"/>
              <a:t>Welcher Vorgang in welches Register einzutragen ist, ergibt sich aus der Anlage I der </a:t>
            </a:r>
            <a:r>
              <a:rPr lang="de-DE" sz="2400" dirty="0" err="1"/>
              <a:t>AktO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26409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Aktenzeichen in der Strafverfolgung</a:t>
            </a:r>
            <a:br>
              <a:rPr lang="de-DE" dirty="0" smtClean="0"/>
            </a:br>
            <a:r>
              <a:rPr lang="de-DE" dirty="0" smtClean="0"/>
              <a:t>§§ 2 Abs. 1, 38ff i.V. m. Anlage I </a:t>
            </a:r>
            <a:r>
              <a:rPr lang="de-DE" dirty="0" err="1" smtClean="0"/>
              <a:t>AktO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Abt.	</a:t>
            </a:r>
            <a:r>
              <a:rPr lang="de-DE" u="sng" dirty="0" err="1" smtClean="0"/>
              <a:t>RegZ</a:t>
            </a:r>
            <a:r>
              <a:rPr lang="de-DE" u="sng" dirty="0" smtClean="0"/>
              <a:t>.	 </a:t>
            </a:r>
            <a:r>
              <a:rPr lang="de-DE" u="sng" dirty="0" err="1" smtClean="0"/>
              <a:t>Lfd.Nr</a:t>
            </a:r>
            <a:r>
              <a:rPr lang="de-DE" u="sng" dirty="0" smtClean="0"/>
              <a:t>. </a:t>
            </a:r>
            <a:r>
              <a:rPr lang="de-DE" u="sng" dirty="0"/>
              <a:t> </a:t>
            </a:r>
            <a:r>
              <a:rPr lang="de-DE" u="sng" dirty="0" smtClean="0"/>
              <a:t>Jahrgang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1</a:t>
            </a:r>
            <a:r>
              <a:rPr lang="de-DE" dirty="0" smtClean="0"/>
              <a:t>01	</a:t>
            </a:r>
            <a:r>
              <a:rPr lang="de-DE" dirty="0" err="1" smtClean="0"/>
              <a:t>Zs</a:t>
            </a:r>
            <a:r>
              <a:rPr lang="de-DE" dirty="0" smtClean="0"/>
              <a:t>	12/ 20	</a:t>
            </a:r>
            <a:r>
              <a:rPr lang="de-DE" dirty="0" err="1" smtClean="0">
                <a:solidFill>
                  <a:srgbClr val="FF0000"/>
                </a:solidFill>
              </a:rPr>
              <a:t>Gsta</a:t>
            </a:r>
            <a:endParaRPr lang="de-DE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de-DE" dirty="0" smtClean="0">
                <a:solidFill>
                  <a:srgbClr val="7030A0"/>
                </a:solidFill>
              </a:rPr>
              <a:t>2</a:t>
            </a:r>
            <a:r>
              <a:rPr lang="de-DE" dirty="0" smtClean="0">
                <a:solidFill>
                  <a:schemeClr val="bg2">
                    <a:lumMod val="10000"/>
                  </a:schemeClr>
                </a:solidFill>
              </a:rPr>
              <a:t>71	JS	127/20	</a:t>
            </a:r>
            <a:r>
              <a:rPr lang="de-DE" dirty="0" err="1" smtClean="0">
                <a:solidFill>
                  <a:srgbClr val="7030A0"/>
                </a:solidFill>
              </a:rPr>
              <a:t>Sta</a:t>
            </a:r>
            <a:r>
              <a:rPr lang="de-DE" dirty="0" smtClean="0">
                <a:solidFill>
                  <a:srgbClr val="7030A0"/>
                </a:solidFill>
              </a:rPr>
              <a:t> </a:t>
            </a:r>
            <a:endParaRPr lang="de-D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de-DE" dirty="0" smtClean="0">
                <a:solidFill>
                  <a:srgbClr val="00B0F0"/>
                </a:solidFill>
              </a:rPr>
              <a:t>3</a:t>
            </a:r>
            <a:r>
              <a:rPr lang="de-D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021	JS	433/20	</a:t>
            </a:r>
            <a:r>
              <a:rPr lang="de-DE" dirty="0" smtClean="0">
                <a:solidFill>
                  <a:srgbClr val="00B0F0"/>
                </a:solidFill>
              </a:rPr>
              <a:t>AA</a:t>
            </a:r>
          </a:p>
        </p:txBody>
      </p:sp>
    </p:spTree>
    <p:extLst>
      <p:ext uri="{BB962C8B-B14F-4D97-AF65-F5344CB8AC3E}">
        <p14:creationId xmlns:p14="http://schemas.microsoft.com/office/powerpoint/2010/main" val="26309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Aktenregister- Führung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Ein das Verfahren </a:t>
            </a:r>
            <a:r>
              <a:rPr lang="de-DE" dirty="0" smtClean="0"/>
              <a:t>einleitende </a:t>
            </a:r>
            <a:r>
              <a:rPr lang="de-DE" dirty="0"/>
              <a:t>Schriftstück ist grundsätzlich </a:t>
            </a:r>
            <a:r>
              <a:rPr lang="de-DE" dirty="0" smtClean="0"/>
              <a:t>nur einmal unter </a:t>
            </a:r>
            <a:r>
              <a:rPr lang="de-DE" dirty="0"/>
              <a:t>einer Registernummer zu erfassen. </a:t>
            </a:r>
            <a:r>
              <a:rPr lang="de-DE" dirty="0" smtClean="0"/>
              <a:t>(§2 Abs. 1 S. 2 </a:t>
            </a:r>
            <a:r>
              <a:rPr lang="de-DE" dirty="0" err="1" smtClean="0"/>
              <a:t>AktO</a:t>
            </a:r>
            <a:r>
              <a:rPr lang="de-DE" dirty="0"/>
              <a:t>)</a:t>
            </a:r>
          </a:p>
          <a:p>
            <a:r>
              <a:rPr lang="de-DE" dirty="0"/>
              <a:t>Für das Grundbuch und öffentliche Register gilt eine spezielle Ordnung, vgl. §§ </a:t>
            </a:r>
            <a:r>
              <a:rPr lang="de-DE" dirty="0" smtClean="0"/>
              <a:t>31 </a:t>
            </a:r>
            <a:r>
              <a:rPr lang="de-DE" dirty="0"/>
              <a:t>und </a:t>
            </a:r>
            <a:r>
              <a:rPr lang="de-DE" dirty="0" smtClean="0"/>
              <a:t>33 </a:t>
            </a:r>
            <a:r>
              <a:rPr lang="de-DE" dirty="0" err="1" smtClean="0"/>
              <a:t>AktO</a:t>
            </a:r>
            <a:endParaRPr lang="de-DE" dirty="0"/>
          </a:p>
          <a:p>
            <a:r>
              <a:rPr lang="de-DE" dirty="0"/>
              <a:t>Für Mahnsachen gelten ebenso Sonderregelungen, die im </a:t>
            </a:r>
            <a:r>
              <a:rPr lang="de-DE" dirty="0" smtClean="0"/>
              <a:t>Abschnitt 2 § 17 der </a:t>
            </a:r>
            <a:r>
              <a:rPr lang="de-DE" dirty="0" err="1"/>
              <a:t>AktO</a:t>
            </a:r>
            <a:r>
              <a:rPr lang="de-DE" dirty="0"/>
              <a:t> angegeben sind.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34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Aktenregister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Sofern die </a:t>
            </a:r>
            <a:r>
              <a:rPr lang="de-DE" dirty="0" err="1" smtClean="0"/>
              <a:t>AktO</a:t>
            </a:r>
            <a:r>
              <a:rPr lang="de-DE" dirty="0" smtClean="0"/>
              <a:t> oder eine andere Rechtsvorschrift dies bestimmt, können Dokumente unterschiedlicher Angelegenheiten zu </a:t>
            </a:r>
            <a:r>
              <a:rPr lang="de-DE" dirty="0"/>
              <a:t>Sammelakten </a:t>
            </a:r>
            <a:r>
              <a:rPr lang="de-DE" dirty="0" smtClean="0"/>
              <a:t>zusammengefasst werden</a:t>
            </a:r>
            <a:endParaRPr lang="de-DE" dirty="0"/>
          </a:p>
          <a:p>
            <a:r>
              <a:rPr lang="de-DE" dirty="0"/>
              <a:t>Für Justizverwaltungsangelegenheiten gilt das Ordnungssystem des für alle Justizbehörden einheitlichen Generalaktenplans</a:t>
            </a:r>
          </a:p>
          <a:p>
            <a:r>
              <a:rPr lang="de-DE" dirty="0"/>
              <a:t>Personalakten werden in Listen einfachster Form erfasst und getrennt nach Laufbahngruppen geführt.</a:t>
            </a:r>
          </a:p>
        </p:txBody>
      </p:sp>
    </p:spTree>
    <p:extLst>
      <p:ext uri="{BB962C8B-B14F-4D97-AF65-F5344CB8AC3E}">
        <p14:creationId xmlns:p14="http://schemas.microsoft.com/office/powerpoint/2010/main" val="194216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Sammelakten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A</a:t>
            </a:r>
            <a:r>
              <a:rPr lang="de-DE" dirty="0" smtClean="0"/>
              <a:t>llgemeinen </a:t>
            </a:r>
            <a:r>
              <a:rPr lang="de-DE" dirty="0"/>
              <a:t>Anordnungen über den Geschäftsbetrieb </a:t>
            </a:r>
            <a:r>
              <a:rPr lang="de-DE" dirty="0" smtClean="0"/>
              <a:t>werden in </a:t>
            </a:r>
            <a:r>
              <a:rPr lang="de-DE" dirty="0"/>
              <a:t>jeder Abteilung der Geschäftsstelle zu einer oder mehreren Sammelakten </a:t>
            </a:r>
            <a:r>
              <a:rPr lang="de-DE" dirty="0" smtClean="0"/>
              <a:t>genommen. Beim </a:t>
            </a:r>
            <a:r>
              <a:rPr lang="de-DE" dirty="0"/>
              <a:t>Vorhandensein mehrerer gleichartiger Abteilungen kann die Behördenleitung anordnen, dass nur eine von ihnen diese Sammelakten für die ganze Gruppe zu führen hat. Z.B die kleinste Abteilungsnummer</a:t>
            </a:r>
          </a:p>
        </p:txBody>
      </p:sp>
    </p:spTree>
    <p:extLst>
      <p:ext uri="{BB962C8B-B14F-4D97-AF65-F5344CB8AC3E}">
        <p14:creationId xmlns:p14="http://schemas.microsoft.com/office/powerpoint/2010/main" val="398448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Aktenordnung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Aktenordnung regelt für jedes beim Gericht anfallende Geschäft, welche Form dieses  zu haben hat, welche Inhalte vorhanden sein sollen und welche Daten innerhalb der Akte zu erfassen sind.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Angelegenheiten der Verwaltung sind hiervon nicht betroffen und werden durch die GGO I bestimmt.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21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 von Aktenzeichen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Jeder </a:t>
            </a:r>
            <a:r>
              <a:rPr lang="de-DE" dirty="0"/>
              <a:t>registrierte Vorgang erhält </a:t>
            </a:r>
            <a:r>
              <a:rPr lang="de-DE" dirty="0" smtClean="0"/>
              <a:t>ein Aktenzeichen ( §2 Abs. 1 S. 1 </a:t>
            </a:r>
            <a:r>
              <a:rPr lang="de-DE" dirty="0" err="1" smtClean="0"/>
              <a:t>AktO</a:t>
            </a:r>
            <a:r>
              <a:rPr lang="de-DE" dirty="0" smtClean="0"/>
              <a:t>). </a:t>
            </a:r>
            <a:r>
              <a:rPr lang="de-DE" dirty="0"/>
              <a:t>Alle dazugehörigen Schriftstücke werden darunter geführt.</a:t>
            </a:r>
          </a:p>
          <a:p>
            <a:r>
              <a:rPr lang="de-DE" dirty="0"/>
              <a:t>Das Aktenzeichen ist zugleich die </a:t>
            </a:r>
            <a:r>
              <a:rPr lang="de-DE" dirty="0" smtClean="0"/>
              <a:t>Geschäftsnummer. Je </a:t>
            </a:r>
            <a:r>
              <a:rPr lang="de-DE" dirty="0"/>
              <a:t>nach Sachgebiet wird dem Registerzeichen die entsprechende Abteilungsnummer (Kammer oder Senatsnummer) in arabischen Zahlen vorangestellt, zusätzlich eine laufende Nummer sowie die Jahreszahl.</a:t>
            </a:r>
          </a:p>
        </p:txBody>
      </p:sp>
    </p:spTree>
    <p:extLst>
      <p:ext uri="{BB962C8B-B14F-4D97-AF65-F5344CB8AC3E}">
        <p14:creationId xmlns:p14="http://schemas.microsoft.com/office/powerpoint/2010/main" val="101173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 von Aktenzeichen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Beispiel: </a:t>
            </a:r>
          </a:p>
          <a:p>
            <a:r>
              <a:rPr lang="de-DE" b="1" dirty="0"/>
              <a:t>Abteilungsnummer+ Registerzeichen + lfd. Nummer + </a:t>
            </a:r>
            <a:r>
              <a:rPr lang="de-DE" b="1" dirty="0" smtClean="0"/>
              <a:t>Jahrgang </a:t>
            </a:r>
            <a:r>
              <a:rPr lang="de-DE" dirty="0" smtClean="0"/>
              <a:t>(§ 2 Abs. 2 S. 1 Nr.1-5 </a:t>
            </a:r>
            <a:r>
              <a:rPr lang="de-DE" dirty="0" err="1" smtClean="0"/>
              <a:t>AktO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dirty="0"/>
              <a:t>In Zivilsachen:  </a:t>
            </a:r>
            <a:r>
              <a:rPr lang="de-DE" b="1" dirty="0"/>
              <a:t>10 C 225/20</a:t>
            </a:r>
          </a:p>
          <a:p>
            <a:r>
              <a:rPr lang="de-DE" dirty="0"/>
              <a:t>Das Aktenzeichen ist das Kennzeichen für eine Akte</a:t>
            </a:r>
          </a:p>
          <a:p>
            <a:r>
              <a:rPr lang="de-DE" dirty="0"/>
              <a:t>Durch den Buchstaben ist die betreffende Instanz, die zuständige Abteilung und dort die Verfahrensart erkennbar. </a:t>
            </a:r>
          </a:p>
        </p:txBody>
      </p:sp>
    </p:spTree>
    <p:extLst>
      <p:ext uri="{BB962C8B-B14F-4D97-AF65-F5344CB8AC3E}">
        <p14:creationId xmlns:p14="http://schemas.microsoft.com/office/powerpoint/2010/main" val="60267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Registerzeichen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900" b="1" dirty="0">
                <a:solidFill>
                  <a:schemeClr val="tx1"/>
                </a:solidFill>
              </a:rPr>
              <a:t>a) Registerzeichen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Folgende Registerzeichen sind für den Zivilprozess in den jeweiligen Instanzen gemäß Anlage I der Aktenordnung maßgeblich: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AR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Allgemeines Register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B (alt)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Mahnverfahren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C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Zivilprozess – I. Instanz – Amtsgericht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O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Zivilprozess – I. Instanz – Landgericht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S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Zivilprozess – Berufungen - Landgericht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T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Zivilprozess – Beschwerden – Landgericht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U</a:t>
            </a:r>
          </a:p>
          <a:p>
            <a:r>
              <a:rPr lang="de-DE" sz="900" b="1" dirty="0">
                <a:solidFill>
                  <a:schemeClr val="tx1"/>
                </a:solidFill>
              </a:rPr>
              <a:t>Zivilprozess – Berufungen – OLG (KG)</a:t>
            </a:r>
          </a:p>
        </p:txBody>
      </p:sp>
    </p:spTree>
    <p:extLst>
      <p:ext uri="{BB962C8B-B14F-4D97-AF65-F5344CB8AC3E}">
        <p14:creationId xmlns:p14="http://schemas.microsoft.com/office/powerpoint/2010/main" val="293056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952</Words>
  <Application>Microsoft Office PowerPoint</Application>
  <PresentationFormat>Breitbild</PresentationFormat>
  <Paragraphs>99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3" baseType="lpstr">
      <vt:lpstr>Century Gothic</vt:lpstr>
      <vt:lpstr>Wingdings 3</vt:lpstr>
      <vt:lpstr>Segment</vt:lpstr>
      <vt:lpstr>Registrierung/ Aktenzeichenvergabe</vt:lpstr>
      <vt:lpstr>Aktenregister</vt:lpstr>
      <vt:lpstr>Aktenregister- Führung</vt:lpstr>
      <vt:lpstr>Aktenregister</vt:lpstr>
      <vt:lpstr>Sammelakten</vt:lpstr>
      <vt:lpstr>Aktenordnung</vt:lpstr>
      <vt:lpstr>Bildung von Aktenzeichen</vt:lpstr>
      <vt:lpstr>Bildung von Aktenzeichen</vt:lpstr>
      <vt:lpstr>Registerzeichen</vt:lpstr>
      <vt:lpstr>Eingangsregistatur</vt:lpstr>
      <vt:lpstr>Eingangsregistratur</vt:lpstr>
      <vt:lpstr>Eingangsregistratur</vt:lpstr>
      <vt:lpstr>Rechtsmittelregisteraktenzeichen  § 8 AktO</vt:lpstr>
      <vt:lpstr>Registerzeichen Betreuung</vt:lpstr>
      <vt:lpstr>Registerzeichen Nachlass</vt:lpstr>
      <vt:lpstr>Besonderheiten Aktenzeichen Grundbuch</vt:lpstr>
      <vt:lpstr>Registerzeichen AR</vt:lpstr>
      <vt:lpstr>Registerführung</vt:lpstr>
      <vt:lpstr>Übersicht über die häufigsten Registerzeichen in Strafsachen</vt:lpstr>
      <vt:lpstr>Aktenzeichen in der Strafverfolgung §§ 2 Abs. 1, 38ff i.V. m. Anlage I AktO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Registrierung/ Aktenzeichenvergabe</dc:title>
  <dc:creator>Neuendorf-Schulz, Simone</dc:creator>
  <cp:lastModifiedBy>Neuendorf-Schulz, Simone</cp:lastModifiedBy>
  <cp:revision>2</cp:revision>
  <dcterms:created xsi:type="dcterms:W3CDTF">2024-10-04T06:19:40Z</dcterms:created>
  <dcterms:modified xsi:type="dcterms:W3CDTF">2024-10-04T06:31:04Z</dcterms:modified>
</cp:coreProperties>
</file>