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ED7D31"/>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howGuides="1">
      <p:cViewPr varScale="1">
        <p:scale>
          <a:sx n="47" d="100"/>
          <a:sy n="47" d="100"/>
        </p:scale>
        <p:origin x="23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219E2CA-24DD-465A-B2DA-931F582E260F}"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170585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219E2CA-24DD-465A-B2DA-931F582E260F}"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175547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219E2CA-24DD-465A-B2DA-931F582E260F}"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44860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219E2CA-24DD-465A-B2DA-931F582E260F}"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2719637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E219E2CA-24DD-465A-B2DA-931F582E260F}"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247768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219E2CA-24DD-465A-B2DA-931F582E260F}"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336796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219E2CA-24DD-465A-B2DA-931F582E260F}" type="datetimeFigureOut">
              <a:rPr lang="de-DE" smtClean="0"/>
              <a:t>13.10.2023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797665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219E2CA-24DD-465A-B2DA-931F582E260F}" type="datetimeFigureOut">
              <a:rPr lang="de-DE" smtClean="0"/>
              <a:t>13.10.2023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255708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219E2CA-24DD-465A-B2DA-931F582E260F}" type="datetimeFigureOut">
              <a:rPr lang="de-DE" smtClean="0"/>
              <a:t>13.10.2023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39947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219E2CA-24DD-465A-B2DA-931F582E260F}"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354419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219E2CA-24DD-465A-B2DA-931F582E260F}"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79DB7A8-4991-4459-A680-1744F9E34652}" type="slidenum">
              <a:rPr lang="de-DE" smtClean="0"/>
              <a:t>‹Nr.›</a:t>
            </a:fld>
            <a:endParaRPr lang="de-DE"/>
          </a:p>
        </p:txBody>
      </p:sp>
    </p:spTree>
    <p:extLst>
      <p:ext uri="{BB962C8B-B14F-4D97-AF65-F5344CB8AC3E}">
        <p14:creationId xmlns:p14="http://schemas.microsoft.com/office/powerpoint/2010/main" val="328022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9E2CA-24DD-465A-B2DA-931F582E260F}" type="datetimeFigureOut">
              <a:rPr lang="de-DE" smtClean="0"/>
              <a:t>13.10.2023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DB7A8-4991-4459-A680-1744F9E34652}" type="slidenum">
              <a:rPr lang="de-DE" smtClean="0"/>
              <a:t>‹Nr.›</a:t>
            </a:fld>
            <a:endParaRPr lang="de-DE"/>
          </a:p>
        </p:txBody>
      </p:sp>
    </p:spTree>
    <p:extLst>
      <p:ext uri="{BB962C8B-B14F-4D97-AF65-F5344CB8AC3E}">
        <p14:creationId xmlns:p14="http://schemas.microsoft.com/office/powerpoint/2010/main" val="338664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26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7" name="Gefaltete Ecke 26"/>
          <p:cNvSpPr/>
          <p:nvPr/>
        </p:nvSpPr>
        <p:spPr>
          <a:xfrm>
            <a:off x="7710515" y="805131"/>
            <a:ext cx="1851146" cy="1888734"/>
          </a:xfrm>
          <a:prstGeom prst="foldedCorner">
            <a:avLst/>
          </a:prstGeom>
          <a:solidFill>
            <a:schemeClr val="accent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Augenbinde= ohne Ansehen der Person</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7070" y="882555"/>
            <a:ext cx="3933812" cy="5975445"/>
          </a:xfrm>
          <a:prstGeom prst="rect">
            <a:avLst/>
          </a:prstGeom>
        </p:spPr>
      </p:pic>
      <p:sp>
        <p:nvSpPr>
          <p:cNvPr id="8" name="Rechteck 7"/>
          <p:cNvSpPr/>
          <p:nvPr/>
        </p:nvSpPr>
        <p:spPr>
          <a:xfrm>
            <a:off x="6396036" y="6400800"/>
            <a:ext cx="1714501"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Gefaltete Ecke 10"/>
          <p:cNvSpPr/>
          <p:nvPr/>
        </p:nvSpPr>
        <p:spPr>
          <a:xfrm rot="392603">
            <a:off x="8404523" y="3969600"/>
            <a:ext cx="1851146" cy="188873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Schwert= Durch-setzung mit nötiger Härte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rot="21284423">
            <a:off x="6506115" y="2558585"/>
            <a:ext cx="1851146" cy="188873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Waage= sorgfältige Abwägung der Rechtslage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9" name="Pfeil nach rechts 8"/>
          <p:cNvSpPr/>
          <p:nvPr/>
        </p:nvSpPr>
        <p:spPr>
          <a:xfrm>
            <a:off x="2357437" y="943677"/>
            <a:ext cx="2085975" cy="10287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Augenbinde</a:t>
            </a:r>
            <a:endParaRPr lang="de-DE" sz="2000" b="1" dirty="0"/>
          </a:p>
        </p:txBody>
      </p:sp>
      <p:sp>
        <p:nvSpPr>
          <p:cNvPr id="14" name="Pfeil nach rechts 13"/>
          <p:cNvSpPr/>
          <p:nvPr/>
        </p:nvSpPr>
        <p:spPr>
          <a:xfrm>
            <a:off x="3871911" y="2014538"/>
            <a:ext cx="2085975" cy="1028700"/>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Waage</a:t>
            </a:r>
            <a:endParaRPr lang="de-DE" sz="2000" b="1" dirty="0"/>
          </a:p>
        </p:txBody>
      </p:sp>
      <p:sp>
        <p:nvSpPr>
          <p:cNvPr id="15" name="Pfeil nach rechts 14"/>
          <p:cNvSpPr/>
          <p:nvPr/>
        </p:nvSpPr>
        <p:spPr>
          <a:xfrm>
            <a:off x="1340645" y="3677352"/>
            <a:ext cx="2085975" cy="10287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Schwert</a:t>
            </a:r>
            <a:endParaRPr lang="de-DE" sz="2000" b="1" dirty="0"/>
          </a:p>
        </p:txBody>
      </p:sp>
    </p:spTree>
    <p:extLst>
      <p:ext uri="{BB962C8B-B14F-4D97-AF65-F5344CB8AC3E}">
        <p14:creationId xmlns:p14="http://schemas.microsoft.com/office/powerpoint/2010/main" val="399154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1000" fill="hold"/>
                                        <p:tgtEl>
                                          <p:spTgt spid="27"/>
                                        </p:tgtEl>
                                        <p:attrNameLst>
                                          <p:attrName>ppt_w</p:attrName>
                                        </p:attrNameLst>
                                      </p:cBhvr>
                                      <p:tavLst>
                                        <p:tav tm="0">
                                          <p:val>
                                            <p:fltVal val="0"/>
                                          </p:val>
                                        </p:tav>
                                        <p:tav tm="100000">
                                          <p:val>
                                            <p:strVal val="#ppt_w"/>
                                          </p:val>
                                        </p:tav>
                                      </p:tavLst>
                                    </p:anim>
                                    <p:anim calcmode="lin" valueType="num">
                                      <p:cBhvr>
                                        <p:cTn id="28" dur="1000" fill="hold"/>
                                        <p:tgtEl>
                                          <p:spTgt spid="27"/>
                                        </p:tgtEl>
                                        <p:attrNameLst>
                                          <p:attrName>ppt_h</p:attrName>
                                        </p:attrNameLst>
                                      </p:cBhvr>
                                      <p:tavLst>
                                        <p:tav tm="0">
                                          <p:val>
                                            <p:fltVal val="0"/>
                                          </p:val>
                                        </p:tav>
                                        <p:tav tm="100000">
                                          <p:val>
                                            <p:strVal val="#ppt_h"/>
                                          </p:val>
                                        </p:tav>
                                      </p:tavLst>
                                    </p:anim>
                                    <p:anim calcmode="lin" valueType="num">
                                      <p:cBhvr>
                                        <p:cTn id="29" dur="1000" fill="hold"/>
                                        <p:tgtEl>
                                          <p:spTgt spid="27"/>
                                        </p:tgtEl>
                                        <p:attrNameLst>
                                          <p:attrName>style.rotation</p:attrName>
                                        </p:attrNameLst>
                                      </p:cBhvr>
                                      <p:tavLst>
                                        <p:tav tm="0">
                                          <p:val>
                                            <p:fltVal val="90"/>
                                          </p:val>
                                        </p:tav>
                                        <p:tav tm="100000">
                                          <p:val>
                                            <p:fltVal val="0"/>
                                          </p:val>
                                        </p:tav>
                                      </p:tavLst>
                                    </p:anim>
                                    <p:animEffect transition="in" filter="fade">
                                      <p:cBhvr>
                                        <p:cTn id="30" dur="10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fltVal val="0"/>
                                          </p:val>
                                        </p:tav>
                                        <p:tav tm="100000">
                                          <p:val>
                                            <p:strVal val="#ppt_w"/>
                                          </p:val>
                                        </p:tav>
                                      </p:tavLst>
                                    </p:anim>
                                    <p:anim calcmode="lin" valueType="num">
                                      <p:cBhvr>
                                        <p:cTn id="36" dur="1000" fill="hold"/>
                                        <p:tgtEl>
                                          <p:spTgt spid="13"/>
                                        </p:tgtEl>
                                        <p:attrNameLst>
                                          <p:attrName>ppt_h</p:attrName>
                                        </p:attrNameLst>
                                      </p:cBhvr>
                                      <p:tavLst>
                                        <p:tav tm="0">
                                          <p:val>
                                            <p:fltVal val="0"/>
                                          </p:val>
                                        </p:tav>
                                        <p:tav tm="100000">
                                          <p:val>
                                            <p:strVal val="#ppt_h"/>
                                          </p:val>
                                        </p:tav>
                                      </p:tavLst>
                                    </p:anim>
                                    <p:anim calcmode="lin" valueType="num">
                                      <p:cBhvr>
                                        <p:cTn id="37" dur="1000" fill="hold"/>
                                        <p:tgtEl>
                                          <p:spTgt spid="13"/>
                                        </p:tgtEl>
                                        <p:attrNameLst>
                                          <p:attrName>style.rotation</p:attrName>
                                        </p:attrNameLst>
                                      </p:cBhvr>
                                      <p:tavLst>
                                        <p:tav tm="0">
                                          <p:val>
                                            <p:fltVal val="90"/>
                                          </p:val>
                                        </p:tav>
                                        <p:tav tm="100000">
                                          <p:val>
                                            <p:fltVal val="0"/>
                                          </p:val>
                                        </p:tav>
                                      </p:tavLst>
                                    </p:anim>
                                    <p:animEffect transition="in" filter="fade">
                                      <p:cBhvr>
                                        <p:cTn id="38" dur="1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fltVal val="0"/>
                                          </p:val>
                                        </p:tav>
                                        <p:tav tm="100000">
                                          <p:val>
                                            <p:strVal val="#ppt_w"/>
                                          </p:val>
                                        </p:tav>
                                      </p:tavLst>
                                    </p:anim>
                                    <p:anim calcmode="lin" valueType="num">
                                      <p:cBhvr>
                                        <p:cTn id="44" dur="1000" fill="hold"/>
                                        <p:tgtEl>
                                          <p:spTgt spid="11"/>
                                        </p:tgtEl>
                                        <p:attrNameLst>
                                          <p:attrName>ppt_h</p:attrName>
                                        </p:attrNameLst>
                                      </p:cBhvr>
                                      <p:tavLst>
                                        <p:tav tm="0">
                                          <p:val>
                                            <p:fltVal val="0"/>
                                          </p:val>
                                        </p:tav>
                                        <p:tav tm="100000">
                                          <p:val>
                                            <p:strVal val="#ppt_h"/>
                                          </p:val>
                                        </p:tav>
                                      </p:tavLst>
                                    </p:anim>
                                    <p:anim calcmode="lin" valueType="num">
                                      <p:cBhvr>
                                        <p:cTn id="45" dur="1000" fill="hold"/>
                                        <p:tgtEl>
                                          <p:spTgt spid="11"/>
                                        </p:tgtEl>
                                        <p:attrNameLst>
                                          <p:attrName>style.rotation</p:attrName>
                                        </p:attrNameLst>
                                      </p:cBhvr>
                                      <p:tavLst>
                                        <p:tav tm="0">
                                          <p:val>
                                            <p:fltVal val="90"/>
                                          </p:val>
                                        </p:tav>
                                        <p:tav tm="100000">
                                          <p:val>
                                            <p:fltVal val="0"/>
                                          </p:val>
                                        </p:tav>
                                      </p:tavLst>
                                    </p:anim>
                                    <p:animEffect transition="in" filter="fade">
                                      <p:cBhvr>
                                        <p:cTn id="4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1" grpId="0" animBg="1"/>
      <p:bldP spid="13" grpId="0" animBg="1"/>
      <p:bldP spid="9"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25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654342" y="1658806"/>
            <a:ext cx="9111916" cy="17701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t>Was unter „Gericht“ zu verstehen ist, definiert das GG nicht. Nach allgemeinem Sprachgebrauch ist darunter eine Einrichtung zu verstehen, die im Streitfall in Anwendung des geltenden Rechts für die Beteiligten verbindlich entscheidet, was „rechtens“ ist. </a:t>
            </a: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3228973" y="714376"/>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Zuständigkeiten der Gerichte </a:t>
            </a:r>
            <a:endParaRPr lang="de-DE" sz="2400"/>
          </a:p>
        </p:txBody>
      </p:sp>
      <p:grpSp>
        <p:nvGrpSpPr>
          <p:cNvPr id="10" name="Gruppieren 9"/>
          <p:cNvGrpSpPr/>
          <p:nvPr/>
        </p:nvGrpSpPr>
        <p:grpSpPr>
          <a:xfrm>
            <a:off x="1654342" y="3627572"/>
            <a:ext cx="9111916" cy="591286"/>
            <a:chOff x="1654342" y="3509227"/>
            <a:chExt cx="9111916" cy="591286"/>
          </a:xfrm>
        </p:grpSpPr>
        <p:sp>
          <p:nvSpPr>
            <p:cNvPr id="13" name="Abgerundetes Rechteck 12"/>
            <p:cNvSpPr/>
            <p:nvPr/>
          </p:nvSpPr>
          <p:spPr>
            <a:xfrm>
              <a:off x="6324600" y="3509227"/>
              <a:ext cx="4441658" cy="59128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t>d.h. Amtsgericht oder Landgericht </a:t>
              </a:r>
              <a:endParaRPr lang="de-DE" sz="2000" dirty="0"/>
            </a:p>
          </p:txBody>
        </p:sp>
        <p:sp>
          <p:nvSpPr>
            <p:cNvPr id="8" name="Pfeil nach rechts 7"/>
            <p:cNvSpPr/>
            <p:nvPr/>
          </p:nvSpPr>
          <p:spPr>
            <a:xfrm>
              <a:off x="5956173" y="3631052"/>
              <a:ext cx="736854" cy="370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10"/>
            <p:cNvSpPr/>
            <p:nvPr/>
          </p:nvSpPr>
          <p:spPr>
            <a:xfrm>
              <a:off x="1654342" y="3509227"/>
              <a:ext cx="4441658" cy="59128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Welches Gericht ist </a:t>
              </a:r>
              <a:r>
                <a:rPr lang="de-DE" sz="2000" i="1" dirty="0"/>
                <a:t>sachlich zuständig </a:t>
              </a:r>
              <a:endParaRPr lang="de-DE" sz="2000" dirty="0"/>
            </a:p>
          </p:txBody>
        </p:sp>
      </p:grpSp>
      <p:grpSp>
        <p:nvGrpSpPr>
          <p:cNvPr id="15" name="Gruppieren 14"/>
          <p:cNvGrpSpPr/>
          <p:nvPr/>
        </p:nvGrpSpPr>
        <p:grpSpPr>
          <a:xfrm>
            <a:off x="1654342" y="4631541"/>
            <a:ext cx="9111916" cy="591286"/>
            <a:chOff x="1654342" y="3509227"/>
            <a:chExt cx="9111916" cy="591286"/>
          </a:xfrm>
        </p:grpSpPr>
        <p:sp>
          <p:nvSpPr>
            <p:cNvPr id="16" name="Abgerundetes Rechteck 15"/>
            <p:cNvSpPr/>
            <p:nvPr/>
          </p:nvSpPr>
          <p:spPr>
            <a:xfrm>
              <a:off x="6324600" y="3509227"/>
              <a:ext cx="4441658" cy="59128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an welchem Ort befindet sich das zuständige Gericht </a:t>
              </a:r>
            </a:p>
          </p:txBody>
        </p:sp>
        <p:sp>
          <p:nvSpPr>
            <p:cNvPr id="18" name="Pfeil nach rechts 17"/>
            <p:cNvSpPr/>
            <p:nvPr/>
          </p:nvSpPr>
          <p:spPr>
            <a:xfrm>
              <a:off x="5956173" y="3631052"/>
              <a:ext cx="736854" cy="370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Abgerundetes Rechteck 18"/>
            <p:cNvSpPr/>
            <p:nvPr/>
          </p:nvSpPr>
          <p:spPr>
            <a:xfrm>
              <a:off x="1654342" y="3509227"/>
              <a:ext cx="4441658" cy="59128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Welches Gericht ist </a:t>
              </a:r>
              <a:r>
                <a:rPr lang="de-DE" sz="2000" i="1" dirty="0"/>
                <a:t>örtlich zuständig </a:t>
              </a:r>
              <a:endParaRPr lang="de-DE" sz="2000" dirty="0"/>
            </a:p>
          </p:txBody>
        </p:sp>
      </p:grpSp>
      <p:grpSp>
        <p:nvGrpSpPr>
          <p:cNvPr id="22" name="Gruppieren 21"/>
          <p:cNvGrpSpPr/>
          <p:nvPr/>
        </p:nvGrpSpPr>
        <p:grpSpPr>
          <a:xfrm>
            <a:off x="1654342" y="5591252"/>
            <a:ext cx="9111916" cy="591286"/>
            <a:chOff x="1654342" y="3509227"/>
            <a:chExt cx="9111916" cy="591286"/>
          </a:xfrm>
        </p:grpSpPr>
        <p:sp>
          <p:nvSpPr>
            <p:cNvPr id="23" name="Abgerundetes Rechteck 22"/>
            <p:cNvSpPr/>
            <p:nvPr/>
          </p:nvSpPr>
          <p:spPr>
            <a:xfrm>
              <a:off x="6324600" y="3509227"/>
              <a:ext cx="4441658" cy="59128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wer befasst sich bei Gericht mit der Angelegenheit)? </a:t>
              </a:r>
            </a:p>
          </p:txBody>
        </p:sp>
        <p:sp>
          <p:nvSpPr>
            <p:cNvPr id="24" name="Pfeil nach rechts 23"/>
            <p:cNvSpPr/>
            <p:nvPr/>
          </p:nvSpPr>
          <p:spPr>
            <a:xfrm>
              <a:off x="5956173" y="3631052"/>
              <a:ext cx="736854" cy="370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1654342" y="3509227"/>
              <a:ext cx="4441658" cy="59128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Wer ist bei Gericht </a:t>
              </a:r>
              <a:r>
                <a:rPr lang="de-DE" sz="2000" i="1" dirty="0"/>
                <a:t>funktionell zuständig </a:t>
              </a:r>
              <a:endParaRPr lang="de-DE" sz="2000" dirty="0"/>
            </a:p>
          </p:txBody>
        </p:sp>
      </p:grpSp>
      <p:sp>
        <p:nvSpPr>
          <p:cNvPr id="27" name="Gefaltete Ecke 26"/>
          <p:cNvSpPr/>
          <p:nvPr/>
        </p:nvSpPr>
        <p:spPr>
          <a:xfrm>
            <a:off x="10430431" y="2886074"/>
            <a:ext cx="1485344" cy="141130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elches?</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sachlich</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8" name="Gefaltete Ecke 27"/>
          <p:cNvSpPr/>
          <p:nvPr/>
        </p:nvSpPr>
        <p:spPr>
          <a:xfrm rot="21303941">
            <a:off x="10503029" y="4030558"/>
            <a:ext cx="1412745" cy="1426885"/>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o?</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örtlich</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9" name="Gefaltete Ecke 28"/>
          <p:cNvSpPr/>
          <p:nvPr/>
        </p:nvSpPr>
        <p:spPr>
          <a:xfrm rot="289102">
            <a:off x="10503030" y="5247542"/>
            <a:ext cx="1412745" cy="1363590"/>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wer?</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funktionell</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73060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1000" fill="hold"/>
                                        <p:tgtEl>
                                          <p:spTgt spid="27"/>
                                        </p:tgtEl>
                                        <p:attrNameLst>
                                          <p:attrName>ppt_w</p:attrName>
                                        </p:attrNameLst>
                                      </p:cBhvr>
                                      <p:tavLst>
                                        <p:tav tm="0">
                                          <p:val>
                                            <p:fltVal val="0"/>
                                          </p:val>
                                        </p:tav>
                                        <p:tav tm="100000">
                                          <p:val>
                                            <p:strVal val="#ppt_w"/>
                                          </p:val>
                                        </p:tav>
                                      </p:tavLst>
                                    </p:anim>
                                    <p:anim calcmode="lin" valueType="num">
                                      <p:cBhvr>
                                        <p:cTn id="26" dur="1000" fill="hold"/>
                                        <p:tgtEl>
                                          <p:spTgt spid="27"/>
                                        </p:tgtEl>
                                        <p:attrNameLst>
                                          <p:attrName>ppt_h</p:attrName>
                                        </p:attrNameLst>
                                      </p:cBhvr>
                                      <p:tavLst>
                                        <p:tav tm="0">
                                          <p:val>
                                            <p:fltVal val="0"/>
                                          </p:val>
                                        </p:tav>
                                        <p:tav tm="100000">
                                          <p:val>
                                            <p:strVal val="#ppt_h"/>
                                          </p:val>
                                        </p:tav>
                                      </p:tavLst>
                                    </p:anim>
                                    <p:anim calcmode="lin" valueType="num">
                                      <p:cBhvr>
                                        <p:cTn id="27" dur="1000" fill="hold"/>
                                        <p:tgtEl>
                                          <p:spTgt spid="27"/>
                                        </p:tgtEl>
                                        <p:attrNameLst>
                                          <p:attrName>style.rotation</p:attrName>
                                        </p:attrNameLst>
                                      </p:cBhvr>
                                      <p:tavLst>
                                        <p:tav tm="0">
                                          <p:val>
                                            <p:fltVal val="90"/>
                                          </p:val>
                                        </p:tav>
                                        <p:tav tm="100000">
                                          <p:val>
                                            <p:fltVal val="0"/>
                                          </p:val>
                                        </p:tav>
                                      </p:tavLst>
                                    </p:anim>
                                    <p:animEffect transition="in" filter="fade">
                                      <p:cBhvr>
                                        <p:cTn id="28" dur="10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1000" fill="hold"/>
                                        <p:tgtEl>
                                          <p:spTgt spid="28"/>
                                        </p:tgtEl>
                                        <p:attrNameLst>
                                          <p:attrName>ppt_w</p:attrName>
                                        </p:attrNameLst>
                                      </p:cBhvr>
                                      <p:tavLst>
                                        <p:tav tm="0">
                                          <p:val>
                                            <p:fltVal val="0"/>
                                          </p:val>
                                        </p:tav>
                                        <p:tav tm="100000">
                                          <p:val>
                                            <p:strVal val="#ppt_w"/>
                                          </p:val>
                                        </p:tav>
                                      </p:tavLst>
                                    </p:anim>
                                    <p:anim calcmode="lin" valueType="num">
                                      <p:cBhvr>
                                        <p:cTn id="34" dur="1000" fill="hold"/>
                                        <p:tgtEl>
                                          <p:spTgt spid="28"/>
                                        </p:tgtEl>
                                        <p:attrNameLst>
                                          <p:attrName>ppt_h</p:attrName>
                                        </p:attrNameLst>
                                      </p:cBhvr>
                                      <p:tavLst>
                                        <p:tav tm="0">
                                          <p:val>
                                            <p:fltVal val="0"/>
                                          </p:val>
                                        </p:tav>
                                        <p:tav tm="100000">
                                          <p:val>
                                            <p:strVal val="#ppt_h"/>
                                          </p:val>
                                        </p:tav>
                                      </p:tavLst>
                                    </p:anim>
                                    <p:anim calcmode="lin" valueType="num">
                                      <p:cBhvr>
                                        <p:cTn id="35" dur="1000" fill="hold"/>
                                        <p:tgtEl>
                                          <p:spTgt spid="28"/>
                                        </p:tgtEl>
                                        <p:attrNameLst>
                                          <p:attrName>style.rotation</p:attrName>
                                        </p:attrNameLst>
                                      </p:cBhvr>
                                      <p:tavLst>
                                        <p:tav tm="0">
                                          <p:val>
                                            <p:fltVal val="90"/>
                                          </p:val>
                                        </p:tav>
                                        <p:tav tm="100000">
                                          <p:val>
                                            <p:fltVal val="0"/>
                                          </p:val>
                                        </p:tav>
                                      </p:tavLst>
                                    </p:anim>
                                    <p:animEffect transition="in" filter="fade">
                                      <p:cBhvr>
                                        <p:cTn id="36" dur="10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26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654342" y="1499455"/>
            <a:ext cx="9111916" cy="506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sachliche Zuständigkeit - Instanzen </a:t>
            </a:r>
            <a:endParaRPr lang="de-DE" sz="2400" dirty="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3228973" y="714376"/>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Zuständigkeiten der Gerichte </a:t>
            </a:r>
            <a:endParaRPr lang="de-DE" sz="2400"/>
          </a:p>
        </p:txBody>
      </p:sp>
      <p:sp>
        <p:nvSpPr>
          <p:cNvPr id="2" name="Abgerundetes Rechteck 1"/>
          <p:cNvSpPr/>
          <p:nvPr/>
        </p:nvSpPr>
        <p:spPr>
          <a:xfrm>
            <a:off x="1654342" y="2307767"/>
            <a:ext cx="8969504" cy="295287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Für die </a:t>
            </a:r>
            <a:r>
              <a:rPr lang="de-DE" sz="2400" b="1" dirty="0"/>
              <a:t>sachliche Zuständigkeit </a:t>
            </a:r>
            <a:r>
              <a:rPr lang="de-DE" sz="2400" dirty="0"/>
              <a:t>wird in § 1 ZPO auf die Regelungen des GVG verwiesen. </a:t>
            </a:r>
          </a:p>
          <a:p>
            <a:r>
              <a:rPr lang="de-DE" sz="2400" dirty="0"/>
              <a:t>Die sachliche Zuständigkeit, d.h. die Frage, ob eine Sache in 1. Instanz vor das Amtsgericht oder das Landgericht gehört, </a:t>
            </a:r>
            <a:r>
              <a:rPr lang="de-DE" sz="2400" b="1" dirty="0">
                <a:solidFill>
                  <a:schemeClr val="accent2"/>
                </a:solidFill>
                <a:effectLst>
                  <a:outerShdw blurRad="38100" dist="38100" dir="2700000" algn="tl">
                    <a:srgbClr val="000000">
                      <a:alpha val="43137"/>
                    </a:srgbClr>
                  </a:outerShdw>
                </a:effectLst>
              </a:rPr>
              <a:t>ist im GVG in §§ 23, 71 GVG</a:t>
            </a:r>
            <a:r>
              <a:rPr lang="de-DE" sz="2400" dirty="0"/>
              <a:t> geregelt. </a:t>
            </a:r>
          </a:p>
        </p:txBody>
      </p:sp>
      <p:sp>
        <p:nvSpPr>
          <p:cNvPr id="27" name="Gefaltete Ecke 26"/>
          <p:cNvSpPr/>
          <p:nvPr/>
        </p:nvSpPr>
        <p:spPr>
          <a:xfrm rot="392603">
            <a:off x="7594083" y="4472507"/>
            <a:ext cx="2185430" cy="192829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GVG= Gerichts-verfassungs-gesetz</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18348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1000" fill="hold"/>
                                        <p:tgtEl>
                                          <p:spTgt spid="27"/>
                                        </p:tgtEl>
                                        <p:attrNameLst>
                                          <p:attrName>ppt_w</p:attrName>
                                        </p:attrNameLst>
                                      </p:cBhvr>
                                      <p:tavLst>
                                        <p:tav tm="0">
                                          <p:val>
                                            <p:fltVal val="0"/>
                                          </p:val>
                                        </p:tav>
                                        <p:tav tm="100000">
                                          <p:val>
                                            <p:strVal val="#ppt_w"/>
                                          </p:val>
                                        </p:tav>
                                      </p:tavLst>
                                    </p:anim>
                                    <p:anim calcmode="lin" valueType="num">
                                      <p:cBhvr>
                                        <p:cTn id="8" dur="1000" fill="hold"/>
                                        <p:tgtEl>
                                          <p:spTgt spid="27"/>
                                        </p:tgtEl>
                                        <p:attrNameLst>
                                          <p:attrName>ppt_h</p:attrName>
                                        </p:attrNameLst>
                                      </p:cBhvr>
                                      <p:tavLst>
                                        <p:tav tm="0">
                                          <p:val>
                                            <p:fltVal val="0"/>
                                          </p:val>
                                        </p:tav>
                                        <p:tav tm="100000">
                                          <p:val>
                                            <p:strVal val="#ppt_h"/>
                                          </p:val>
                                        </p:tav>
                                      </p:tavLst>
                                    </p:anim>
                                    <p:anim calcmode="lin" valueType="num">
                                      <p:cBhvr>
                                        <p:cTn id="9" dur="1000" fill="hold"/>
                                        <p:tgtEl>
                                          <p:spTgt spid="27"/>
                                        </p:tgtEl>
                                        <p:attrNameLst>
                                          <p:attrName>style.rotation</p:attrName>
                                        </p:attrNameLst>
                                      </p:cBhvr>
                                      <p:tavLst>
                                        <p:tav tm="0">
                                          <p:val>
                                            <p:fltVal val="90"/>
                                          </p:val>
                                        </p:tav>
                                        <p:tav tm="100000">
                                          <p:val>
                                            <p:fltVal val="0"/>
                                          </p:val>
                                        </p:tav>
                                      </p:tavLst>
                                    </p:anim>
                                    <p:animEffect transition="in" filter="fade">
                                      <p:cBhvr>
                                        <p:cTn id="1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1654342" y="2795685"/>
            <a:ext cx="7772360" cy="321468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a:p>
          <a:p>
            <a:pPr marL="285750" indent="-285750">
              <a:buFont typeface="Arial" panose="020B0604020202020204" pitchFamily="34" charset="0"/>
              <a:buChar char="•"/>
            </a:pPr>
            <a:r>
              <a:rPr lang="de-DE" sz="2400" dirty="0"/>
              <a:t>für Streitigkeiten mit einem Streitwert bis einschließlich 5.000 €; </a:t>
            </a:r>
          </a:p>
          <a:p>
            <a:pPr marL="285750" indent="-285750">
              <a:buFont typeface="Arial" panose="020B0604020202020204" pitchFamily="34" charset="0"/>
              <a:buChar char="•"/>
            </a:pPr>
            <a:r>
              <a:rPr lang="de-DE" sz="2400" dirty="0" smtClean="0"/>
              <a:t>ohne </a:t>
            </a:r>
            <a:r>
              <a:rPr lang="de-DE" sz="2400" dirty="0"/>
              <a:t>Rücksicht auf den Streitwert für (</a:t>
            </a:r>
            <a:r>
              <a:rPr lang="de-DE" sz="2400" dirty="0" smtClean="0"/>
              <a:t>Wohnraum- u. Mietstreitigkeiten) </a:t>
            </a:r>
            <a:endParaRPr lang="de-DE" sz="2400" dirty="0"/>
          </a:p>
          <a:p>
            <a:pPr marL="285750" indent="-285750">
              <a:buFont typeface="Arial" panose="020B0604020202020204" pitchFamily="34" charset="0"/>
              <a:buChar char="•"/>
            </a:pPr>
            <a:r>
              <a:rPr lang="de-DE" sz="2400" dirty="0" smtClean="0"/>
              <a:t>für </a:t>
            </a:r>
            <a:r>
              <a:rPr lang="de-DE" sz="2400" dirty="0"/>
              <a:t>Reisestreitigkeiten, Streitigkeiten wegen Viehmängeln etc</a:t>
            </a:r>
            <a:r>
              <a:rPr lang="de-DE" sz="2400" dirty="0" smtClean="0"/>
              <a:t>. </a:t>
            </a:r>
            <a:endParaRPr lang="de-DE" sz="2400" dirty="0"/>
          </a:p>
          <a:p>
            <a:pPr marL="285750" indent="-285750">
              <a:buFont typeface="Arial" panose="020B0604020202020204" pitchFamily="34" charset="0"/>
              <a:buChar char="•"/>
            </a:pPr>
            <a:r>
              <a:rPr lang="de-DE" sz="2400" dirty="0" smtClean="0"/>
              <a:t>für </a:t>
            </a:r>
            <a:r>
              <a:rPr lang="de-DE" sz="2400" dirty="0"/>
              <a:t>Familiensachen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27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654342" y="1499455"/>
            <a:ext cx="9111916" cy="506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sachliche Zuständigkeit - Instanzen </a:t>
            </a:r>
            <a:endParaRPr lang="de-DE" sz="2400" dirty="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3228973" y="714376"/>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Zuständigkeiten der Gerichte </a:t>
            </a:r>
            <a:endParaRPr lang="de-DE" sz="2400"/>
          </a:p>
        </p:txBody>
      </p:sp>
      <p:sp>
        <p:nvSpPr>
          <p:cNvPr id="2" name="Abgerundetes Rechteck 1"/>
          <p:cNvSpPr/>
          <p:nvPr/>
        </p:nvSpPr>
        <p:spPr>
          <a:xfrm>
            <a:off x="742950" y="2327737"/>
            <a:ext cx="8969504" cy="69260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Das Amtsgericht </a:t>
            </a:r>
            <a:r>
              <a:rPr lang="de-DE" sz="2400" dirty="0"/>
              <a:t>ist </a:t>
            </a:r>
            <a:r>
              <a:rPr lang="de-DE" sz="2400" dirty="0" smtClean="0"/>
              <a:t>im wesentlichen </a:t>
            </a:r>
            <a:r>
              <a:rPr lang="de-DE" sz="2400" dirty="0"/>
              <a:t>zuständig: </a:t>
            </a:r>
          </a:p>
        </p:txBody>
      </p:sp>
      <p:sp>
        <p:nvSpPr>
          <p:cNvPr id="27" name="Gefaltete Ecke 26"/>
          <p:cNvSpPr/>
          <p:nvPr/>
        </p:nvSpPr>
        <p:spPr>
          <a:xfrm rot="392603">
            <a:off x="9129623" y="1831301"/>
            <a:ext cx="1893777" cy="175378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23, 23a GVG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9372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1000" fill="hold"/>
                                        <p:tgtEl>
                                          <p:spTgt spid="27"/>
                                        </p:tgtEl>
                                        <p:attrNameLst>
                                          <p:attrName>ppt_w</p:attrName>
                                        </p:attrNameLst>
                                      </p:cBhvr>
                                      <p:tavLst>
                                        <p:tav tm="0">
                                          <p:val>
                                            <p:fltVal val="0"/>
                                          </p:val>
                                        </p:tav>
                                        <p:tav tm="100000">
                                          <p:val>
                                            <p:strVal val="#ppt_w"/>
                                          </p:val>
                                        </p:tav>
                                      </p:tavLst>
                                    </p:anim>
                                    <p:anim calcmode="lin" valueType="num">
                                      <p:cBhvr>
                                        <p:cTn id="8" dur="1000" fill="hold"/>
                                        <p:tgtEl>
                                          <p:spTgt spid="27"/>
                                        </p:tgtEl>
                                        <p:attrNameLst>
                                          <p:attrName>ppt_h</p:attrName>
                                        </p:attrNameLst>
                                      </p:cBhvr>
                                      <p:tavLst>
                                        <p:tav tm="0">
                                          <p:val>
                                            <p:fltVal val="0"/>
                                          </p:val>
                                        </p:tav>
                                        <p:tav tm="100000">
                                          <p:val>
                                            <p:strVal val="#ppt_h"/>
                                          </p:val>
                                        </p:tav>
                                      </p:tavLst>
                                    </p:anim>
                                    <p:anim calcmode="lin" valueType="num">
                                      <p:cBhvr>
                                        <p:cTn id="9" dur="1000" fill="hold"/>
                                        <p:tgtEl>
                                          <p:spTgt spid="27"/>
                                        </p:tgtEl>
                                        <p:attrNameLst>
                                          <p:attrName>style.rotation</p:attrName>
                                        </p:attrNameLst>
                                      </p:cBhvr>
                                      <p:tavLst>
                                        <p:tav tm="0">
                                          <p:val>
                                            <p:fltVal val="90"/>
                                          </p:val>
                                        </p:tav>
                                        <p:tav tm="100000">
                                          <p:val>
                                            <p:fltVal val="0"/>
                                          </p:val>
                                        </p:tav>
                                      </p:tavLst>
                                    </p:anim>
                                    <p:animEffect transition="in" filter="fade">
                                      <p:cBhvr>
                                        <p:cTn id="1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1654342" y="2446488"/>
            <a:ext cx="7772360" cy="411473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dirty="0" smtClean="0"/>
              <a:t>für Streitigkeiten mit einem</a:t>
            </a:r>
            <a:r>
              <a:rPr lang="de-DE" sz="2000" b="1" dirty="0" smtClean="0">
                <a:effectLst>
                  <a:outerShdw blurRad="38100" dist="38100" dir="2700000" algn="tl">
                    <a:srgbClr val="000000">
                      <a:alpha val="43137"/>
                    </a:srgbClr>
                  </a:outerShdw>
                </a:effectLst>
              </a:rPr>
              <a:t> </a:t>
            </a:r>
            <a:r>
              <a:rPr lang="de-DE" sz="2000" b="1" dirty="0" smtClean="0">
                <a:solidFill>
                  <a:schemeClr val="accent4"/>
                </a:solidFill>
                <a:effectLst>
                  <a:outerShdw blurRad="38100" dist="38100" dir="2700000" algn="tl">
                    <a:srgbClr val="000000">
                      <a:alpha val="43137"/>
                    </a:srgbClr>
                  </a:outerShdw>
                </a:effectLst>
              </a:rPr>
              <a:t>Streitwert</a:t>
            </a:r>
            <a:r>
              <a:rPr lang="de-DE" sz="2000" dirty="0" smtClean="0">
                <a:solidFill>
                  <a:schemeClr val="accent4"/>
                </a:solidFill>
              </a:rPr>
              <a:t> </a:t>
            </a:r>
            <a:r>
              <a:rPr lang="de-DE" sz="2000" b="1" dirty="0" smtClean="0">
                <a:solidFill>
                  <a:schemeClr val="accent4"/>
                </a:solidFill>
                <a:effectLst>
                  <a:outerShdw blurRad="38100" dist="38100" dir="2700000" algn="tl">
                    <a:srgbClr val="000000">
                      <a:alpha val="43137"/>
                    </a:srgbClr>
                  </a:outerShdw>
                </a:effectLst>
              </a:rPr>
              <a:t>über 5.000 Euro </a:t>
            </a:r>
            <a:r>
              <a:rPr lang="de-DE" sz="2000" dirty="0" smtClean="0"/>
              <a:t> </a:t>
            </a:r>
          </a:p>
          <a:p>
            <a:pPr marL="342900" indent="-342900">
              <a:buFont typeface="Arial" panose="020B0604020202020204" pitchFamily="34" charset="0"/>
              <a:buChar char="•"/>
            </a:pPr>
            <a:r>
              <a:rPr lang="de-DE" sz="2000" dirty="0" smtClean="0"/>
              <a:t> streitwertunabhängig für die in § 71 II GVG aufgezählten ausschließlichen Streitigkeiten. Darunter fallen beispielsweise </a:t>
            </a:r>
            <a:r>
              <a:rPr lang="de-DE" sz="2000" b="1" dirty="0" smtClean="0">
                <a:solidFill>
                  <a:schemeClr val="accent4"/>
                </a:solidFill>
                <a:effectLst>
                  <a:outerShdw blurRad="38100" dist="38100" dir="2700000" algn="tl">
                    <a:srgbClr val="000000">
                      <a:alpha val="43137"/>
                    </a:srgbClr>
                  </a:outerShdw>
                </a:effectLst>
              </a:rPr>
              <a:t>handelsrechtliche Sachverhalte</a:t>
            </a:r>
            <a:r>
              <a:rPr lang="de-DE" sz="2000" dirty="0" smtClean="0"/>
              <a:t>. </a:t>
            </a:r>
          </a:p>
          <a:p>
            <a:pPr marL="342900" indent="-342900">
              <a:buFont typeface="Arial" panose="020B0604020202020204" pitchFamily="34" charset="0"/>
              <a:buChar char="•"/>
            </a:pPr>
            <a:endParaRPr lang="de-DE" sz="2000" dirty="0" smtClean="0"/>
          </a:p>
          <a:p>
            <a:r>
              <a:rPr lang="de-DE" sz="2000" dirty="0" smtClean="0"/>
              <a:t>Das Landgericht ist nach § 71 Ab 1 und 2 GVG also im wesentlichen zuständig für alle anderen Streitigkeiten: </a:t>
            </a:r>
            <a:endParaRPr lang="de-DE" sz="2000" dirty="0"/>
          </a:p>
          <a:p>
            <a:pPr marL="285750" indent="-285750">
              <a:buFont typeface="Arial" panose="020B0604020202020204" pitchFamily="34" charset="0"/>
              <a:buChar char="•"/>
            </a:pPr>
            <a:r>
              <a:rPr lang="de-DE" sz="2000" dirty="0"/>
              <a:t>für Streitigkeiten mit einem Streitwert über 5.000 €; </a:t>
            </a:r>
          </a:p>
          <a:p>
            <a:pPr marL="285750" indent="-285750">
              <a:buFont typeface="Arial" panose="020B0604020202020204" pitchFamily="34" charset="0"/>
              <a:buChar char="•"/>
            </a:pPr>
            <a:r>
              <a:rPr lang="de-DE" sz="2000" dirty="0" smtClean="0"/>
              <a:t>ohne </a:t>
            </a:r>
            <a:r>
              <a:rPr lang="de-DE" sz="2000" dirty="0"/>
              <a:t>Rücksicht auf den Streitwert für Streitigkeiten aus </a:t>
            </a:r>
            <a:r>
              <a:rPr lang="de-DE" sz="2000" b="1" dirty="0">
                <a:solidFill>
                  <a:schemeClr val="accent4"/>
                </a:solidFill>
                <a:effectLst>
                  <a:outerShdw blurRad="38100" dist="38100" dir="2700000" algn="tl">
                    <a:srgbClr val="000000">
                      <a:alpha val="43137"/>
                    </a:srgbClr>
                  </a:outerShdw>
                </a:effectLst>
              </a:rPr>
              <a:t>Amtshaftung</a:t>
            </a:r>
            <a:r>
              <a:rPr lang="de-DE" sz="2000" dirty="0"/>
              <a:t>. </a:t>
            </a:r>
          </a:p>
          <a:p>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28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654342" y="1499455"/>
            <a:ext cx="9111916" cy="506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sachliche Zuständigkeit - Instanzen </a:t>
            </a:r>
            <a:endParaRPr lang="de-DE" sz="2400" dirty="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3228973" y="714376"/>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Zuständigkeiten der Gerichte </a:t>
            </a:r>
            <a:endParaRPr lang="de-DE" sz="2400"/>
          </a:p>
        </p:txBody>
      </p:sp>
      <p:sp>
        <p:nvSpPr>
          <p:cNvPr id="2" name="Abgerundetes Rechteck 1"/>
          <p:cNvSpPr/>
          <p:nvPr/>
        </p:nvSpPr>
        <p:spPr>
          <a:xfrm>
            <a:off x="757237" y="2098797"/>
            <a:ext cx="8968374" cy="69538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Das Landgericht </a:t>
            </a:r>
            <a:r>
              <a:rPr lang="de-DE" sz="2400" dirty="0"/>
              <a:t>ist </a:t>
            </a:r>
            <a:r>
              <a:rPr lang="de-DE" sz="2400" dirty="0" smtClean="0"/>
              <a:t>zuständig für: gem</a:t>
            </a:r>
            <a:r>
              <a:rPr lang="de-DE" sz="2400" dirty="0"/>
              <a:t>. § 71 I </a:t>
            </a:r>
            <a:r>
              <a:rPr lang="de-DE" sz="2400" dirty="0" smtClean="0"/>
              <a:t>GVG</a:t>
            </a:r>
            <a:endParaRPr lang="de-DE" sz="2400" dirty="0"/>
          </a:p>
        </p:txBody>
      </p:sp>
      <p:sp>
        <p:nvSpPr>
          <p:cNvPr id="27" name="Gefaltete Ecke 26"/>
          <p:cNvSpPr/>
          <p:nvPr/>
        </p:nvSpPr>
        <p:spPr>
          <a:xfrm rot="21066794">
            <a:off x="9251339" y="1787342"/>
            <a:ext cx="1893777" cy="175378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71 I, II GVG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22548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1000" fill="hold"/>
                                        <p:tgtEl>
                                          <p:spTgt spid="27"/>
                                        </p:tgtEl>
                                        <p:attrNameLst>
                                          <p:attrName>ppt_w</p:attrName>
                                        </p:attrNameLst>
                                      </p:cBhvr>
                                      <p:tavLst>
                                        <p:tav tm="0">
                                          <p:val>
                                            <p:fltVal val="0"/>
                                          </p:val>
                                        </p:tav>
                                        <p:tav tm="100000">
                                          <p:val>
                                            <p:strVal val="#ppt_w"/>
                                          </p:val>
                                        </p:tav>
                                      </p:tavLst>
                                    </p:anim>
                                    <p:anim calcmode="lin" valueType="num">
                                      <p:cBhvr>
                                        <p:cTn id="8" dur="1000" fill="hold"/>
                                        <p:tgtEl>
                                          <p:spTgt spid="27"/>
                                        </p:tgtEl>
                                        <p:attrNameLst>
                                          <p:attrName>ppt_h</p:attrName>
                                        </p:attrNameLst>
                                      </p:cBhvr>
                                      <p:tavLst>
                                        <p:tav tm="0">
                                          <p:val>
                                            <p:fltVal val="0"/>
                                          </p:val>
                                        </p:tav>
                                        <p:tav tm="100000">
                                          <p:val>
                                            <p:strVal val="#ppt_h"/>
                                          </p:val>
                                        </p:tav>
                                      </p:tavLst>
                                    </p:anim>
                                    <p:anim calcmode="lin" valueType="num">
                                      <p:cBhvr>
                                        <p:cTn id="9" dur="1000" fill="hold"/>
                                        <p:tgtEl>
                                          <p:spTgt spid="27"/>
                                        </p:tgtEl>
                                        <p:attrNameLst>
                                          <p:attrName>style.rotation</p:attrName>
                                        </p:attrNameLst>
                                      </p:cBhvr>
                                      <p:tavLst>
                                        <p:tav tm="0">
                                          <p:val>
                                            <p:fltVal val="90"/>
                                          </p:val>
                                        </p:tav>
                                        <p:tav tm="100000">
                                          <p:val>
                                            <p:fltVal val="0"/>
                                          </p:val>
                                        </p:tav>
                                      </p:tavLst>
                                    </p:anim>
                                    <p:animEffect transition="in" filter="fade">
                                      <p:cBhvr>
                                        <p:cTn id="1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914400" y="4019691"/>
            <a:ext cx="2362180" cy="46816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AG (§ 23 GVG) </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29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2083259" y="1365646"/>
            <a:ext cx="7475371" cy="506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Übersicht über den Instanzenzug </a:t>
            </a:r>
            <a:endParaRPr lang="de-DE" sz="2400" dirty="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3228973" y="714376"/>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Zuständigkeiten der Gerichte </a:t>
            </a:r>
            <a:endParaRPr lang="de-DE" sz="2400"/>
          </a:p>
        </p:txBody>
      </p:sp>
      <p:sp>
        <p:nvSpPr>
          <p:cNvPr id="2" name="Abgerundetes Rechteck 1"/>
          <p:cNvSpPr/>
          <p:nvPr/>
        </p:nvSpPr>
        <p:spPr>
          <a:xfrm>
            <a:off x="457200" y="2190761"/>
            <a:ext cx="3157538" cy="51581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1. Instanz</a:t>
            </a:r>
            <a:endParaRPr lang="de-DE" sz="2400" dirty="0"/>
          </a:p>
        </p:txBody>
      </p:sp>
      <p:sp>
        <p:nvSpPr>
          <p:cNvPr id="10" name="Abgerundetes Rechteck 9"/>
          <p:cNvSpPr/>
          <p:nvPr/>
        </p:nvSpPr>
        <p:spPr>
          <a:xfrm>
            <a:off x="4337214" y="2163116"/>
            <a:ext cx="3241342" cy="51581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2. Instanz</a:t>
            </a:r>
            <a:endParaRPr lang="de-DE" sz="2400" dirty="0"/>
          </a:p>
        </p:txBody>
      </p:sp>
      <p:sp>
        <p:nvSpPr>
          <p:cNvPr id="11" name="Abgerundetes Rechteck 10"/>
          <p:cNvSpPr/>
          <p:nvPr/>
        </p:nvSpPr>
        <p:spPr>
          <a:xfrm>
            <a:off x="8301032" y="2160926"/>
            <a:ext cx="3317248" cy="5158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3. Instanz</a:t>
            </a:r>
            <a:endParaRPr lang="de-DE" sz="2400" dirty="0"/>
          </a:p>
        </p:txBody>
      </p:sp>
      <p:sp>
        <p:nvSpPr>
          <p:cNvPr id="13" name="Abgerundetes Rechteck 12"/>
          <p:cNvSpPr/>
          <p:nvPr/>
        </p:nvSpPr>
        <p:spPr>
          <a:xfrm>
            <a:off x="457200" y="2829142"/>
            <a:ext cx="3157538" cy="515816"/>
          </a:xfrm>
          <a:prstGeom prst="roundRect">
            <a:avLst/>
          </a:prstGeom>
          <a:solidFill>
            <a:srgbClr val="F4B183">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„Eingangsgericht“</a:t>
            </a:r>
            <a:endParaRPr lang="de-DE" sz="2400" dirty="0"/>
          </a:p>
        </p:txBody>
      </p:sp>
      <p:sp>
        <p:nvSpPr>
          <p:cNvPr id="14" name="Abgerundetes Rechteck 13"/>
          <p:cNvSpPr/>
          <p:nvPr/>
        </p:nvSpPr>
        <p:spPr>
          <a:xfrm>
            <a:off x="4337214" y="2865032"/>
            <a:ext cx="3241342" cy="515816"/>
          </a:xfrm>
          <a:prstGeom prst="roundRect">
            <a:avLst/>
          </a:prstGeom>
          <a:solidFill>
            <a:srgbClr val="ED7D31">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Berufungsgericht</a:t>
            </a:r>
            <a:endParaRPr lang="de-DE" sz="2400" dirty="0"/>
          </a:p>
        </p:txBody>
      </p:sp>
      <p:sp>
        <p:nvSpPr>
          <p:cNvPr id="15" name="Abgerundetes Rechteck 14"/>
          <p:cNvSpPr/>
          <p:nvPr/>
        </p:nvSpPr>
        <p:spPr>
          <a:xfrm>
            <a:off x="8301032" y="2840517"/>
            <a:ext cx="3317248" cy="515816"/>
          </a:xfrm>
          <a:prstGeom prst="roundRect">
            <a:avLst/>
          </a:prstGeom>
          <a:solidFill>
            <a:srgbClr val="C55A11">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Revisionsgericht</a:t>
            </a:r>
            <a:endParaRPr lang="de-DE" sz="2400" dirty="0"/>
          </a:p>
        </p:txBody>
      </p:sp>
      <p:sp>
        <p:nvSpPr>
          <p:cNvPr id="16" name="Abgerundetes Rechteck 15"/>
          <p:cNvSpPr/>
          <p:nvPr/>
        </p:nvSpPr>
        <p:spPr>
          <a:xfrm>
            <a:off x="4776795" y="5687191"/>
            <a:ext cx="2362180" cy="46816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OLG/KG (§ 119 GVG) </a:t>
            </a:r>
            <a:endParaRPr lang="de-DE" sz="2000" dirty="0"/>
          </a:p>
        </p:txBody>
      </p:sp>
      <p:sp>
        <p:nvSpPr>
          <p:cNvPr id="17" name="Abgerundetes Rechteck 16"/>
          <p:cNvSpPr/>
          <p:nvPr/>
        </p:nvSpPr>
        <p:spPr>
          <a:xfrm>
            <a:off x="854879" y="5687190"/>
            <a:ext cx="2362180" cy="46816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LG (§ 71 GVG) </a:t>
            </a:r>
            <a:endParaRPr lang="de-DE" sz="2000" dirty="0"/>
          </a:p>
        </p:txBody>
      </p:sp>
      <p:sp>
        <p:nvSpPr>
          <p:cNvPr id="18" name="Abgerundetes Rechteck 17"/>
          <p:cNvSpPr/>
          <p:nvPr/>
        </p:nvSpPr>
        <p:spPr>
          <a:xfrm>
            <a:off x="4776795" y="4019691"/>
            <a:ext cx="2362180" cy="46816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LG (§ 72 </a:t>
            </a:r>
            <a:r>
              <a:rPr lang="de-DE" dirty="0" smtClean="0"/>
              <a:t>GVG)  </a:t>
            </a:r>
            <a:endParaRPr lang="de-DE" sz="2000" dirty="0"/>
          </a:p>
        </p:txBody>
      </p:sp>
      <p:sp>
        <p:nvSpPr>
          <p:cNvPr id="19" name="Abgerundetes Rechteck 18"/>
          <p:cNvSpPr/>
          <p:nvPr/>
        </p:nvSpPr>
        <p:spPr>
          <a:xfrm>
            <a:off x="8778566" y="4589370"/>
            <a:ext cx="2362180" cy="93623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BGH </a:t>
            </a:r>
            <a:endParaRPr lang="de-DE" dirty="0" smtClean="0"/>
          </a:p>
          <a:p>
            <a:pPr algn="ctr"/>
            <a:r>
              <a:rPr lang="de-DE" dirty="0" smtClean="0"/>
              <a:t>(§ </a:t>
            </a:r>
            <a:r>
              <a:rPr lang="de-DE" dirty="0"/>
              <a:t>133 GVG, § 542 ZPO) </a:t>
            </a:r>
            <a:endParaRPr lang="de-DE" sz="2000" dirty="0"/>
          </a:p>
        </p:txBody>
      </p:sp>
      <p:sp>
        <p:nvSpPr>
          <p:cNvPr id="8" name="Pfeil nach rechts 7"/>
          <p:cNvSpPr/>
          <p:nvPr/>
        </p:nvSpPr>
        <p:spPr>
          <a:xfrm>
            <a:off x="3462330" y="4145304"/>
            <a:ext cx="1128714" cy="28352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nach rechts 20"/>
          <p:cNvSpPr/>
          <p:nvPr/>
        </p:nvSpPr>
        <p:spPr>
          <a:xfrm rot="1235209">
            <a:off x="7324726" y="4419411"/>
            <a:ext cx="1128714" cy="28352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rot="20330342">
            <a:off x="7370026" y="5585341"/>
            <a:ext cx="1128714" cy="28352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Pfeil nach rechts 22"/>
          <p:cNvSpPr/>
          <p:nvPr/>
        </p:nvSpPr>
        <p:spPr>
          <a:xfrm>
            <a:off x="3500424" y="5779510"/>
            <a:ext cx="1128714" cy="28352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87215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1725548" y="3491126"/>
            <a:ext cx="8969504" cy="210429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t>Grundsätzlich </a:t>
            </a:r>
            <a:r>
              <a:rPr lang="de-DE" b="1" dirty="0"/>
              <a:t>richtet sich der Gerichtsstand nach dem Wohnsitz des Beklagten (§ 13 ZPO) bzw. bei juristischen Personen u. ä. nach deren Sitz.</a:t>
            </a:r>
            <a:r>
              <a:rPr lang="de-DE" dirty="0"/>
              <a:t> Dies ist der sog. allgemeine Gerichtsstand. Daneben gibt es besondere Gerichtsstände für Klagen mit bestimmten Streitgegenständen, wie z.B. den dinglichen Gerichtsstand, den Gerichtsstand der Mietsache (ausschließlicher Gerichtsstand, § 24 ZPO) oder den Gerichtsstand der unerlaubten Handlung. </a:t>
            </a:r>
            <a:endParaRPr lang="de-DE" sz="2400" dirty="0"/>
          </a:p>
        </p:txBody>
      </p:sp>
      <p:sp>
        <p:nvSpPr>
          <p:cNvPr id="2" name="Abgerundetes Rechteck 1"/>
          <p:cNvSpPr/>
          <p:nvPr/>
        </p:nvSpPr>
        <p:spPr>
          <a:xfrm>
            <a:off x="1725548" y="1739748"/>
            <a:ext cx="8969504" cy="183560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Ist geklärt, ob das Amtsgericht oder das Landgericht erstinstanzlich zuständig ist, muss die örtliche Zuständigkeit festgestellt werden, d. h. in welchem Bezirk der Rechtsstreit gehört. Die ZPO trifft hierzu Regelungen in §§ 12-40 ZPO. Dabei spricht sie nicht von „örtlicher Zuständigkeit“, sondern von „Gerichtsstand“ (§ 12 ZPO), was aber eine rein begriffliche </a:t>
            </a:r>
            <a:endParaRPr lang="de-DE" dirty="0" smtClean="0"/>
          </a:p>
          <a:p>
            <a:r>
              <a:rPr lang="de-DE" dirty="0"/>
              <a:t>Unterscheidung </a:t>
            </a:r>
            <a:r>
              <a:rPr lang="de-DE" dirty="0" smtClean="0"/>
              <a:t>ist.</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654342" y="1302801"/>
            <a:ext cx="9111916" cy="506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örtliche Zuständigkeit </a:t>
            </a:r>
            <a:endParaRPr lang="de-DE" sz="2400" dirty="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3228973" y="714376"/>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Zuständigkeiten der Gerichte </a:t>
            </a:r>
            <a:endParaRPr lang="de-DE" sz="2400"/>
          </a:p>
        </p:txBody>
      </p:sp>
      <p:sp>
        <p:nvSpPr>
          <p:cNvPr id="10" name="Abgerundetes Rechteck 9"/>
          <p:cNvSpPr/>
          <p:nvPr/>
        </p:nvSpPr>
        <p:spPr>
          <a:xfrm>
            <a:off x="1725548" y="5595419"/>
            <a:ext cx="8969504" cy="112620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Daneben </a:t>
            </a:r>
            <a:r>
              <a:rPr lang="de-DE" dirty="0"/>
              <a:t>gibt es besondere Gerichtsstände für Klagen mit bestimmten Streitgegenständen, wie z.B. den dinglichen Gerichtsstand, den Gerichtsstand der Mietsache (ausschließlicher Gerichtsstand, § 24 ZPO) oder den Gerichtsstand der unerlaubten Handlung. </a:t>
            </a:r>
            <a:endParaRPr lang="de-DE" sz="2400" dirty="0"/>
          </a:p>
        </p:txBody>
      </p:sp>
      <p:sp>
        <p:nvSpPr>
          <p:cNvPr id="11" name="Gefaltete Ecke 10"/>
          <p:cNvSpPr/>
          <p:nvPr/>
        </p:nvSpPr>
        <p:spPr>
          <a:xfrm rot="20895987">
            <a:off x="10308188" y="4928727"/>
            <a:ext cx="1628058" cy="156229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Arbeitsort</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Aufenthalts-ort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50676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anim calcmode="lin" valueType="num">
                                      <p:cBhvr>
                                        <p:cTn id="27" dur="1000" fill="hold"/>
                                        <p:tgtEl>
                                          <p:spTgt spid="11"/>
                                        </p:tgtEl>
                                        <p:attrNameLst>
                                          <p:attrName>style.rotation</p:attrName>
                                        </p:attrNameLst>
                                      </p:cBhvr>
                                      <p:tavLst>
                                        <p:tav tm="0">
                                          <p:val>
                                            <p:fltVal val="90"/>
                                          </p:val>
                                        </p:tav>
                                        <p:tav tm="100000">
                                          <p:val>
                                            <p:fltVal val="0"/>
                                          </p:val>
                                        </p:tav>
                                      </p:tavLst>
                                    </p:anim>
                                    <p:animEffect transition="in" filter="fade">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725548" y="1739748"/>
            <a:ext cx="8969504" cy="314657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Für die Bestimmung der funktionellen Zuständigkeit muss zunächst bestimmt werden, welche Art von Mitarbeiter (Personengruppe) für die Entscheidung zuständig ist. Grundsätzlich werden die Entscheidungen an Gerichten entweder von einem (oder mehreren) Richtern getroffen oder aber vom Rechtspfleger. Sollte es keine andere Regelung geben, ist der Richter zuständig.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654342" y="1302801"/>
            <a:ext cx="9111916" cy="506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funktionelle Zuständigkeit </a:t>
            </a:r>
            <a:endParaRPr lang="de-DE" sz="2400" dirty="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3228973" y="714376"/>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Zuständigkeiten der Gerichte </a:t>
            </a:r>
            <a:endParaRPr lang="de-DE" sz="2400"/>
          </a:p>
        </p:txBody>
      </p:sp>
      <p:sp>
        <p:nvSpPr>
          <p:cNvPr id="11" name="Gefaltete Ecke 10"/>
          <p:cNvSpPr/>
          <p:nvPr/>
        </p:nvSpPr>
        <p:spPr>
          <a:xfrm rot="528195">
            <a:off x="580246" y="394698"/>
            <a:ext cx="1893777" cy="175378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Geschäfts-verteilungs-plan</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9" name="Gefaltete Ecke 8"/>
          <p:cNvSpPr/>
          <p:nvPr/>
        </p:nvSpPr>
        <p:spPr>
          <a:xfrm rot="21381768">
            <a:off x="2429596" y="4825043"/>
            <a:ext cx="1893777" cy="1753780"/>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Richter</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14-19 </a:t>
            </a: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RpflG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Gefaltete Ecke 9"/>
          <p:cNvSpPr/>
          <p:nvPr/>
        </p:nvSpPr>
        <p:spPr>
          <a:xfrm rot="239587">
            <a:off x="5208976" y="4807723"/>
            <a:ext cx="1893777" cy="175378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Rechts-pfleger</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 20ff, 31 </a:t>
            </a:r>
            <a:r>
              <a:rPr lang="de-DE" sz="2000"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RpflG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rot="21244719">
            <a:off x="8183437" y="4704951"/>
            <a:ext cx="1893777" cy="175378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8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UdG</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36b </a:t>
            </a:r>
            <a:r>
              <a:rPr lang="de-DE" sz="2400"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RpflG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5671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fltVal val="0"/>
                                          </p:val>
                                        </p:tav>
                                        <p:tav tm="100000">
                                          <p:val>
                                            <p:strVal val="#ppt_w"/>
                                          </p:val>
                                        </p:tav>
                                      </p:tavLst>
                                    </p:anim>
                                    <p:anim calcmode="lin" valueType="num">
                                      <p:cBhvr>
                                        <p:cTn id="30" dur="1000" fill="hold"/>
                                        <p:tgtEl>
                                          <p:spTgt spid="10"/>
                                        </p:tgtEl>
                                        <p:attrNameLst>
                                          <p:attrName>ppt_h</p:attrName>
                                        </p:attrNameLst>
                                      </p:cBhvr>
                                      <p:tavLst>
                                        <p:tav tm="0">
                                          <p:val>
                                            <p:fltVal val="0"/>
                                          </p:val>
                                        </p:tav>
                                        <p:tav tm="100000">
                                          <p:val>
                                            <p:strVal val="#ppt_h"/>
                                          </p:val>
                                        </p:tav>
                                      </p:tavLst>
                                    </p:anim>
                                    <p:anim calcmode="lin" valueType="num">
                                      <p:cBhvr>
                                        <p:cTn id="31" dur="1000" fill="hold"/>
                                        <p:tgtEl>
                                          <p:spTgt spid="10"/>
                                        </p:tgtEl>
                                        <p:attrNameLst>
                                          <p:attrName>style.rotation</p:attrName>
                                        </p:attrNameLst>
                                      </p:cBhvr>
                                      <p:tavLst>
                                        <p:tav tm="0">
                                          <p:val>
                                            <p:fltVal val="90"/>
                                          </p:val>
                                        </p:tav>
                                        <p:tav tm="100000">
                                          <p:val>
                                            <p:fltVal val="0"/>
                                          </p:val>
                                        </p:tav>
                                      </p:tavLst>
                                    </p:anim>
                                    <p:animEffect transition="in" filter="fade">
                                      <p:cBhvr>
                                        <p:cTn id="32" dur="1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1000" fill="hold"/>
                                        <p:tgtEl>
                                          <p:spTgt spid="13"/>
                                        </p:tgtEl>
                                        <p:attrNameLst>
                                          <p:attrName>ppt_w</p:attrName>
                                        </p:attrNameLst>
                                      </p:cBhvr>
                                      <p:tavLst>
                                        <p:tav tm="0">
                                          <p:val>
                                            <p:fltVal val="0"/>
                                          </p:val>
                                        </p:tav>
                                        <p:tav tm="100000">
                                          <p:val>
                                            <p:strVal val="#ppt_w"/>
                                          </p:val>
                                        </p:tav>
                                      </p:tavLst>
                                    </p:anim>
                                    <p:anim calcmode="lin" valueType="num">
                                      <p:cBhvr>
                                        <p:cTn id="38" dur="1000" fill="hold"/>
                                        <p:tgtEl>
                                          <p:spTgt spid="13"/>
                                        </p:tgtEl>
                                        <p:attrNameLst>
                                          <p:attrName>ppt_h</p:attrName>
                                        </p:attrNameLst>
                                      </p:cBhvr>
                                      <p:tavLst>
                                        <p:tav tm="0">
                                          <p:val>
                                            <p:fltVal val="0"/>
                                          </p:val>
                                        </p:tav>
                                        <p:tav tm="100000">
                                          <p:val>
                                            <p:strVal val="#ppt_h"/>
                                          </p:val>
                                        </p:tav>
                                      </p:tavLst>
                                    </p:anim>
                                    <p:anim calcmode="lin" valueType="num">
                                      <p:cBhvr>
                                        <p:cTn id="39" dur="1000" fill="hold"/>
                                        <p:tgtEl>
                                          <p:spTgt spid="13"/>
                                        </p:tgtEl>
                                        <p:attrNameLst>
                                          <p:attrName>style.rotation</p:attrName>
                                        </p:attrNameLst>
                                      </p:cBhvr>
                                      <p:tavLst>
                                        <p:tav tm="0">
                                          <p:val>
                                            <p:fltVal val="90"/>
                                          </p:val>
                                        </p:tav>
                                        <p:tav tm="100000">
                                          <p:val>
                                            <p:fltVal val="0"/>
                                          </p:val>
                                        </p:tav>
                                      </p:tavLst>
                                    </p:anim>
                                    <p:animEffect transition="in" filter="fade">
                                      <p:cBhvr>
                                        <p:cTn id="4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9" grpId="0" animBg="1"/>
      <p:bldP spid="10" grpId="0" animBg="1"/>
      <p:bldP spid="1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666</Words>
  <Application>Microsoft Office PowerPoint</Application>
  <PresentationFormat>Breitbild</PresentationFormat>
  <Paragraphs>115</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22</cp:revision>
  <dcterms:created xsi:type="dcterms:W3CDTF">2023-07-27T10:44:56Z</dcterms:created>
  <dcterms:modified xsi:type="dcterms:W3CDTF">2023-10-13T11:38:11Z</dcterms:modified>
</cp:coreProperties>
</file>