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57" r:id="rId3"/>
    <p:sldId id="258" r:id="rId4"/>
    <p:sldId id="259" r:id="rId5"/>
    <p:sldId id="260" r:id="rId6"/>
    <p:sldId id="261" r:id="rId7"/>
    <p:sldId id="262" r:id="rId8"/>
    <p:sldId id="263" r:id="rId9"/>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55A11"/>
    <a:srgbClr val="ED7D31"/>
    <a:srgbClr val="F4B1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660"/>
  </p:normalViewPr>
  <p:slideViewPr>
    <p:cSldViewPr snapToGrid="0" showGuides="1">
      <p:cViewPr varScale="1">
        <p:scale>
          <a:sx n="47" d="100"/>
          <a:sy n="47" d="100"/>
        </p:scale>
        <p:origin x="234" y="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E219E2CA-24DD-465A-B2DA-931F582E260F}" type="datetimeFigureOut">
              <a:rPr lang="de-DE" smtClean="0"/>
              <a:t>13.10.2023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79DB7A8-4991-4459-A680-1744F9E34652}" type="slidenum">
              <a:rPr lang="de-DE" smtClean="0"/>
              <a:t>‹Nr.›</a:t>
            </a:fld>
            <a:endParaRPr lang="de-DE"/>
          </a:p>
        </p:txBody>
      </p:sp>
    </p:spTree>
    <p:extLst>
      <p:ext uri="{BB962C8B-B14F-4D97-AF65-F5344CB8AC3E}">
        <p14:creationId xmlns:p14="http://schemas.microsoft.com/office/powerpoint/2010/main" val="1705858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E219E2CA-24DD-465A-B2DA-931F582E260F}" type="datetimeFigureOut">
              <a:rPr lang="de-DE" smtClean="0"/>
              <a:t>13.10.2023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79DB7A8-4991-4459-A680-1744F9E34652}" type="slidenum">
              <a:rPr lang="de-DE" smtClean="0"/>
              <a:t>‹Nr.›</a:t>
            </a:fld>
            <a:endParaRPr lang="de-DE"/>
          </a:p>
        </p:txBody>
      </p:sp>
    </p:spTree>
    <p:extLst>
      <p:ext uri="{BB962C8B-B14F-4D97-AF65-F5344CB8AC3E}">
        <p14:creationId xmlns:p14="http://schemas.microsoft.com/office/powerpoint/2010/main" val="17554729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E219E2CA-24DD-465A-B2DA-931F582E260F}" type="datetimeFigureOut">
              <a:rPr lang="de-DE" smtClean="0"/>
              <a:t>13.10.2023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79DB7A8-4991-4459-A680-1744F9E34652}" type="slidenum">
              <a:rPr lang="de-DE" smtClean="0"/>
              <a:t>‹Nr.›</a:t>
            </a:fld>
            <a:endParaRPr lang="de-DE"/>
          </a:p>
        </p:txBody>
      </p:sp>
    </p:spTree>
    <p:extLst>
      <p:ext uri="{BB962C8B-B14F-4D97-AF65-F5344CB8AC3E}">
        <p14:creationId xmlns:p14="http://schemas.microsoft.com/office/powerpoint/2010/main" val="448604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E219E2CA-24DD-465A-B2DA-931F582E260F}" type="datetimeFigureOut">
              <a:rPr lang="de-DE" smtClean="0"/>
              <a:t>13.10.2023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79DB7A8-4991-4459-A680-1744F9E34652}" type="slidenum">
              <a:rPr lang="de-DE" smtClean="0"/>
              <a:t>‹Nr.›</a:t>
            </a:fld>
            <a:endParaRPr lang="de-DE"/>
          </a:p>
        </p:txBody>
      </p:sp>
    </p:spTree>
    <p:extLst>
      <p:ext uri="{BB962C8B-B14F-4D97-AF65-F5344CB8AC3E}">
        <p14:creationId xmlns:p14="http://schemas.microsoft.com/office/powerpoint/2010/main" val="2719637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E219E2CA-24DD-465A-B2DA-931F582E260F}" type="datetimeFigureOut">
              <a:rPr lang="de-DE" smtClean="0"/>
              <a:t>13.10.2023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79DB7A8-4991-4459-A680-1744F9E34652}" type="slidenum">
              <a:rPr lang="de-DE" smtClean="0"/>
              <a:t>‹Nr.›</a:t>
            </a:fld>
            <a:endParaRPr lang="de-DE"/>
          </a:p>
        </p:txBody>
      </p:sp>
    </p:spTree>
    <p:extLst>
      <p:ext uri="{BB962C8B-B14F-4D97-AF65-F5344CB8AC3E}">
        <p14:creationId xmlns:p14="http://schemas.microsoft.com/office/powerpoint/2010/main" val="2477688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E219E2CA-24DD-465A-B2DA-931F582E260F}" type="datetimeFigureOut">
              <a:rPr lang="de-DE" smtClean="0"/>
              <a:t>13.10.2023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79DB7A8-4991-4459-A680-1744F9E34652}" type="slidenum">
              <a:rPr lang="de-DE" smtClean="0"/>
              <a:t>‹Nr.›</a:t>
            </a:fld>
            <a:endParaRPr lang="de-DE"/>
          </a:p>
        </p:txBody>
      </p:sp>
    </p:spTree>
    <p:extLst>
      <p:ext uri="{BB962C8B-B14F-4D97-AF65-F5344CB8AC3E}">
        <p14:creationId xmlns:p14="http://schemas.microsoft.com/office/powerpoint/2010/main" val="3367960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E219E2CA-24DD-465A-B2DA-931F582E260F}" type="datetimeFigureOut">
              <a:rPr lang="de-DE" smtClean="0"/>
              <a:t>13.10.2023</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B79DB7A8-4991-4459-A680-1744F9E34652}" type="slidenum">
              <a:rPr lang="de-DE" smtClean="0"/>
              <a:t>‹Nr.›</a:t>
            </a:fld>
            <a:endParaRPr lang="de-DE"/>
          </a:p>
        </p:txBody>
      </p:sp>
    </p:spTree>
    <p:extLst>
      <p:ext uri="{BB962C8B-B14F-4D97-AF65-F5344CB8AC3E}">
        <p14:creationId xmlns:p14="http://schemas.microsoft.com/office/powerpoint/2010/main" val="797665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E219E2CA-24DD-465A-B2DA-931F582E260F}" type="datetimeFigureOut">
              <a:rPr lang="de-DE" smtClean="0"/>
              <a:t>13.10.2023</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B79DB7A8-4991-4459-A680-1744F9E34652}" type="slidenum">
              <a:rPr lang="de-DE" smtClean="0"/>
              <a:t>‹Nr.›</a:t>
            </a:fld>
            <a:endParaRPr lang="de-DE"/>
          </a:p>
        </p:txBody>
      </p:sp>
    </p:spTree>
    <p:extLst>
      <p:ext uri="{BB962C8B-B14F-4D97-AF65-F5344CB8AC3E}">
        <p14:creationId xmlns:p14="http://schemas.microsoft.com/office/powerpoint/2010/main" val="255708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E219E2CA-24DD-465A-B2DA-931F582E260F}" type="datetimeFigureOut">
              <a:rPr lang="de-DE" smtClean="0"/>
              <a:t>13.10.2023</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B79DB7A8-4991-4459-A680-1744F9E34652}" type="slidenum">
              <a:rPr lang="de-DE" smtClean="0"/>
              <a:t>‹Nr.›</a:t>
            </a:fld>
            <a:endParaRPr lang="de-DE"/>
          </a:p>
        </p:txBody>
      </p:sp>
    </p:spTree>
    <p:extLst>
      <p:ext uri="{BB962C8B-B14F-4D97-AF65-F5344CB8AC3E}">
        <p14:creationId xmlns:p14="http://schemas.microsoft.com/office/powerpoint/2010/main" val="399479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E219E2CA-24DD-465A-B2DA-931F582E260F}" type="datetimeFigureOut">
              <a:rPr lang="de-DE" smtClean="0"/>
              <a:t>13.10.2023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79DB7A8-4991-4459-A680-1744F9E34652}" type="slidenum">
              <a:rPr lang="de-DE" smtClean="0"/>
              <a:t>‹Nr.›</a:t>
            </a:fld>
            <a:endParaRPr lang="de-DE"/>
          </a:p>
        </p:txBody>
      </p:sp>
    </p:spTree>
    <p:extLst>
      <p:ext uri="{BB962C8B-B14F-4D97-AF65-F5344CB8AC3E}">
        <p14:creationId xmlns:p14="http://schemas.microsoft.com/office/powerpoint/2010/main" val="3544193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E219E2CA-24DD-465A-B2DA-931F582E260F}" type="datetimeFigureOut">
              <a:rPr lang="de-DE" smtClean="0"/>
              <a:t>13.10.2023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79DB7A8-4991-4459-A680-1744F9E34652}" type="slidenum">
              <a:rPr lang="de-DE" smtClean="0"/>
              <a:t>‹Nr.›</a:t>
            </a:fld>
            <a:endParaRPr lang="de-DE"/>
          </a:p>
        </p:txBody>
      </p:sp>
    </p:spTree>
    <p:extLst>
      <p:ext uri="{BB962C8B-B14F-4D97-AF65-F5344CB8AC3E}">
        <p14:creationId xmlns:p14="http://schemas.microsoft.com/office/powerpoint/2010/main" val="3280228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19E2CA-24DD-465A-B2DA-931F582E260F}" type="datetimeFigureOut">
              <a:rPr lang="de-DE" smtClean="0"/>
              <a:t>13.10.2023</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9DB7A8-4991-4459-A680-1744F9E34652}" type="slidenum">
              <a:rPr lang="de-DE" smtClean="0"/>
              <a:t>‹Nr.›</a:t>
            </a:fld>
            <a:endParaRPr lang="de-DE"/>
          </a:p>
        </p:txBody>
      </p:sp>
    </p:spTree>
    <p:extLst>
      <p:ext uri="{BB962C8B-B14F-4D97-AF65-F5344CB8AC3E}">
        <p14:creationId xmlns:p14="http://schemas.microsoft.com/office/powerpoint/2010/main" val="33866405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26</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4" name="Abgerundetes Rechteck 3"/>
          <p:cNvSpPr/>
          <p:nvPr/>
        </p:nvSpPr>
        <p:spPr>
          <a:xfrm>
            <a:off x="2971799" y="114301"/>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27" name="Gefaltete Ecke 26"/>
          <p:cNvSpPr/>
          <p:nvPr/>
        </p:nvSpPr>
        <p:spPr>
          <a:xfrm>
            <a:off x="7710515" y="805131"/>
            <a:ext cx="1851146" cy="1888734"/>
          </a:xfrm>
          <a:prstGeom prst="foldedCorner">
            <a:avLst/>
          </a:prstGeom>
          <a:solidFill>
            <a:schemeClr val="accent2"/>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Augenbinde= ohne Ansehen der Person</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67070" y="882555"/>
            <a:ext cx="3933812" cy="5975445"/>
          </a:xfrm>
          <a:prstGeom prst="rect">
            <a:avLst/>
          </a:prstGeom>
        </p:spPr>
      </p:pic>
      <p:sp>
        <p:nvSpPr>
          <p:cNvPr id="8" name="Rechteck 7"/>
          <p:cNvSpPr/>
          <p:nvPr/>
        </p:nvSpPr>
        <p:spPr>
          <a:xfrm>
            <a:off x="6396036" y="6400800"/>
            <a:ext cx="1714501"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Gefaltete Ecke 10"/>
          <p:cNvSpPr/>
          <p:nvPr/>
        </p:nvSpPr>
        <p:spPr>
          <a:xfrm rot="392603">
            <a:off x="8404523" y="3969600"/>
            <a:ext cx="1851146" cy="1888734"/>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Schwert= Durch-setzung mit nötiger Härte</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3" name="Gefaltete Ecke 12"/>
          <p:cNvSpPr/>
          <p:nvPr/>
        </p:nvSpPr>
        <p:spPr>
          <a:xfrm rot="21284423">
            <a:off x="6506115" y="2558585"/>
            <a:ext cx="1851146" cy="1888734"/>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Waage= sorgfältige Abwägung der Rechtslage</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9" name="Pfeil nach rechts 8"/>
          <p:cNvSpPr/>
          <p:nvPr/>
        </p:nvSpPr>
        <p:spPr>
          <a:xfrm>
            <a:off x="2357437" y="943677"/>
            <a:ext cx="2085975" cy="1028700"/>
          </a:xfrm>
          <a:prstGeom prst="righ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Augenbinde</a:t>
            </a:r>
            <a:endParaRPr lang="de-DE" sz="2000" b="1" dirty="0"/>
          </a:p>
        </p:txBody>
      </p:sp>
      <p:sp>
        <p:nvSpPr>
          <p:cNvPr id="14" name="Pfeil nach rechts 13"/>
          <p:cNvSpPr/>
          <p:nvPr/>
        </p:nvSpPr>
        <p:spPr>
          <a:xfrm>
            <a:off x="3871911" y="2014538"/>
            <a:ext cx="2085975" cy="1028700"/>
          </a:xfrm>
          <a:prstGeom prst="rightArrow">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Waage</a:t>
            </a:r>
            <a:endParaRPr lang="de-DE" sz="2000" b="1" dirty="0"/>
          </a:p>
        </p:txBody>
      </p:sp>
      <p:sp>
        <p:nvSpPr>
          <p:cNvPr id="15" name="Pfeil nach rechts 14"/>
          <p:cNvSpPr/>
          <p:nvPr/>
        </p:nvSpPr>
        <p:spPr>
          <a:xfrm>
            <a:off x="1340645" y="3677352"/>
            <a:ext cx="2085975" cy="1028700"/>
          </a:xfrm>
          <a:prstGeom prst="rightArrow">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Schwert</a:t>
            </a:r>
            <a:endParaRPr lang="de-DE" sz="2000" b="1" dirty="0"/>
          </a:p>
        </p:txBody>
      </p:sp>
    </p:spTree>
    <p:extLst>
      <p:ext uri="{BB962C8B-B14F-4D97-AF65-F5344CB8AC3E}">
        <p14:creationId xmlns:p14="http://schemas.microsoft.com/office/powerpoint/2010/main" val="3991541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4"/>
                                        </p:tgtEl>
                                        <p:attrNameLst>
                                          <p:attrName>style.visibility</p:attrName>
                                        </p:attrNameLst>
                                      </p:cBhvr>
                                      <p:to>
                                        <p:strVal val="visible"/>
                                      </p:to>
                                    </p:set>
                                    <p:anim calcmode="lin" valueType="num">
                                      <p:cBhvr>
                                        <p:cTn id="14" dur="500" fill="hold"/>
                                        <p:tgtEl>
                                          <p:spTgt spid="14"/>
                                        </p:tgtEl>
                                        <p:attrNameLst>
                                          <p:attrName>ppt_w</p:attrName>
                                        </p:attrNameLst>
                                      </p:cBhvr>
                                      <p:tavLst>
                                        <p:tav tm="0">
                                          <p:val>
                                            <p:fltVal val="0"/>
                                          </p:val>
                                        </p:tav>
                                        <p:tav tm="100000">
                                          <p:val>
                                            <p:strVal val="#ppt_w"/>
                                          </p:val>
                                        </p:tav>
                                      </p:tavLst>
                                    </p:anim>
                                    <p:anim calcmode="lin" valueType="num">
                                      <p:cBhvr>
                                        <p:cTn id="15" dur="500" fill="hold"/>
                                        <p:tgtEl>
                                          <p:spTgt spid="14"/>
                                        </p:tgtEl>
                                        <p:attrNameLst>
                                          <p:attrName>ppt_h</p:attrName>
                                        </p:attrNameLst>
                                      </p:cBhvr>
                                      <p:tavLst>
                                        <p:tav tm="0">
                                          <p:val>
                                            <p:fltVal val="0"/>
                                          </p:val>
                                        </p:tav>
                                        <p:tav tm="100000">
                                          <p:val>
                                            <p:strVal val="#ppt_h"/>
                                          </p:val>
                                        </p:tav>
                                      </p:tavLst>
                                    </p:anim>
                                    <p:animEffect transition="in" filter="fade">
                                      <p:cBhvr>
                                        <p:cTn id="16" dur="500"/>
                                        <p:tgtEl>
                                          <p:spTgt spid="14"/>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grpId="0" nodeType="clickEffect">
                                  <p:stCondLst>
                                    <p:cond delay="0"/>
                                  </p:stCondLst>
                                  <p:childTnLst>
                                    <p:set>
                                      <p:cBhvr>
                                        <p:cTn id="26" dur="1" fill="hold">
                                          <p:stCondLst>
                                            <p:cond delay="0"/>
                                          </p:stCondLst>
                                        </p:cTn>
                                        <p:tgtEl>
                                          <p:spTgt spid="27"/>
                                        </p:tgtEl>
                                        <p:attrNameLst>
                                          <p:attrName>style.visibility</p:attrName>
                                        </p:attrNameLst>
                                      </p:cBhvr>
                                      <p:to>
                                        <p:strVal val="visible"/>
                                      </p:to>
                                    </p:set>
                                    <p:anim calcmode="lin" valueType="num">
                                      <p:cBhvr>
                                        <p:cTn id="27" dur="1000" fill="hold"/>
                                        <p:tgtEl>
                                          <p:spTgt spid="27"/>
                                        </p:tgtEl>
                                        <p:attrNameLst>
                                          <p:attrName>ppt_w</p:attrName>
                                        </p:attrNameLst>
                                      </p:cBhvr>
                                      <p:tavLst>
                                        <p:tav tm="0">
                                          <p:val>
                                            <p:fltVal val="0"/>
                                          </p:val>
                                        </p:tav>
                                        <p:tav tm="100000">
                                          <p:val>
                                            <p:strVal val="#ppt_w"/>
                                          </p:val>
                                        </p:tav>
                                      </p:tavLst>
                                    </p:anim>
                                    <p:anim calcmode="lin" valueType="num">
                                      <p:cBhvr>
                                        <p:cTn id="28" dur="1000" fill="hold"/>
                                        <p:tgtEl>
                                          <p:spTgt spid="27"/>
                                        </p:tgtEl>
                                        <p:attrNameLst>
                                          <p:attrName>ppt_h</p:attrName>
                                        </p:attrNameLst>
                                      </p:cBhvr>
                                      <p:tavLst>
                                        <p:tav tm="0">
                                          <p:val>
                                            <p:fltVal val="0"/>
                                          </p:val>
                                        </p:tav>
                                        <p:tav tm="100000">
                                          <p:val>
                                            <p:strVal val="#ppt_h"/>
                                          </p:val>
                                        </p:tav>
                                      </p:tavLst>
                                    </p:anim>
                                    <p:anim calcmode="lin" valueType="num">
                                      <p:cBhvr>
                                        <p:cTn id="29" dur="1000" fill="hold"/>
                                        <p:tgtEl>
                                          <p:spTgt spid="27"/>
                                        </p:tgtEl>
                                        <p:attrNameLst>
                                          <p:attrName>style.rotation</p:attrName>
                                        </p:attrNameLst>
                                      </p:cBhvr>
                                      <p:tavLst>
                                        <p:tav tm="0">
                                          <p:val>
                                            <p:fltVal val="90"/>
                                          </p:val>
                                        </p:tav>
                                        <p:tav tm="100000">
                                          <p:val>
                                            <p:fltVal val="0"/>
                                          </p:val>
                                        </p:tav>
                                      </p:tavLst>
                                    </p:anim>
                                    <p:animEffect transition="in" filter="fade">
                                      <p:cBhvr>
                                        <p:cTn id="30" dur="1000"/>
                                        <p:tgtEl>
                                          <p:spTgt spid="27"/>
                                        </p:tgtEl>
                                      </p:cBhvr>
                                    </p:animEffect>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p:cTn id="35" dur="1000" fill="hold"/>
                                        <p:tgtEl>
                                          <p:spTgt spid="13"/>
                                        </p:tgtEl>
                                        <p:attrNameLst>
                                          <p:attrName>ppt_w</p:attrName>
                                        </p:attrNameLst>
                                      </p:cBhvr>
                                      <p:tavLst>
                                        <p:tav tm="0">
                                          <p:val>
                                            <p:fltVal val="0"/>
                                          </p:val>
                                        </p:tav>
                                        <p:tav tm="100000">
                                          <p:val>
                                            <p:strVal val="#ppt_w"/>
                                          </p:val>
                                        </p:tav>
                                      </p:tavLst>
                                    </p:anim>
                                    <p:anim calcmode="lin" valueType="num">
                                      <p:cBhvr>
                                        <p:cTn id="36" dur="1000" fill="hold"/>
                                        <p:tgtEl>
                                          <p:spTgt spid="13"/>
                                        </p:tgtEl>
                                        <p:attrNameLst>
                                          <p:attrName>ppt_h</p:attrName>
                                        </p:attrNameLst>
                                      </p:cBhvr>
                                      <p:tavLst>
                                        <p:tav tm="0">
                                          <p:val>
                                            <p:fltVal val="0"/>
                                          </p:val>
                                        </p:tav>
                                        <p:tav tm="100000">
                                          <p:val>
                                            <p:strVal val="#ppt_h"/>
                                          </p:val>
                                        </p:tav>
                                      </p:tavLst>
                                    </p:anim>
                                    <p:anim calcmode="lin" valueType="num">
                                      <p:cBhvr>
                                        <p:cTn id="37" dur="1000" fill="hold"/>
                                        <p:tgtEl>
                                          <p:spTgt spid="13"/>
                                        </p:tgtEl>
                                        <p:attrNameLst>
                                          <p:attrName>style.rotation</p:attrName>
                                        </p:attrNameLst>
                                      </p:cBhvr>
                                      <p:tavLst>
                                        <p:tav tm="0">
                                          <p:val>
                                            <p:fltVal val="90"/>
                                          </p:val>
                                        </p:tav>
                                        <p:tav tm="100000">
                                          <p:val>
                                            <p:fltVal val="0"/>
                                          </p:val>
                                        </p:tav>
                                      </p:tavLst>
                                    </p:anim>
                                    <p:animEffect transition="in" filter="fade">
                                      <p:cBhvr>
                                        <p:cTn id="38" dur="1000"/>
                                        <p:tgtEl>
                                          <p:spTgt spid="13"/>
                                        </p:tgtEl>
                                      </p:cBhvr>
                                    </p:animEffect>
                                  </p:childTnLst>
                                </p:cTn>
                              </p:par>
                            </p:childTnLst>
                          </p:cTn>
                        </p:par>
                      </p:childTnLst>
                    </p:cTn>
                  </p:par>
                  <p:par>
                    <p:cTn id="39" fill="hold">
                      <p:stCondLst>
                        <p:cond delay="indefinite"/>
                      </p:stCondLst>
                      <p:childTnLst>
                        <p:par>
                          <p:cTn id="40" fill="hold">
                            <p:stCondLst>
                              <p:cond delay="0"/>
                            </p:stCondLst>
                            <p:childTnLst>
                              <p:par>
                                <p:cTn id="41" presetID="31" presetClass="entr" presetSubtype="0"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p:cTn id="43" dur="1000" fill="hold"/>
                                        <p:tgtEl>
                                          <p:spTgt spid="11"/>
                                        </p:tgtEl>
                                        <p:attrNameLst>
                                          <p:attrName>ppt_w</p:attrName>
                                        </p:attrNameLst>
                                      </p:cBhvr>
                                      <p:tavLst>
                                        <p:tav tm="0">
                                          <p:val>
                                            <p:fltVal val="0"/>
                                          </p:val>
                                        </p:tav>
                                        <p:tav tm="100000">
                                          <p:val>
                                            <p:strVal val="#ppt_w"/>
                                          </p:val>
                                        </p:tav>
                                      </p:tavLst>
                                    </p:anim>
                                    <p:anim calcmode="lin" valueType="num">
                                      <p:cBhvr>
                                        <p:cTn id="44" dur="1000" fill="hold"/>
                                        <p:tgtEl>
                                          <p:spTgt spid="11"/>
                                        </p:tgtEl>
                                        <p:attrNameLst>
                                          <p:attrName>ppt_h</p:attrName>
                                        </p:attrNameLst>
                                      </p:cBhvr>
                                      <p:tavLst>
                                        <p:tav tm="0">
                                          <p:val>
                                            <p:fltVal val="0"/>
                                          </p:val>
                                        </p:tav>
                                        <p:tav tm="100000">
                                          <p:val>
                                            <p:strVal val="#ppt_h"/>
                                          </p:val>
                                        </p:tav>
                                      </p:tavLst>
                                    </p:anim>
                                    <p:anim calcmode="lin" valueType="num">
                                      <p:cBhvr>
                                        <p:cTn id="45" dur="1000" fill="hold"/>
                                        <p:tgtEl>
                                          <p:spTgt spid="11"/>
                                        </p:tgtEl>
                                        <p:attrNameLst>
                                          <p:attrName>style.rotation</p:attrName>
                                        </p:attrNameLst>
                                      </p:cBhvr>
                                      <p:tavLst>
                                        <p:tav tm="0">
                                          <p:val>
                                            <p:fltVal val="90"/>
                                          </p:val>
                                        </p:tav>
                                        <p:tav tm="100000">
                                          <p:val>
                                            <p:fltVal val="0"/>
                                          </p:val>
                                        </p:tav>
                                      </p:tavLst>
                                    </p:anim>
                                    <p:animEffect transition="in" filter="fade">
                                      <p:cBhvr>
                                        <p:cTn id="46"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11" grpId="0" animBg="1"/>
      <p:bldP spid="13" grpId="0" animBg="1"/>
      <p:bldP spid="9" grpId="0" animBg="1"/>
      <p:bldP spid="14" grpId="0" animBg="1"/>
      <p:bldP spid="1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25</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12" name="Abgerundetes Rechteck 11"/>
          <p:cNvSpPr/>
          <p:nvPr/>
        </p:nvSpPr>
        <p:spPr>
          <a:xfrm>
            <a:off x="1654342" y="1658806"/>
            <a:ext cx="9111916" cy="177019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a:t>Was unter „Gericht“ zu verstehen ist, definiert das GG nicht. Nach allgemeinem Sprachgebrauch ist darunter eine Einrichtung zu verstehen, die im Streitfall in Anwendung des geltenden Rechts für die Beteiligten verbindlich entscheidet, was „rechtens“ ist. </a:t>
            </a:r>
          </a:p>
        </p:txBody>
      </p:sp>
      <p:sp>
        <p:nvSpPr>
          <p:cNvPr id="4" name="Abgerundetes Rechteck 3"/>
          <p:cNvSpPr/>
          <p:nvPr/>
        </p:nvSpPr>
        <p:spPr>
          <a:xfrm>
            <a:off x="2971799" y="114301"/>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5" name="Abgerundetes Rechteck 4"/>
          <p:cNvSpPr/>
          <p:nvPr/>
        </p:nvSpPr>
        <p:spPr>
          <a:xfrm>
            <a:off x="3228973" y="714376"/>
            <a:ext cx="5457825" cy="55721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Zuständigkeiten der Gerichte </a:t>
            </a:r>
            <a:endParaRPr lang="de-DE" sz="2400"/>
          </a:p>
        </p:txBody>
      </p:sp>
      <p:grpSp>
        <p:nvGrpSpPr>
          <p:cNvPr id="10" name="Gruppieren 9"/>
          <p:cNvGrpSpPr/>
          <p:nvPr/>
        </p:nvGrpSpPr>
        <p:grpSpPr>
          <a:xfrm>
            <a:off x="1654342" y="3627572"/>
            <a:ext cx="9111916" cy="591286"/>
            <a:chOff x="1654342" y="3509227"/>
            <a:chExt cx="9111916" cy="591286"/>
          </a:xfrm>
        </p:grpSpPr>
        <p:sp>
          <p:nvSpPr>
            <p:cNvPr id="13" name="Abgerundetes Rechteck 12"/>
            <p:cNvSpPr/>
            <p:nvPr/>
          </p:nvSpPr>
          <p:spPr>
            <a:xfrm>
              <a:off x="6324600" y="3509227"/>
              <a:ext cx="4441658" cy="59128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a:t>d.h. Amtsgericht oder Landgericht </a:t>
              </a:r>
              <a:endParaRPr lang="de-DE" sz="2000" dirty="0"/>
            </a:p>
          </p:txBody>
        </p:sp>
        <p:sp>
          <p:nvSpPr>
            <p:cNvPr id="8" name="Pfeil nach rechts 7"/>
            <p:cNvSpPr/>
            <p:nvPr/>
          </p:nvSpPr>
          <p:spPr>
            <a:xfrm>
              <a:off x="5956173" y="3631052"/>
              <a:ext cx="736854" cy="370332"/>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Abgerundetes Rechteck 10"/>
            <p:cNvSpPr/>
            <p:nvPr/>
          </p:nvSpPr>
          <p:spPr>
            <a:xfrm>
              <a:off x="1654342" y="3509227"/>
              <a:ext cx="4441658" cy="59128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t>Welches Gericht ist </a:t>
              </a:r>
              <a:r>
                <a:rPr lang="de-DE" sz="2000" i="1" dirty="0"/>
                <a:t>sachlich zuständig </a:t>
              </a:r>
              <a:endParaRPr lang="de-DE" sz="2000" dirty="0"/>
            </a:p>
          </p:txBody>
        </p:sp>
      </p:grpSp>
      <p:grpSp>
        <p:nvGrpSpPr>
          <p:cNvPr id="15" name="Gruppieren 14"/>
          <p:cNvGrpSpPr/>
          <p:nvPr/>
        </p:nvGrpSpPr>
        <p:grpSpPr>
          <a:xfrm>
            <a:off x="1654342" y="4631541"/>
            <a:ext cx="9111916" cy="591286"/>
            <a:chOff x="1654342" y="3509227"/>
            <a:chExt cx="9111916" cy="591286"/>
          </a:xfrm>
        </p:grpSpPr>
        <p:sp>
          <p:nvSpPr>
            <p:cNvPr id="16" name="Abgerundetes Rechteck 15"/>
            <p:cNvSpPr/>
            <p:nvPr/>
          </p:nvSpPr>
          <p:spPr>
            <a:xfrm>
              <a:off x="6324600" y="3509227"/>
              <a:ext cx="4441658" cy="59128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t>an welchem Ort befindet sich das zuständige Gericht </a:t>
              </a:r>
            </a:p>
          </p:txBody>
        </p:sp>
        <p:sp>
          <p:nvSpPr>
            <p:cNvPr id="18" name="Pfeil nach rechts 17"/>
            <p:cNvSpPr/>
            <p:nvPr/>
          </p:nvSpPr>
          <p:spPr>
            <a:xfrm>
              <a:off x="5956173" y="3631052"/>
              <a:ext cx="736854" cy="370332"/>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Abgerundetes Rechteck 18"/>
            <p:cNvSpPr/>
            <p:nvPr/>
          </p:nvSpPr>
          <p:spPr>
            <a:xfrm>
              <a:off x="1654342" y="3509227"/>
              <a:ext cx="4441658" cy="59128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t>Welches Gericht ist </a:t>
              </a:r>
              <a:r>
                <a:rPr lang="de-DE" sz="2000" i="1" dirty="0"/>
                <a:t>örtlich zuständig </a:t>
              </a:r>
              <a:endParaRPr lang="de-DE" sz="2000" dirty="0"/>
            </a:p>
          </p:txBody>
        </p:sp>
      </p:grpSp>
      <p:grpSp>
        <p:nvGrpSpPr>
          <p:cNvPr id="22" name="Gruppieren 21"/>
          <p:cNvGrpSpPr/>
          <p:nvPr/>
        </p:nvGrpSpPr>
        <p:grpSpPr>
          <a:xfrm>
            <a:off x="1654342" y="5591252"/>
            <a:ext cx="9111916" cy="591286"/>
            <a:chOff x="1654342" y="3509227"/>
            <a:chExt cx="9111916" cy="591286"/>
          </a:xfrm>
        </p:grpSpPr>
        <p:sp>
          <p:nvSpPr>
            <p:cNvPr id="23" name="Abgerundetes Rechteck 22"/>
            <p:cNvSpPr/>
            <p:nvPr/>
          </p:nvSpPr>
          <p:spPr>
            <a:xfrm>
              <a:off x="6324600" y="3509227"/>
              <a:ext cx="4441658" cy="59128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t>wer befasst sich bei Gericht mit der Angelegenheit)? </a:t>
              </a:r>
            </a:p>
          </p:txBody>
        </p:sp>
        <p:sp>
          <p:nvSpPr>
            <p:cNvPr id="24" name="Pfeil nach rechts 23"/>
            <p:cNvSpPr/>
            <p:nvPr/>
          </p:nvSpPr>
          <p:spPr>
            <a:xfrm>
              <a:off x="5956173" y="3631052"/>
              <a:ext cx="736854" cy="370332"/>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Abgerundetes Rechteck 24"/>
            <p:cNvSpPr/>
            <p:nvPr/>
          </p:nvSpPr>
          <p:spPr>
            <a:xfrm>
              <a:off x="1654342" y="3509227"/>
              <a:ext cx="4441658" cy="59128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t>Wer ist bei Gericht </a:t>
              </a:r>
              <a:r>
                <a:rPr lang="de-DE" sz="2000" i="1" dirty="0"/>
                <a:t>funktionell zuständig </a:t>
              </a:r>
              <a:endParaRPr lang="de-DE" sz="2000" dirty="0"/>
            </a:p>
          </p:txBody>
        </p:sp>
      </p:grpSp>
      <p:sp>
        <p:nvSpPr>
          <p:cNvPr id="27" name="Gefaltete Ecke 26"/>
          <p:cNvSpPr/>
          <p:nvPr/>
        </p:nvSpPr>
        <p:spPr>
          <a:xfrm>
            <a:off x="10430431" y="2886074"/>
            <a:ext cx="1485344" cy="1411309"/>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w</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elches?</a:t>
            </a: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sachlich</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8" name="Gefaltete Ecke 27"/>
          <p:cNvSpPr/>
          <p:nvPr/>
        </p:nvSpPr>
        <p:spPr>
          <a:xfrm rot="21303941">
            <a:off x="10503029" y="4030558"/>
            <a:ext cx="1412745" cy="1426885"/>
          </a:xfrm>
          <a:prstGeom prst="foldedCorner">
            <a:avLst/>
          </a:prstGeom>
          <a:solidFill>
            <a:schemeClr val="accent2">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w</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o?</a:t>
            </a: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örtlich</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9" name="Gefaltete Ecke 28"/>
          <p:cNvSpPr/>
          <p:nvPr/>
        </p:nvSpPr>
        <p:spPr>
          <a:xfrm rot="289102">
            <a:off x="10503030" y="5247542"/>
            <a:ext cx="1412745" cy="1363590"/>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wer?</a:t>
            </a: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funktionell</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730608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2"/>
                                        </p:tgtEl>
                                        <p:attrNameLst>
                                          <p:attrName>style.visibility</p:attrName>
                                        </p:attrNameLst>
                                      </p:cBhvr>
                                      <p:to>
                                        <p:strVal val="visible"/>
                                      </p:to>
                                    </p:set>
                                    <p:anim calcmode="lin" valueType="num">
                                      <p:cBhvr additive="base">
                                        <p:cTn id="19" dur="500" fill="hold"/>
                                        <p:tgtEl>
                                          <p:spTgt spid="22"/>
                                        </p:tgtEl>
                                        <p:attrNameLst>
                                          <p:attrName>ppt_x</p:attrName>
                                        </p:attrNameLst>
                                      </p:cBhvr>
                                      <p:tavLst>
                                        <p:tav tm="0">
                                          <p:val>
                                            <p:strVal val="#ppt_x"/>
                                          </p:val>
                                        </p:tav>
                                        <p:tav tm="100000">
                                          <p:val>
                                            <p:strVal val="#ppt_x"/>
                                          </p:val>
                                        </p:tav>
                                      </p:tavLst>
                                    </p:anim>
                                    <p:anim calcmode="lin" valueType="num">
                                      <p:cBhvr additive="base">
                                        <p:cTn id="20"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27"/>
                                        </p:tgtEl>
                                        <p:attrNameLst>
                                          <p:attrName>style.visibility</p:attrName>
                                        </p:attrNameLst>
                                      </p:cBhvr>
                                      <p:to>
                                        <p:strVal val="visible"/>
                                      </p:to>
                                    </p:set>
                                    <p:anim calcmode="lin" valueType="num">
                                      <p:cBhvr>
                                        <p:cTn id="25" dur="1000" fill="hold"/>
                                        <p:tgtEl>
                                          <p:spTgt spid="27"/>
                                        </p:tgtEl>
                                        <p:attrNameLst>
                                          <p:attrName>ppt_w</p:attrName>
                                        </p:attrNameLst>
                                      </p:cBhvr>
                                      <p:tavLst>
                                        <p:tav tm="0">
                                          <p:val>
                                            <p:fltVal val="0"/>
                                          </p:val>
                                        </p:tav>
                                        <p:tav tm="100000">
                                          <p:val>
                                            <p:strVal val="#ppt_w"/>
                                          </p:val>
                                        </p:tav>
                                      </p:tavLst>
                                    </p:anim>
                                    <p:anim calcmode="lin" valueType="num">
                                      <p:cBhvr>
                                        <p:cTn id="26" dur="1000" fill="hold"/>
                                        <p:tgtEl>
                                          <p:spTgt spid="27"/>
                                        </p:tgtEl>
                                        <p:attrNameLst>
                                          <p:attrName>ppt_h</p:attrName>
                                        </p:attrNameLst>
                                      </p:cBhvr>
                                      <p:tavLst>
                                        <p:tav tm="0">
                                          <p:val>
                                            <p:fltVal val="0"/>
                                          </p:val>
                                        </p:tav>
                                        <p:tav tm="100000">
                                          <p:val>
                                            <p:strVal val="#ppt_h"/>
                                          </p:val>
                                        </p:tav>
                                      </p:tavLst>
                                    </p:anim>
                                    <p:anim calcmode="lin" valueType="num">
                                      <p:cBhvr>
                                        <p:cTn id="27" dur="1000" fill="hold"/>
                                        <p:tgtEl>
                                          <p:spTgt spid="27"/>
                                        </p:tgtEl>
                                        <p:attrNameLst>
                                          <p:attrName>style.rotation</p:attrName>
                                        </p:attrNameLst>
                                      </p:cBhvr>
                                      <p:tavLst>
                                        <p:tav tm="0">
                                          <p:val>
                                            <p:fltVal val="90"/>
                                          </p:val>
                                        </p:tav>
                                        <p:tav tm="100000">
                                          <p:val>
                                            <p:fltVal val="0"/>
                                          </p:val>
                                        </p:tav>
                                      </p:tavLst>
                                    </p:anim>
                                    <p:animEffect transition="in" filter="fade">
                                      <p:cBhvr>
                                        <p:cTn id="28" dur="1000"/>
                                        <p:tgtEl>
                                          <p:spTgt spid="27"/>
                                        </p:tgtEl>
                                      </p:cBhvr>
                                    </p:animEffect>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grpId="0" nodeType="clickEffect">
                                  <p:stCondLst>
                                    <p:cond delay="0"/>
                                  </p:stCondLst>
                                  <p:childTnLst>
                                    <p:set>
                                      <p:cBhvr>
                                        <p:cTn id="32" dur="1" fill="hold">
                                          <p:stCondLst>
                                            <p:cond delay="0"/>
                                          </p:stCondLst>
                                        </p:cTn>
                                        <p:tgtEl>
                                          <p:spTgt spid="28"/>
                                        </p:tgtEl>
                                        <p:attrNameLst>
                                          <p:attrName>style.visibility</p:attrName>
                                        </p:attrNameLst>
                                      </p:cBhvr>
                                      <p:to>
                                        <p:strVal val="visible"/>
                                      </p:to>
                                    </p:set>
                                    <p:anim calcmode="lin" valueType="num">
                                      <p:cBhvr>
                                        <p:cTn id="33" dur="1000" fill="hold"/>
                                        <p:tgtEl>
                                          <p:spTgt spid="28"/>
                                        </p:tgtEl>
                                        <p:attrNameLst>
                                          <p:attrName>ppt_w</p:attrName>
                                        </p:attrNameLst>
                                      </p:cBhvr>
                                      <p:tavLst>
                                        <p:tav tm="0">
                                          <p:val>
                                            <p:fltVal val="0"/>
                                          </p:val>
                                        </p:tav>
                                        <p:tav tm="100000">
                                          <p:val>
                                            <p:strVal val="#ppt_w"/>
                                          </p:val>
                                        </p:tav>
                                      </p:tavLst>
                                    </p:anim>
                                    <p:anim calcmode="lin" valueType="num">
                                      <p:cBhvr>
                                        <p:cTn id="34" dur="1000" fill="hold"/>
                                        <p:tgtEl>
                                          <p:spTgt spid="28"/>
                                        </p:tgtEl>
                                        <p:attrNameLst>
                                          <p:attrName>ppt_h</p:attrName>
                                        </p:attrNameLst>
                                      </p:cBhvr>
                                      <p:tavLst>
                                        <p:tav tm="0">
                                          <p:val>
                                            <p:fltVal val="0"/>
                                          </p:val>
                                        </p:tav>
                                        <p:tav tm="100000">
                                          <p:val>
                                            <p:strVal val="#ppt_h"/>
                                          </p:val>
                                        </p:tav>
                                      </p:tavLst>
                                    </p:anim>
                                    <p:anim calcmode="lin" valueType="num">
                                      <p:cBhvr>
                                        <p:cTn id="35" dur="1000" fill="hold"/>
                                        <p:tgtEl>
                                          <p:spTgt spid="28"/>
                                        </p:tgtEl>
                                        <p:attrNameLst>
                                          <p:attrName>style.rotation</p:attrName>
                                        </p:attrNameLst>
                                      </p:cBhvr>
                                      <p:tavLst>
                                        <p:tav tm="0">
                                          <p:val>
                                            <p:fltVal val="90"/>
                                          </p:val>
                                        </p:tav>
                                        <p:tav tm="100000">
                                          <p:val>
                                            <p:fltVal val="0"/>
                                          </p:val>
                                        </p:tav>
                                      </p:tavLst>
                                    </p:anim>
                                    <p:animEffect transition="in" filter="fade">
                                      <p:cBhvr>
                                        <p:cTn id="36" dur="1000"/>
                                        <p:tgtEl>
                                          <p:spTgt spid="28"/>
                                        </p:tgtEl>
                                      </p:cBhvr>
                                    </p:animEffect>
                                  </p:childTnLst>
                                </p:cTn>
                              </p:par>
                            </p:childTnLst>
                          </p:cTn>
                        </p:par>
                      </p:childTnLst>
                    </p:cTn>
                  </p:par>
                  <p:par>
                    <p:cTn id="37" fill="hold">
                      <p:stCondLst>
                        <p:cond delay="indefinite"/>
                      </p:stCondLst>
                      <p:childTnLst>
                        <p:par>
                          <p:cTn id="38" fill="hold">
                            <p:stCondLst>
                              <p:cond delay="0"/>
                            </p:stCondLst>
                            <p:childTnLst>
                              <p:par>
                                <p:cTn id="39" presetID="53" presetClass="entr" presetSubtype="16" fill="hold" grpId="0" nodeType="clickEffect">
                                  <p:stCondLst>
                                    <p:cond delay="0"/>
                                  </p:stCondLst>
                                  <p:childTnLst>
                                    <p:set>
                                      <p:cBhvr>
                                        <p:cTn id="40" dur="1" fill="hold">
                                          <p:stCondLst>
                                            <p:cond delay="0"/>
                                          </p:stCondLst>
                                        </p:cTn>
                                        <p:tgtEl>
                                          <p:spTgt spid="29"/>
                                        </p:tgtEl>
                                        <p:attrNameLst>
                                          <p:attrName>style.visibility</p:attrName>
                                        </p:attrNameLst>
                                      </p:cBhvr>
                                      <p:to>
                                        <p:strVal val="visible"/>
                                      </p:to>
                                    </p:set>
                                    <p:anim calcmode="lin" valueType="num">
                                      <p:cBhvr>
                                        <p:cTn id="41" dur="500" fill="hold"/>
                                        <p:tgtEl>
                                          <p:spTgt spid="29"/>
                                        </p:tgtEl>
                                        <p:attrNameLst>
                                          <p:attrName>ppt_w</p:attrName>
                                        </p:attrNameLst>
                                      </p:cBhvr>
                                      <p:tavLst>
                                        <p:tav tm="0">
                                          <p:val>
                                            <p:fltVal val="0"/>
                                          </p:val>
                                        </p:tav>
                                        <p:tav tm="100000">
                                          <p:val>
                                            <p:strVal val="#ppt_w"/>
                                          </p:val>
                                        </p:tav>
                                      </p:tavLst>
                                    </p:anim>
                                    <p:anim calcmode="lin" valueType="num">
                                      <p:cBhvr>
                                        <p:cTn id="42" dur="500" fill="hold"/>
                                        <p:tgtEl>
                                          <p:spTgt spid="29"/>
                                        </p:tgtEl>
                                        <p:attrNameLst>
                                          <p:attrName>ppt_h</p:attrName>
                                        </p:attrNameLst>
                                      </p:cBhvr>
                                      <p:tavLst>
                                        <p:tav tm="0">
                                          <p:val>
                                            <p:fltVal val="0"/>
                                          </p:val>
                                        </p:tav>
                                        <p:tav tm="100000">
                                          <p:val>
                                            <p:strVal val="#ppt_h"/>
                                          </p:val>
                                        </p:tav>
                                      </p:tavLst>
                                    </p:anim>
                                    <p:animEffect transition="in" filter="fade">
                                      <p:cBhvr>
                                        <p:cTn id="43"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animBg="1"/>
      <p:bldP spid="2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26</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12" name="Abgerundetes Rechteck 11"/>
          <p:cNvSpPr/>
          <p:nvPr/>
        </p:nvSpPr>
        <p:spPr>
          <a:xfrm>
            <a:off x="1654342" y="1499455"/>
            <a:ext cx="9111916" cy="50601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sachliche Zuständigkeit - Instanzen </a:t>
            </a:r>
            <a:endParaRPr lang="de-DE" sz="2400" dirty="0"/>
          </a:p>
        </p:txBody>
      </p:sp>
      <p:sp>
        <p:nvSpPr>
          <p:cNvPr id="4" name="Abgerundetes Rechteck 3"/>
          <p:cNvSpPr/>
          <p:nvPr/>
        </p:nvSpPr>
        <p:spPr>
          <a:xfrm>
            <a:off x="2971799" y="114301"/>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5" name="Abgerundetes Rechteck 4"/>
          <p:cNvSpPr/>
          <p:nvPr/>
        </p:nvSpPr>
        <p:spPr>
          <a:xfrm>
            <a:off x="3228973" y="714376"/>
            <a:ext cx="5457825" cy="55721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Zuständigkeiten der Gerichte </a:t>
            </a:r>
            <a:endParaRPr lang="de-DE" sz="2400"/>
          </a:p>
        </p:txBody>
      </p:sp>
      <p:sp>
        <p:nvSpPr>
          <p:cNvPr id="2" name="Abgerundetes Rechteck 1"/>
          <p:cNvSpPr/>
          <p:nvPr/>
        </p:nvSpPr>
        <p:spPr>
          <a:xfrm>
            <a:off x="1654342" y="2307767"/>
            <a:ext cx="8969504" cy="295287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dirty="0"/>
              <a:t>Für die </a:t>
            </a:r>
            <a:r>
              <a:rPr lang="de-DE" sz="2400" b="1" dirty="0"/>
              <a:t>sachliche Zuständigkeit </a:t>
            </a:r>
            <a:r>
              <a:rPr lang="de-DE" sz="2400" dirty="0"/>
              <a:t>wird in § 1 ZPO auf die Regelungen des GVG verwiesen. </a:t>
            </a:r>
          </a:p>
          <a:p>
            <a:r>
              <a:rPr lang="de-DE" sz="2400" dirty="0"/>
              <a:t>Die sachliche Zuständigkeit, d.h. die Frage, ob eine Sache in 1. Instanz vor das Amtsgericht oder das Landgericht gehört, </a:t>
            </a:r>
            <a:r>
              <a:rPr lang="de-DE" sz="2400" b="1" dirty="0">
                <a:solidFill>
                  <a:schemeClr val="accent2"/>
                </a:solidFill>
                <a:effectLst>
                  <a:outerShdw blurRad="38100" dist="38100" dir="2700000" algn="tl">
                    <a:srgbClr val="000000">
                      <a:alpha val="43137"/>
                    </a:srgbClr>
                  </a:outerShdw>
                </a:effectLst>
              </a:rPr>
              <a:t>ist im GVG in §§ 23, 71 GVG</a:t>
            </a:r>
            <a:r>
              <a:rPr lang="de-DE" sz="2400" dirty="0"/>
              <a:t> geregelt. </a:t>
            </a:r>
          </a:p>
        </p:txBody>
      </p:sp>
      <p:sp>
        <p:nvSpPr>
          <p:cNvPr id="27" name="Gefaltete Ecke 26"/>
          <p:cNvSpPr/>
          <p:nvPr/>
        </p:nvSpPr>
        <p:spPr>
          <a:xfrm rot="392603">
            <a:off x="7594083" y="4472507"/>
            <a:ext cx="2185430" cy="1928294"/>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GVG= Gerichts-verfassungs-gesetz</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183484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p:cTn id="7" dur="1000" fill="hold"/>
                                        <p:tgtEl>
                                          <p:spTgt spid="27"/>
                                        </p:tgtEl>
                                        <p:attrNameLst>
                                          <p:attrName>ppt_w</p:attrName>
                                        </p:attrNameLst>
                                      </p:cBhvr>
                                      <p:tavLst>
                                        <p:tav tm="0">
                                          <p:val>
                                            <p:fltVal val="0"/>
                                          </p:val>
                                        </p:tav>
                                        <p:tav tm="100000">
                                          <p:val>
                                            <p:strVal val="#ppt_w"/>
                                          </p:val>
                                        </p:tav>
                                      </p:tavLst>
                                    </p:anim>
                                    <p:anim calcmode="lin" valueType="num">
                                      <p:cBhvr>
                                        <p:cTn id="8" dur="1000" fill="hold"/>
                                        <p:tgtEl>
                                          <p:spTgt spid="27"/>
                                        </p:tgtEl>
                                        <p:attrNameLst>
                                          <p:attrName>ppt_h</p:attrName>
                                        </p:attrNameLst>
                                      </p:cBhvr>
                                      <p:tavLst>
                                        <p:tav tm="0">
                                          <p:val>
                                            <p:fltVal val="0"/>
                                          </p:val>
                                        </p:tav>
                                        <p:tav tm="100000">
                                          <p:val>
                                            <p:strVal val="#ppt_h"/>
                                          </p:val>
                                        </p:tav>
                                      </p:tavLst>
                                    </p:anim>
                                    <p:anim calcmode="lin" valueType="num">
                                      <p:cBhvr>
                                        <p:cTn id="9" dur="1000" fill="hold"/>
                                        <p:tgtEl>
                                          <p:spTgt spid="27"/>
                                        </p:tgtEl>
                                        <p:attrNameLst>
                                          <p:attrName>style.rotation</p:attrName>
                                        </p:attrNameLst>
                                      </p:cBhvr>
                                      <p:tavLst>
                                        <p:tav tm="0">
                                          <p:val>
                                            <p:fltVal val="90"/>
                                          </p:val>
                                        </p:tav>
                                        <p:tav tm="100000">
                                          <p:val>
                                            <p:fltVal val="0"/>
                                          </p:val>
                                        </p:tav>
                                      </p:tavLst>
                                    </p:anim>
                                    <p:animEffect transition="in" filter="fade">
                                      <p:cBhvr>
                                        <p:cTn id="10" dur="10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bgerundetes Rechteck 6"/>
          <p:cNvSpPr/>
          <p:nvPr/>
        </p:nvSpPr>
        <p:spPr>
          <a:xfrm>
            <a:off x="1654342" y="2795685"/>
            <a:ext cx="7772360" cy="3214688"/>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400" dirty="0"/>
          </a:p>
          <a:p>
            <a:pPr marL="285750" indent="-285750">
              <a:buFont typeface="Arial" panose="020B0604020202020204" pitchFamily="34" charset="0"/>
              <a:buChar char="•"/>
            </a:pPr>
            <a:r>
              <a:rPr lang="de-DE" sz="2400" dirty="0"/>
              <a:t>für Streitigkeiten mit einem Streitwert bis einschließlich 5.000 €; </a:t>
            </a:r>
          </a:p>
          <a:p>
            <a:pPr marL="285750" indent="-285750">
              <a:buFont typeface="Arial" panose="020B0604020202020204" pitchFamily="34" charset="0"/>
              <a:buChar char="•"/>
            </a:pPr>
            <a:r>
              <a:rPr lang="de-DE" sz="2400" dirty="0" smtClean="0"/>
              <a:t>ohne </a:t>
            </a:r>
            <a:r>
              <a:rPr lang="de-DE" sz="2400" dirty="0"/>
              <a:t>Rücksicht auf den Streitwert für (</a:t>
            </a:r>
            <a:r>
              <a:rPr lang="de-DE" sz="2400" dirty="0" smtClean="0"/>
              <a:t>Wohnraum- u. Mietstreitigkeiten) </a:t>
            </a:r>
            <a:endParaRPr lang="de-DE" sz="2400" dirty="0"/>
          </a:p>
          <a:p>
            <a:pPr marL="285750" indent="-285750">
              <a:buFont typeface="Arial" panose="020B0604020202020204" pitchFamily="34" charset="0"/>
              <a:buChar char="•"/>
            </a:pPr>
            <a:r>
              <a:rPr lang="de-DE" sz="2400" dirty="0" smtClean="0"/>
              <a:t>für </a:t>
            </a:r>
            <a:r>
              <a:rPr lang="de-DE" sz="2400" dirty="0"/>
              <a:t>Reisestreitigkeiten, Streitigkeiten wegen Viehmängeln etc</a:t>
            </a:r>
            <a:r>
              <a:rPr lang="de-DE" sz="2400" dirty="0" smtClean="0"/>
              <a:t>. </a:t>
            </a:r>
            <a:endParaRPr lang="de-DE" sz="2400" dirty="0"/>
          </a:p>
          <a:p>
            <a:pPr marL="285750" indent="-285750">
              <a:buFont typeface="Arial" panose="020B0604020202020204" pitchFamily="34" charset="0"/>
              <a:buChar char="•"/>
            </a:pPr>
            <a:r>
              <a:rPr lang="de-DE" sz="2400" dirty="0" smtClean="0"/>
              <a:t>für </a:t>
            </a:r>
            <a:r>
              <a:rPr lang="de-DE" sz="2400" dirty="0"/>
              <a:t>Familiensachen </a:t>
            </a:r>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27</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12" name="Abgerundetes Rechteck 11"/>
          <p:cNvSpPr/>
          <p:nvPr/>
        </p:nvSpPr>
        <p:spPr>
          <a:xfrm>
            <a:off x="1654342" y="1499455"/>
            <a:ext cx="9111916" cy="50601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sachliche Zuständigkeit - Instanzen </a:t>
            </a:r>
            <a:endParaRPr lang="de-DE" sz="2400" dirty="0"/>
          </a:p>
        </p:txBody>
      </p:sp>
      <p:sp>
        <p:nvSpPr>
          <p:cNvPr id="4" name="Abgerundetes Rechteck 3"/>
          <p:cNvSpPr/>
          <p:nvPr/>
        </p:nvSpPr>
        <p:spPr>
          <a:xfrm>
            <a:off x="2971799" y="114301"/>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5" name="Abgerundetes Rechteck 4"/>
          <p:cNvSpPr/>
          <p:nvPr/>
        </p:nvSpPr>
        <p:spPr>
          <a:xfrm>
            <a:off x="3228973" y="714376"/>
            <a:ext cx="5457825" cy="55721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Zuständigkeiten der Gerichte </a:t>
            </a:r>
            <a:endParaRPr lang="de-DE" sz="2400"/>
          </a:p>
        </p:txBody>
      </p:sp>
      <p:sp>
        <p:nvSpPr>
          <p:cNvPr id="2" name="Abgerundetes Rechteck 1"/>
          <p:cNvSpPr/>
          <p:nvPr/>
        </p:nvSpPr>
        <p:spPr>
          <a:xfrm>
            <a:off x="742950" y="2327737"/>
            <a:ext cx="8969504" cy="692608"/>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Das Amtsgericht </a:t>
            </a:r>
            <a:r>
              <a:rPr lang="de-DE" sz="2400" dirty="0"/>
              <a:t>ist </a:t>
            </a:r>
            <a:r>
              <a:rPr lang="de-DE" sz="2400" dirty="0" smtClean="0"/>
              <a:t>im wesentlichen </a:t>
            </a:r>
            <a:r>
              <a:rPr lang="de-DE" sz="2400" dirty="0"/>
              <a:t>zuständig: </a:t>
            </a:r>
          </a:p>
        </p:txBody>
      </p:sp>
      <p:sp>
        <p:nvSpPr>
          <p:cNvPr id="27" name="Gefaltete Ecke 26"/>
          <p:cNvSpPr/>
          <p:nvPr/>
        </p:nvSpPr>
        <p:spPr>
          <a:xfrm rot="392603">
            <a:off x="9129623" y="1831301"/>
            <a:ext cx="1893777" cy="1753780"/>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23, 23a GVG</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4093726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p:cTn id="7" dur="1000" fill="hold"/>
                                        <p:tgtEl>
                                          <p:spTgt spid="27"/>
                                        </p:tgtEl>
                                        <p:attrNameLst>
                                          <p:attrName>ppt_w</p:attrName>
                                        </p:attrNameLst>
                                      </p:cBhvr>
                                      <p:tavLst>
                                        <p:tav tm="0">
                                          <p:val>
                                            <p:fltVal val="0"/>
                                          </p:val>
                                        </p:tav>
                                        <p:tav tm="100000">
                                          <p:val>
                                            <p:strVal val="#ppt_w"/>
                                          </p:val>
                                        </p:tav>
                                      </p:tavLst>
                                    </p:anim>
                                    <p:anim calcmode="lin" valueType="num">
                                      <p:cBhvr>
                                        <p:cTn id="8" dur="1000" fill="hold"/>
                                        <p:tgtEl>
                                          <p:spTgt spid="27"/>
                                        </p:tgtEl>
                                        <p:attrNameLst>
                                          <p:attrName>ppt_h</p:attrName>
                                        </p:attrNameLst>
                                      </p:cBhvr>
                                      <p:tavLst>
                                        <p:tav tm="0">
                                          <p:val>
                                            <p:fltVal val="0"/>
                                          </p:val>
                                        </p:tav>
                                        <p:tav tm="100000">
                                          <p:val>
                                            <p:strVal val="#ppt_h"/>
                                          </p:val>
                                        </p:tav>
                                      </p:tavLst>
                                    </p:anim>
                                    <p:anim calcmode="lin" valueType="num">
                                      <p:cBhvr>
                                        <p:cTn id="9" dur="1000" fill="hold"/>
                                        <p:tgtEl>
                                          <p:spTgt spid="27"/>
                                        </p:tgtEl>
                                        <p:attrNameLst>
                                          <p:attrName>style.rotation</p:attrName>
                                        </p:attrNameLst>
                                      </p:cBhvr>
                                      <p:tavLst>
                                        <p:tav tm="0">
                                          <p:val>
                                            <p:fltVal val="90"/>
                                          </p:val>
                                        </p:tav>
                                        <p:tav tm="100000">
                                          <p:val>
                                            <p:fltVal val="0"/>
                                          </p:val>
                                        </p:tav>
                                      </p:tavLst>
                                    </p:anim>
                                    <p:animEffect transition="in" filter="fade">
                                      <p:cBhvr>
                                        <p:cTn id="10" dur="10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bgerundetes Rechteck 6"/>
          <p:cNvSpPr/>
          <p:nvPr/>
        </p:nvSpPr>
        <p:spPr>
          <a:xfrm>
            <a:off x="1654342" y="2446488"/>
            <a:ext cx="7772360" cy="4114733"/>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dirty="0"/>
          </a:p>
          <a:p>
            <a:pPr marL="342900" indent="-342900">
              <a:buFont typeface="Arial" panose="020B0604020202020204" pitchFamily="34" charset="0"/>
              <a:buChar char="•"/>
            </a:pPr>
            <a:r>
              <a:rPr lang="de-DE" sz="2000" dirty="0" smtClean="0"/>
              <a:t>für Streitigkeiten mit einem</a:t>
            </a:r>
            <a:r>
              <a:rPr lang="de-DE" sz="2000" b="1" dirty="0" smtClean="0">
                <a:effectLst>
                  <a:outerShdw blurRad="38100" dist="38100" dir="2700000" algn="tl">
                    <a:srgbClr val="000000">
                      <a:alpha val="43137"/>
                    </a:srgbClr>
                  </a:outerShdw>
                </a:effectLst>
              </a:rPr>
              <a:t> </a:t>
            </a:r>
            <a:r>
              <a:rPr lang="de-DE" sz="2000" b="1" dirty="0" smtClean="0">
                <a:solidFill>
                  <a:schemeClr val="accent4"/>
                </a:solidFill>
                <a:effectLst>
                  <a:outerShdw blurRad="38100" dist="38100" dir="2700000" algn="tl">
                    <a:srgbClr val="000000">
                      <a:alpha val="43137"/>
                    </a:srgbClr>
                  </a:outerShdw>
                </a:effectLst>
              </a:rPr>
              <a:t>Streitwert</a:t>
            </a:r>
            <a:r>
              <a:rPr lang="de-DE" sz="2000" dirty="0" smtClean="0">
                <a:solidFill>
                  <a:schemeClr val="accent4"/>
                </a:solidFill>
              </a:rPr>
              <a:t> </a:t>
            </a:r>
            <a:r>
              <a:rPr lang="de-DE" sz="2000" b="1" dirty="0" smtClean="0">
                <a:solidFill>
                  <a:schemeClr val="accent4"/>
                </a:solidFill>
                <a:effectLst>
                  <a:outerShdw blurRad="38100" dist="38100" dir="2700000" algn="tl">
                    <a:srgbClr val="000000">
                      <a:alpha val="43137"/>
                    </a:srgbClr>
                  </a:outerShdw>
                </a:effectLst>
              </a:rPr>
              <a:t>über 5.000 Euro </a:t>
            </a:r>
            <a:r>
              <a:rPr lang="de-DE" sz="2000" dirty="0" smtClean="0"/>
              <a:t> </a:t>
            </a:r>
          </a:p>
          <a:p>
            <a:pPr marL="342900" indent="-342900">
              <a:buFont typeface="Arial" panose="020B0604020202020204" pitchFamily="34" charset="0"/>
              <a:buChar char="•"/>
            </a:pPr>
            <a:r>
              <a:rPr lang="de-DE" sz="2000" dirty="0" smtClean="0"/>
              <a:t> streitwertunabhängig für die in § 71 II GVG aufgezählten ausschließlichen Streitigkeiten. Darunter fallen beispielsweise </a:t>
            </a:r>
            <a:r>
              <a:rPr lang="de-DE" sz="2000" b="1" dirty="0" smtClean="0">
                <a:solidFill>
                  <a:schemeClr val="accent4"/>
                </a:solidFill>
                <a:effectLst>
                  <a:outerShdw blurRad="38100" dist="38100" dir="2700000" algn="tl">
                    <a:srgbClr val="000000">
                      <a:alpha val="43137"/>
                    </a:srgbClr>
                  </a:outerShdw>
                </a:effectLst>
              </a:rPr>
              <a:t>handelsrechtliche Sachverhalte</a:t>
            </a:r>
            <a:r>
              <a:rPr lang="de-DE" sz="2000" dirty="0" smtClean="0"/>
              <a:t>. </a:t>
            </a:r>
          </a:p>
          <a:p>
            <a:pPr marL="342900" indent="-342900">
              <a:buFont typeface="Arial" panose="020B0604020202020204" pitchFamily="34" charset="0"/>
              <a:buChar char="•"/>
            </a:pPr>
            <a:endParaRPr lang="de-DE" sz="2000" dirty="0" smtClean="0"/>
          </a:p>
          <a:p>
            <a:r>
              <a:rPr lang="de-DE" sz="2000" dirty="0" smtClean="0"/>
              <a:t>Das Landgericht ist nach § 71 Ab 1 und 2 GVG also im wesentlichen zuständig für alle anderen Streitigkeiten: </a:t>
            </a:r>
            <a:endParaRPr lang="de-DE" sz="2000" dirty="0"/>
          </a:p>
          <a:p>
            <a:pPr marL="285750" indent="-285750">
              <a:buFont typeface="Arial" panose="020B0604020202020204" pitchFamily="34" charset="0"/>
              <a:buChar char="•"/>
            </a:pPr>
            <a:r>
              <a:rPr lang="de-DE" sz="2000" dirty="0"/>
              <a:t>für Streitigkeiten mit einem Streitwert über 5.000 €; </a:t>
            </a:r>
          </a:p>
          <a:p>
            <a:pPr marL="285750" indent="-285750">
              <a:buFont typeface="Arial" panose="020B0604020202020204" pitchFamily="34" charset="0"/>
              <a:buChar char="•"/>
            </a:pPr>
            <a:r>
              <a:rPr lang="de-DE" sz="2000" dirty="0" smtClean="0"/>
              <a:t>ohne </a:t>
            </a:r>
            <a:r>
              <a:rPr lang="de-DE" sz="2000" dirty="0"/>
              <a:t>Rücksicht auf den Streitwert für Streitigkeiten aus </a:t>
            </a:r>
            <a:r>
              <a:rPr lang="de-DE" sz="2000" b="1" dirty="0">
                <a:solidFill>
                  <a:schemeClr val="accent4"/>
                </a:solidFill>
                <a:effectLst>
                  <a:outerShdw blurRad="38100" dist="38100" dir="2700000" algn="tl">
                    <a:srgbClr val="000000">
                      <a:alpha val="43137"/>
                    </a:srgbClr>
                  </a:outerShdw>
                </a:effectLst>
              </a:rPr>
              <a:t>Amtshaftung</a:t>
            </a:r>
            <a:r>
              <a:rPr lang="de-DE" sz="2000" dirty="0"/>
              <a:t>. </a:t>
            </a:r>
          </a:p>
          <a:p>
            <a:endParaRPr lang="de-DE" sz="2000"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28</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12" name="Abgerundetes Rechteck 11"/>
          <p:cNvSpPr/>
          <p:nvPr/>
        </p:nvSpPr>
        <p:spPr>
          <a:xfrm>
            <a:off x="1654342" y="1499455"/>
            <a:ext cx="9111916" cy="50601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sachliche Zuständigkeit - Instanzen </a:t>
            </a:r>
            <a:endParaRPr lang="de-DE" sz="2400" dirty="0"/>
          </a:p>
        </p:txBody>
      </p:sp>
      <p:sp>
        <p:nvSpPr>
          <p:cNvPr id="4" name="Abgerundetes Rechteck 3"/>
          <p:cNvSpPr/>
          <p:nvPr/>
        </p:nvSpPr>
        <p:spPr>
          <a:xfrm>
            <a:off x="2971799" y="114301"/>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5" name="Abgerundetes Rechteck 4"/>
          <p:cNvSpPr/>
          <p:nvPr/>
        </p:nvSpPr>
        <p:spPr>
          <a:xfrm>
            <a:off x="3228973" y="714376"/>
            <a:ext cx="5457825" cy="55721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Zuständigkeiten der Gerichte </a:t>
            </a:r>
            <a:endParaRPr lang="de-DE" sz="2400"/>
          </a:p>
        </p:txBody>
      </p:sp>
      <p:sp>
        <p:nvSpPr>
          <p:cNvPr id="2" name="Abgerundetes Rechteck 1"/>
          <p:cNvSpPr/>
          <p:nvPr/>
        </p:nvSpPr>
        <p:spPr>
          <a:xfrm>
            <a:off x="757237" y="2098797"/>
            <a:ext cx="8968374" cy="695385"/>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a:t>Das Landgericht </a:t>
            </a:r>
            <a:r>
              <a:rPr lang="de-DE" sz="2400" dirty="0"/>
              <a:t>ist </a:t>
            </a:r>
            <a:r>
              <a:rPr lang="de-DE" sz="2400" dirty="0" smtClean="0"/>
              <a:t>zuständig für: gem</a:t>
            </a:r>
            <a:r>
              <a:rPr lang="de-DE" sz="2400" dirty="0"/>
              <a:t>. § 71 I </a:t>
            </a:r>
            <a:r>
              <a:rPr lang="de-DE" sz="2400" dirty="0" smtClean="0"/>
              <a:t>GVG</a:t>
            </a:r>
            <a:endParaRPr lang="de-DE" sz="2400" dirty="0"/>
          </a:p>
        </p:txBody>
      </p:sp>
      <p:sp>
        <p:nvSpPr>
          <p:cNvPr id="27" name="Gefaltete Ecke 26"/>
          <p:cNvSpPr/>
          <p:nvPr/>
        </p:nvSpPr>
        <p:spPr>
          <a:xfrm rot="21066794">
            <a:off x="9251339" y="1787342"/>
            <a:ext cx="1893777" cy="1753780"/>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71 I, II GVG</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225484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p:cTn id="7" dur="1000" fill="hold"/>
                                        <p:tgtEl>
                                          <p:spTgt spid="27"/>
                                        </p:tgtEl>
                                        <p:attrNameLst>
                                          <p:attrName>ppt_w</p:attrName>
                                        </p:attrNameLst>
                                      </p:cBhvr>
                                      <p:tavLst>
                                        <p:tav tm="0">
                                          <p:val>
                                            <p:fltVal val="0"/>
                                          </p:val>
                                        </p:tav>
                                        <p:tav tm="100000">
                                          <p:val>
                                            <p:strVal val="#ppt_w"/>
                                          </p:val>
                                        </p:tav>
                                      </p:tavLst>
                                    </p:anim>
                                    <p:anim calcmode="lin" valueType="num">
                                      <p:cBhvr>
                                        <p:cTn id="8" dur="1000" fill="hold"/>
                                        <p:tgtEl>
                                          <p:spTgt spid="27"/>
                                        </p:tgtEl>
                                        <p:attrNameLst>
                                          <p:attrName>ppt_h</p:attrName>
                                        </p:attrNameLst>
                                      </p:cBhvr>
                                      <p:tavLst>
                                        <p:tav tm="0">
                                          <p:val>
                                            <p:fltVal val="0"/>
                                          </p:val>
                                        </p:tav>
                                        <p:tav tm="100000">
                                          <p:val>
                                            <p:strVal val="#ppt_h"/>
                                          </p:val>
                                        </p:tav>
                                      </p:tavLst>
                                    </p:anim>
                                    <p:anim calcmode="lin" valueType="num">
                                      <p:cBhvr>
                                        <p:cTn id="9" dur="1000" fill="hold"/>
                                        <p:tgtEl>
                                          <p:spTgt spid="27"/>
                                        </p:tgtEl>
                                        <p:attrNameLst>
                                          <p:attrName>style.rotation</p:attrName>
                                        </p:attrNameLst>
                                      </p:cBhvr>
                                      <p:tavLst>
                                        <p:tav tm="0">
                                          <p:val>
                                            <p:fltVal val="90"/>
                                          </p:val>
                                        </p:tav>
                                        <p:tav tm="100000">
                                          <p:val>
                                            <p:fltVal val="0"/>
                                          </p:val>
                                        </p:tav>
                                      </p:tavLst>
                                    </p:anim>
                                    <p:animEffect transition="in" filter="fade">
                                      <p:cBhvr>
                                        <p:cTn id="10" dur="10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bgerundetes Rechteck 6"/>
          <p:cNvSpPr/>
          <p:nvPr/>
        </p:nvSpPr>
        <p:spPr>
          <a:xfrm>
            <a:off x="914400" y="4019691"/>
            <a:ext cx="2362180" cy="46816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t>AG (§ 23 GVG) </a:t>
            </a:r>
            <a:endParaRPr lang="de-DE" sz="2000"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29</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12" name="Abgerundetes Rechteck 11"/>
          <p:cNvSpPr/>
          <p:nvPr/>
        </p:nvSpPr>
        <p:spPr>
          <a:xfrm>
            <a:off x="2083259" y="1365646"/>
            <a:ext cx="7475371" cy="50601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Übersicht über den Instanzenzug </a:t>
            </a:r>
            <a:endParaRPr lang="de-DE" sz="2400" dirty="0"/>
          </a:p>
        </p:txBody>
      </p:sp>
      <p:sp>
        <p:nvSpPr>
          <p:cNvPr id="4" name="Abgerundetes Rechteck 3"/>
          <p:cNvSpPr/>
          <p:nvPr/>
        </p:nvSpPr>
        <p:spPr>
          <a:xfrm>
            <a:off x="2971799" y="114301"/>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5" name="Abgerundetes Rechteck 4"/>
          <p:cNvSpPr/>
          <p:nvPr/>
        </p:nvSpPr>
        <p:spPr>
          <a:xfrm>
            <a:off x="3228973" y="714376"/>
            <a:ext cx="5457825" cy="55721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Zuständigkeiten der Gerichte </a:t>
            </a:r>
            <a:endParaRPr lang="de-DE" sz="2400"/>
          </a:p>
        </p:txBody>
      </p:sp>
      <p:sp>
        <p:nvSpPr>
          <p:cNvPr id="2" name="Abgerundetes Rechteck 1"/>
          <p:cNvSpPr/>
          <p:nvPr/>
        </p:nvSpPr>
        <p:spPr>
          <a:xfrm>
            <a:off x="457200" y="2190761"/>
            <a:ext cx="3157538" cy="51581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t>1. Instanz</a:t>
            </a:r>
            <a:endParaRPr lang="de-DE" sz="2400" dirty="0"/>
          </a:p>
        </p:txBody>
      </p:sp>
      <p:sp>
        <p:nvSpPr>
          <p:cNvPr id="10" name="Abgerundetes Rechteck 9"/>
          <p:cNvSpPr/>
          <p:nvPr/>
        </p:nvSpPr>
        <p:spPr>
          <a:xfrm>
            <a:off x="4337214" y="2163116"/>
            <a:ext cx="3241342" cy="51581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t>2. Instanz</a:t>
            </a:r>
            <a:endParaRPr lang="de-DE" sz="2400" dirty="0"/>
          </a:p>
        </p:txBody>
      </p:sp>
      <p:sp>
        <p:nvSpPr>
          <p:cNvPr id="11" name="Abgerundetes Rechteck 10"/>
          <p:cNvSpPr/>
          <p:nvPr/>
        </p:nvSpPr>
        <p:spPr>
          <a:xfrm>
            <a:off x="8301032" y="2160926"/>
            <a:ext cx="3317248" cy="51581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t>3. Instanz</a:t>
            </a:r>
            <a:endParaRPr lang="de-DE" sz="2400" dirty="0"/>
          </a:p>
        </p:txBody>
      </p:sp>
      <p:sp>
        <p:nvSpPr>
          <p:cNvPr id="13" name="Abgerundetes Rechteck 12"/>
          <p:cNvSpPr/>
          <p:nvPr/>
        </p:nvSpPr>
        <p:spPr>
          <a:xfrm>
            <a:off x="457200" y="2829142"/>
            <a:ext cx="3157538" cy="515816"/>
          </a:xfrm>
          <a:prstGeom prst="roundRect">
            <a:avLst/>
          </a:prstGeom>
          <a:solidFill>
            <a:srgbClr val="F4B183">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t>„Eingangsgericht“</a:t>
            </a:r>
            <a:endParaRPr lang="de-DE" sz="2400" dirty="0"/>
          </a:p>
        </p:txBody>
      </p:sp>
      <p:sp>
        <p:nvSpPr>
          <p:cNvPr id="14" name="Abgerundetes Rechteck 13"/>
          <p:cNvSpPr/>
          <p:nvPr/>
        </p:nvSpPr>
        <p:spPr>
          <a:xfrm>
            <a:off x="4337214" y="2865032"/>
            <a:ext cx="3241342" cy="515816"/>
          </a:xfrm>
          <a:prstGeom prst="roundRect">
            <a:avLst/>
          </a:prstGeom>
          <a:solidFill>
            <a:srgbClr val="ED7D31">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t>Berufungsgericht</a:t>
            </a:r>
            <a:endParaRPr lang="de-DE" sz="2400" dirty="0"/>
          </a:p>
        </p:txBody>
      </p:sp>
      <p:sp>
        <p:nvSpPr>
          <p:cNvPr id="15" name="Abgerundetes Rechteck 14"/>
          <p:cNvSpPr/>
          <p:nvPr/>
        </p:nvSpPr>
        <p:spPr>
          <a:xfrm>
            <a:off x="8301032" y="2840517"/>
            <a:ext cx="3317248" cy="515816"/>
          </a:xfrm>
          <a:prstGeom prst="roundRect">
            <a:avLst/>
          </a:prstGeom>
          <a:solidFill>
            <a:srgbClr val="C55A11">
              <a:alpha val="7411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t>Revisionsgericht</a:t>
            </a:r>
            <a:endParaRPr lang="de-DE" sz="2400" dirty="0"/>
          </a:p>
        </p:txBody>
      </p:sp>
      <p:sp>
        <p:nvSpPr>
          <p:cNvPr id="16" name="Abgerundetes Rechteck 15"/>
          <p:cNvSpPr/>
          <p:nvPr/>
        </p:nvSpPr>
        <p:spPr>
          <a:xfrm>
            <a:off x="4776795" y="5687191"/>
            <a:ext cx="2362180" cy="46816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OLG/KG (§ 119 GVG) </a:t>
            </a:r>
            <a:endParaRPr lang="de-DE" sz="2000" dirty="0"/>
          </a:p>
        </p:txBody>
      </p:sp>
      <p:sp>
        <p:nvSpPr>
          <p:cNvPr id="17" name="Abgerundetes Rechteck 16"/>
          <p:cNvSpPr/>
          <p:nvPr/>
        </p:nvSpPr>
        <p:spPr>
          <a:xfrm>
            <a:off x="854879" y="5687190"/>
            <a:ext cx="2362180" cy="46816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LG (§ 71 GVG) </a:t>
            </a:r>
            <a:endParaRPr lang="de-DE" sz="2000" dirty="0"/>
          </a:p>
        </p:txBody>
      </p:sp>
      <p:sp>
        <p:nvSpPr>
          <p:cNvPr id="18" name="Abgerundetes Rechteck 17"/>
          <p:cNvSpPr/>
          <p:nvPr/>
        </p:nvSpPr>
        <p:spPr>
          <a:xfrm>
            <a:off x="4776795" y="4019691"/>
            <a:ext cx="2362180" cy="46816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LG (§ 72 </a:t>
            </a:r>
            <a:r>
              <a:rPr lang="de-DE" dirty="0" smtClean="0"/>
              <a:t>GVG)  </a:t>
            </a:r>
            <a:endParaRPr lang="de-DE" sz="2000" dirty="0"/>
          </a:p>
        </p:txBody>
      </p:sp>
      <p:sp>
        <p:nvSpPr>
          <p:cNvPr id="19" name="Abgerundetes Rechteck 18"/>
          <p:cNvSpPr/>
          <p:nvPr/>
        </p:nvSpPr>
        <p:spPr>
          <a:xfrm>
            <a:off x="8778566" y="4589370"/>
            <a:ext cx="2362180" cy="93623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BGH </a:t>
            </a:r>
            <a:endParaRPr lang="de-DE" dirty="0" smtClean="0"/>
          </a:p>
          <a:p>
            <a:pPr algn="ctr"/>
            <a:r>
              <a:rPr lang="de-DE" dirty="0" smtClean="0"/>
              <a:t>(§ </a:t>
            </a:r>
            <a:r>
              <a:rPr lang="de-DE" dirty="0"/>
              <a:t>133 GVG, § 542 ZPO) </a:t>
            </a:r>
            <a:endParaRPr lang="de-DE" sz="2000" dirty="0"/>
          </a:p>
        </p:txBody>
      </p:sp>
      <p:sp>
        <p:nvSpPr>
          <p:cNvPr id="8" name="Pfeil nach rechts 7"/>
          <p:cNvSpPr/>
          <p:nvPr/>
        </p:nvSpPr>
        <p:spPr>
          <a:xfrm>
            <a:off x="3462330" y="4145304"/>
            <a:ext cx="1128714" cy="283520"/>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Pfeil nach rechts 20"/>
          <p:cNvSpPr/>
          <p:nvPr/>
        </p:nvSpPr>
        <p:spPr>
          <a:xfrm rot="1235209">
            <a:off x="7324726" y="4419411"/>
            <a:ext cx="1128714" cy="283520"/>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Pfeil nach rechts 21"/>
          <p:cNvSpPr/>
          <p:nvPr/>
        </p:nvSpPr>
        <p:spPr>
          <a:xfrm rot="20330342">
            <a:off x="7370026" y="5585341"/>
            <a:ext cx="1128714" cy="283520"/>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Pfeil nach rechts 22"/>
          <p:cNvSpPr/>
          <p:nvPr/>
        </p:nvSpPr>
        <p:spPr>
          <a:xfrm>
            <a:off x="3500424" y="5779510"/>
            <a:ext cx="1128714" cy="283520"/>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0872154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bgerundetes Rechteck 8"/>
          <p:cNvSpPr/>
          <p:nvPr/>
        </p:nvSpPr>
        <p:spPr>
          <a:xfrm>
            <a:off x="1725548" y="3491126"/>
            <a:ext cx="8969504" cy="2104293"/>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smtClean="0"/>
              <a:t>Grundsätzlich </a:t>
            </a:r>
            <a:r>
              <a:rPr lang="de-DE" b="1" dirty="0"/>
              <a:t>richtet sich der Gerichtsstand nach dem Wohnsitz des Beklagten (§ 13 ZPO) bzw. bei juristischen Personen u. ä. nach deren Sitz.</a:t>
            </a:r>
            <a:r>
              <a:rPr lang="de-DE" dirty="0"/>
              <a:t> Dies ist der sog. allgemeine Gerichtsstand. Daneben gibt es besondere Gerichtsstände für Klagen mit bestimmten Streitgegenständen, wie z.B. den dinglichen Gerichtsstand, den Gerichtsstand der Mietsache (ausschließlicher Gerichtsstand, § 24 ZPO) oder den Gerichtsstand der unerlaubten Handlung. </a:t>
            </a:r>
            <a:endParaRPr lang="de-DE" sz="2400" dirty="0"/>
          </a:p>
        </p:txBody>
      </p:sp>
      <p:sp>
        <p:nvSpPr>
          <p:cNvPr id="2" name="Abgerundetes Rechteck 1"/>
          <p:cNvSpPr/>
          <p:nvPr/>
        </p:nvSpPr>
        <p:spPr>
          <a:xfrm>
            <a:off x="1725548" y="1739748"/>
            <a:ext cx="8969504" cy="1835609"/>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Ist geklärt, ob das Amtsgericht oder das Landgericht erstinstanzlich zuständig ist, muss die örtliche Zuständigkeit festgestellt werden, d. h. in welchem Bezirk der Rechtsstreit gehört. Die ZPO trifft hierzu Regelungen in §§ 12-40 ZPO. Dabei spricht sie nicht von „örtlicher Zuständigkeit“, sondern von „Gerichtsstand“ (§ 12 ZPO), was aber eine rein begriffliche </a:t>
            </a:r>
            <a:endParaRPr lang="de-DE" dirty="0" smtClean="0"/>
          </a:p>
          <a:p>
            <a:r>
              <a:rPr lang="de-DE" dirty="0"/>
              <a:t>Unterscheidung </a:t>
            </a:r>
            <a:r>
              <a:rPr lang="de-DE" dirty="0" smtClean="0"/>
              <a:t>ist.</a:t>
            </a:r>
            <a:endParaRPr lang="de-DE" sz="2400"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30</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12" name="Abgerundetes Rechteck 11"/>
          <p:cNvSpPr/>
          <p:nvPr/>
        </p:nvSpPr>
        <p:spPr>
          <a:xfrm>
            <a:off x="1654342" y="1302801"/>
            <a:ext cx="9111916" cy="50601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Die örtliche Zuständigkeit </a:t>
            </a:r>
            <a:endParaRPr lang="de-DE" sz="2400" dirty="0"/>
          </a:p>
        </p:txBody>
      </p:sp>
      <p:sp>
        <p:nvSpPr>
          <p:cNvPr id="4" name="Abgerundetes Rechteck 3"/>
          <p:cNvSpPr/>
          <p:nvPr/>
        </p:nvSpPr>
        <p:spPr>
          <a:xfrm>
            <a:off x="2971799" y="114301"/>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5" name="Abgerundetes Rechteck 4"/>
          <p:cNvSpPr/>
          <p:nvPr/>
        </p:nvSpPr>
        <p:spPr>
          <a:xfrm>
            <a:off x="3228973" y="714376"/>
            <a:ext cx="5457825" cy="55721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Zuständigkeiten der Gerichte </a:t>
            </a:r>
            <a:endParaRPr lang="de-DE" sz="2400"/>
          </a:p>
        </p:txBody>
      </p:sp>
      <p:sp>
        <p:nvSpPr>
          <p:cNvPr id="10" name="Abgerundetes Rechteck 9"/>
          <p:cNvSpPr/>
          <p:nvPr/>
        </p:nvSpPr>
        <p:spPr>
          <a:xfrm>
            <a:off x="1725548" y="5595419"/>
            <a:ext cx="8969504" cy="1126208"/>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t>Daneben </a:t>
            </a:r>
            <a:r>
              <a:rPr lang="de-DE" dirty="0"/>
              <a:t>gibt es besondere Gerichtsstände für Klagen mit bestimmten Streitgegenständen, wie z.B. den dinglichen Gerichtsstand, den Gerichtsstand der Mietsache (ausschließlicher Gerichtsstand, § 24 ZPO) oder den Gerichtsstand der unerlaubten Handlung. </a:t>
            </a:r>
            <a:endParaRPr lang="de-DE" sz="2400" dirty="0"/>
          </a:p>
        </p:txBody>
      </p:sp>
      <p:sp>
        <p:nvSpPr>
          <p:cNvPr id="11" name="Gefaltete Ecke 10"/>
          <p:cNvSpPr/>
          <p:nvPr/>
        </p:nvSpPr>
        <p:spPr>
          <a:xfrm rot="20895987">
            <a:off x="10308188" y="4928727"/>
            <a:ext cx="1628058" cy="1562297"/>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Arbeitsort</a:t>
            </a: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Aufenthalts-ort</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506762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p:cTn id="25" dur="1000" fill="hold"/>
                                        <p:tgtEl>
                                          <p:spTgt spid="11"/>
                                        </p:tgtEl>
                                        <p:attrNameLst>
                                          <p:attrName>ppt_w</p:attrName>
                                        </p:attrNameLst>
                                      </p:cBhvr>
                                      <p:tavLst>
                                        <p:tav tm="0">
                                          <p:val>
                                            <p:fltVal val="0"/>
                                          </p:val>
                                        </p:tav>
                                        <p:tav tm="100000">
                                          <p:val>
                                            <p:strVal val="#ppt_w"/>
                                          </p:val>
                                        </p:tav>
                                      </p:tavLst>
                                    </p:anim>
                                    <p:anim calcmode="lin" valueType="num">
                                      <p:cBhvr>
                                        <p:cTn id="26" dur="1000" fill="hold"/>
                                        <p:tgtEl>
                                          <p:spTgt spid="11"/>
                                        </p:tgtEl>
                                        <p:attrNameLst>
                                          <p:attrName>ppt_h</p:attrName>
                                        </p:attrNameLst>
                                      </p:cBhvr>
                                      <p:tavLst>
                                        <p:tav tm="0">
                                          <p:val>
                                            <p:fltVal val="0"/>
                                          </p:val>
                                        </p:tav>
                                        <p:tav tm="100000">
                                          <p:val>
                                            <p:strVal val="#ppt_h"/>
                                          </p:val>
                                        </p:tav>
                                      </p:tavLst>
                                    </p:anim>
                                    <p:anim calcmode="lin" valueType="num">
                                      <p:cBhvr>
                                        <p:cTn id="27" dur="1000" fill="hold"/>
                                        <p:tgtEl>
                                          <p:spTgt spid="11"/>
                                        </p:tgtEl>
                                        <p:attrNameLst>
                                          <p:attrName>style.rotation</p:attrName>
                                        </p:attrNameLst>
                                      </p:cBhvr>
                                      <p:tavLst>
                                        <p:tav tm="0">
                                          <p:val>
                                            <p:fltVal val="90"/>
                                          </p:val>
                                        </p:tav>
                                        <p:tav tm="100000">
                                          <p:val>
                                            <p:fltVal val="0"/>
                                          </p:val>
                                        </p:tav>
                                      </p:tavLst>
                                    </p:anim>
                                    <p:animEffect transition="in" filter="fade">
                                      <p:cBhvr>
                                        <p:cTn id="28"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 grpId="0" animBg="1"/>
      <p:bldP spid="10" grpId="0" animBg="1"/>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1725548" y="1739748"/>
            <a:ext cx="8969504" cy="3146577"/>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dirty="0"/>
              <a:t>Für die Bestimmung der funktionellen Zuständigkeit muss zunächst bestimmt werden, welche Art von Mitarbeiter (Personengruppe) für die Entscheidung zuständig ist. Grundsätzlich werden die Entscheidungen an Gerichten entweder von einem (oder mehreren) Richtern getroffen oder aber vom Rechtspfleger. Sollte es keine andere Regelung geben, ist der Richter zuständig. </a:t>
            </a:r>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30</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12" name="Abgerundetes Rechteck 11"/>
          <p:cNvSpPr/>
          <p:nvPr/>
        </p:nvSpPr>
        <p:spPr>
          <a:xfrm>
            <a:off x="1654342" y="1302801"/>
            <a:ext cx="9111916" cy="50601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Die funktionelle Zuständigkeit </a:t>
            </a:r>
            <a:endParaRPr lang="de-DE" sz="2400" dirty="0"/>
          </a:p>
        </p:txBody>
      </p:sp>
      <p:sp>
        <p:nvSpPr>
          <p:cNvPr id="4" name="Abgerundetes Rechteck 3"/>
          <p:cNvSpPr/>
          <p:nvPr/>
        </p:nvSpPr>
        <p:spPr>
          <a:xfrm>
            <a:off x="2971799" y="114301"/>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5" name="Abgerundetes Rechteck 4"/>
          <p:cNvSpPr/>
          <p:nvPr/>
        </p:nvSpPr>
        <p:spPr>
          <a:xfrm>
            <a:off x="3228973" y="714376"/>
            <a:ext cx="5457825" cy="55721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Zuständigkeiten der Gerichte </a:t>
            </a:r>
            <a:endParaRPr lang="de-DE" sz="2400"/>
          </a:p>
        </p:txBody>
      </p:sp>
      <p:sp>
        <p:nvSpPr>
          <p:cNvPr id="11" name="Gefaltete Ecke 10"/>
          <p:cNvSpPr/>
          <p:nvPr/>
        </p:nvSpPr>
        <p:spPr>
          <a:xfrm rot="528195">
            <a:off x="580246" y="394698"/>
            <a:ext cx="1893777" cy="1753780"/>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Geschäfts-verteilungs-plan</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9" name="Gefaltete Ecke 8"/>
          <p:cNvSpPr/>
          <p:nvPr/>
        </p:nvSpPr>
        <p:spPr>
          <a:xfrm rot="21381768">
            <a:off x="2429596" y="4825043"/>
            <a:ext cx="1893777" cy="1753780"/>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Richter</a:t>
            </a: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14-19 </a:t>
            </a:r>
            <a:r>
              <a:rPr lang="de-DE" sz="24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RpflG</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0" name="Gefaltete Ecke 9"/>
          <p:cNvSpPr/>
          <p:nvPr/>
        </p:nvSpPr>
        <p:spPr>
          <a:xfrm rot="239587">
            <a:off x="5208976" y="4807723"/>
            <a:ext cx="1893777" cy="1753780"/>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Rechts-pfleger</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a:t>
            </a: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3, 20ff, 31 </a:t>
            </a:r>
            <a:r>
              <a:rPr lang="de-DE" sz="2000" b="1" dirty="0" err="1">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RpflG</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3" name="Gefaltete Ecke 12"/>
          <p:cNvSpPr/>
          <p:nvPr/>
        </p:nvSpPr>
        <p:spPr>
          <a:xfrm rot="21244719">
            <a:off x="8183437" y="4704951"/>
            <a:ext cx="1893777" cy="1753780"/>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8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UdG</a:t>
            </a:r>
            <a:endParaRPr lang="de-DE" sz="28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36b </a:t>
            </a:r>
            <a:r>
              <a:rPr lang="de-DE" sz="2400" b="1" dirty="0" err="1">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RpflG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256710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p:cTn id="13" dur="1000" fill="hold"/>
                                        <p:tgtEl>
                                          <p:spTgt spid="11"/>
                                        </p:tgtEl>
                                        <p:attrNameLst>
                                          <p:attrName>ppt_w</p:attrName>
                                        </p:attrNameLst>
                                      </p:cBhvr>
                                      <p:tavLst>
                                        <p:tav tm="0">
                                          <p:val>
                                            <p:fltVal val="0"/>
                                          </p:val>
                                        </p:tav>
                                        <p:tav tm="100000">
                                          <p:val>
                                            <p:strVal val="#ppt_w"/>
                                          </p:val>
                                        </p:tav>
                                      </p:tavLst>
                                    </p:anim>
                                    <p:anim calcmode="lin" valueType="num">
                                      <p:cBhvr>
                                        <p:cTn id="14" dur="1000" fill="hold"/>
                                        <p:tgtEl>
                                          <p:spTgt spid="11"/>
                                        </p:tgtEl>
                                        <p:attrNameLst>
                                          <p:attrName>ppt_h</p:attrName>
                                        </p:attrNameLst>
                                      </p:cBhvr>
                                      <p:tavLst>
                                        <p:tav tm="0">
                                          <p:val>
                                            <p:fltVal val="0"/>
                                          </p:val>
                                        </p:tav>
                                        <p:tav tm="100000">
                                          <p:val>
                                            <p:strVal val="#ppt_h"/>
                                          </p:val>
                                        </p:tav>
                                      </p:tavLst>
                                    </p:anim>
                                    <p:anim calcmode="lin" valueType="num">
                                      <p:cBhvr>
                                        <p:cTn id="15" dur="1000" fill="hold"/>
                                        <p:tgtEl>
                                          <p:spTgt spid="11"/>
                                        </p:tgtEl>
                                        <p:attrNameLst>
                                          <p:attrName>style.rotation</p:attrName>
                                        </p:attrNameLst>
                                      </p:cBhvr>
                                      <p:tavLst>
                                        <p:tav tm="0">
                                          <p:val>
                                            <p:fltVal val="90"/>
                                          </p:val>
                                        </p:tav>
                                        <p:tav tm="100000">
                                          <p:val>
                                            <p:fltVal val="0"/>
                                          </p:val>
                                        </p:tav>
                                      </p:tavLst>
                                    </p:anim>
                                    <p:animEffect transition="in" filter="fade">
                                      <p:cBhvr>
                                        <p:cTn id="16" dur="1000"/>
                                        <p:tgtEl>
                                          <p:spTgt spid="11"/>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1000" fill="hold"/>
                                        <p:tgtEl>
                                          <p:spTgt spid="9"/>
                                        </p:tgtEl>
                                        <p:attrNameLst>
                                          <p:attrName>ppt_w</p:attrName>
                                        </p:attrNameLst>
                                      </p:cBhvr>
                                      <p:tavLst>
                                        <p:tav tm="0">
                                          <p:val>
                                            <p:fltVal val="0"/>
                                          </p:val>
                                        </p:tav>
                                        <p:tav tm="100000">
                                          <p:val>
                                            <p:strVal val="#ppt_w"/>
                                          </p:val>
                                        </p:tav>
                                      </p:tavLst>
                                    </p:anim>
                                    <p:anim calcmode="lin" valueType="num">
                                      <p:cBhvr>
                                        <p:cTn id="22" dur="1000" fill="hold"/>
                                        <p:tgtEl>
                                          <p:spTgt spid="9"/>
                                        </p:tgtEl>
                                        <p:attrNameLst>
                                          <p:attrName>ppt_h</p:attrName>
                                        </p:attrNameLst>
                                      </p:cBhvr>
                                      <p:tavLst>
                                        <p:tav tm="0">
                                          <p:val>
                                            <p:fltVal val="0"/>
                                          </p:val>
                                        </p:tav>
                                        <p:tav tm="100000">
                                          <p:val>
                                            <p:strVal val="#ppt_h"/>
                                          </p:val>
                                        </p:tav>
                                      </p:tavLst>
                                    </p:anim>
                                    <p:anim calcmode="lin" valueType="num">
                                      <p:cBhvr>
                                        <p:cTn id="23" dur="1000" fill="hold"/>
                                        <p:tgtEl>
                                          <p:spTgt spid="9"/>
                                        </p:tgtEl>
                                        <p:attrNameLst>
                                          <p:attrName>style.rotation</p:attrName>
                                        </p:attrNameLst>
                                      </p:cBhvr>
                                      <p:tavLst>
                                        <p:tav tm="0">
                                          <p:val>
                                            <p:fltVal val="90"/>
                                          </p:val>
                                        </p:tav>
                                        <p:tav tm="100000">
                                          <p:val>
                                            <p:fltVal val="0"/>
                                          </p:val>
                                        </p:tav>
                                      </p:tavLst>
                                    </p:anim>
                                    <p:animEffect transition="in" filter="fade">
                                      <p:cBhvr>
                                        <p:cTn id="24" dur="1000"/>
                                        <p:tgtEl>
                                          <p:spTgt spid="9"/>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anim calcmode="lin" valueType="num">
                                      <p:cBhvr>
                                        <p:cTn id="29" dur="1000" fill="hold"/>
                                        <p:tgtEl>
                                          <p:spTgt spid="10"/>
                                        </p:tgtEl>
                                        <p:attrNameLst>
                                          <p:attrName>ppt_w</p:attrName>
                                        </p:attrNameLst>
                                      </p:cBhvr>
                                      <p:tavLst>
                                        <p:tav tm="0">
                                          <p:val>
                                            <p:fltVal val="0"/>
                                          </p:val>
                                        </p:tav>
                                        <p:tav tm="100000">
                                          <p:val>
                                            <p:strVal val="#ppt_w"/>
                                          </p:val>
                                        </p:tav>
                                      </p:tavLst>
                                    </p:anim>
                                    <p:anim calcmode="lin" valueType="num">
                                      <p:cBhvr>
                                        <p:cTn id="30" dur="1000" fill="hold"/>
                                        <p:tgtEl>
                                          <p:spTgt spid="10"/>
                                        </p:tgtEl>
                                        <p:attrNameLst>
                                          <p:attrName>ppt_h</p:attrName>
                                        </p:attrNameLst>
                                      </p:cBhvr>
                                      <p:tavLst>
                                        <p:tav tm="0">
                                          <p:val>
                                            <p:fltVal val="0"/>
                                          </p:val>
                                        </p:tav>
                                        <p:tav tm="100000">
                                          <p:val>
                                            <p:strVal val="#ppt_h"/>
                                          </p:val>
                                        </p:tav>
                                      </p:tavLst>
                                    </p:anim>
                                    <p:anim calcmode="lin" valueType="num">
                                      <p:cBhvr>
                                        <p:cTn id="31" dur="1000" fill="hold"/>
                                        <p:tgtEl>
                                          <p:spTgt spid="10"/>
                                        </p:tgtEl>
                                        <p:attrNameLst>
                                          <p:attrName>style.rotation</p:attrName>
                                        </p:attrNameLst>
                                      </p:cBhvr>
                                      <p:tavLst>
                                        <p:tav tm="0">
                                          <p:val>
                                            <p:fltVal val="90"/>
                                          </p:val>
                                        </p:tav>
                                        <p:tav tm="100000">
                                          <p:val>
                                            <p:fltVal val="0"/>
                                          </p:val>
                                        </p:tav>
                                      </p:tavLst>
                                    </p:anim>
                                    <p:animEffect transition="in" filter="fade">
                                      <p:cBhvr>
                                        <p:cTn id="32" dur="10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31" presetClass="entr" presetSubtype="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p:cTn id="37" dur="1000" fill="hold"/>
                                        <p:tgtEl>
                                          <p:spTgt spid="13"/>
                                        </p:tgtEl>
                                        <p:attrNameLst>
                                          <p:attrName>ppt_w</p:attrName>
                                        </p:attrNameLst>
                                      </p:cBhvr>
                                      <p:tavLst>
                                        <p:tav tm="0">
                                          <p:val>
                                            <p:fltVal val="0"/>
                                          </p:val>
                                        </p:tav>
                                        <p:tav tm="100000">
                                          <p:val>
                                            <p:strVal val="#ppt_w"/>
                                          </p:val>
                                        </p:tav>
                                      </p:tavLst>
                                    </p:anim>
                                    <p:anim calcmode="lin" valueType="num">
                                      <p:cBhvr>
                                        <p:cTn id="38" dur="1000" fill="hold"/>
                                        <p:tgtEl>
                                          <p:spTgt spid="13"/>
                                        </p:tgtEl>
                                        <p:attrNameLst>
                                          <p:attrName>ppt_h</p:attrName>
                                        </p:attrNameLst>
                                      </p:cBhvr>
                                      <p:tavLst>
                                        <p:tav tm="0">
                                          <p:val>
                                            <p:fltVal val="0"/>
                                          </p:val>
                                        </p:tav>
                                        <p:tav tm="100000">
                                          <p:val>
                                            <p:strVal val="#ppt_h"/>
                                          </p:val>
                                        </p:tav>
                                      </p:tavLst>
                                    </p:anim>
                                    <p:anim calcmode="lin" valueType="num">
                                      <p:cBhvr>
                                        <p:cTn id="39" dur="1000" fill="hold"/>
                                        <p:tgtEl>
                                          <p:spTgt spid="13"/>
                                        </p:tgtEl>
                                        <p:attrNameLst>
                                          <p:attrName>style.rotation</p:attrName>
                                        </p:attrNameLst>
                                      </p:cBhvr>
                                      <p:tavLst>
                                        <p:tav tm="0">
                                          <p:val>
                                            <p:fltVal val="90"/>
                                          </p:val>
                                        </p:tav>
                                        <p:tav tm="100000">
                                          <p:val>
                                            <p:fltVal val="0"/>
                                          </p:val>
                                        </p:tav>
                                      </p:tavLst>
                                    </p:anim>
                                    <p:animEffect transition="in" filter="fade">
                                      <p:cBhvr>
                                        <p:cTn id="40"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1" grpId="0" animBg="1"/>
      <p:bldP spid="9" grpId="0" animBg="1"/>
      <p:bldP spid="10" grpId="0" animBg="1"/>
      <p:bldP spid="13"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666</Words>
  <Application>Microsoft Office PowerPoint</Application>
  <PresentationFormat>Breitbild</PresentationFormat>
  <Paragraphs>115</Paragraphs>
  <Slides>8</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8</vt:i4>
      </vt:variant>
    </vt:vector>
  </HeadingPairs>
  <TitlesOfParts>
    <vt:vector size="13" baseType="lpstr">
      <vt:lpstr>Arial</vt:lpstr>
      <vt:lpstr>Calibri</vt:lpstr>
      <vt:lpstr>Calibri Light</vt:lpstr>
      <vt:lpstr>MV Boli</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22</cp:revision>
  <dcterms:created xsi:type="dcterms:W3CDTF">2023-07-27T10:44:56Z</dcterms:created>
  <dcterms:modified xsi:type="dcterms:W3CDTF">2023-10-13T11:38:11Z</dcterms:modified>
</cp:coreProperties>
</file>