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61E83-0742-4721-9395-858603EA5795}" type="datetimeFigureOut">
              <a:rPr lang="de-DE" smtClean="0"/>
              <a:t>17.08.2024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34E62-7E64-40B3-83E7-6B79B801BD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319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Wiederholunsglehrgang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Zwangsvollstreckung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1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55201" y="3360709"/>
            <a:ext cx="1497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/>
              <a:t>32</a:t>
            </a:r>
          </a:p>
        </p:txBody>
      </p:sp>
      <p:sp>
        <p:nvSpPr>
          <p:cNvPr id="4" name="Rechteck 3"/>
          <p:cNvSpPr/>
          <p:nvPr/>
        </p:nvSpPr>
        <p:spPr>
          <a:xfrm>
            <a:off x="9536222" y="3343294"/>
            <a:ext cx="190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b="1" dirty="0" smtClean="0"/>
              <a:t>/24</a:t>
            </a:r>
            <a:endParaRPr lang="de-DE" sz="5400" b="1" dirty="0"/>
          </a:p>
        </p:txBody>
      </p:sp>
      <p:sp>
        <p:nvSpPr>
          <p:cNvPr id="5" name="Rechteck 4"/>
          <p:cNvSpPr/>
          <p:nvPr/>
        </p:nvSpPr>
        <p:spPr>
          <a:xfrm>
            <a:off x="6852481" y="3360709"/>
            <a:ext cx="1109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 dirty="0" smtClean="0"/>
              <a:t>471</a:t>
            </a:r>
            <a:endParaRPr lang="de-DE" sz="5400" b="1" dirty="0"/>
          </a:p>
        </p:txBody>
      </p:sp>
      <p:sp>
        <p:nvSpPr>
          <p:cNvPr id="6" name="Rechteck 5"/>
          <p:cNvSpPr/>
          <p:nvPr/>
        </p:nvSpPr>
        <p:spPr>
          <a:xfrm>
            <a:off x="4171604" y="3299154"/>
            <a:ext cx="8194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 dirty="0" smtClean="0"/>
              <a:t>M</a:t>
            </a:r>
            <a:endParaRPr lang="de-DE" sz="5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775711" y="2437673"/>
            <a:ext cx="2856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Abteilungsnummer</a:t>
            </a:r>
            <a:endParaRPr lang="de-DE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4100724" y="2119948"/>
            <a:ext cx="15788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Register-</a:t>
            </a:r>
          </a:p>
          <a:p>
            <a:r>
              <a:rPr lang="de-DE" sz="3200" dirty="0" err="1" smtClean="0"/>
              <a:t>zeichen</a:t>
            </a:r>
            <a:endParaRPr lang="de-DE" sz="3200" dirty="0"/>
          </a:p>
        </p:txBody>
      </p:sp>
      <p:sp>
        <p:nvSpPr>
          <p:cNvPr id="9" name="Textfeld 8"/>
          <p:cNvSpPr txBox="1"/>
          <p:nvPr/>
        </p:nvSpPr>
        <p:spPr>
          <a:xfrm>
            <a:off x="6852481" y="2119948"/>
            <a:ext cx="1487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Laufende</a:t>
            </a:r>
          </a:p>
          <a:p>
            <a:r>
              <a:rPr lang="de-DE" sz="2800" dirty="0" smtClean="0"/>
              <a:t>Nummer</a:t>
            </a:r>
            <a:endParaRPr lang="de-DE" sz="2800" dirty="0"/>
          </a:p>
        </p:txBody>
      </p:sp>
      <p:sp>
        <p:nvSpPr>
          <p:cNvPr id="10" name="Textfeld 9"/>
          <p:cNvSpPr txBox="1"/>
          <p:nvPr/>
        </p:nvSpPr>
        <p:spPr>
          <a:xfrm>
            <a:off x="9536222" y="2253824"/>
            <a:ext cx="1399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Jahrgang</a:t>
            </a:r>
            <a:endParaRPr lang="de-DE" sz="2800" dirty="0"/>
          </a:p>
        </p:txBody>
      </p:sp>
      <p:sp>
        <p:nvSpPr>
          <p:cNvPr id="11" name="Textfeld 10"/>
          <p:cNvSpPr txBox="1"/>
          <p:nvPr/>
        </p:nvSpPr>
        <p:spPr>
          <a:xfrm>
            <a:off x="1455201" y="4539916"/>
            <a:ext cx="90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GVP</a:t>
            </a:r>
            <a:endParaRPr lang="de-DE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3942983" y="4324472"/>
            <a:ext cx="2036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Anlage I/</a:t>
            </a:r>
          </a:p>
          <a:p>
            <a:r>
              <a:rPr lang="de-DE" sz="2800" dirty="0" smtClean="0"/>
              <a:t>§24 I 3 </a:t>
            </a:r>
            <a:r>
              <a:rPr lang="de-DE" sz="2800" dirty="0" err="1" smtClean="0"/>
              <a:t>AktO</a:t>
            </a:r>
            <a:endParaRPr lang="de-DE" sz="2800" dirty="0"/>
          </a:p>
        </p:txBody>
      </p:sp>
      <p:sp>
        <p:nvSpPr>
          <p:cNvPr id="13" name="Textfeld 12"/>
          <p:cNvSpPr txBox="1"/>
          <p:nvPr/>
        </p:nvSpPr>
        <p:spPr>
          <a:xfrm>
            <a:off x="7962080" y="4496725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§2 II </a:t>
            </a:r>
            <a:r>
              <a:rPr lang="de-DE" sz="2800" dirty="0" err="1" smtClean="0"/>
              <a:t>AktO</a:t>
            </a:r>
            <a:endParaRPr lang="de-DE" sz="2800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178520" y="724881"/>
            <a:ext cx="9601196" cy="7897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Bildung des Aktenzeichens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59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Rechtsbehelfe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/>
              <a:t>Der </a:t>
            </a:r>
            <a:r>
              <a:rPr lang="de-DE" b="1" dirty="0"/>
              <a:t>Rechtspfleger erlässt einen Pfändungs- und Überweisungsbeschluss. Der Schuldner ist der Ansicht, dass diese Forderung nicht pfändbar ist.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46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Rechtsbehelfe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spcAft>
                <a:spcPts val="2133"/>
              </a:spcAft>
              <a:buNone/>
            </a:pPr>
            <a:r>
              <a:rPr lang="de-DE" b="1" dirty="0"/>
              <a:t>Der Rechtspfleger weist einen Antrag auf Erlass eines Pfändungsbeschlusses zurück, da er der Ansicht ist, dass die betreffende Forderung nicht pfändbar ist.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75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DE" dirty="0" smtClean="0"/>
              <a:t>Voraussetzungen Abnahme VAK § 802c ZPO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Auftrag</a:t>
            </a:r>
          </a:p>
          <a:p>
            <a:r>
              <a:rPr lang="de-DE" dirty="0" smtClean="0"/>
              <a:t>Vollstreckbare Ausfertigung</a:t>
            </a:r>
          </a:p>
          <a:p>
            <a:r>
              <a:rPr lang="de-DE" dirty="0" smtClean="0"/>
              <a:t>Zustellbescheinigung</a:t>
            </a:r>
          </a:p>
          <a:p>
            <a:r>
              <a:rPr lang="de-DE" dirty="0" smtClean="0"/>
              <a:t>Schuldner kann Ratenzahlung weder anbieten noch einhalten</a:t>
            </a:r>
          </a:p>
          <a:p>
            <a:r>
              <a:rPr lang="de-DE" dirty="0" smtClean="0"/>
              <a:t>Zahlung innerhalb 14 Tagen nicht möglich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56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Ablauf </a:t>
            </a:r>
            <a:r>
              <a:rPr lang="de-DE" dirty="0" smtClean="0"/>
              <a:t>HB gem. § 802g ZPO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sz="1800" dirty="0" smtClean="0"/>
              <a:t>Präsentieren</a:t>
            </a:r>
          </a:p>
          <a:p>
            <a:r>
              <a:rPr lang="de-DE" sz="1800" dirty="0" smtClean="0"/>
              <a:t>Zuständigkeit prüfen</a:t>
            </a:r>
          </a:p>
          <a:p>
            <a:r>
              <a:rPr lang="de-DE" sz="1800" dirty="0" smtClean="0"/>
              <a:t>Eintrag </a:t>
            </a:r>
            <a:r>
              <a:rPr lang="de-DE" sz="1800" b="1" dirty="0" smtClean="0"/>
              <a:t>Register</a:t>
            </a:r>
            <a:r>
              <a:rPr lang="de-DE" sz="1800" dirty="0" smtClean="0"/>
              <a:t>/ Fachverfahren/Forum Star</a:t>
            </a:r>
          </a:p>
          <a:p>
            <a:r>
              <a:rPr lang="de-DE" sz="1800" dirty="0" smtClean="0"/>
              <a:t>Papierakte </a:t>
            </a:r>
            <a:r>
              <a:rPr lang="de-DE" sz="1800" dirty="0" smtClean="0"/>
              <a:t>anlegen (lose Blattsammlung)</a:t>
            </a:r>
            <a:endParaRPr lang="de-DE" sz="1800" dirty="0" smtClean="0"/>
          </a:p>
          <a:p>
            <a:r>
              <a:rPr lang="de-DE" sz="1800" dirty="0" smtClean="0"/>
              <a:t>Auskunft Vollstreckungsportal</a:t>
            </a:r>
            <a:endParaRPr lang="de-DE" sz="1800" dirty="0" smtClean="0"/>
          </a:p>
          <a:p>
            <a:r>
              <a:rPr lang="de-DE" sz="1800" dirty="0" smtClean="0"/>
              <a:t>Entwurf HB</a:t>
            </a:r>
          </a:p>
          <a:p>
            <a:r>
              <a:rPr lang="de-DE" sz="1800" dirty="0" smtClean="0"/>
              <a:t>Richtervorlage ( Unterschrift!!!)</a:t>
            </a:r>
            <a:endParaRPr lang="de-DE" sz="1800" dirty="0" smtClean="0"/>
          </a:p>
          <a:p>
            <a:r>
              <a:rPr lang="de-DE" sz="1800" dirty="0" smtClean="0"/>
              <a:t>Ausfertigung </a:t>
            </a:r>
            <a:r>
              <a:rPr lang="de-DE" sz="1800" dirty="0" smtClean="0"/>
              <a:t>HB (rotes Papier)</a:t>
            </a:r>
            <a:endParaRPr lang="de-DE" sz="1800" dirty="0" smtClean="0"/>
          </a:p>
          <a:p>
            <a:r>
              <a:rPr lang="de-DE" sz="1800" dirty="0" smtClean="0"/>
              <a:t>SKR (KV2114)</a:t>
            </a:r>
            <a:endParaRPr lang="de-DE" sz="1800" dirty="0" smtClean="0"/>
          </a:p>
          <a:p>
            <a:r>
              <a:rPr lang="de-DE" sz="1800" dirty="0" smtClean="0"/>
              <a:t>Akte weglegen mit KPV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441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1117305"/>
            <a:ext cx="9601196" cy="1303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Sachverhalt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Frau Krüger hat einen Titel mit folgendem Tenor gegen Herrn Becker  erwirkt.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Der Beklagte wird verurteilt, an die Klägerin 1500,00 € zu zahlen.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Das Urteil ist gegen Sicherheitsleistung </a:t>
            </a:r>
            <a:r>
              <a:rPr lang="de-DE" dirty="0" err="1" smtClean="0"/>
              <a:t>i.H.v</a:t>
            </a:r>
            <a:r>
              <a:rPr lang="de-DE" dirty="0" smtClean="0"/>
              <a:t>. 1700,00 € vorläufig   vollstreckbar.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Die Kosten des Rechtsstreits trägt der Beklagte.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96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1117305"/>
            <a:ext cx="9601196" cy="1303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b="1" dirty="0"/>
              <a:t>Vollstreckungsorgane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/>
              <a:t>Fall 1:</a:t>
            </a:r>
          </a:p>
          <a:p>
            <a:pPr marL="0" indent="0">
              <a:buNone/>
            </a:pPr>
            <a:r>
              <a:rPr lang="de-DE" dirty="0"/>
              <a:t>Titel auf Herausgabe eines Sparbuches.</a:t>
            </a:r>
          </a:p>
          <a:p>
            <a:pPr marL="0" indent="0">
              <a:buNone/>
            </a:pPr>
            <a:r>
              <a:rPr lang="de-DE" b="1" dirty="0"/>
              <a:t>Fall 2:</a:t>
            </a:r>
          </a:p>
          <a:p>
            <a:pPr marL="0" indent="0">
              <a:buNone/>
            </a:pPr>
            <a:r>
              <a:rPr lang="de-DE" dirty="0"/>
              <a:t>Titel über Zahlung von 10.000 €. Nach dem Wissen des Gläubigers verfügt der Schuldner über ein Sparkassenbuch über 30.000€. </a:t>
            </a:r>
          </a:p>
          <a:p>
            <a:pPr marL="0" indent="0">
              <a:buNone/>
            </a:pPr>
            <a:r>
              <a:rPr lang="de-DE" b="1" dirty="0"/>
              <a:t>Fall 3:</a:t>
            </a:r>
          </a:p>
          <a:p>
            <a:pPr marL="0" indent="0">
              <a:buNone/>
            </a:pPr>
            <a:r>
              <a:rPr lang="de-DE" dirty="0"/>
              <a:t>Der Beklagte wird verurteilt, an den Kläger 10.000 € zu zahlen.</a:t>
            </a:r>
          </a:p>
          <a:p>
            <a:pPr marL="0" indent="0">
              <a:buNone/>
            </a:pPr>
            <a:r>
              <a:rPr lang="de-DE" dirty="0"/>
              <a:t>Der Kläger weiß von einer wertvollen Münzsammlung im Besitz des Schuldners.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087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1133207"/>
            <a:ext cx="9601196" cy="1303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b="1" dirty="0"/>
              <a:t>Vollstreckungsorgane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Fall 4:</a:t>
            </a:r>
          </a:p>
          <a:p>
            <a:pPr marL="0" indent="0">
              <a:buNone/>
            </a:pPr>
            <a:r>
              <a:rPr lang="de-DE" dirty="0"/>
              <a:t>Der Händler ist zur Herausgabe eines ganz bestimmten Baufahrzeuges verurteilt worden.</a:t>
            </a:r>
          </a:p>
          <a:p>
            <a:pPr marL="0" indent="0">
              <a:buNone/>
            </a:pPr>
            <a:r>
              <a:rPr lang="de-DE" b="1" dirty="0"/>
              <a:t>Fall 5:</a:t>
            </a:r>
          </a:p>
          <a:p>
            <a:pPr marL="0" indent="0">
              <a:buNone/>
            </a:pPr>
            <a:r>
              <a:rPr lang="de-DE" dirty="0"/>
              <a:t>Der Titel lautet auf Lieferung des Baufahrzeuges an einen ganz bestimmten Ort.</a:t>
            </a:r>
          </a:p>
          <a:p>
            <a:pPr marL="0" indent="0">
              <a:buNone/>
            </a:pPr>
            <a:r>
              <a:rPr lang="de-DE" b="1" dirty="0"/>
              <a:t>Fall 6:</a:t>
            </a:r>
          </a:p>
          <a:p>
            <a:pPr marL="0" indent="0">
              <a:buNone/>
            </a:pPr>
            <a:r>
              <a:rPr lang="de-DE" dirty="0"/>
              <a:t>Der Händler ist verurteilt worden, Zeugnis darüber abzugeben, in welchem Zustand er das Baufahrzeug herausgegeben hat.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267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1117305"/>
            <a:ext cx="9601196" cy="1303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Sachverhalt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Frau Krüger hat einen Titel mit folgendem Tenor gegen Herrn Becker  erwirkt.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Der Beklagte wird verurteilt, an die Klägerin 1500,00 € zu zahlen.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Das Urteil ist gegen Sicherheitsleistung </a:t>
            </a:r>
            <a:r>
              <a:rPr lang="de-DE" dirty="0" err="1" smtClean="0"/>
              <a:t>i.H.v</a:t>
            </a:r>
            <a:r>
              <a:rPr lang="de-DE" dirty="0" smtClean="0"/>
              <a:t>. 1700,00 € vorläufig   vollstreckbar.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Die Kosten des Rechtsstreits trägt der Beklagte.</a:t>
            </a:r>
          </a:p>
          <a:p>
            <a:pPr marL="0" indent="0">
              <a:buNone/>
            </a:pPr>
            <a:r>
              <a:rPr lang="de-DE" b="1" dirty="0" smtClean="0"/>
              <a:t>Die Klägerin möchte sofort mit der Zwangsvollstreckung beginnen.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8322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1117305"/>
            <a:ext cx="9601196" cy="1303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Sachverhalt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1600" b="1" dirty="0"/>
          </a:p>
          <a:p>
            <a:pPr marL="0" indent="0">
              <a:buNone/>
            </a:pPr>
            <a:r>
              <a:rPr lang="de-DE" b="1" dirty="0" smtClean="0"/>
              <a:t>Ein Jahr später bekommt der GV von der Gläubigerin den Vollstreckungsauftrag und begibt  sich zum Schuldner, um zu vollstrecken.</a:t>
            </a:r>
          </a:p>
          <a:p>
            <a:pPr marL="0" indent="0">
              <a:buNone/>
            </a:pPr>
            <a:r>
              <a:rPr lang="de-DE" b="1" dirty="0" smtClean="0"/>
              <a:t>Herr Becker legt dem GV die Ausfertigung einer rechtskräftigen Entscheidung vor, aus der sich ergibt, dass das zu vollstreckende Urteil aufgehoben wird.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309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1101402"/>
            <a:ext cx="9601196" cy="1303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Vollstreckungshindernisse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>
              <a:buFont typeface="+mj-lt"/>
              <a:buAutoNum type="arabicPeriod"/>
            </a:pPr>
            <a:r>
              <a:rPr lang="de-DE" b="1" dirty="0"/>
              <a:t>Einstellung der Zwangsvollstreckung auf Anweisung des Gläubigers</a:t>
            </a:r>
          </a:p>
          <a:p>
            <a:pPr marL="457189">
              <a:buFont typeface="+mj-lt"/>
              <a:buAutoNum type="arabicPeriod"/>
            </a:pPr>
            <a:endParaRPr lang="de-DE" b="1" dirty="0"/>
          </a:p>
          <a:p>
            <a:pPr marL="457189">
              <a:spcBef>
                <a:spcPts val="2133"/>
              </a:spcBef>
              <a:buFont typeface="+mj-lt"/>
              <a:buAutoNum type="arabicPeriod"/>
            </a:pPr>
            <a:r>
              <a:rPr lang="de-DE" b="1" dirty="0"/>
              <a:t>Vollstreckungshindernisse nach § 775 ZPO</a:t>
            </a:r>
          </a:p>
          <a:p>
            <a:pPr marL="457189">
              <a:spcBef>
                <a:spcPts val="2133"/>
              </a:spcBef>
              <a:buFont typeface="+mj-lt"/>
              <a:buAutoNum type="arabicPeriod"/>
            </a:pPr>
            <a:endParaRPr lang="de-DE" b="1" dirty="0"/>
          </a:p>
          <a:p>
            <a:pPr marL="457189">
              <a:spcBef>
                <a:spcPts val="2133"/>
              </a:spcBef>
              <a:buFont typeface="+mj-lt"/>
              <a:buAutoNum type="arabicPeriod"/>
            </a:pPr>
            <a:r>
              <a:rPr lang="de-DE" b="1" dirty="0"/>
              <a:t>Eröffnung des Insolvenzverfahrens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51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1117305"/>
            <a:ext cx="9601196" cy="13038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Sachverhalt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Frau Krüger hat einen Titel mit folgendem Tenor gegen Herrn Becker  erwirkt.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Der Beklagte wird verurteilt, an die Klägerin 1500,00 € zu zahlen, Zug um Zug gegen Übergabe des Elektrorollers XY123 bis zum 30.08.20..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Das Urteil ist gegen Sicherheitsleistung </a:t>
            </a:r>
            <a:r>
              <a:rPr lang="de-DE" dirty="0" err="1" smtClean="0"/>
              <a:t>i.H.v</a:t>
            </a:r>
            <a:r>
              <a:rPr lang="de-DE" dirty="0" smtClean="0"/>
              <a:t>. 1700,00 € vorläufig   vollstreckbar.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Die Kosten des Rechtsstreits trägt der Beklagte.</a:t>
            </a:r>
          </a:p>
        </p:txBody>
      </p:sp>
    </p:spTree>
    <p:extLst>
      <p:ext uri="{BB962C8B-B14F-4D97-AF65-F5344CB8AC3E}">
        <p14:creationId xmlns:p14="http://schemas.microsoft.com/office/powerpoint/2010/main" val="39376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 smtClean="0"/>
              <a:t>Ablauf </a:t>
            </a:r>
            <a:r>
              <a:rPr lang="de-DE" dirty="0" err="1" smtClean="0"/>
              <a:t>Pfüb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1800" dirty="0" smtClean="0"/>
              <a:t>Präsentieren</a:t>
            </a:r>
          </a:p>
          <a:p>
            <a:r>
              <a:rPr lang="de-DE" sz="1800" dirty="0" smtClean="0"/>
              <a:t>Zuständigkeit prüfen</a:t>
            </a:r>
          </a:p>
          <a:p>
            <a:r>
              <a:rPr lang="de-DE" sz="1800" dirty="0" smtClean="0"/>
              <a:t>Eintrag </a:t>
            </a:r>
            <a:r>
              <a:rPr lang="de-DE" sz="1800" b="1" dirty="0" smtClean="0"/>
              <a:t>Register</a:t>
            </a:r>
            <a:r>
              <a:rPr lang="de-DE" sz="1800" dirty="0" smtClean="0"/>
              <a:t>/ Fachverfahren/Forum Star</a:t>
            </a:r>
          </a:p>
          <a:p>
            <a:r>
              <a:rPr lang="de-DE" sz="1800" dirty="0" smtClean="0"/>
              <a:t>Papierakte </a:t>
            </a:r>
            <a:r>
              <a:rPr lang="de-DE" sz="1800" dirty="0" smtClean="0"/>
              <a:t>anlegen (lose Blattsammlung)</a:t>
            </a:r>
            <a:endParaRPr lang="de-DE" sz="1800" dirty="0" smtClean="0"/>
          </a:p>
          <a:p>
            <a:r>
              <a:rPr lang="de-DE" sz="1800" dirty="0" smtClean="0"/>
              <a:t>Kostenvorschuss </a:t>
            </a:r>
            <a:r>
              <a:rPr lang="de-DE" sz="1800" dirty="0" smtClean="0"/>
              <a:t>prüfen (KV 2111)</a:t>
            </a:r>
            <a:endParaRPr lang="de-DE" sz="1800" dirty="0" smtClean="0"/>
          </a:p>
          <a:p>
            <a:r>
              <a:rPr lang="de-DE" sz="1800" dirty="0" smtClean="0"/>
              <a:t>Vorlage </a:t>
            </a:r>
            <a:r>
              <a:rPr lang="de-DE" sz="1800" dirty="0" smtClean="0"/>
              <a:t>Rechtspfleger (Unterschrift !!!)</a:t>
            </a:r>
            <a:endParaRPr lang="de-DE" sz="1800" dirty="0" smtClean="0"/>
          </a:p>
          <a:p>
            <a:r>
              <a:rPr lang="de-DE" sz="1800" dirty="0" smtClean="0"/>
              <a:t>Ausfertigung des </a:t>
            </a:r>
            <a:r>
              <a:rPr lang="de-DE" sz="1800" dirty="0" err="1" smtClean="0"/>
              <a:t>PfüB</a:t>
            </a:r>
            <a:endParaRPr lang="de-DE" sz="1800" dirty="0" smtClean="0"/>
          </a:p>
          <a:p>
            <a:r>
              <a:rPr lang="de-DE" sz="1800" dirty="0" smtClean="0"/>
              <a:t>SKR</a:t>
            </a:r>
          </a:p>
          <a:p>
            <a:r>
              <a:rPr lang="de-DE" sz="1800" dirty="0" smtClean="0"/>
              <a:t>Akte weglegen mit KPV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656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520</Words>
  <Application>Microsoft Office PowerPoint</Application>
  <PresentationFormat>Breitbild</PresentationFormat>
  <Paragraphs>94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Organisch</vt:lpstr>
      <vt:lpstr>Wiederholunsglehrgang</vt:lpstr>
      <vt:lpstr>Sachverhalt</vt:lpstr>
      <vt:lpstr>Vollstreckungsorgane</vt:lpstr>
      <vt:lpstr>Vollstreckungsorgane</vt:lpstr>
      <vt:lpstr>Sachverhalt</vt:lpstr>
      <vt:lpstr>Sachverhalt</vt:lpstr>
      <vt:lpstr>Vollstreckungshindernisse</vt:lpstr>
      <vt:lpstr>Sachverhalt</vt:lpstr>
      <vt:lpstr>Ablauf Pfüb</vt:lpstr>
      <vt:lpstr>PowerPoint-Präsentation</vt:lpstr>
      <vt:lpstr>Rechtsbehelfe</vt:lpstr>
      <vt:lpstr>Rechtsbehelfe</vt:lpstr>
      <vt:lpstr>Voraussetzungen Abnahme VAK § 802c ZPO</vt:lpstr>
      <vt:lpstr>Ablauf HB gem. § 802g ZPO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Wiederholunsglehrgang</dc:title>
  <dc:creator>Rachner, Kathrin</dc:creator>
  <cp:lastModifiedBy>Rachner, Kathrin</cp:lastModifiedBy>
  <cp:revision>13</cp:revision>
  <cp:lastPrinted>2024-07-30T07:18:35Z</cp:lastPrinted>
  <dcterms:created xsi:type="dcterms:W3CDTF">2024-07-30T06:33:17Z</dcterms:created>
  <dcterms:modified xsi:type="dcterms:W3CDTF">2024-08-17T06:13:25Z</dcterms:modified>
</cp:coreProperties>
</file>