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45" r:id="rId2"/>
    <p:sldId id="346" r:id="rId3"/>
    <p:sldId id="347" r:id="rId4"/>
    <p:sldId id="348" r:id="rId5"/>
    <p:sldId id="349" r:id="rId6"/>
    <p:sldId id="350" r:id="rId7"/>
    <p:sldId id="351" r:id="rId8"/>
    <p:sldId id="352" r:id="rId9"/>
    <p:sldId id="353" r:id="rId10"/>
    <p:sldId id="354" r:id="rId11"/>
    <p:sldId id="35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7" autoAdjust="0"/>
    <p:restoredTop sz="94660"/>
  </p:normalViewPr>
  <p:slideViewPr>
    <p:cSldViewPr snapToGrid="0">
      <p:cViewPr varScale="1">
        <p:scale>
          <a:sx n="53" d="100"/>
          <a:sy n="53" d="100"/>
        </p:scale>
        <p:origin x="108"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Date Placeholder 2"/>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Mastertitelformat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11/13/2024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212942" y="276100"/>
            <a:ext cx="11548997" cy="6386364"/>
          </a:xfrm>
          <a:prstGeom prst="rect">
            <a:avLst/>
          </a:prstGeom>
        </p:spPr>
        <p:txBody>
          <a:bodyPr wrap="square">
            <a:spAutoFit/>
          </a:bodyPr>
          <a:lstStyle/>
          <a:p>
            <a:pPr algn="ctr">
              <a:spcAft>
                <a:spcPts val="600"/>
              </a:spcAft>
            </a:pPr>
            <a:r>
              <a:rPr lang="de-DE" sz="2400" b="1" u="sng" dirty="0">
                <a:latin typeface="Arial Narrow" panose="020B0606020202030204" pitchFamily="34" charset="0"/>
              </a:rPr>
              <a:t>Befreite Betreuer</a:t>
            </a:r>
          </a:p>
          <a:p>
            <a:r>
              <a:rPr lang="de-DE" sz="2000" b="1" dirty="0">
                <a:solidFill>
                  <a:srgbClr val="000000"/>
                </a:solidFill>
                <a:latin typeface="Arial Narrow" panose="020B0606020202030204" pitchFamily="34" charset="0"/>
              </a:rPr>
              <a:t>Die befreiten Betreuer genießen gegenüber den anderen Betreuern einige Erleichterungen bei der</a:t>
            </a:r>
          </a:p>
          <a:p>
            <a:r>
              <a:rPr lang="de-DE" sz="2000" b="1" dirty="0">
                <a:solidFill>
                  <a:srgbClr val="000000"/>
                </a:solidFill>
                <a:latin typeface="Arial Narrow" panose="020B0606020202030204" pitchFamily="34" charset="0"/>
              </a:rPr>
              <a:t>Führung der Betreuung </a:t>
            </a:r>
            <a:r>
              <a:rPr lang="de-DE" sz="2000" b="1" dirty="0">
                <a:solidFill>
                  <a:srgbClr val="FF0000"/>
                </a:solidFill>
                <a:latin typeface="Arial Narrow" panose="020B0606020202030204" pitchFamily="34" charset="0"/>
              </a:rPr>
              <a:t>1859, 1860 BGB </a:t>
            </a:r>
            <a:r>
              <a:rPr lang="de-DE" sz="2000" b="1" dirty="0">
                <a:solidFill>
                  <a:srgbClr val="000000"/>
                </a:solidFill>
                <a:latin typeface="Arial Narrow" panose="020B0606020202030204" pitchFamily="34" charset="0"/>
              </a:rPr>
              <a:t>Befreiung von der Pflicht zur versperrten Anlegung des Betroffenenvermögens </a:t>
            </a:r>
            <a:r>
              <a:rPr lang="de-DE" sz="2000" b="1" dirty="0">
                <a:solidFill>
                  <a:srgbClr val="FF0000"/>
                </a:solidFill>
                <a:latin typeface="Arial Narrow" panose="020B0606020202030204" pitchFamily="34" charset="0"/>
              </a:rPr>
              <a:t>§1845</a:t>
            </a:r>
            <a:r>
              <a:rPr lang="de-DE" sz="2000" b="1" dirty="0">
                <a:solidFill>
                  <a:srgbClr val="000000"/>
                </a:solidFill>
                <a:latin typeface="Arial Narrow" panose="020B0606020202030204" pitchFamily="34" charset="0"/>
              </a:rPr>
              <a:t>)</a:t>
            </a:r>
          </a:p>
          <a:p>
            <a:pPr marL="800100" lvl="1" indent="-342900">
              <a:buFont typeface="Arial" panose="020B0604020202020204" pitchFamily="34" charset="0"/>
              <a:buChar char="•"/>
            </a:pPr>
            <a:r>
              <a:rPr lang="de-DE" sz="2000" b="1" dirty="0">
                <a:solidFill>
                  <a:srgbClr val="000000"/>
                </a:solidFill>
                <a:latin typeface="Arial Narrow" panose="020B0606020202030204" pitchFamily="34" charset="0"/>
              </a:rPr>
              <a:t>Befreiung von der Bestellung eines Gegenbetreuers (praktisch irrelevant, in Folge der BGB-Änderung abgeschafft)</a:t>
            </a:r>
          </a:p>
          <a:p>
            <a:pPr marL="800100" lvl="1" indent="-342900">
              <a:buFont typeface="Arial" panose="020B0604020202020204" pitchFamily="34" charset="0"/>
              <a:buChar char="•"/>
            </a:pPr>
            <a:r>
              <a:rPr lang="de-DE" sz="2000" b="1" dirty="0">
                <a:solidFill>
                  <a:srgbClr val="000000"/>
                </a:solidFill>
                <a:latin typeface="Arial Narrow" panose="020B0606020202030204" pitchFamily="34" charset="0"/>
              </a:rPr>
              <a:t>Befreiung von den Genehmigungspflichten nach </a:t>
            </a:r>
            <a:r>
              <a:rPr lang="de-DE" sz="2000" b="1" dirty="0">
                <a:solidFill>
                  <a:srgbClr val="FF0000"/>
                </a:solidFill>
                <a:latin typeface="Arial Narrow" panose="020B0606020202030204" pitchFamily="34" charset="0"/>
              </a:rPr>
              <a:t>§ 1849 BGB </a:t>
            </a:r>
            <a:r>
              <a:rPr lang="de-DE" sz="2000" b="1" dirty="0">
                <a:solidFill>
                  <a:srgbClr val="000000"/>
                </a:solidFill>
                <a:latin typeface="Arial Narrow" panose="020B0606020202030204" pitchFamily="34" charset="0"/>
              </a:rPr>
              <a:t>Befreiung von der Hinterlegungspflicht nach </a:t>
            </a:r>
            <a:r>
              <a:rPr lang="de-DE" sz="2000" b="1" dirty="0">
                <a:solidFill>
                  <a:srgbClr val="FF0000"/>
                </a:solidFill>
                <a:latin typeface="Arial Narrow" panose="020B0606020202030204" pitchFamily="34" charset="0"/>
              </a:rPr>
              <a:t>§ 1844 </a:t>
            </a:r>
            <a:r>
              <a:rPr lang="de-DE" sz="2000" b="1" dirty="0">
                <a:solidFill>
                  <a:srgbClr val="000000"/>
                </a:solidFill>
                <a:latin typeface="Arial Narrow" panose="020B0606020202030204" pitchFamily="34" charset="0"/>
              </a:rPr>
              <a:t>Befreiung von der Rechnungslegung nach </a:t>
            </a:r>
            <a:r>
              <a:rPr lang="de-DE" sz="2000" b="1" dirty="0">
                <a:solidFill>
                  <a:srgbClr val="FF0000"/>
                </a:solidFill>
                <a:latin typeface="Arial Narrow" panose="020B0606020202030204" pitchFamily="34" charset="0"/>
              </a:rPr>
              <a:t>§1865 BGB</a:t>
            </a:r>
            <a:br>
              <a:rPr lang="de-DE" sz="2000" b="1" dirty="0">
                <a:solidFill>
                  <a:srgbClr val="000000"/>
                </a:solidFill>
                <a:latin typeface="Arial Narrow" panose="020B0606020202030204" pitchFamily="34" charset="0"/>
              </a:rPr>
            </a:br>
            <a:r>
              <a:rPr lang="de-DE" sz="2000" b="1" dirty="0">
                <a:solidFill>
                  <a:srgbClr val="FF0000"/>
                </a:solidFill>
                <a:latin typeface="Arial Narrow" panose="020B0606020202030204" pitchFamily="34" charset="0"/>
              </a:rPr>
              <a:t>§1859 Abs. 2 BGB </a:t>
            </a:r>
            <a:r>
              <a:rPr lang="de-DE" sz="2000" b="1" dirty="0">
                <a:solidFill>
                  <a:srgbClr val="000000"/>
                </a:solidFill>
                <a:latin typeface="Arial Narrow" panose="020B0606020202030204" pitchFamily="34" charset="0"/>
              </a:rPr>
              <a:t>als befreite Betreuer auf:</a:t>
            </a:r>
          </a:p>
          <a:p>
            <a:pPr marL="800100" lvl="1" indent="-342900">
              <a:buFont typeface="Arial" panose="020B0604020202020204" pitchFamily="34" charset="0"/>
              <a:buChar char="•"/>
            </a:pPr>
            <a:r>
              <a:rPr lang="de-DE" sz="2000" b="1" dirty="0">
                <a:solidFill>
                  <a:srgbClr val="FF0000"/>
                </a:solidFill>
                <a:latin typeface="Arial Narrow" panose="020B0606020202030204" pitchFamily="34" charset="0"/>
              </a:rPr>
              <a:t>neu:1. Verwandte in gerader Linie</a:t>
            </a:r>
          </a:p>
          <a:p>
            <a:pPr marL="800100" lvl="1" indent="-342900">
              <a:buFont typeface="Arial" panose="020B0604020202020204" pitchFamily="34" charset="0"/>
              <a:buChar char="•"/>
            </a:pPr>
            <a:r>
              <a:rPr lang="de-DE" sz="2000" b="1" dirty="0">
                <a:solidFill>
                  <a:srgbClr val="FF0000"/>
                </a:solidFill>
                <a:latin typeface="Arial Narrow" panose="020B0606020202030204" pitchFamily="34" charset="0"/>
              </a:rPr>
              <a:t>2. Geschwister</a:t>
            </a:r>
          </a:p>
          <a:p>
            <a:pPr marL="800100" lvl="1" indent="-342900">
              <a:buFont typeface="Arial" panose="020B0604020202020204" pitchFamily="34" charset="0"/>
              <a:buChar char="•"/>
            </a:pPr>
            <a:r>
              <a:rPr lang="de-DE" sz="2000" b="1" dirty="0">
                <a:solidFill>
                  <a:srgbClr val="FF0000"/>
                </a:solidFill>
                <a:latin typeface="Arial Narrow" panose="020B0606020202030204" pitchFamily="34" charset="0"/>
              </a:rPr>
              <a:t>3. Ehegatten    </a:t>
            </a:r>
          </a:p>
          <a:p>
            <a:pPr marL="800100" lvl="1" indent="-342900">
              <a:buFont typeface="Arial" panose="020B0604020202020204" pitchFamily="34" charset="0"/>
              <a:buChar char="•"/>
            </a:pPr>
            <a:r>
              <a:rPr lang="de-DE" sz="2000" b="1" dirty="0">
                <a:solidFill>
                  <a:srgbClr val="FF0000"/>
                </a:solidFill>
                <a:latin typeface="Arial Narrow" panose="020B0606020202030204" pitchFamily="34" charset="0"/>
              </a:rPr>
              <a:t>4. der Betreuungsverein oder ein Vereinsbetreuer</a:t>
            </a:r>
          </a:p>
          <a:p>
            <a:pPr marL="800100" lvl="1" indent="-342900">
              <a:buFont typeface="Arial" panose="020B0604020202020204" pitchFamily="34" charset="0"/>
              <a:buChar char="•"/>
            </a:pPr>
            <a:r>
              <a:rPr lang="de-DE" sz="2000" b="1" dirty="0">
                <a:solidFill>
                  <a:srgbClr val="FF0000"/>
                </a:solidFill>
                <a:latin typeface="Arial Narrow" panose="020B0606020202030204" pitchFamily="34" charset="0"/>
              </a:rPr>
              <a:t>5. die Betreuungsbehörde oder ein Behördenbetreuer</a:t>
            </a:r>
          </a:p>
          <a:p>
            <a:pPr marL="800100" lvl="1" indent="-342900">
              <a:buFont typeface="Arial" panose="020B0604020202020204" pitchFamily="34" charset="0"/>
              <a:buChar char="•"/>
            </a:pPr>
            <a:r>
              <a:rPr lang="de-DE" sz="2000" b="1" dirty="0">
                <a:solidFill>
                  <a:srgbClr val="FF0000"/>
                </a:solidFill>
                <a:latin typeface="Arial Narrow" panose="020B0606020202030204" pitchFamily="34" charset="0"/>
              </a:rPr>
              <a:t>das Betreuungsgericht kann andere als die in Satz 1 genannten Betreuer von denen in Abs. 1 S. 1 genannten Pflichten befreien,</a:t>
            </a:r>
            <a:r>
              <a:rPr lang="de-DE" sz="2000" b="1" dirty="0">
                <a:solidFill>
                  <a:srgbClr val="000000"/>
                </a:solidFill>
                <a:latin typeface="Arial Narrow" panose="020B0606020202030204" pitchFamily="34" charset="0"/>
              </a:rPr>
              <a:t> </a:t>
            </a:r>
            <a:r>
              <a:rPr lang="de-DE" sz="2000" b="1" dirty="0">
                <a:solidFill>
                  <a:srgbClr val="FF0000"/>
                </a:solidFill>
                <a:latin typeface="Arial Narrow" panose="020B0606020202030204" pitchFamily="34" charset="0"/>
              </a:rPr>
              <a:t>wenn der Betreute dies vor der Bestellung des Betreuers schriftlich                verfügt hat.</a:t>
            </a:r>
          </a:p>
          <a:p>
            <a:endParaRPr lang="de-DE" sz="2000" b="1" dirty="0">
              <a:solidFill>
                <a:srgbClr val="000000"/>
              </a:solidFill>
              <a:latin typeface="Arial Narrow" panose="020B0606020202030204" pitchFamily="34" charset="0"/>
            </a:endParaRPr>
          </a:p>
          <a:p>
            <a:r>
              <a:rPr lang="de-DE" sz="2000" b="1" dirty="0">
                <a:solidFill>
                  <a:srgbClr val="000000"/>
                </a:solidFill>
                <a:latin typeface="Arial Narrow" panose="020B0606020202030204" pitchFamily="34" charset="0"/>
              </a:rPr>
              <a:t>Das Betreuungsgericht kann anordnen, dass ein ansonsten befreiter Betreuer ausnahmsweise nicht</a:t>
            </a:r>
          </a:p>
          <a:p>
            <a:r>
              <a:rPr lang="de-DE" sz="2000" b="1" dirty="0">
                <a:solidFill>
                  <a:srgbClr val="000000"/>
                </a:solidFill>
                <a:latin typeface="Arial Narrow" panose="020B0606020202030204" pitchFamily="34" charset="0"/>
              </a:rPr>
              <a:t>befreit sein soll, wenn dies erforderlich erscheint.</a:t>
            </a:r>
          </a:p>
        </p:txBody>
      </p:sp>
    </p:spTree>
    <p:extLst>
      <p:ext uri="{BB962C8B-B14F-4D97-AF65-F5344CB8AC3E}">
        <p14:creationId xmlns:p14="http://schemas.microsoft.com/office/powerpoint/2010/main" val="1292639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2400" b="1" u="sng" dirty="0">
                <a:latin typeface="Arial" panose="020B0604020202020204" pitchFamily="34" charset="0"/>
                <a:cs typeface="Arial" panose="020B0604020202020204" pitchFamily="34" charset="0"/>
              </a:rPr>
              <a:t>Kontrollbetreuer § 1820(3) BGB</a:t>
            </a:r>
          </a:p>
        </p:txBody>
      </p:sp>
      <p:sp>
        <p:nvSpPr>
          <p:cNvPr id="3" name="Inhaltsplatzhalter 2"/>
          <p:cNvSpPr>
            <a:spLocks noGrp="1"/>
          </p:cNvSpPr>
          <p:nvPr>
            <p:ph idx="1"/>
          </p:nvPr>
        </p:nvSpPr>
        <p:spPr>
          <a:xfrm>
            <a:off x="945776" y="1"/>
            <a:ext cx="10515600" cy="5048250"/>
          </a:xfrm>
        </p:spPr>
        <p:txBody>
          <a:bodyPr>
            <a:normAutofit/>
          </a:bodyPr>
          <a:lstStyle/>
          <a:p>
            <a:pPr marL="0" indent="0">
              <a:buNone/>
            </a:pPr>
            <a:r>
              <a:rPr lang="de-DE" sz="2400" b="1" dirty="0">
                <a:latin typeface="Arial" panose="020B0604020202020204" pitchFamily="34" charset="0"/>
                <a:cs typeface="Arial" panose="020B0604020202020204" pitchFamily="34" charset="0"/>
              </a:rPr>
              <a:t>Zur Kontrolle und Überwachung eines Bevollmächtigten (s. Vorsorgevollmacht) bei der Ausübung seiner Vollmacht kann durch das Betreuungsgericht ein Kontrollbetreuer eingesetzt werden. Dies ist dann angebracht, wenn ein konkretes Bedürfnis hierfür sichtbar geworden ist, ohne dass schon der Verdacht des Vollmachtmissbrauchs bestehen muss. Ziel ist die Verhinderung von Rechtsmissbrauch. Der Kontrollbetreuer ist berechtigt und verpflichtet, die Tätigkeit des Bevollmächtigten als gesetzlicher Vertreter des Betroffenen zu überwachen und die Rechte des Betroffenen geltend zu machen. Der Umfang der Befugnisse des Kontrollbetreuers ergibt sich aus dem Aufgabenkreis, für den die Vollmacht erteilt wurde.</a:t>
            </a:r>
          </a:p>
        </p:txBody>
      </p:sp>
    </p:spTree>
    <p:extLst>
      <p:ext uri="{BB962C8B-B14F-4D97-AF65-F5344CB8AC3E}">
        <p14:creationId xmlns:p14="http://schemas.microsoft.com/office/powerpoint/2010/main" val="2592397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2400" b="1" u="sng" dirty="0">
                <a:latin typeface="Arial" panose="020B0604020202020204" pitchFamily="34" charset="0"/>
                <a:cs typeface="Arial" panose="020B0604020202020204" pitchFamily="34" charset="0"/>
              </a:rPr>
              <a:t>Ergänzungsbetreuer</a:t>
            </a:r>
          </a:p>
        </p:txBody>
      </p:sp>
      <p:sp>
        <p:nvSpPr>
          <p:cNvPr id="3" name="Inhaltsplatzhalter 2"/>
          <p:cNvSpPr>
            <a:spLocks noGrp="1"/>
          </p:cNvSpPr>
          <p:nvPr>
            <p:ph idx="1"/>
          </p:nvPr>
        </p:nvSpPr>
        <p:spPr>
          <a:xfrm>
            <a:off x="838200" y="1390811"/>
            <a:ext cx="10515600" cy="3327186"/>
          </a:xfrm>
        </p:spPr>
        <p:txBody>
          <a:bodyPr>
            <a:normAutofit lnSpcReduction="10000"/>
          </a:bodyPr>
          <a:lstStyle/>
          <a:p>
            <a:pPr marL="0" indent="0">
              <a:buNone/>
            </a:pPr>
            <a:endParaRPr lang="de-DE" dirty="0"/>
          </a:p>
          <a:p>
            <a:pPr marL="0" indent="0">
              <a:buNone/>
            </a:pPr>
            <a:endParaRPr lang="de-DE" dirty="0"/>
          </a:p>
          <a:p>
            <a:pPr marL="0" indent="0">
              <a:buNone/>
            </a:pPr>
            <a:r>
              <a:rPr lang="de-DE" sz="2400" b="1" dirty="0">
                <a:latin typeface="Arial" panose="020B0604020202020204" pitchFamily="34" charset="0"/>
                <a:cs typeface="Arial" panose="020B0604020202020204" pitchFamily="34" charset="0"/>
              </a:rPr>
              <a:t>Ein Ergänzungsbetreuer kann eingesetzt werden, sofern ein Betreuer aus rechtlichen Gründen gehindert ist, einzelne Angelegenheiten des Betreuten zu besorgen (§ 1817 Abs. 5 BGB). </a:t>
            </a:r>
          </a:p>
          <a:p>
            <a:pPr marL="0" indent="0">
              <a:buNone/>
            </a:pPr>
            <a:r>
              <a:rPr lang="de-DE" sz="2400" b="1" dirty="0">
                <a:latin typeface="Arial" panose="020B0604020202020204" pitchFamily="34" charset="0"/>
                <a:cs typeface="Arial" panose="020B0604020202020204" pitchFamily="34" charset="0"/>
              </a:rPr>
              <a:t>Die Bestellung eines Ergänzungsbetreuers liegt in der Zuständigkeit des Rechtspflegers § 3 Nr. 2b RPflG i. </a:t>
            </a:r>
            <a:r>
              <a:rPr lang="de-DE" sz="2400" b="1" dirty="0" err="1">
                <a:latin typeface="Arial" panose="020B0604020202020204" pitchFamily="34" charset="0"/>
                <a:cs typeface="Arial" panose="020B0604020202020204" pitchFamily="34" charset="0"/>
              </a:rPr>
              <a:t>V.m.</a:t>
            </a:r>
            <a:r>
              <a:rPr lang="de-DE" sz="2400" b="1" dirty="0">
                <a:latin typeface="Arial" panose="020B0604020202020204" pitchFamily="34" charset="0"/>
                <a:cs typeface="Arial" panose="020B0604020202020204" pitchFamily="34" charset="0"/>
              </a:rPr>
              <a:t> § 15 Abs. 1Nr. 1 1. Halbsatz RPflG</a:t>
            </a:r>
          </a:p>
        </p:txBody>
      </p:sp>
    </p:spTree>
    <p:extLst>
      <p:ext uri="{BB962C8B-B14F-4D97-AF65-F5344CB8AC3E}">
        <p14:creationId xmlns:p14="http://schemas.microsoft.com/office/powerpoint/2010/main" val="1795075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441703"/>
            <a:ext cx="9144000" cy="1774556"/>
          </a:xfrm>
        </p:spPr>
        <p:txBody>
          <a:bodyPr>
            <a:normAutofit/>
          </a:bodyPr>
          <a:lstStyle/>
          <a:p>
            <a:r>
              <a:rPr lang="de-DE" sz="4000" b="1" dirty="0"/>
              <a:t>Befreite Betreuer</a:t>
            </a:r>
            <a:br>
              <a:rPr lang="de-DE" sz="4000" b="1" dirty="0"/>
            </a:br>
            <a:endParaRPr lang="de-DE" sz="4000" b="1" dirty="0"/>
          </a:p>
        </p:txBody>
      </p:sp>
      <p:sp>
        <p:nvSpPr>
          <p:cNvPr id="3" name="Untertitel 2"/>
          <p:cNvSpPr>
            <a:spLocks noGrp="1"/>
          </p:cNvSpPr>
          <p:nvPr>
            <p:ph type="subTitle" idx="1"/>
          </p:nvPr>
        </p:nvSpPr>
        <p:spPr>
          <a:xfrm>
            <a:off x="1524000" y="2007032"/>
            <a:ext cx="9144000" cy="4726278"/>
          </a:xfrm>
        </p:spPr>
        <p:txBody>
          <a:bodyPr>
            <a:normAutofit fontScale="77500" lnSpcReduction="20000"/>
          </a:bodyPr>
          <a:lstStyle/>
          <a:p>
            <a:r>
              <a:rPr lang="de-DE" b="1" u="sng" dirty="0">
                <a:solidFill>
                  <a:srgbClr val="FF0000"/>
                </a:solidFill>
              </a:rPr>
              <a:t>Bestehenbleibende Pflichten des befreiten Betreuers:</a:t>
            </a:r>
          </a:p>
          <a:p>
            <a:pPr marL="342900" indent="-342900">
              <a:buFont typeface="Arial" panose="020B0604020202020204" pitchFamily="34" charset="0"/>
              <a:buChar char="•"/>
            </a:pPr>
            <a:r>
              <a:rPr lang="de-DE" b="1" dirty="0"/>
              <a:t>Aufstellen des Vermögensverzeichnisses nach § 1835 BGB</a:t>
            </a:r>
          </a:p>
          <a:p>
            <a:pPr marL="342900" indent="-342900">
              <a:buFont typeface="Arial" panose="020B0604020202020204" pitchFamily="34" charset="0"/>
              <a:buChar char="•"/>
            </a:pPr>
            <a:r>
              <a:rPr lang="de-DE" b="1" dirty="0"/>
              <a:t>Verwahrungspflichten nach § 1844 BGB</a:t>
            </a:r>
          </a:p>
          <a:p>
            <a:pPr marL="342900" indent="-342900">
              <a:buFont typeface="Arial" panose="020B0604020202020204" pitchFamily="34" charset="0"/>
              <a:buChar char="•"/>
            </a:pPr>
            <a:r>
              <a:rPr lang="de-DE" b="1" dirty="0"/>
              <a:t>Anzeigepflichten nach § 1846 BGB</a:t>
            </a:r>
          </a:p>
          <a:p>
            <a:pPr marL="342900" indent="-342900">
              <a:buFont typeface="Arial" panose="020B0604020202020204" pitchFamily="34" charset="0"/>
              <a:buChar char="•"/>
            </a:pPr>
            <a:r>
              <a:rPr lang="de-DE" b="1" dirty="0"/>
              <a:t>Jährliche Berichtspflicht nach § 1863 BGB</a:t>
            </a:r>
          </a:p>
          <a:p>
            <a:pPr marL="342900" indent="-342900">
              <a:buFont typeface="Arial" panose="020B0604020202020204" pitchFamily="34" charset="0"/>
              <a:buChar char="•"/>
            </a:pPr>
            <a:r>
              <a:rPr lang="de-DE" b="1" dirty="0"/>
              <a:t>Übersicht über den Vermögensbestand im jährlichen Rhythmus nach § 1859 Abs. 1 S.2 BGB</a:t>
            </a:r>
          </a:p>
          <a:p>
            <a:pPr marL="342900" indent="-342900">
              <a:buFont typeface="Arial" panose="020B0604020202020204" pitchFamily="34" charset="0"/>
              <a:buChar char="•"/>
            </a:pPr>
            <a:r>
              <a:rPr lang="de-DE" b="1" dirty="0"/>
              <a:t>Genehmigungspflichten für Grundstücksgeschäfte nach § 1850 und alle in §§ 1851-1854 BGB aufgeführten Rechtsgeschäfte</a:t>
            </a:r>
          </a:p>
          <a:p>
            <a:pPr marL="342900" indent="-342900">
              <a:buFont typeface="Arial" panose="020B0604020202020204" pitchFamily="34" charset="0"/>
              <a:buChar char="•"/>
            </a:pPr>
            <a:r>
              <a:rPr lang="de-DE" b="1" dirty="0"/>
              <a:t>Schlussrechnung zur Belegpflicht nach § 1873 BGB</a:t>
            </a:r>
          </a:p>
          <a:p>
            <a:pPr marL="342900" indent="-342900">
              <a:buFont typeface="Arial" panose="020B0604020202020204" pitchFamily="34" charset="0"/>
              <a:buChar char="•"/>
            </a:pPr>
            <a:r>
              <a:rPr lang="de-DE" b="1" dirty="0"/>
              <a:t>Auskunft- und Rechenschaftslegungspflicht gegenüber dem ehemaligen Betreuten  bzw. Rechtsnachfolger nach Aufhebung/ Ende der Betreuung </a:t>
            </a:r>
          </a:p>
          <a:p>
            <a:pPr marL="342900" indent="-342900">
              <a:buFont typeface="Arial" panose="020B0604020202020204" pitchFamily="34" charset="0"/>
              <a:buChar char="•"/>
            </a:pPr>
            <a:r>
              <a:rPr lang="de-DE" b="1" dirty="0"/>
              <a:t>Genehmigungspflicht zur Wohnungsauflösung nach § 1833 BGB</a:t>
            </a:r>
          </a:p>
          <a:p>
            <a:pPr marL="342900" indent="-342900">
              <a:buFont typeface="Arial" panose="020B0604020202020204" pitchFamily="34" charset="0"/>
              <a:buChar char="•"/>
            </a:pPr>
            <a:r>
              <a:rPr lang="de-DE" b="1" dirty="0"/>
              <a:t>Anzeigepflicht wegen Eröffnung eines Giro- oder Anlagenkontos gem. § 1846 BGB</a:t>
            </a:r>
          </a:p>
          <a:p>
            <a:pPr marL="342900" indent="-342900">
              <a:buFont typeface="Arial" panose="020B0604020202020204" pitchFamily="34" charset="0"/>
              <a:buChar char="•"/>
            </a:pPr>
            <a:endParaRPr lang="de-DE" b="1" dirty="0"/>
          </a:p>
          <a:p>
            <a:pPr marL="342900" indent="-342900">
              <a:buFont typeface="Arial" panose="020B0604020202020204" pitchFamily="34" charset="0"/>
              <a:buChar char="•"/>
            </a:pPr>
            <a:endParaRPr lang="de-DE" b="1" dirty="0"/>
          </a:p>
          <a:p>
            <a:pPr marL="342900" indent="-342900">
              <a:buFont typeface="Arial" panose="020B0604020202020204" pitchFamily="34" charset="0"/>
              <a:buChar char="•"/>
            </a:pPr>
            <a:endParaRPr lang="de-DE" b="1" dirty="0"/>
          </a:p>
          <a:p>
            <a:pPr marL="342900" indent="-342900">
              <a:buFont typeface="Arial" panose="020B0604020202020204" pitchFamily="34" charset="0"/>
              <a:buChar char="•"/>
            </a:pPr>
            <a:endParaRPr lang="de-DE" b="1" dirty="0"/>
          </a:p>
        </p:txBody>
      </p:sp>
    </p:spTree>
    <p:extLst>
      <p:ext uri="{BB962C8B-B14F-4D97-AF65-F5344CB8AC3E}">
        <p14:creationId xmlns:p14="http://schemas.microsoft.com/office/powerpoint/2010/main" val="3625401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1043" y="526093"/>
            <a:ext cx="11311002" cy="5539978"/>
          </a:xfrm>
          <a:prstGeom prst="rect">
            <a:avLst/>
          </a:prstGeom>
        </p:spPr>
        <p:txBody>
          <a:bodyPr wrap="square">
            <a:spAutoFit/>
          </a:bodyPr>
          <a:lstStyle/>
          <a:p>
            <a:endParaRPr lang="de-DE" dirty="0">
              <a:solidFill>
                <a:srgbClr val="000000"/>
              </a:solidFill>
              <a:latin typeface="CIDFont+F1"/>
            </a:endParaRPr>
          </a:p>
          <a:p>
            <a:pPr algn="ctr"/>
            <a:r>
              <a:rPr lang="de-DE" sz="2800" b="1" u="sng" dirty="0">
                <a:latin typeface="Arial Narrow" panose="020B0606020202030204" pitchFamily="34" charset="0"/>
              </a:rPr>
              <a:t>Ehrenamtliche Betreuer</a:t>
            </a:r>
          </a:p>
          <a:p>
            <a:pPr algn="ctr"/>
            <a:endParaRPr lang="de-DE" sz="2800" b="1" u="sng" dirty="0">
              <a:latin typeface="Arial Narrow" panose="020B0606020202030204" pitchFamily="34" charset="0"/>
            </a:endParaRPr>
          </a:p>
          <a:p>
            <a:r>
              <a:rPr lang="de-DE" sz="2800" b="1" dirty="0">
                <a:latin typeface="Arial Narrow" panose="020B0606020202030204" pitchFamily="34" charset="0"/>
              </a:rPr>
              <a:t>Der ehrenamtliche Betreuer erledigt die Betreueraufgaben und erhält dafür keine Vergütung. Er ist der gesetzliche Normalfall und ist bei gleicher Eignung zu bevorzugen, </a:t>
            </a:r>
            <a:r>
              <a:rPr lang="de-DE" sz="2800" b="1" dirty="0">
                <a:solidFill>
                  <a:srgbClr val="FF0000"/>
                </a:solidFill>
                <a:latin typeface="Arial Narrow" panose="020B0606020202030204" pitchFamily="34" charset="0"/>
              </a:rPr>
              <a:t>§1816 Abs.4 und 5.</a:t>
            </a:r>
          </a:p>
          <a:p>
            <a:r>
              <a:rPr lang="de-DE" sz="2800" b="1" dirty="0">
                <a:latin typeface="Arial Narrow" panose="020B0606020202030204" pitchFamily="34" charset="0"/>
              </a:rPr>
              <a:t>In den meisten Fällen werden Angehörige als ehrenamtliche Betreuer bestellt. Diese sind durch das Betreuungsgericht auch zuerst als potenzielle Betreuer zu fokussieren, </a:t>
            </a:r>
            <a:r>
              <a:rPr lang="de-DE" sz="2800" b="1" dirty="0">
                <a:solidFill>
                  <a:srgbClr val="FF0000"/>
                </a:solidFill>
                <a:latin typeface="Arial Narrow" panose="020B0606020202030204" pitchFamily="34" charset="0"/>
              </a:rPr>
              <a:t>1816 Abs. 3.</a:t>
            </a:r>
          </a:p>
          <a:p>
            <a:r>
              <a:rPr lang="de-DE" sz="2800" b="1" dirty="0">
                <a:latin typeface="Arial Narrow" panose="020B0606020202030204" pitchFamily="34" charset="0"/>
              </a:rPr>
              <a:t>Die ehrenamtlichen Betreuer können sich die Auslagen, welche mit der Ausübung der Betreueraufgaben angefallen sind, erstatten lassen. Alternativ kann auch eine Aufwandspauschale </a:t>
            </a:r>
            <a:r>
              <a:rPr lang="de-DE" sz="2800" b="1" dirty="0" err="1">
                <a:latin typeface="Arial Narrow" panose="020B0606020202030204" pitchFamily="34" charset="0"/>
              </a:rPr>
              <a:t>i.H.v</a:t>
            </a:r>
            <a:r>
              <a:rPr lang="de-DE" sz="2800" b="1" dirty="0">
                <a:latin typeface="Arial Narrow" panose="020B0606020202030204" pitchFamily="34" charset="0"/>
              </a:rPr>
              <a:t>. 425,00 € jährlich verlangt werden § 1878 BGB.</a:t>
            </a:r>
          </a:p>
        </p:txBody>
      </p:sp>
    </p:spTree>
    <p:extLst>
      <p:ext uri="{BB962C8B-B14F-4D97-AF65-F5344CB8AC3E}">
        <p14:creationId xmlns:p14="http://schemas.microsoft.com/office/powerpoint/2010/main" val="1233150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93196" y="500054"/>
            <a:ext cx="11336055" cy="5755422"/>
          </a:xfrm>
          <a:prstGeom prst="rect">
            <a:avLst/>
          </a:prstGeom>
        </p:spPr>
        <p:txBody>
          <a:bodyPr wrap="square">
            <a:spAutoFit/>
          </a:bodyPr>
          <a:lstStyle/>
          <a:p>
            <a:pPr algn="ctr"/>
            <a:r>
              <a:rPr lang="de-DE" sz="2800" b="1" u="sng" dirty="0">
                <a:latin typeface="Arial Narrow" panose="020B0606020202030204" pitchFamily="34" charset="0"/>
              </a:rPr>
              <a:t>Berufsbetreuer § 19 (2) </a:t>
            </a:r>
            <a:r>
              <a:rPr lang="de-DE" sz="2800" b="1" u="sng" dirty="0" err="1">
                <a:latin typeface="Arial Narrow" panose="020B0606020202030204" pitchFamily="34" charset="0"/>
              </a:rPr>
              <a:t>BtOG</a:t>
            </a:r>
            <a:endParaRPr lang="de-DE" sz="2800" b="1" u="sng" dirty="0">
              <a:latin typeface="Arial Narrow" panose="020B0606020202030204" pitchFamily="34" charset="0"/>
            </a:endParaRPr>
          </a:p>
          <a:p>
            <a:pPr algn="ctr"/>
            <a:endParaRPr lang="de-DE" sz="2800" b="1" u="sng" dirty="0">
              <a:latin typeface="Arial Narrow" panose="020B0606020202030204" pitchFamily="34" charset="0"/>
            </a:endParaRPr>
          </a:p>
          <a:p>
            <a:r>
              <a:rPr lang="de-DE" sz="2400" b="1" dirty="0">
                <a:latin typeface="Arial Narrow" panose="020B0606020202030204" pitchFamily="34" charset="0"/>
              </a:rPr>
              <a:t>In der gerichtlichen Praxis hat man es oft mit Berufsbetreuer zu tun, welche die Betreuungen gegen die Zahlung einer Vergütung führen. Beim Berufsbetreuer handelt es sich nicht um einen Ausbildungsberuf. Es ist lediglich erforderlich, dass der Betreuer im so genannten Betreuerregister registriert ist, dies wird von der Betreuungsbehörde geführt. Es kommt nicht mehr darauf an mindestens 11 Betreuungen zu führen oder die für die Führung der Betreuungen erforderliche Zeit 20 Wochenstunden nicht zu unterschreiten.</a:t>
            </a:r>
          </a:p>
          <a:p>
            <a:r>
              <a:rPr lang="de-DE" sz="2400" b="1" dirty="0">
                <a:latin typeface="Arial Narrow" panose="020B0606020202030204" pitchFamily="34" charset="0"/>
              </a:rPr>
              <a:t>Voraussetzungen für die Registrierung nach § 23 (1) </a:t>
            </a:r>
            <a:r>
              <a:rPr lang="de-DE" sz="2400" b="1" dirty="0" err="1">
                <a:latin typeface="Arial Narrow" panose="020B0606020202030204" pitchFamily="34" charset="0"/>
              </a:rPr>
              <a:t>BtOG</a:t>
            </a:r>
            <a:r>
              <a:rPr lang="de-DE" sz="2400" b="1" dirty="0">
                <a:latin typeface="Arial Narrow" panose="020B0606020202030204" pitchFamily="34" charset="0"/>
              </a:rPr>
              <a:t> sind nunmehr :</a:t>
            </a:r>
          </a:p>
          <a:p>
            <a:pPr marL="457200" indent="-457200">
              <a:buAutoNum type="arabicPeriod"/>
            </a:pPr>
            <a:r>
              <a:rPr lang="de-DE" sz="2400" b="1" dirty="0">
                <a:latin typeface="Arial Narrow" panose="020B0606020202030204" pitchFamily="34" charset="0"/>
              </a:rPr>
              <a:t>Die persönliche Eignung und Zuverlässigkeit</a:t>
            </a:r>
          </a:p>
          <a:p>
            <a:pPr marL="457200" indent="-457200">
              <a:buAutoNum type="arabicPeriod"/>
            </a:pPr>
            <a:r>
              <a:rPr lang="de-DE" sz="2400" b="1" dirty="0">
                <a:latin typeface="Arial Narrow" panose="020B0606020202030204" pitchFamily="34" charset="0"/>
              </a:rPr>
              <a:t>Eine ausreichende Sachkunde für die Tätigkeit als beruflicher Betreuer</a:t>
            </a:r>
          </a:p>
          <a:p>
            <a:pPr marL="457200" indent="-457200">
              <a:buAutoNum type="arabicPeriod"/>
            </a:pPr>
            <a:r>
              <a:rPr lang="de-DE" sz="2400" b="1" dirty="0">
                <a:latin typeface="Arial Narrow" panose="020B0606020202030204" pitchFamily="34" charset="0"/>
              </a:rPr>
              <a:t>Eine Berufshaftpflichtversicherung zur Deckung der sich aus der Berufstätigkeit ergebenden Haftpflichtgefahren mit einer Mindestversicherungssumme von 250.000,- € für jeden Versicherungsfall</a:t>
            </a:r>
          </a:p>
          <a:p>
            <a:endParaRPr lang="de-DE" sz="2400" b="1" dirty="0">
              <a:latin typeface="Arial Narrow" panose="020B0606020202030204" pitchFamily="34" charset="0"/>
            </a:endParaRPr>
          </a:p>
        </p:txBody>
      </p:sp>
    </p:spTree>
    <p:extLst>
      <p:ext uri="{BB962C8B-B14F-4D97-AF65-F5344CB8AC3E}">
        <p14:creationId xmlns:p14="http://schemas.microsoft.com/office/powerpoint/2010/main" val="1377430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a:t>Berufsbetreuer</a:t>
            </a:r>
          </a:p>
        </p:txBody>
      </p:sp>
      <p:sp>
        <p:nvSpPr>
          <p:cNvPr id="3" name="Inhaltsplatzhalter 2"/>
          <p:cNvSpPr>
            <a:spLocks noGrp="1"/>
          </p:cNvSpPr>
          <p:nvPr>
            <p:ph idx="1"/>
          </p:nvPr>
        </p:nvSpPr>
        <p:spPr>
          <a:xfrm>
            <a:off x="961144" y="0"/>
            <a:ext cx="10515600" cy="5095875"/>
          </a:xfrm>
        </p:spPr>
        <p:txBody>
          <a:bodyPr>
            <a:normAutofit fontScale="92500" lnSpcReduction="10000"/>
          </a:bodyPr>
          <a:lstStyle/>
          <a:p>
            <a:pPr marL="0" indent="0">
              <a:buNone/>
            </a:pPr>
            <a:r>
              <a:rPr lang="de-DE" sz="1600" b="1" dirty="0">
                <a:latin typeface="Arial" panose="020B0604020202020204" pitchFamily="34" charset="0"/>
                <a:cs typeface="Arial" panose="020B0604020202020204" pitchFamily="34" charset="0"/>
              </a:rPr>
              <a:t>§ 23(3) </a:t>
            </a:r>
            <a:r>
              <a:rPr lang="de-DE" sz="1600" b="1" dirty="0" err="1">
                <a:latin typeface="Arial" panose="020B0604020202020204" pitchFamily="34" charset="0"/>
                <a:cs typeface="Arial" panose="020B0604020202020204" pitchFamily="34" charset="0"/>
              </a:rPr>
              <a:t>BtOG</a:t>
            </a:r>
            <a:r>
              <a:rPr lang="de-DE" sz="1600" b="1" dirty="0">
                <a:latin typeface="Arial" panose="020B0604020202020204" pitchFamily="34" charset="0"/>
                <a:cs typeface="Arial" panose="020B0604020202020204" pitchFamily="34" charset="0"/>
              </a:rPr>
              <a:t> besagt, dass die nach Abs. 1 Nr. 2 erforderliche Sachkunde ist gegenüber der Stammbehörde durch Unterlagen nachzuweisen und sie hat zu umfassen:</a:t>
            </a:r>
          </a:p>
          <a:p>
            <a:pPr marL="0" indent="0">
              <a:buNone/>
            </a:pPr>
            <a:endParaRPr lang="de-DE" sz="1600" b="1" dirty="0">
              <a:latin typeface="Arial" panose="020B0604020202020204" pitchFamily="34" charset="0"/>
              <a:cs typeface="Arial" panose="020B0604020202020204" pitchFamily="34" charset="0"/>
            </a:endParaRPr>
          </a:p>
          <a:p>
            <a:pPr marL="0" indent="0">
              <a:buNone/>
            </a:pPr>
            <a:r>
              <a:rPr lang="de-DE" sz="1600" b="1" dirty="0">
                <a:latin typeface="Arial" panose="020B0604020202020204" pitchFamily="34" charset="0"/>
                <a:cs typeface="Arial" panose="020B0604020202020204" pitchFamily="34" charset="0"/>
              </a:rPr>
              <a:t>   1. Kenntnisse des Betreuungs- und Unterbringungsrechts, des dazugehörigen Verfahrensrechts</a:t>
            </a:r>
          </a:p>
          <a:p>
            <a:pPr marL="0" indent="0">
              <a:buNone/>
            </a:pPr>
            <a:r>
              <a:rPr lang="de-DE" sz="1600" b="1" dirty="0">
                <a:latin typeface="Arial" panose="020B0604020202020204" pitchFamily="34" charset="0"/>
                <a:cs typeface="Arial" panose="020B0604020202020204" pitchFamily="34" charset="0"/>
              </a:rPr>
              <a:t>       sowie auf den Gebietender Personen- und Vermögenssorge</a:t>
            </a:r>
          </a:p>
          <a:p>
            <a:pPr marL="0" indent="0">
              <a:buNone/>
            </a:pPr>
            <a:r>
              <a:rPr lang="de-DE" sz="1600" b="1" dirty="0">
                <a:latin typeface="Arial" panose="020B0604020202020204" pitchFamily="34" charset="0"/>
                <a:cs typeface="Arial" panose="020B0604020202020204" pitchFamily="34" charset="0"/>
              </a:rPr>
              <a:t>   2. Kenntnisse des sozialrechtlichen Unterstützungssystems und</a:t>
            </a:r>
          </a:p>
          <a:p>
            <a:pPr marL="0" indent="0">
              <a:buNone/>
            </a:pPr>
            <a:r>
              <a:rPr lang="de-DE" sz="1600" b="1" dirty="0">
                <a:latin typeface="Arial" panose="020B0604020202020204" pitchFamily="34" charset="0"/>
                <a:cs typeface="Arial" panose="020B0604020202020204" pitchFamily="34" charset="0"/>
              </a:rPr>
              <a:t>   3. Kenntnisse der Kommunikation mit Personen mit Erkrankungen und Behinderungen und von</a:t>
            </a:r>
          </a:p>
          <a:p>
            <a:pPr marL="0" indent="0">
              <a:buNone/>
            </a:pPr>
            <a:r>
              <a:rPr lang="de-DE" sz="1600" b="1" dirty="0">
                <a:latin typeface="Arial" panose="020B0604020202020204" pitchFamily="34" charset="0"/>
                <a:cs typeface="Arial" panose="020B0604020202020204" pitchFamily="34" charset="0"/>
              </a:rPr>
              <a:t>       Methoden zur Unterstützung bei der Entscheidungsfindung</a:t>
            </a:r>
          </a:p>
          <a:p>
            <a:pPr marL="0" indent="0">
              <a:buNone/>
            </a:pPr>
            <a:endParaRPr lang="de-DE" sz="1600" b="1" dirty="0">
              <a:latin typeface="Arial" panose="020B0604020202020204" pitchFamily="34" charset="0"/>
              <a:cs typeface="Arial" panose="020B0604020202020204" pitchFamily="34" charset="0"/>
            </a:endParaRPr>
          </a:p>
          <a:p>
            <a:pPr marL="0" indent="0">
              <a:buNone/>
            </a:pPr>
            <a:r>
              <a:rPr lang="de-DE" sz="1600" b="1" dirty="0">
                <a:latin typeface="Arial" panose="020B0604020202020204" pitchFamily="34" charset="0"/>
                <a:cs typeface="Arial" panose="020B0604020202020204" pitchFamily="34" charset="0"/>
              </a:rPr>
              <a:t>    Das Registrierungsverfahren erfolgt aufgrund § 24 </a:t>
            </a:r>
            <a:r>
              <a:rPr lang="de-DE" sz="1600" b="1" dirty="0" err="1">
                <a:latin typeface="Arial" panose="020B0604020202020204" pitchFamily="34" charset="0"/>
                <a:cs typeface="Arial" panose="020B0604020202020204" pitchFamily="34" charset="0"/>
              </a:rPr>
              <a:t>BtOG</a:t>
            </a:r>
            <a:r>
              <a:rPr lang="de-DE" sz="1600" b="1" dirty="0">
                <a:latin typeface="Arial" panose="020B0604020202020204" pitchFamily="34" charset="0"/>
                <a:cs typeface="Arial" panose="020B0604020202020204" pitchFamily="34" charset="0"/>
              </a:rPr>
              <a:t> (Der Bescheid muss spätestens mit</a:t>
            </a:r>
          </a:p>
          <a:p>
            <a:pPr marL="0" indent="0">
              <a:buNone/>
            </a:pPr>
            <a:r>
              <a:rPr lang="de-DE" sz="1600" b="1" dirty="0">
                <a:latin typeface="Arial" panose="020B0604020202020204" pitchFamily="34" charset="0"/>
                <a:cs typeface="Arial" panose="020B0604020202020204" pitchFamily="34" charset="0"/>
              </a:rPr>
              <a:t>    Einreichung des Antrags auf Vergütung vorliegen/ wird durch </a:t>
            </a:r>
            <a:r>
              <a:rPr lang="de-DE" sz="1600" b="1" dirty="0" err="1">
                <a:latin typeface="Arial" panose="020B0604020202020204" pitchFamily="34" charset="0"/>
                <a:cs typeface="Arial" panose="020B0604020202020204" pitchFamily="34" charset="0"/>
              </a:rPr>
              <a:t>Rpfl</a:t>
            </a:r>
            <a:r>
              <a:rPr lang="de-DE" sz="1600" b="1" dirty="0">
                <a:latin typeface="Arial" panose="020B0604020202020204" pitchFamily="34" charset="0"/>
                <a:cs typeface="Arial" panose="020B0604020202020204" pitchFamily="34" charset="0"/>
              </a:rPr>
              <a:t>. gerichtsintern in eine Liste</a:t>
            </a:r>
          </a:p>
          <a:p>
            <a:pPr marL="0" indent="0">
              <a:buNone/>
            </a:pPr>
            <a:r>
              <a:rPr lang="de-DE" sz="1600" b="1" dirty="0">
                <a:latin typeface="Arial" panose="020B0604020202020204" pitchFamily="34" charset="0"/>
                <a:cs typeface="Arial" panose="020B0604020202020204" pitchFamily="34" charset="0"/>
              </a:rPr>
              <a:t>    eingetragen) </a:t>
            </a:r>
          </a:p>
          <a:p>
            <a:pPr marL="0" indent="0">
              <a:buNone/>
            </a:pPr>
            <a:endParaRPr lang="de-DE" sz="1600" b="1" dirty="0">
              <a:latin typeface="Arial" panose="020B0604020202020204" pitchFamily="34" charset="0"/>
              <a:cs typeface="Arial" panose="020B0604020202020204" pitchFamily="34" charset="0"/>
            </a:endParaRPr>
          </a:p>
          <a:p>
            <a:pPr marL="0" indent="0">
              <a:buNone/>
            </a:pPr>
            <a:r>
              <a:rPr lang="de-DE" sz="1600" b="1" dirty="0">
                <a:latin typeface="Arial" panose="020B0604020202020204" pitchFamily="34" charset="0"/>
                <a:cs typeface="Arial" panose="020B0604020202020204" pitchFamily="34" charset="0"/>
              </a:rPr>
              <a:t>Der Berufsbetreuer hat einen Vergütungsanspruch, der sich nach dem VBVG (Gesetz über die Vergütung von Vormündern und Betreuern) richtet. Dieser Anspruch kann sich gegen die Staatskasse oder gegen das Vermögen des Betroffenen richtet. Hier ist das einzusetzende Vermögen und Einkommen des Betroffenen maßgeblich, ein Eigenbehalt von 5000,-€ auch für mittellose Personen ist vorgesehen.</a:t>
            </a:r>
            <a:endParaRPr lang="de-DE"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1398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26302" y="925965"/>
            <a:ext cx="10221239" cy="3046988"/>
          </a:xfrm>
          <a:prstGeom prst="rect">
            <a:avLst/>
          </a:prstGeom>
        </p:spPr>
        <p:txBody>
          <a:bodyPr wrap="square">
            <a:spAutoFit/>
          </a:bodyPr>
          <a:lstStyle/>
          <a:p>
            <a:pPr algn="ctr"/>
            <a:r>
              <a:rPr lang="de-DE" sz="2400" b="1" u="sng" dirty="0">
                <a:latin typeface="Arial" panose="020B0604020202020204" pitchFamily="34" charset="0"/>
                <a:cs typeface="Arial" panose="020B0604020202020204" pitchFamily="34" charset="0"/>
              </a:rPr>
              <a:t>Vereinsbetreuer nach § 1818 BGB </a:t>
            </a:r>
            <a:r>
              <a:rPr lang="de-DE" sz="2400" b="1" u="sng" dirty="0" err="1">
                <a:latin typeface="Arial" panose="020B0604020202020204" pitchFamily="34" charset="0"/>
                <a:cs typeface="Arial" panose="020B0604020202020204" pitchFamily="34" charset="0"/>
              </a:rPr>
              <a:t>nF</a:t>
            </a:r>
            <a:endParaRPr lang="de-DE" sz="2400" b="1" u="sng" dirty="0">
              <a:latin typeface="Arial" panose="020B0604020202020204" pitchFamily="34" charset="0"/>
              <a:cs typeface="Arial" panose="020B0604020202020204" pitchFamily="34" charset="0"/>
            </a:endParaRPr>
          </a:p>
          <a:p>
            <a:pPr algn="ctr"/>
            <a:endParaRPr lang="de-DE" sz="2400" b="1" u="sng"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Die Betreuungsvereine nehmen verschiedene Aufgaben im Zuge der Umsetzung des Betreuungsgesetzes wahr. So können die Vereinsmitglieder auch als Betreuer bestellt werden. Hierfür kann der</a:t>
            </a:r>
          </a:p>
          <a:p>
            <a:r>
              <a:rPr lang="de-DE" sz="2400" b="1" dirty="0">
                <a:latin typeface="Arial" panose="020B0604020202020204" pitchFamily="34" charset="0"/>
                <a:cs typeface="Arial" panose="020B0604020202020204" pitchFamily="34" charset="0"/>
              </a:rPr>
              <a:t>Verein eine Vergütung nach dem VBVG beanspruchen (§ 19(2) </a:t>
            </a:r>
            <a:r>
              <a:rPr lang="de-DE" sz="2400" b="1" dirty="0" err="1">
                <a:latin typeface="Arial" panose="020B0604020202020204" pitchFamily="34" charset="0"/>
                <a:cs typeface="Arial" panose="020B0604020202020204" pitchFamily="34" charset="0"/>
              </a:rPr>
              <a:t>BtOG</a:t>
            </a:r>
            <a:r>
              <a:rPr lang="de-DE" sz="2400" b="1" dirty="0">
                <a:latin typeface="Arial" panose="020B0604020202020204" pitchFamily="34" charset="0"/>
                <a:cs typeface="Arial" panose="020B0604020202020204" pitchFamily="34" charset="0"/>
              </a:rPr>
              <a:t>). </a:t>
            </a:r>
            <a:br>
              <a:rPr lang="de-DE" sz="2400" b="1" dirty="0">
                <a:latin typeface="Arial" panose="020B0604020202020204" pitchFamily="34" charset="0"/>
                <a:cs typeface="Arial" panose="020B0604020202020204" pitchFamily="34" charset="0"/>
              </a:rPr>
            </a:br>
            <a:r>
              <a:rPr lang="de-DE" sz="2400" b="1" dirty="0">
                <a:latin typeface="Arial" panose="020B0604020202020204" pitchFamily="34" charset="0"/>
                <a:cs typeface="Arial" panose="020B0604020202020204" pitchFamily="34" charset="0"/>
              </a:rPr>
              <a:t>In Ausnahmefällen kann auch der Verein selbst zum Betreuer bestellt werden.</a:t>
            </a:r>
          </a:p>
        </p:txBody>
      </p:sp>
    </p:spTree>
    <p:extLst>
      <p:ext uri="{BB962C8B-B14F-4D97-AF65-F5344CB8AC3E}">
        <p14:creationId xmlns:p14="http://schemas.microsoft.com/office/powerpoint/2010/main" val="3847756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701459" y="522992"/>
            <a:ext cx="10584492" cy="4154984"/>
          </a:xfrm>
          <a:prstGeom prst="rect">
            <a:avLst/>
          </a:prstGeom>
        </p:spPr>
        <p:txBody>
          <a:bodyPr wrap="square">
            <a:spAutoFit/>
          </a:bodyPr>
          <a:lstStyle/>
          <a:p>
            <a:pPr algn="ctr"/>
            <a:r>
              <a:rPr lang="de-DE" sz="2400" b="1" u="sng" dirty="0">
                <a:latin typeface="Arial" panose="020B0604020202020204" pitchFamily="34" charset="0"/>
                <a:cs typeface="Arial" panose="020B0604020202020204" pitchFamily="34" charset="0"/>
              </a:rPr>
              <a:t>Behördenbetreuer §§ 1818 (4)/1819 (3) S. 2 BGB</a:t>
            </a:r>
          </a:p>
          <a:p>
            <a:pPr algn="ctr"/>
            <a:endParaRPr lang="de-DE" sz="2400" b="1" u="sng"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Die Beschäftigte einer Betreuungsbehörde können ebenfalls zum Betreuer bestellt werden. Diese werden dann Behördenbetreuer genannt. Die Betreuungsbehörde hat nur gegen den vermögenden Betroffenen einen Vergütungsanspruch. Ansonsten hat sie lediglich das Recht auf einen Aufwandsersatz</a:t>
            </a:r>
          </a:p>
          <a:p>
            <a:r>
              <a:rPr lang="de-DE" sz="2400" b="1" dirty="0">
                <a:latin typeface="Arial" panose="020B0604020202020204" pitchFamily="34" charset="0"/>
                <a:cs typeface="Arial" panose="020B0604020202020204" pitchFamily="34" charset="0"/>
              </a:rPr>
              <a:t>aus der Staatskasse, welcher in der Praxis jedoch nur selten eingefordert wird.</a:t>
            </a:r>
          </a:p>
          <a:p>
            <a:r>
              <a:rPr lang="de-DE" sz="2400" b="1" dirty="0">
                <a:latin typeface="Arial" panose="020B0604020202020204" pitchFamily="34" charset="0"/>
                <a:cs typeface="Arial" panose="020B0604020202020204" pitchFamily="34" charset="0"/>
              </a:rPr>
              <a:t>Eine weitere Besonderheit ist, dass die Behördenbetreuer zu den „befreiten Betreuern“ gehören.</a:t>
            </a:r>
          </a:p>
        </p:txBody>
      </p:sp>
    </p:spTree>
    <p:extLst>
      <p:ext uri="{BB962C8B-B14F-4D97-AF65-F5344CB8AC3E}">
        <p14:creationId xmlns:p14="http://schemas.microsoft.com/office/powerpoint/2010/main" val="854963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14192" y="195890"/>
            <a:ext cx="10872592" cy="4893647"/>
          </a:xfrm>
          <a:prstGeom prst="rect">
            <a:avLst/>
          </a:prstGeom>
        </p:spPr>
        <p:txBody>
          <a:bodyPr wrap="square">
            <a:spAutoFit/>
          </a:bodyPr>
          <a:lstStyle/>
          <a:p>
            <a:pPr algn="ctr"/>
            <a:r>
              <a:rPr lang="de-DE" sz="2400" b="1" u="sng" dirty="0">
                <a:latin typeface="Arial" panose="020B0604020202020204" pitchFamily="34" charset="0"/>
                <a:cs typeface="Arial" panose="020B0604020202020204" pitchFamily="34" charset="0"/>
              </a:rPr>
              <a:t>Sterilisationsbetreuer</a:t>
            </a:r>
          </a:p>
          <a:p>
            <a:pPr algn="ctr"/>
            <a:endParaRPr lang="de-DE" sz="2400" b="1" u="sng"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Gemäß </a:t>
            </a:r>
            <a:r>
              <a:rPr lang="de-DE" sz="2400" b="1" dirty="0">
                <a:solidFill>
                  <a:srgbClr val="FF0000"/>
                </a:solidFill>
                <a:latin typeface="Arial" panose="020B0604020202020204" pitchFamily="34" charset="0"/>
                <a:cs typeface="Arial" panose="020B0604020202020204" pitchFamily="34" charset="0"/>
              </a:rPr>
              <a:t>§ 1817 Abs. 2 BGB </a:t>
            </a:r>
            <a:r>
              <a:rPr lang="de-DE" sz="2400" b="1" dirty="0">
                <a:latin typeface="Arial" panose="020B0604020202020204" pitchFamily="34" charset="0"/>
                <a:cs typeface="Arial" panose="020B0604020202020204" pitchFamily="34" charset="0"/>
              </a:rPr>
              <a:t>ist für die Entscheidung über die Einwilligung in eine Sterilisation des Betroffenen</a:t>
            </a:r>
          </a:p>
          <a:p>
            <a:r>
              <a:rPr lang="de-DE" sz="2400" b="1" dirty="0">
                <a:latin typeface="Arial" panose="020B0604020202020204" pitchFamily="34" charset="0"/>
                <a:cs typeface="Arial" panose="020B0604020202020204" pitchFamily="34" charset="0"/>
              </a:rPr>
              <a:t>immer ein besonderer Betreuer zu bestellen. Das bedeutet, dass dieser Aufgabenkreis eben nicht einfach dem allgemeinen Betreuer zugeschrieben werden kann.</a:t>
            </a:r>
          </a:p>
          <a:p>
            <a:r>
              <a:rPr lang="de-DE" sz="2400" b="1" dirty="0">
                <a:latin typeface="Arial" panose="020B0604020202020204" pitchFamily="34" charset="0"/>
                <a:cs typeface="Arial" panose="020B0604020202020204" pitchFamily="34" charset="0"/>
              </a:rPr>
              <a:t>Der Sterilisationsbetreuer hat ausschließlich die Aufgabe, zu prüfen, ob die Sterilisation des Betroffenen</a:t>
            </a:r>
          </a:p>
          <a:p>
            <a:r>
              <a:rPr lang="de-DE" sz="2400" b="1" dirty="0">
                <a:latin typeface="Arial" panose="020B0604020202020204" pitchFamily="34" charset="0"/>
                <a:cs typeface="Arial" panose="020B0604020202020204" pitchFamily="34" charset="0"/>
              </a:rPr>
              <a:t>notwendig ist und sodann in diese einzuwilligen. </a:t>
            </a:r>
            <a:br>
              <a:rPr lang="de-DE" sz="2400" b="1" dirty="0">
                <a:latin typeface="Arial" panose="020B0604020202020204" pitchFamily="34" charset="0"/>
                <a:cs typeface="Arial" panose="020B0604020202020204" pitchFamily="34" charset="0"/>
              </a:rPr>
            </a:br>
            <a:r>
              <a:rPr lang="de-DE" sz="2400" b="1" dirty="0">
                <a:latin typeface="Arial" panose="020B0604020202020204" pitchFamily="34" charset="0"/>
                <a:cs typeface="Arial" panose="020B0604020202020204" pitchFamily="34" charset="0"/>
              </a:rPr>
              <a:t>Für diese Einwilligung bedarf er außerdem der</a:t>
            </a:r>
          </a:p>
          <a:p>
            <a:r>
              <a:rPr lang="de-DE" sz="2400" b="1" dirty="0">
                <a:latin typeface="Arial" panose="020B0604020202020204" pitchFamily="34" charset="0"/>
                <a:cs typeface="Arial" panose="020B0604020202020204" pitchFamily="34" charset="0"/>
              </a:rPr>
              <a:t>Genehmigung durch das Betreuungsgericht nach </a:t>
            </a:r>
            <a:r>
              <a:rPr lang="de-DE" sz="2400" b="1" dirty="0">
                <a:solidFill>
                  <a:srgbClr val="FF0000"/>
                </a:solidFill>
                <a:latin typeface="Arial" panose="020B0604020202020204" pitchFamily="34" charset="0"/>
                <a:cs typeface="Arial" panose="020B0604020202020204" pitchFamily="34" charset="0"/>
              </a:rPr>
              <a:t>§ 1830 BGB , </a:t>
            </a:r>
          </a:p>
          <a:p>
            <a:r>
              <a:rPr lang="de-DE" sz="2400" b="1" dirty="0">
                <a:latin typeface="Arial" panose="020B0604020202020204" pitchFamily="34" charset="0"/>
                <a:cs typeface="Arial" panose="020B0604020202020204" pitchFamily="34" charset="0"/>
              </a:rPr>
              <a:t>der Verfahrensablauf ist im </a:t>
            </a:r>
            <a:r>
              <a:rPr lang="de-DE" sz="2400" b="1" dirty="0">
                <a:solidFill>
                  <a:srgbClr val="FF0000"/>
                </a:solidFill>
                <a:latin typeface="Arial" panose="020B0604020202020204" pitchFamily="34" charset="0"/>
                <a:cs typeface="Arial" panose="020B0604020202020204" pitchFamily="34" charset="0"/>
              </a:rPr>
              <a:t>§ 297 </a:t>
            </a:r>
            <a:r>
              <a:rPr lang="de-DE" sz="2400" b="1" dirty="0" err="1">
                <a:solidFill>
                  <a:srgbClr val="FF0000"/>
                </a:solidFill>
                <a:latin typeface="Arial" panose="020B0604020202020204" pitchFamily="34" charset="0"/>
                <a:cs typeface="Arial" panose="020B0604020202020204" pitchFamily="34" charset="0"/>
              </a:rPr>
              <a:t>FamFG</a:t>
            </a:r>
            <a:r>
              <a:rPr lang="de-DE" sz="2400" b="1" dirty="0">
                <a:solidFill>
                  <a:srgbClr val="FF0000"/>
                </a:solidFill>
                <a:latin typeface="Arial" panose="020B0604020202020204" pitchFamily="34" charset="0"/>
                <a:cs typeface="Arial" panose="020B0604020202020204" pitchFamily="34" charset="0"/>
              </a:rPr>
              <a:t> </a:t>
            </a:r>
            <a:r>
              <a:rPr lang="de-DE" sz="2400" b="1" dirty="0">
                <a:latin typeface="Arial" panose="020B0604020202020204" pitchFamily="34" charset="0"/>
                <a:cs typeface="Arial" panose="020B0604020202020204" pitchFamily="34" charset="0"/>
              </a:rPr>
              <a:t>geregelt.</a:t>
            </a:r>
          </a:p>
        </p:txBody>
      </p:sp>
    </p:spTree>
    <p:extLst>
      <p:ext uri="{BB962C8B-B14F-4D97-AF65-F5344CB8AC3E}">
        <p14:creationId xmlns:p14="http://schemas.microsoft.com/office/powerpoint/2010/main" val="852049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1041" y="674018"/>
            <a:ext cx="11348581" cy="4893647"/>
          </a:xfrm>
          <a:prstGeom prst="rect">
            <a:avLst/>
          </a:prstGeom>
        </p:spPr>
        <p:txBody>
          <a:bodyPr wrap="square">
            <a:spAutoFit/>
          </a:bodyPr>
          <a:lstStyle/>
          <a:p>
            <a:pPr algn="ctr"/>
            <a:r>
              <a:rPr lang="de-DE" sz="2400" b="1" u="sng" dirty="0">
                <a:latin typeface="Arial" panose="020B0604020202020204" pitchFamily="34" charset="0"/>
                <a:cs typeface="Arial" panose="020B0604020202020204" pitchFamily="34" charset="0"/>
              </a:rPr>
              <a:t>Verhinderungsbetreuer</a:t>
            </a:r>
          </a:p>
          <a:p>
            <a:endParaRPr lang="de-DE" sz="2400" b="1" dirty="0">
              <a:latin typeface="Arial" panose="020B0604020202020204" pitchFamily="34" charset="0"/>
              <a:cs typeface="Arial" panose="020B0604020202020204" pitchFamily="34" charset="0"/>
            </a:endParaRPr>
          </a:p>
          <a:p>
            <a:r>
              <a:rPr lang="de-DE" sz="2400" b="1" dirty="0">
                <a:latin typeface="Arial" panose="020B0604020202020204" pitchFamily="34" charset="0"/>
                <a:cs typeface="Arial" panose="020B0604020202020204" pitchFamily="34" charset="0"/>
              </a:rPr>
              <a:t>Ein Verhinderungsbetreuer kann nach </a:t>
            </a:r>
            <a:r>
              <a:rPr lang="de-DE" sz="2400" b="1" dirty="0">
                <a:solidFill>
                  <a:srgbClr val="FF0000"/>
                </a:solidFill>
                <a:latin typeface="Arial" panose="020B0604020202020204" pitchFamily="34" charset="0"/>
                <a:cs typeface="Arial" panose="020B0604020202020204" pitchFamily="34" charset="0"/>
              </a:rPr>
              <a:t>§ 1817 Abs.4 BGB </a:t>
            </a:r>
            <a:r>
              <a:rPr lang="de-DE" sz="2400" b="1" dirty="0">
                <a:latin typeface="Arial" panose="020B0604020202020204" pitchFamily="34" charset="0"/>
                <a:cs typeface="Arial" panose="020B0604020202020204" pitchFamily="34" charset="0"/>
              </a:rPr>
              <a:t>bestellt werden. Dem Namen ist bereits zu entnehmen, dass dieser die Betreueraufgaben nur dann ausübt, wenn der eigentliche Betreuer verhindert ist. Dies kann etwa der Fall sein, wenn dieser krank ist, sich im Urlaub befindet oder auf rechtlichen Ausschlusstatbeständen beruht. Die rechtliche Verhinderung ist gegeben, wenn der Betreuer von der Vertretung des Betreuten kraft Gesetzes ausgeschlossen ist (§ 1824 BGB) oder ihn das Gericht wegen erheblicher Interessensgegensätze in einem Teilbereich die Vertretungsmacht entzieht (§ 1789 Abs. 2 S. 2 BGB). </a:t>
            </a:r>
          </a:p>
          <a:p>
            <a:r>
              <a:rPr lang="de-DE" sz="2400" b="1" dirty="0">
                <a:latin typeface="Arial" panose="020B0604020202020204" pitchFamily="34" charset="0"/>
                <a:cs typeface="Arial" panose="020B0604020202020204" pitchFamily="34" charset="0"/>
              </a:rPr>
              <a:t>Die Bestellung eines Vertretungsbetreuers kann also regelmäßig sinnvoll sein, da es der Lebenswirklichkeit entspricht, auch mal verhindert zu sein.</a:t>
            </a:r>
          </a:p>
        </p:txBody>
      </p:sp>
    </p:spTree>
    <p:extLst>
      <p:ext uri="{BB962C8B-B14F-4D97-AF65-F5344CB8AC3E}">
        <p14:creationId xmlns:p14="http://schemas.microsoft.com/office/powerpoint/2010/main" val="3835371574"/>
      </p:ext>
    </p:extLst>
  </p:cSld>
  <p:clrMapOvr>
    <a:masterClrMapping/>
  </p:clrMapOvr>
</p:sld>
</file>

<file path=ppt/theme/theme1.xml><?xml version="1.0" encoding="utf-8"?>
<a:theme xmlns:a="http://schemas.openxmlformats.org/drawingml/2006/main" name="Segment">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1215</Words>
  <Application>Microsoft Office PowerPoint</Application>
  <PresentationFormat>Breitbild</PresentationFormat>
  <Paragraphs>83</Paragraphs>
  <Slides>11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11</vt:i4>
      </vt:variant>
    </vt:vector>
  </HeadingPairs>
  <TitlesOfParts>
    <vt:vector size="17" baseType="lpstr">
      <vt:lpstr>Arial</vt:lpstr>
      <vt:lpstr>Arial Narrow</vt:lpstr>
      <vt:lpstr>Century Gothic</vt:lpstr>
      <vt:lpstr>CIDFont+F1</vt:lpstr>
      <vt:lpstr>Wingdings 3</vt:lpstr>
      <vt:lpstr>Segment</vt:lpstr>
      <vt:lpstr>PowerPoint-Präsentation</vt:lpstr>
      <vt:lpstr>Befreite Betreuer </vt:lpstr>
      <vt:lpstr>PowerPoint-Präsentation</vt:lpstr>
      <vt:lpstr>PowerPoint-Präsentation</vt:lpstr>
      <vt:lpstr>Berufsbetreuer</vt:lpstr>
      <vt:lpstr>PowerPoint-Präsentation</vt:lpstr>
      <vt:lpstr>PowerPoint-Präsentation</vt:lpstr>
      <vt:lpstr>PowerPoint-Präsentation</vt:lpstr>
      <vt:lpstr>PowerPoint-Präsentation</vt:lpstr>
      <vt:lpstr>Kontrollbetreuer § 1820(3) BGB</vt:lpstr>
      <vt:lpstr>Ergänzungsbetreuer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Neuendorf-Schulz, Simone</dc:creator>
  <cp:lastModifiedBy>Neuendorf-Schulz, Simone</cp:lastModifiedBy>
  <cp:revision>1</cp:revision>
  <dcterms:created xsi:type="dcterms:W3CDTF">2024-11-13T12:44:41Z</dcterms:created>
  <dcterms:modified xsi:type="dcterms:W3CDTF">2024-11-13T12:48:01Z</dcterms:modified>
</cp:coreProperties>
</file>