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5" r:id="rId18"/>
    <p:sldId id="274" r:id="rId19"/>
    <p:sldId id="276" r:id="rId20"/>
    <p:sldId id="273" r:id="rId21"/>
    <p:sldId id="278" r:id="rId22"/>
    <p:sldId id="279" r:id="rId23"/>
    <p:sldId id="280" r:id="rId24"/>
    <p:sldId id="281" r:id="rId25"/>
    <p:sldId id="282" r:id="rId26"/>
    <p:sldId id="284" r:id="rId27"/>
    <p:sldId id="283" r:id="rId28"/>
    <p:sldId id="285" r:id="rId29"/>
    <p:sldId id="286" r:id="rId30"/>
    <p:sldId id="287" r:id="rId3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6AD1-859A-4CE5-B2E3-3DCF2856C2F0}" type="datetimeFigureOut">
              <a:rPr lang="de-DE" smtClean="0"/>
              <a:t>06.10.2024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D32C-2167-4124-AD11-B42BD78DED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6686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6AD1-859A-4CE5-B2E3-3DCF2856C2F0}" type="datetimeFigureOut">
              <a:rPr lang="de-DE" smtClean="0"/>
              <a:t>06.10.2024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D32C-2167-4124-AD11-B42BD78DED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229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6AD1-859A-4CE5-B2E3-3DCF2856C2F0}" type="datetimeFigureOut">
              <a:rPr lang="de-DE" smtClean="0"/>
              <a:t>06.10.2024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D32C-2167-4124-AD11-B42BD78DED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283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577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4434">
              <a:spcBef>
                <a:spcPts val="10"/>
              </a:spcBef>
            </a:pPr>
            <a:fld id="{81D60167-4931-47E6-BA6A-407CBD079E47}" type="slidenum">
              <a:rPr lang="de-DE" spc="-16" smtClean="0"/>
              <a:pPr marL="24434">
                <a:spcBef>
                  <a:spcPts val="10"/>
                </a:spcBef>
              </a:pPr>
              <a:t>‹Nr.›</a:t>
            </a:fld>
            <a:endParaRPr lang="de-DE" spc="-16" dirty="0"/>
          </a:p>
        </p:txBody>
      </p:sp>
    </p:spTree>
    <p:extLst>
      <p:ext uri="{BB962C8B-B14F-4D97-AF65-F5344CB8AC3E}">
        <p14:creationId xmlns:p14="http://schemas.microsoft.com/office/powerpoint/2010/main" val="2267780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6AD1-859A-4CE5-B2E3-3DCF2856C2F0}" type="datetimeFigureOut">
              <a:rPr lang="de-DE" smtClean="0"/>
              <a:t>06.10.2024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D32C-2167-4124-AD11-B42BD78DED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8089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6AD1-859A-4CE5-B2E3-3DCF2856C2F0}" type="datetimeFigureOut">
              <a:rPr lang="de-DE" smtClean="0"/>
              <a:t>06.10.2024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D32C-2167-4124-AD11-B42BD78DED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5677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6AD1-859A-4CE5-B2E3-3DCF2856C2F0}" type="datetimeFigureOut">
              <a:rPr lang="de-DE" smtClean="0"/>
              <a:t>06.10.2024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D32C-2167-4124-AD11-B42BD78DED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266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6AD1-859A-4CE5-B2E3-3DCF2856C2F0}" type="datetimeFigureOut">
              <a:rPr lang="de-DE" smtClean="0"/>
              <a:t>06.10.2024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D32C-2167-4124-AD11-B42BD78DED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9911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6AD1-859A-4CE5-B2E3-3DCF2856C2F0}" type="datetimeFigureOut">
              <a:rPr lang="de-DE" smtClean="0"/>
              <a:t>06.10.2024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D32C-2167-4124-AD11-B42BD78DED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70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6AD1-859A-4CE5-B2E3-3DCF2856C2F0}" type="datetimeFigureOut">
              <a:rPr lang="de-DE" smtClean="0"/>
              <a:t>06.10.2024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D32C-2167-4124-AD11-B42BD78DED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3513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6AD1-859A-4CE5-B2E3-3DCF2856C2F0}" type="datetimeFigureOut">
              <a:rPr lang="de-DE" smtClean="0"/>
              <a:t>06.10.2024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D32C-2167-4124-AD11-B42BD78DED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0928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6AD1-859A-4CE5-B2E3-3DCF2856C2F0}" type="datetimeFigureOut">
              <a:rPr lang="de-DE" smtClean="0"/>
              <a:t>06.10.2024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D32C-2167-4124-AD11-B42BD78DED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47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C6AD1-859A-4CE5-B2E3-3DCF2856C2F0}" type="datetimeFigureOut">
              <a:rPr lang="de-DE" smtClean="0"/>
              <a:t>06.10.2024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6D32C-2167-4124-AD11-B42BD78DED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540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0070C0"/>
                </a:solidFill>
              </a:rPr>
              <a:t>Geschäftliche Behandlung einer Klageschrift</a:t>
            </a:r>
            <a:br>
              <a:rPr lang="de-DE" b="1" dirty="0" smtClean="0">
                <a:solidFill>
                  <a:srgbClr val="0070C0"/>
                </a:solidFill>
              </a:rPr>
            </a:br>
            <a:endParaRPr lang="de-DE" b="1" dirty="0">
              <a:solidFill>
                <a:srgbClr val="0070C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u="sng" dirty="0" smtClean="0">
                <a:solidFill>
                  <a:srgbClr val="0070C0"/>
                </a:solidFill>
              </a:rPr>
              <a:t>Klageschrift geht in der </a:t>
            </a:r>
            <a:r>
              <a:rPr lang="de-DE" b="1" u="sng" dirty="0" smtClean="0">
                <a:solidFill>
                  <a:srgbClr val="0070C0"/>
                </a:solidFill>
              </a:rPr>
              <a:t>Briefannahme</a:t>
            </a:r>
            <a:r>
              <a:rPr lang="de-DE" u="sng" dirty="0" smtClean="0">
                <a:solidFill>
                  <a:srgbClr val="0070C0"/>
                </a:solidFill>
              </a:rPr>
              <a:t> ein</a:t>
            </a:r>
            <a:endParaRPr lang="de-DE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seit </a:t>
            </a:r>
            <a:r>
              <a:rPr lang="de-DE" dirty="0"/>
              <a:t>01.01.2022 sind RA verpflichtet, Schriftsätze mit dem elektronischen </a:t>
            </a:r>
            <a:r>
              <a:rPr lang="de-DE" dirty="0" smtClean="0"/>
              <a:t>Rechtsverkehr </a:t>
            </a:r>
            <a:r>
              <a:rPr lang="de-DE" dirty="0"/>
              <a:t>einzureichen, dann erhält ein Schriftsatz ein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Prüfvermerk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de-DE" b="1" dirty="0" smtClean="0"/>
          </a:p>
          <a:p>
            <a:pPr marL="0" indent="0">
              <a:buNone/>
            </a:pP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smtClean="0"/>
              <a:t> 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</a:rPr>
              <a:t>dieser </a:t>
            </a:r>
            <a:r>
              <a:rPr lang="de-DE" i="1" dirty="0">
                <a:solidFill>
                  <a:schemeClr val="accent6">
                    <a:lumMod val="75000"/>
                  </a:schemeClr>
                </a:solidFill>
              </a:rPr>
              <a:t>kann den behördlichen Eingangsstempel ersetzen (§ 6 I S. 5 GOV) </a:t>
            </a:r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47258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74320"/>
            <a:ext cx="10515600" cy="6355080"/>
          </a:xfrm>
        </p:spPr>
        <p:txBody>
          <a:bodyPr/>
          <a:lstStyle/>
          <a:p>
            <a:pPr marL="240665" marR="46355" indent="0">
              <a:lnSpc>
                <a:spcPct val="144700"/>
              </a:lnSpc>
              <a:spcBef>
                <a:spcPts val="100"/>
              </a:spcBef>
              <a:buNone/>
              <a:tabLst>
                <a:tab pos="469265" algn="l"/>
                <a:tab pos="469900" algn="l"/>
              </a:tabLst>
            </a:pPr>
            <a:r>
              <a:rPr lang="de-DE" spc="-10" dirty="0">
                <a:solidFill>
                  <a:srgbClr val="0070C0"/>
                </a:solidFill>
                <a:cs typeface="Arial"/>
              </a:rPr>
              <a:t>Eingangsregistratur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erfasst</a:t>
            </a:r>
            <a:r>
              <a:rPr lang="de-DE" spc="10" dirty="0">
                <a:cs typeface="Arial"/>
              </a:rPr>
              <a:t> </a:t>
            </a:r>
            <a:r>
              <a:rPr lang="de-DE" dirty="0">
                <a:cs typeface="Arial"/>
              </a:rPr>
              <a:t>die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neue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Sache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in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Fachsoftware,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notiert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das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AZ</a:t>
            </a:r>
            <a:r>
              <a:rPr lang="de-DE" spc="-10" dirty="0">
                <a:cs typeface="Arial"/>
              </a:rPr>
              <a:t> </a:t>
            </a:r>
            <a:r>
              <a:rPr lang="de-DE" spc="-25" dirty="0">
                <a:cs typeface="Arial"/>
              </a:rPr>
              <a:t>auf </a:t>
            </a:r>
            <a:r>
              <a:rPr lang="de-DE" dirty="0">
                <a:cs typeface="Arial"/>
              </a:rPr>
              <a:t>der</a:t>
            </a:r>
            <a:r>
              <a:rPr lang="de-DE" spc="-5" dirty="0">
                <a:cs typeface="Arial"/>
              </a:rPr>
              <a:t> </a:t>
            </a:r>
            <a:r>
              <a:rPr lang="de-DE" spc="-10" dirty="0">
                <a:cs typeface="Arial"/>
              </a:rPr>
              <a:t>Klageschrift</a:t>
            </a:r>
            <a:endParaRPr lang="de-DE" dirty="0"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imes New Roman"/>
              <a:buChar char="-"/>
            </a:pPr>
            <a:endParaRPr lang="de-DE" dirty="0">
              <a:cs typeface="Arial"/>
            </a:endParaRPr>
          </a:p>
          <a:p>
            <a:pPr marL="240665" marR="5080" indent="0">
              <a:lnSpc>
                <a:spcPct val="143600"/>
              </a:lnSpc>
              <a:buNone/>
              <a:tabLst>
                <a:tab pos="469265" algn="l"/>
                <a:tab pos="469900" algn="l"/>
              </a:tabLst>
            </a:pPr>
            <a:r>
              <a:rPr lang="de-DE" i="1" dirty="0" smtClean="0">
                <a:cs typeface="Arial"/>
              </a:rPr>
              <a:t>Ist ein Mahnverfahren</a:t>
            </a:r>
            <a:r>
              <a:rPr lang="de-DE" i="1" spc="-55" dirty="0" smtClean="0">
                <a:cs typeface="Arial"/>
              </a:rPr>
              <a:t> </a:t>
            </a:r>
            <a:r>
              <a:rPr lang="de-DE" i="1" dirty="0">
                <a:cs typeface="Arial"/>
              </a:rPr>
              <a:t>vorangegangen</a:t>
            </a:r>
            <a:r>
              <a:rPr lang="de-DE" i="1" spc="-35" dirty="0">
                <a:cs typeface="Arial"/>
              </a:rPr>
              <a:t> </a:t>
            </a:r>
            <a:r>
              <a:rPr lang="de-DE" i="1" dirty="0" smtClean="0">
                <a:cs typeface="Arial"/>
              </a:rPr>
              <a:t>wird dieser</a:t>
            </a:r>
            <a:r>
              <a:rPr lang="de-DE" i="1" spc="-40" dirty="0" smtClean="0">
                <a:cs typeface="Arial"/>
              </a:rPr>
              <a:t> </a:t>
            </a:r>
            <a:r>
              <a:rPr lang="de-DE" i="1" dirty="0">
                <a:cs typeface="Arial"/>
              </a:rPr>
              <a:t>Vorgang</a:t>
            </a:r>
            <a:r>
              <a:rPr lang="de-DE" i="1" spc="-35" dirty="0">
                <a:cs typeface="Arial"/>
              </a:rPr>
              <a:t> </a:t>
            </a:r>
            <a:r>
              <a:rPr lang="de-DE" i="1" dirty="0">
                <a:cs typeface="Arial"/>
              </a:rPr>
              <a:t>mit</a:t>
            </a:r>
            <a:r>
              <a:rPr lang="de-DE" i="1" spc="-40" dirty="0">
                <a:cs typeface="Arial"/>
              </a:rPr>
              <a:t> </a:t>
            </a:r>
            <a:r>
              <a:rPr lang="de-DE" i="1" dirty="0">
                <a:cs typeface="Arial"/>
              </a:rPr>
              <a:t>der</a:t>
            </a:r>
            <a:r>
              <a:rPr lang="de-DE" i="1" spc="-40" dirty="0">
                <a:cs typeface="Arial"/>
              </a:rPr>
              <a:t> </a:t>
            </a:r>
            <a:r>
              <a:rPr lang="de-DE" i="1" dirty="0">
                <a:cs typeface="Arial"/>
              </a:rPr>
              <a:t>Prozessakte</a:t>
            </a:r>
            <a:r>
              <a:rPr lang="de-DE" i="1" spc="-45" dirty="0">
                <a:cs typeface="Arial"/>
              </a:rPr>
              <a:t> </a:t>
            </a:r>
            <a:r>
              <a:rPr lang="de-DE" i="1" dirty="0">
                <a:cs typeface="Arial"/>
              </a:rPr>
              <a:t>vereinigt</a:t>
            </a:r>
            <a:r>
              <a:rPr lang="de-DE" i="1" spc="-35" dirty="0">
                <a:cs typeface="Arial"/>
              </a:rPr>
              <a:t> </a:t>
            </a:r>
            <a:r>
              <a:rPr lang="de-DE" i="1" spc="-25" dirty="0">
                <a:cs typeface="Arial"/>
              </a:rPr>
              <a:t>und </a:t>
            </a:r>
            <a:r>
              <a:rPr lang="de-DE" i="1" dirty="0">
                <a:cs typeface="Arial"/>
              </a:rPr>
              <a:t>unter</a:t>
            </a:r>
            <a:r>
              <a:rPr lang="de-DE" i="1" spc="-20" dirty="0">
                <a:cs typeface="Arial"/>
              </a:rPr>
              <a:t> </a:t>
            </a:r>
            <a:r>
              <a:rPr lang="de-DE" i="1" dirty="0">
                <a:cs typeface="Arial"/>
              </a:rPr>
              <a:t>deren</a:t>
            </a:r>
            <a:r>
              <a:rPr lang="de-DE" i="1" spc="-25" dirty="0">
                <a:cs typeface="Arial"/>
              </a:rPr>
              <a:t> </a:t>
            </a:r>
            <a:r>
              <a:rPr lang="de-DE" i="1" dirty="0">
                <a:cs typeface="Arial"/>
              </a:rPr>
              <a:t>AZ</a:t>
            </a:r>
            <a:r>
              <a:rPr lang="de-DE" i="1" spc="-20" dirty="0">
                <a:cs typeface="Arial"/>
              </a:rPr>
              <a:t> </a:t>
            </a:r>
            <a:r>
              <a:rPr lang="de-DE" i="1" dirty="0" smtClean="0">
                <a:cs typeface="Arial"/>
              </a:rPr>
              <a:t>fortgeführt</a:t>
            </a:r>
            <a:br>
              <a:rPr lang="de-DE" i="1" dirty="0" smtClean="0">
                <a:cs typeface="Arial"/>
              </a:rPr>
            </a:br>
            <a:r>
              <a:rPr lang="de-DE" i="1" dirty="0" smtClean="0">
                <a:cs typeface="Arial"/>
              </a:rPr>
              <a:t>(§</a:t>
            </a:r>
            <a:r>
              <a:rPr lang="de-DE" i="1" spc="-20" dirty="0" smtClean="0">
                <a:cs typeface="Arial"/>
              </a:rPr>
              <a:t> </a:t>
            </a:r>
            <a:r>
              <a:rPr lang="de-DE" i="1" dirty="0">
                <a:cs typeface="Arial"/>
              </a:rPr>
              <a:t>18</a:t>
            </a:r>
            <a:r>
              <a:rPr lang="de-DE" i="1" spc="-25" dirty="0">
                <a:cs typeface="Arial"/>
              </a:rPr>
              <a:t> </a:t>
            </a:r>
            <a:r>
              <a:rPr lang="de-DE" i="1" dirty="0">
                <a:cs typeface="Arial"/>
              </a:rPr>
              <a:t>III S.</a:t>
            </a:r>
            <a:r>
              <a:rPr lang="de-DE" i="1" spc="-5" dirty="0">
                <a:cs typeface="Arial"/>
              </a:rPr>
              <a:t> </a:t>
            </a:r>
            <a:r>
              <a:rPr lang="de-DE" i="1" dirty="0">
                <a:cs typeface="Arial"/>
              </a:rPr>
              <a:t>1</a:t>
            </a:r>
            <a:r>
              <a:rPr lang="de-DE" i="1" spc="-20" dirty="0">
                <a:cs typeface="Arial"/>
              </a:rPr>
              <a:t> </a:t>
            </a:r>
            <a:r>
              <a:rPr lang="de-DE" i="1" spc="-20" dirty="0" err="1">
                <a:cs typeface="Arial"/>
              </a:rPr>
              <a:t>AktO</a:t>
            </a:r>
            <a:r>
              <a:rPr lang="de-DE" i="1" spc="-20" dirty="0">
                <a:cs typeface="Arial"/>
              </a:rPr>
              <a:t>)</a:t>
            </a:r>
            <a:endParaRPr lang="de-DE" i="1" dirty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327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50520"/>
            <a:ext cx="10515600" cy="6156960"/>
          </a:xfrm>
        </p:spPr>
        <p:txBody>
          <a:bodyPr/>
          <a:lstStyle/>
          <a:p>
            <a:pPr marL="240665" marR="69850" indent="0">
              <a:lnSpc>
                <a:spcPct val="143600"/>
              </a:lnSpc>
              <a:buNone/>
              <a:tabLst>
                <a:tab pos="469265" algn="l"/>
                <a:tab pos="469900" algn="l"/>
              </a:tabLst>
            </a:pPr>
            <a:r>
              <a:rPr lang="de-DE" dirty="0">
                <a:cs typeface="Arial"/>
              </a:rPr>
              <a:t>Anträge,</a:t>
            </a:r>
            <a:r>
              <a:rPr lang="de-DE" spc="-55" dirty="0">
                <a:cs typeface="Arial"/>
              </a:rPr>
              <a:t> </a:t>
            </a:r>
            <a:r>
              <a:rPr lang="de-DE" dirty="0">
                <a:cs typeface="Arial"/>
              </a:rPr>
              <a:t>die</a:t>
            </a:r>
            <a:r>
              <a:rPr lang="de-DE" spc="-35" dirty="0">
                <a:cs typeface="Arial"/>
              </a:rPr>
              <a:t> </a:t>
            </a:r>
            <a:r>
              <a:rPr lang="de-DE" spc="-35" dirty="0" smtClean="0">
                <a:cs typeface="Arial"/>
              </a:rPr>
              <a:t>-</a:t>
            </a:r>
            <a:r>
              <a:rPr lang="de-DE" dirty="0" smtClean="0">
                <a:cs typeface="Arial"/>
              </a:rPr>
              <a:t>die</a:t>
            </a:r>
            <a:r>
              <a:rPr lang="de-DE" spc="-40" dirty="0" smtClean="0">
                <a:cs typeface="Arial"/>
              </a:rPr>
              <a:t> </a:t>
            </a:r>
            <a:r>
              <a:rPr lang="de-DE" dirty="0">
                <a:cs typeface="Arial"/>
              </a:rPr>
              <a:t>nach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endgültiger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Erledigung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Hauptsache</a:t>
            </a:r>
            <a:r>
              <a:rPr lang="de-DE" spc="-45" dirty="0">
                <a:cs typeface="Arial"/>
              </a:rPr>
              <a:t> </a:t>
            </a:r>
            <a:r>
              <a:rPr lang="de-DE" dirty="0">
                <a:cs typeface="Arial"/>
              </a:rPr>
              <a:t>(Rechtskraft)</a:t>
            </a:r>
            <a:r>
              <a:rPr lang="de-DE" spc="-40" dirty="0">
                <a:cs typeface="Arial"/>
              </a:rPr>
              <a:t> </a:t>
            </a:r>
            <a:r>
              <a:rPr lang="de-DE" spc="-10" dirty="0">
                <a:cs typeface="Arial"/>
              </a:rPr>
              <a:t>gestellt </a:t>
            </a:r>
            <a:r>
              <a:rPr lang="de-DE" dirty="0">
                <a:cs typeface="Arial"/>
              </a:rPr>
              <a:t>werden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–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ohne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Neuerfassung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zu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den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Prozessakten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nehmen,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z.</a:t>
            </a:r>
            <a:r>
              <a:rPr lang="de-DE" spc="-30" dirty="0">
                <a:cs typeface="Arial"/>
              </a:rPr>
              <a:t> </a:t>
            </a:r>
            <a:r>
              <a:rPr lang="de-DE" spc="-25" dirty="0">
                <a:cs typeface="Arial"/>
              </a:rPr>
              <a:t>B</a:t>
            </a:r>
            <a:r>
              <a:rPr lang="de-DE" spc="-25" dirty="0" smtClean="0">
                <a:cs typeface="Arial"/>
              </a:rPr>
              <a:t>.</a:t>
            </a:r>
          </a:p>
          <a:p>
            <a:pPr marL="240665" marR="69850" indent="0">
              <a:lnSpc>
                <a:spcPct val="143600"/>
              </a:lnSpc>
              <a:buNone/>
              <a:tabLst>
                <a:tab pos="469265" algn="l"/>
                <a:tab pos="469900" algn="l"/>
              </a:tabLst>
            </a:pPr>
            <a:endParaRPr lang="de-DE" dirty="0">
              <a:cs typeface="Arial"/>
            </a:endParaRPr>
          </a:p>
          <a:p>
            <a:pPr marL="1154430" lvl="1" indent="-457200">
              <a:lnSpc>
                <a:spcPct val="100000"/>
              </a:lnSpc>
              <a:spcBef>
                <a:spcPts val="575"/>
              </a:spcBef>
              <a:buFont typeface="Wingdings" panose="05000000000000000000" pitchFamily="2" charset="2"/>
              <a:buChar char="§"/>
              <a:tabLst>
                <a:tab pos="926465" algn="l"/>
                <a:tab pos="927100" algn="l"/>
              </a:tabLst>
            </a:pPr>
            <a:r>
              <a:rPr lang="de-DE" sz="2800" dirty="0">
                <a:cs typeface="Arial"/>
              </a:rPr>
              <a:t>Anträge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auf</a:t>
            </a:r>
            <a:r>
              <a:rPr lang="de-DE" sz="2800" spc="-10" dirty="0">
                <a:cs typeface="Arial"/>
              </a:rPr>
              <a:t> </a:t>
            </a:r>
            <a:r>
              <a:rPr lang="de-DE" sz="2800" spc="-10" dirty="0" smtClean="0">
                <a:cs typeface="Arial"/>
              </a:rPr>
              <a:t>Kostenfestsetzung</a:t>
            </a:r>
          </a:p>
          <a:p>
            <a:pPr marL="1154430" lvl="1" indent="-457200">
              <a:lnSpc>
                <a:spcPct val="100000"/>
              </a:lnSpc>
              <a:spcBef>
                <a:spcPts val="575"/>
              </a:spcBef>
              <a:buFont typeface="Wingdings" panose="05000000000000000000" pitchFamily="2" charset="2"/>
              <a:buChar char="§"/>
              <a:tabLst>
                <a:tab pos="926465" algn="l"/>
                <a:tab pos="927100" algn="l"/>
              </a:tabLst>
            </a:pPr>
            <a:endParaRPr lang="de-DE" sz="2800" dirty="0">
              <a:cs typeface="Arial"/>
            </a:endParaRPr>
          </a:p>
          <a:p>
            <a:pPr marL="1154430" lvl="1" indent="-457200">
              <a:lnSpc>
                <a:spcPct val="100000"/>
              </a:lnSpc>
              <a:spcBef>
                <a:spcPts val="580"/>
              </a:spcBef>
              <a:buFont typeface="Wingdings" panose="05000000000000000000" pitchFamily="2" charset="2"/>
              <a:buChar char="§"/>
              <a:tabLst>
                <a:tab pos="926465" algn="l"/>
                <a:tab pos="927100" algn="l"/>
              </a:tabLst>
            </a:pPr>
            <a:r>
              <a:rPr lang="de-DE" sz="2800" dirty="0">
                <a:cs typeface="Arial"/>
              </a:rPr>
              <a:t>Anträge</a:t>
            </a:r>
            <a:r>
              <a:rPr lang="de-DE" sz="2800" spc="-3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auf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Erteilung</a:t>
            </a:r>
            <a:r>
              <a:rPr lang="de-DE" sz="2800" spc="-2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von</a:t>
            </a:r>
            <a:r>
              <a:rPr lang="de-DE" sz="2800" spc="-30" dirty="0">
                <a:cs typeface="Arial"/>
              </a:rPr>
              <a:t> </a:t>
            </a:r>
            <a:r>
              <a:rPr lang="de-DE" sz="2800" spc="-10" dirty="0">
                <a:cs typeface="Arial"/>
              </a:rPr>
              <a:t>Vollstreckungsklauseln</a:t>
            </a:r>
            <a:endParaRPr lang="de-DE" sz="2800" dirty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4495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20040"/>
            <a:ext cx="10515600" cy="6233160"/>
          </a:xfrm>
        </p:spPr>
        <p:txBody>
          <a:bodyPr/>
          <a:lstStyle/>
          <a:p>
            <a:pPr marL="469265">
              <a:lnSpc>
                <a:spcPct val="100000"/>
              </a:lnSpc>
              <a:spcBef>
                <a:spcPts val="990"/>
              </a:spcBef>
              <a:buFont typeface="Times New Roman"/>
              <a:buChar char="-"/>
              <a:tabLst>
                <a:tab pos="469265" algn="l"/>
                <a:tab pos="469900" algn="l"/>
              </a:tabLst>
            </a:pPr>
            <a:r>
              <a:rPr lang="de-DE" dirty="0">
                <a:cs typeface="Arial"/>
              </a:rPr>
              <a:t>Anträge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außerhalb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eines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anhängigen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Verfahrens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(H) (§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18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I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S.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1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Nr.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2</a:t>
            </a:r>
            <a:r>
              <a:rPr lang="de-DE" spc="-5" dirty="0">
                <a:cs typeface="Arial"/>
              </a:rPr>
              <a:t> </a:t>
            </a:r>
            <a:r>
              <a:rPr lang="de-DE" dirty="0" err="1">
                <a:cs typeface="Arial"/>
              </a:rPr>
              <a:t>AktO</a:t>
            </a:r>
            <a:r>
              <a:rPr lang="de-DE" dirty="0">
                <a:cs typeface="Arial"/>
              </a:rPr>
              <a:t>),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z.</a:t>
            </a:r>
            <a:r>
              <a:rPr lang="de-DE" spc="-5" dirty="0">
                <a:cs typeface="Arial"/>
              </a:rPr>
              <a:t> </a:t>
            </a:r>
            <a:r>
              <a:rPr lang="de-DE" spc="-25" dirty="0">
                <a:cs typeface="Arial"/>
              </a:rPr>
              <a:t>B.:</a:t>
            </a:r>
            <a:endParaRPr lang="de-DE" dirty="0">
              <a:cs typeface="Arial"/>
            </a:endParaRPr>
          </a:p>
          <a:p>
            <a:pPr marL="1155065" marR="97790" lvl="1" indent="-457200">
              <a:lnSpc>
                <a:spcPct val="143600"/>
              </a:lnSpc>
              <a:buFont typeface="Wingdings" panose="05000000000000000000" pitchFamily="2" charset="2"/>
              <a:buChar char="§"/>
              <a:tabLst>
                <a:tab pos="926465" algn="l"/>
                <a:tab pos="927100" algn="l"/>
              </a:tabLst>
            </a:pPr>
            <a:r>
              <a:rPr lang="de-DE" sz="2800" dirty="0">
                <a:cs typeface="Arial"/>
              </a:rPr>
              <a:t>die</a:t>
            </a:r>
            <a:r>
              <a:rPr lang="de-DE" sz="2800" spc="-2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Niederlegung von</a:t>
            </a:r>
            <a:r>
              <a:rPr lang="de-DE" sz="2800" spc="-10" dirty="0">
                <a:cs typeface="Arial"/>
              </a:rPr>
              <a:t> Anwaltsvergleichen</a:t>
            </a:r>
            <a:r>
              <a:rPr lang="de-DE" sz="2800" spc="-1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ohne</a:t>
            </a:r>
            <a:r>
              <a:rPr lang="de-DE" sz="2800" spc="-1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Antrag</a:t>
            </a:r>
            <a:r>
              <a:rPr lang="de-DE" sz="2800" spc="-1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auf </a:t>
            </a:r>
            <a:r>
              <a:rPr lang="de-DE" sz="2800" spc="-10" dirty="0" smtClean="0">
                <a:cs typeface="Arial"/>
              </a:rPr>
              <a:t>Vollstreckbarerklärung</a:t>
            </a:r>
            <a:endParaRPr lang="de-DE" sz="2800" dirty="0">
              <a:cs typeface="Arial"/>
            </a:endParaRPr>
          </a:p>
          <a:p>
            <a:pPr marL="1154430" lvl="1" indent="-457200">
              <a:lnSpc>
                <a:spcPct val="100000"/>
              </a:lnSpc>
              <a:spcBef>
                <a:spcPts val="575"/>
              </a:spcBef>
              <a:buFont typeface="Wingdings" panose="05000000000000000000" pitchFamily="2" charset="2"/>
              <a:buChar char="§"/>
              <a:tabLst>
                <a:tab pos="926465" algn="l"/>
                <a:tab pos="927100" algn="l"/>
              </a:tabLst>
            </a:pPr>
            <a:r>
              <a:rPr lang="de-DE" sz="2800" dirty="0">
                <a:cs typeface="Arial"/>
              </a:rPr>
              <a:t>die</a:t>
            </a:r>
            <a:r>
              <a:rPr lang="de-DE" sz="2800" spc="-2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Anträge</a:t>
            </a:r>
            <a:r>
              <a:rPr lang="de-DE" sz="2800" spc="-3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auf</a:t>
            </a:r>
            <a:r>
              <a:rPr lang="de-DE" sz="2800" spc="-1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selbstständige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Beweisverfahren</a:t>
            </a:r>
            <a:r>
              <a:rPr lang="de-DE" sz="2800" spc="-3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(§§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485</a:t>
            </a:r>
            <a:r>
              <a:rPr lang="de-DE" sz="2800" spc="-3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f.</a:t>
            </a:r>
            <a:r>
              <a:rPr lang="de-DE" sz="2800" spc="-25" dirty="0">
                <a:cs typeface="Arial"/>
              </a:rPr>
              <a:t> </a:t>
            </a:r>
            <a:r>
              <a:rPr lang="de-DE" sz="2800" spc="-20" dirty="0">
                <a:cs typeface="Arial"/>
              </a:rPr>
              <a:t>ZPO)</a:t>
            </a:r>
            <a:endParaRPr lang="de-DE" sz="2800" dirty="0">
              <a:cs typeface="Arial"/>
            </a:endParaRPr>
          </a:p>
          <a:p>
            <a:pPr marL="1155065" marR="440690" lvl="1" indent="-457200">
              <a:lnSpc>
                <a:spcPct val="143600"/>
              </a:lnSpc>
              <a:buFont typeface="Wingdings" panose="05000000000000000000" pitchFamily="2" charset="2"/>
              <a:buChar char="§"/>
              <a:tabLst>
                <a:tab pos="926465" algn="l"/>
                <a:tab pos="927100" algn="l"/>
              </a:tabLst>
            </a:pPr>
            <a:r>
              <a:rPr lang="de-DE" sz="2800" dirty="0">
                <a:cs typeface="Arial"/>
              </a:rPr>
              <a:t>die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Anträge</a:t>
            </a:r>
            <a:r>
              <a:rPr lang="de-DE" sz="2800" spc="-1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auf</a:t>
            </a:r>
            <a:r>
              <a:rPr lang="de-DE" sz="2800" spc="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Einstellung</a:t>
            </a:r>
            <a:r>
              <a:rPr lang="de-DE" sz="2800" spc="-1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der</a:t>
            </a:r>
            <a:r>
              <a:rPr lang="de-DE" sz="2800" spc="-10" dirty="0">
                <a:cs typeface="Arial"/>
              </a:rPr>
              <a:t> Zwangsvollstreckung</a:t>
            </a:r>
            <a:r>
              <a:rPr lang="de-DE" sz="2800" spc="-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außerhalb</a:t>
            </a:r>
            <a:r>
              <a:rPr lang="de-DE" sz="2800" spc="-5" dirty="0">
                <a:cs typeface="Arial"/>
              </a:rPr>
              <a:t> </a:t>
            </a:r>
            <a:r>
              <a:rPr lang="de-DE" sz="2800" spc="-10" dirty="0">
                <a:cs typeface="Arial"/>
              </a:rPr>
              <a:t>einer </a:t>
            </a:r>
            <a:r>
              <a:rPr lang="de-DE" sz="2800" dirty="0">
                <a:cs typeface="Arial"/>
              </a:rPr>
              <a:t>anhängigen</a:t>
            </a:r>
            <a:r>
              <a:rPr lang="de-DE" sz="2800" spc="-2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Sache,</a:t>
            </a:r>
            <a:r>
              <a:rPr lang="de-DE" sz="2800" spc="-1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falls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sie</a:t>
            </a:r>
            <a:r>
              <a:rPr lang="de-DE" sz="2800" spc="-1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an</a:t>
            </a:r>
            <a:r>
              <a:rPr lang="de-DE" sz="2800" spc="-1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das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spc="-10" dirty="0">
                <a:cs typeface="Arial"/>
              </a:rPr>
              <a:t>Prozessgericht</a:t>
            </a:r>
            <a:r>
              <a:rPr lang="de-DE" sz="2800" spc="-1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gerichtet</a:t>
            </a:r>
            <a:r>
              <a:rPr lang="de-DE" sz="2800" spc="-10" dirty="0">
                <a:cs typeface="Arial"/>
              </a:rPr>
              <a:t> </a:t>
            </a:r>
            <a:r>
              <a:rPr lang="de-DE" sz="2800" spc="-20" dirty="0">
                <a:cs typeface="Arial"/>
              </a:rPr>
              <a:t>sind</a:t>
            </a:r>
            <a:endParaRPr lang="de-DE" sz="2800" dirty="0">
              <a:cs typeface="Arial"/>
            </a:endParaRPr>
          </a:p>
          <a:p>
            <a:pPr lvl="1">
              <a:lnSpc>
                <a:spcPct val="100000"/>
              </a:lnSpc>
              <a:buFont typeface="Courier New"/>
              <a:buChar char="o"/>
            </a:pPr>
            <a:endParaRPr lang="de-DE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de-DE" dirty="0">
                <a:cs typeface="Arial"/>
              </a:rPr>
              <a:t>Registrierung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erfolgt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jahrgangsweise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2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II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Nr.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4</a:t>
            </a:r>
            <a:r>
              <a:rPr lang="de-DE" spc="-30" dirty="0">
                <a:cs typeface="Arial"/>
              </a:rPr>
              <a:t> </a:t>
            </a:r>
            <a:r>
              <a:rPr lang="de-DE" spc="-10" dirty="0" err="1">
                <a:cs typeface="Arial"/>
              </a:rPr>
              <a:t>AktO</a:t>
            </a:r>
            <a:r>
              <a:rPr lang="de-DE" spc="-10" dirty="0">
                <a:cs typeface="Arial"/>
              </a:rPr>
              <a:t>)</a:t>
            </a:r>
            <a:endParaRPr lang="de-DE" dirty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298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 smtClean="0">
                <a:solidFill>
                  <a:srgbClr val="0070C0"/>
                </a:solidFill>
              </a:rPr>
              <a:t>Bildung des </a:t>
            </a:r>
            <a:r>
              <a:rPr lang="de-DE" b="1" u="sng" dirty="0">
                <a:solidFill>
                  <a:srgbClr val="0070C0"/>
                </a:solidFill>
              </a:rPr>
              <a:t>A</a:t>
            </a:r>
            <a:r>
              <a:rPr lang="de-DE" b="1" u="sng" dirty="0" smtClean="0">
                <a:solidFill>
                  <a:srgbClr val="0070C0"/>
                </a:solidFill>
              </a:rPr>
              <a:t>ktenzeichens</a:t>
            </a:r>
            <a:endParaRPr lang="de-DE" b="1" u="sng" dirty="0">
              <a:solidFill>
                <a:srgbClr val="0070C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622483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>
                <a:latin typeface="Arial"/>
                <a:cs typeface="Arial"/>
              </a:rPr>
              <a:t/>
            </a:r>
            <a:br>
              <a:rPr lang="de-DE" dirty="0" smtClean="0">
                <a:latin typeface="Arial"/>
                <a:cs typeface="Arial"/>
              </a:rPr>
            </a:br>
            <a:r>
              <a:rPr lang="de-DE" dirty="0" smtClean="0">
                <a:cs typeface="Arial"/>
              </a:rPr>
              <a:t>jeder</a:t>
            </a:r>
            <a:r>
              <a:rPr lang="de-DE" spc="-30" dirty="0" smtClean="0">
                <a:cs typeface="Arial"/>
              </a:rPr>
              <a:t> </a:t>
            </a:r>
            <a:r>
              <a:rPr lang="de-DE" spc="-10" dirty="0">
                <a:cs typeface="Arial"/>
              </a:rPr>
              <a:t>Geschäftsvorgang </a:t>
            </a:r>
            <a:r>
              <a:rPr lang="de-DE" dirty="0">
                <a:cs typeface="Arial"/>
              </a:rPr>
              <a:t>erhält</a:t>
            </a:r>
            <a:r>
              <a:rPr lang="de-DE" spc="-5" dirty="0">
                <a:cs typeface="Arial"/>
              </a:rPr>
              <a:t> </a:t>
            </a:r>
            <a:r>
              <a:rPr lang="de-DE" dirty="0">
                <a:cs typeface="Arial"/>
              </a:rPr>
              <a:t>ein</a:t>
            </a:r>
            <a:r>
              <a:rPr lang="de-DE" spc="-15" dirty="0">
                <a:cs typeface="Arial"/>
              </a:rPr>
              <a:t> </a:t>
            </a:r>
            <a:r>
              <a:rPr lang="de-DE" b="1" dirty="0">
                <a:cs typeface="Arial"/>
              </a:rPr>
              <a:t>Aktenzeichen</a:t>
            </a:r>
            <a:r>
              <a:rPr lang="de-DE" dirty="0">
                <a:cs typeface="Arial"/>
              </a:rPr>
              <a:t>,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unter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dem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alle</a:t>
            </a:r>
            <a:r>
              <a:rPr lang="de-DE" spc="-10" dirty="0">
                <a:cs typeface="Arial"/>
              </a:rPr>
              <a:t> dazugehörigen </a:t>
            </a:r>
            <a:r>
              <a:rPr lang="de-DE" dirty="0">
                <a:cs typeface="Arial"/>
              </a:rPr>
              <a:t>Dokumente</a:t>
            </a:r>
            <a:r>
              <a:rPr lang="de-DE" spc="-50" dirty="0">
                <a:cs typeface="Arial"/>
              </a:rPr>
              <a:t> </a:t>
            </a:r>
            <a:r>
              <a:rPr lang="de-DE" dirty="0">
                <a:cs typeface="Arial"/>
              </a:rPr>
              <a:t>in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Papier-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oder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elektronischer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Form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sowie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sonstige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Dateien</a:t>
            </a:r>
            <a:r>
              <a:rPr lang="de-DE" spc="-35" dirty="0">
                <a:cs typeface="Arial"/>
              </a:rPr>
              <a:t> </a:t>
            </a:r>
            <a:r>
              <a:rPr lang="de-DE" spc="-25" dirty="0">
                <a:cs typeface="Arial"/>
              </a:rPr>
              <a:t>und </a:t>
            </a:r>
            <a:r>
              <a:rPr lang="de-DE" dirty="0">
                <a:cs typeface="Arial"/>
              </a:rPr>
              <a:t>Unterlagen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zu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führen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sind</a:t>
            </a:r>
            <a:r>
              <a:rPr lang="de-DE" spc="-15" dirty="0">
                <a:cs typeface="Arial"/>
              </a:rPr>
              <a:t> </a:t>
            </a:r>
            <a:r>
              <a:rPr lang="de-DE" spc="-15" dirty="0" smtClean="0">
                <a:cs typeface="Arial"/>
              </a:rPr>
              <a:t/>
            </a:r>
            <a:br>
              <a:rPr lang="de-DE" spc="-15" dirty="0" smtClean="0">
                <a:cs typeface="Arial"/>
              </a:rPr>
            </a:br>
            <a:r>
              <a:rPr lang="de-DE" dirty="0" smtClean="0">
                <a:cs typeface="Arial"/>
              </a:rPr>
              <a:t>(§</a:t>
            </a:r>
            <a:r>
              <a:rPr lang="de-DE" spc="-20" dirty="0" smtClean="0">
                <a:cs typeface="Arial"/>
              </a:rPr>
              <a:t> </a:t>
            </a:r>
            <a:r>
              <a:rPr lang="de-DE" dirty="0">
                <a:cs typeface="Arial"/>
              </a:rPr>
              <a:t>2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I S.</a:t>
            </a:r>
            <a:r>
              <a:rPr lang="de-DE" spc="-5" dirty="0">
                <a:cs typeface="Arial"/>
              </a:rPr>
              <a:t> </a:t>
            </a:r>
            <a:r>
              <a:rPr lang="de-DE" dirty="0">
                <a:cs typeface="Arial"/>
              </a:rPr>
              <a:t>1</a:t>
            </a:r>
            <a:r>
              <a:rPr lang="de-DE" spc="-20" dirty="0">
                <a:cs typeface="Arial"/>
              </a:rPr>
              <a:t> </a:t>
            </a:r>
            <a:r>
              <a:rPr lang="de-DE" spc="-20" dirty="0" err="1">
                <a:cs typeface="Arial"/>
              </a:rPr>
              <a:t>AktO</a:t>
            </a:r>
            <a:r>
              <a:rPr lang="de-DE" spc="-20" dirty="0">
                <a:cs typeface="Arial"/>
              </a:rPr>
              <a:t>)</a:t>
            </a:r>
            <a:endParaRPr lang="de-DE" dirty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994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880"/>
            <a:ext cx="10911840" cy="6675120"/>
          </a:xfrm>
        </p:spPr>
        <p:txBody>
          <a:bodyPr>
            <a:normAutofit/>
          </a:bodyPr>
          <a:lstStyle/>
          <a:p>
            <a:pPr marL="0" marR="3081020" indent="0">
              <a:lnSpc>
                <a:spcPct val="100000"/>
              </a:lnSpc>
              <a:buNone/>
              <a:tabLst>
                <a:tab pos="227965" algn="l"/>
                <a:tab pos="228600" algn="l"/>
              </a:tabLst>
            </a:pPr>
            <a:r>
              <a:rPr lang="de-DE" u="sng" dirty="0">
                <a:solidFill>
                  <a:srgbClr val="0070C0"/>
                </a:solidFill>
                <a:latin typeface="Arial"/>
                <a:cs typeface="Arial"/>
              </a:rPr>
              <a:t>AZ</a:t>
            </a:r>
            <a:r>
              <a:rPr lang="de-DE" u="sng" spc="-1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de-DE" u="sng" dirty="0">
                <a:solidFill>
                  <a:srgbClr val="0070C0"/>
                </a:solidFill>
                <a:latin typeface="Arial"/>
                <a:cs typeface="Arial"/>
              </a:rPr>
              <a:t>gebildet</a:t>
            </a:r>
            <a:r>
              <a:rPr lang="de-DE" u="sng" spc="-1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de-DE" u="sng" dirty="0">
                <a:solidFill>
                  <a:srgbClr val="0070C0"/>
                </a:solidFill>
                <a:latin typeface="Arial"/>
                <a:cs typeface="Arial"/>
              </a:rPr>
              <a:t>aus</a:t>
            </a:r>
            <a:r>
              <a:rPr lang="de-DE" u="sng" spc="-1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de-DE" u="sng" dirty="0">
                <a:solidFill>
                  <a:srgbClr val="0070C0"/>
                </a:solidFill>
                <a:latin typeface="Arial"/>
                <a:cs typeface="Arial"/>
              </a:rPr>
              <a:t>(§</a:t>
            </a:r>
            <a:r>
              <a:rPr lang="de-DE" u="sng" spc="-1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de-DE" u="sng" dirty="0">
                <a:solidFill>
                  <a:srgbClr val="0070C0"/>
                </a:solidFill>
                <a:latin typeface="Arial"/>
                <a:cs typeface="Arial"/>
              </a:rPr>
              <a:t>2</a:t>
            </a:r>
            <a:r>
              <a:rPr lang="de-DE" u="sng" spc="-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de-DE" u="sng" dirty="0">
                <a:solidFill>
                  <a:srgbClr val="0070C0"/>
                </a:solidFill>
                <a:latin typeface="Arial"/>
                <a:cs typeface="Arial"/>
              </a:rPr>
              <a:t>II</a:t>
            </a:r>
            <a:r>
              <a:rPr lang="de-DE" u="sng" spc="-1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de-DE" u="sng" dirty="0">
                <a:solidFill>
                  <a:srgbClr val="0070C0"/>
                </a:solidFill>
                <a:latin typeface="Arial"/>
                <a:cs typeface="Arial"/>
              </a:rPr>
              <a:t>S.</a:t>
            </a:r>
            <a:r>
              <a:rPr lang="de-DE" u="sng" spc="-1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de-DE" u="sng" dirty="0">
                <a:solidFill>
                  <a:srgbClr val="0070C0"/>
                </a:solidFill>
                <a:latin typeface="Arial"/>
                <a:cs typeface="Arial"/>
              </a:rPr>
              <a:t>1</a:t>
            </a:r>
            <a:r>
              <a:rPr lang="de-DE" u="sng" spc="-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de-DE" u="sng" spc="-10" dirty="0" err="1">
                <a:solidFill>
                  <a:srgbClr val="0070C0"/>
                </a:solidFill>
                <a:latin typeface="Arial"/>
                <a:cs typeface="Arial"/>
              </a:rPr>
              <a:t>AktO</a:t>
            </a:r>
            <a:r>
              <a:rPr lang="de-DE" u="sng" spc="-10" dirty="0">
                <a:solidFill>
                  <a:srgbClr val="0070C0"/>
                </a:solidFill>
                <a:latin typeface="Arial"/>
                <a:cs typeface="Arial"/>
              </a:rPr>
              <a:t>):</a:t>
            </a:r>
            <a:endParaRPr lang="de-DE" u="sng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marR="3092450" indent="0">
              <a:lnSpc>
                <a:spcPct val="100000"/>
              </a:lnSpc>
              <a:spcBef>
                <a:spcPts val="575"/>
              </a:spcBef>
              <a:buNone/>
              <a:tabLst>
                <a:tab pos="228600" algn="l"/>
              </a:tabLst>
            </a:pPr>
            <a:r>
              <a:rPr lang="de-DE" dirty="0" smtClean="0">
                <a:latin typeface="Arial"/>
                <a:cs typeface="Arial"/>
              </a:rPr>
              <a:t> </a:t>
            </a:r>
          </a:p>
          <a:p>
            <a:pPr marR="3092450">
              <a:lnSpc>
                <a:spcPct val="100000"/>
              </a:lnSpc>
              <a:spcBef>
                <a:spcPts val="575"/>
              </a:spcBef>
              <a:tabLst>
                <a:tab pos="228600" algn="l"/>
              </a:tabLst>
            </a:pPr>
            <a:r>
              <a:rPr lang="de-DE" dirty="0" smtClean="0">
                <a:latin typeface="Arial"/>
                <a:cs typeface="Arial"/>
              </a:rPr>
              <a:t>der</a:t>
            </a:r>
            <a:r>
              <a:rPr lang="de-DE" spc="-5" dirty="0" smtClean="0">
                <a:latin typeface="Arial"/>
                <a:cs typeface="Arial"/>
              </a:rPr>
              <a:t> </a:t>
            </a:r>
            <a:r>
              <a:rPr lang="de-DE" spc="-10" dirty="0" smtClean="0">
                <a:latin typeface="Arial"/>
                <a:cs typeface="Arial"/>
              </a:rPr>
              <a:t>Abteilungsbezeichnung,</a:t>
            </a:r>
            <a:br>
              <a:rPr lang="de-DE" spc="-10" dirty="0" smtClean="0">
                <a:latin typeface="Arial"/>
                <a:cs typeface="Arial"/>
              </a:rPr>
            </a:br>
            <a:endParaRPr lang="de-DE" dirty="0" smtClean="0">
              <a:latin typeface="Arial"/>
              <a:cs typeface="Arial"/>
            </a:endParaRPr>
          </a:p>
          <a:p>
            <a:pPr marR="3092450">
              <a:lnSpc>
                <a:spcPct val="100000"/>
              </a:lnSpc>
              <a:spcBef>
                <a:spcPts val="575"/>
              </a:spcBef>
              <a:tabLst>
                <a:tab pos="228600" algn="l"/>
              </a:tabLst>
            </a:pPr>
            <a:r>
              <a:rPr lang="de-DE" dirty="0" smtClean="0">
                <a:latin typeface="Arial"/>
                <a:cs typeface="Arial"/>
              </a:rPr>
              <a:t>dem </a:t>
            </a:r>
            <a:r>
              <a:rPr lang="de-DE" spc="-10" dirty="0">
                <a:latin typeface="Arial"/>
                <a:cs typeface="Arial"/>
              </a:rPr>
              <a:t>Registerzeichen</a:t>
            </a:r>
            <a:r>
              <a:rPr lang="de-DE" spc="1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nach</a:t>
            </a:r>
            <a:r>
              <a:rPr lang="de-DE" spc="5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Anlage </a:t>
            </a:r>
            <a:r>
              <a:rPr lang="de-DE" spc="-25" dirty="0" smtClean="0">
                <a:latin typeface="Arial"/>
                <a:cs typeface="Arial"/>
              </a:rPr>
              <a:t>1,</a:t>
            </a:r>
            <a:br>
              <a:rPr lang="de-DE" spc="-25" dirty="0" smtClean="0">
                <a:latin typeface="Arial"/>
                <a:cs typeface="Arial"/>
              </a:rPr>
            </a:br>
            <a:endParaRPr lang="de-DE" dirty="0" smtClean="0">
              <a:latin typeface="Arial"/>
              <a:cs typeface="Arial"/>
            </a:endParaRPr>
          </a:p>
          <a:p>
            <a:pPr marR="3092450">
              <a:lnSpc>
                <a:spcPct val="100000"/>
              </a:lnSpc>
              <a:spcBef>
                <a:spcPts val="575"/>
              </a:spcBef>
              <a:tabLst>
                <a:tab pos="228600" algn="l"/>
              </a:tabLst>
            </a:pPr>
            <a:r>
              <a:rPr lang="de-DE" dirty="0" smtClean="0">
                <a:latin typeface="Arial"/>
                <a:cs typeface="Arial"/>
              </a:rPr>
              <a:t>der</a:t>
            </a:r>
            <a:r>
              <a:rPr lang="de-DE" spc="-40" dirty="0" smtClean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fortlaufenden</a:t>
            </a:r>
            <a:r>
              <a:rPr lang="de-DE" spc="-3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Nummer</a:t>
            </a:r>
            <a:r>
              <a:rPr lang="de-DE" spc="-30" dirty="0">
                <a:latin typeface="Arial"/>
                <a:cs typeface="Arial"/>
              </a:rPr>
              <a:t> </a:t>
            </a:r>
            <a:r>
              <a:rPr lang="de-DE" dirty="0" smtClean="0">
                <a:latin typeface="Arial"/>
                <a:cs typeface="Arial"/>
              </a:rPr>
              <a:t>der</a:t>
            </a:r>
            <a:r>
              <a:rPr lang="de-DE" spc="-25" dirty="0">
                <a:latin typeface="Arial"/>
                <a:cs typeface="Arial"/>
              </a:rPr>
              <a:t> </a:t>
            </a:r>
            <a:r>
              <a:rPr lang="de-DE" spc="-10" dirty="0" smtClean="0">
                <a:latin typeface="Arial"/>
                <a:cs typeface="Arial"/>
              </a:rPr>
              <a:t>Registrierung,</a:t>
            </a:r>
            <a:br>
              <a:rPr lang="de-DE" spc="-10" dirty="0" smtClean="0">
                <a:latin typeface="Arial"/>
                <a:cs typeface="Arial"/>
              </a:rPr>
            </a:br>
            <a:endParaRPr lang="de-DE" dirty="0" smtClean="0">
              <a:latin typeface="Arial"/>
              <a:cs typeface="Arial"/>
            </a:endParaRPr>
          </a:p>
          <a:p>
            <a:pPr marR="3092450">
              <a:lnSpc>
                <a:spcPct val="100000"/>
              </a:lnSpc>
              <a:spcBef>
                <a:spcPts val="575"/>
              </a:spcBef>
              <a:tabLst>
                <a:tab pos="228600" algn="l"/>
              </a:tabLst>
            </a:pPr>
            <a:r>
              <a:rPr lang="de-DE" dirty="0" smtClean="0">
                <a:latin typeface="Arial"/>
                <a:cs typeface="Arial"/>
              </a:rPr>
              <a:t>bei</a:t>
            </a:r>
            <a:r>
              <a:rPr lang="de-DE" spc="-50" dirty="0" smtClean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jahrgangsweiser</a:t>
            </a:r>
            <a:r>
              <a:rPr lang="de-DE" spc="-35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Registrierung</a:t>
            </a:r>
            <a:r>
              <a:rPr lang="de-DE" spc="-35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einem</a:t>
            </a:r>
            <a:r>
              <a:rPr lang="de-DE" spc="-35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Schrägstrich</a:t>
            </a:r>
            <a:r>
              <a:rPr lang="de-DE" spc="-35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und</a:t>
            </a:r>
            <a:r>
              <a:rPr lang="de-DE" spc="-45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der</a:t>
            </a:r>
            <a:r>
              <a:rPr lang="de-DE" spc="-40" dirty="0">
                <a:latin typeface="Arial"/>
                <a:cs typeface="Arial"/>
              </a:rPr>
              <a:t> </a:t>
            </a:r>
            <a:r>
              <a:rPr lang="de-DE" spc="-10" dirty="0" smtClean="0">
                <a:latin typeface="Arial"/>
                <a:cs typeface="Arial"/>
              </a:rPr>
              <a:t>Jahreszahl,</a:t>
            </a:r>
            <a:br>
              <a:rPr lang="de-DE" spc="-10" dirty="0" smtClean="0">
                <a:latin typeface="Arial"/>
                <a:cs typeface="Arial"/>
              </a:rPr>
            </a:br>
            <a:endParaRPr lang="de-DE" dirty="0" smtClean="0">
              <a:latin typeface="Arial"/>
              <a:cs typeface="Arial"/>
            </a:endParaRPr>
          </a:p>
          <a:p>
            <a:pPr marR="3092450">
              <a:lnSpc>
                <a:spcPct val="100000"/>
              </a:lnSpc>
              <a:spcBef>
                <a:spcPts val="575"/>
              </a:spcBef>
              <a:tabLst>
                <a:tab pos="228600" algn="l"/>
              </a:tabLst>
            </a:pPr>
            <a:r>
              <a:rPr lang="de-DE" dirty="0" smtClean="0">
                <a:latin typeface="Arial"/>
                <a:cs typeface="Arial"/>
              </a:rPr>
              <a:t>ggf</a:t>
            </a:r>
            <a:r>
              <a:rPr lang="de-DE" dirty="0">
                <a:latin typeface="Arial"/>
                <a:cs typeface="Arial"/>
              </a:rPr>
              <a:t>.</a:t>
            </a:r>
            <a:r>
              <a:rPr lang="de-DE" spc="-3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weiteren</a:t>
            </a:r>
            <a:r>
              <a:rPr lang="de-DE" spc="-2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in</a:t>
            </a:r>
            <a:r>
              <a:rPr lang="de-DE" spc="-2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Anlage</a:t>
            </a:r>
            <a:r>
              <a:rPr lang="de-DE" spc="-3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2</a:t>
            </a:r>
            <a:r>
              <a:rPr lang="de-DE" spc="-3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definierte</a:t>
            </a:r>
            <a:r>
              <a:rPr lang="de-DE" spc="-25" dirty="0">
                <a:latin typeface="Arial"/>
                <a:cs typeface="Arial"/>
              </a:rPr>
              <a:t> </a:t>
            </a:r>
            <a:r>
              <a:rPr lang="de-DE" spc="-10" dirty="0">
                <a:latin typeface="Arial"/>
                <a:cs typeface="Arial"/>
              </a:rPr>
              <a:t>Zusätzen</a:t>
            </a:r>
            <a:endParaRPr lang="de-DE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lang="de-DE" sz="2000" dirty="0">
              <a:latin typeface="Arial"/>
              <a:cs typeface="Arial"/>
            </a:endParaRPr>
          </a:p>
          <a:p>
            <a:pPr marL="12700" indent="0">
              <a:lnSpc>
                <a:spcPct val="100000"/>
              </a:lnSpc>
              <a:buNone/>
              <a:tabLst>
                <a:tab pos="469265" algn="l"/>
              </a:tabLst>
            </a:pPr>
            <a:r>
              <a:rPr lang="de-DE" b="1" dirty="0" smtClean="0">
                <a:latin typeface="Bradley Hand ITC" panose="03070402050302030203" pitchFamily="66" charset="0"/>
                <a:cs typeface="Arial"/>
              </a:rPr>
              <a:t>AZ dient grundsätzlich auch als Geschäftsnummer (§ 2</a:t>
            </a:r>
            <a:r>
              <a:rPr lang="de-DE" b="1" spc="5" dirty="0" smtClean="0">
                <a:latin typeface="Bradley Hand ITC" panose="03070402050302030203" pitchFamily="66" charset="0"/>
                <a:cs typeface="Arial"/>
              </a:rPr>
              <a:t> </a:t>
            </a:r>
            <a:r>
              <a:rPr lang="de-DE" b="1" dirty="0">
                <a:latin typeface="Bradley Hand ITC" panose="03070402050302030203" pitchFamily="66" charset="0"/>
                <a:cs typeface="Arial"/>
              </a:rPr>
              <a:t>II S.</a:t>
            </a:r>
            <a:r>
              <a:rPr lang="de-DE" b="1" spc="5" dirty="0">
                <a:latin typeface="Bradley Hand ITC" panose="03070402050302030203" pitchFamily="66" charset="0"/>
                <a:cs typeface="Arial"/>
              </a:rPr>
              <a:t> </a:t>
            </a:r>
            <a:r>
              <a:rPr lang="de-DE" b="1" dirty="0">
                <a:latin typeface="Bradley Hand ITC" panose="03070402050302030203" pitchFamily="66" charset="0"/>
                <a:cs typeface="Arial"/>
              </a:rPr>
              <a:t>2</a:t>
            </a:r>
            <a:r>
              <a:rPr lang="de-DE" b="1" spc="10" dirty="0">
                <a:latin typeface="Bradley Hand ITC" panose="03070402050302030203" pitchFamily="66" charset="0"/>
                <a:cs typeface="Arial"/>
              </a:rPr>
              <a:t> </a:t>
            </a:r>
            <a:r>
              <a:rPr lang="de-DE" b="1" spc="-20" dirty="0" err="1" smtClean="0">
                <a:latin typeface="Bradley Hand ITC" panose="03070402050302030203" pitchFamily="66" charset="0"/>
                <a:cs typeface="Arial"/>
              </a:rPr>
              <a:t>AktO</a:t>
            </a:r>
            <a:r>
              <a:rPr lang="de-DE" b="1" spc="-20" dirty="0">
                <a:latin typeface="Bradley Hand ITC" panose="03070402050302030203" pitchFamily="66" charset="0"/>
                <a:cs typeface="Arial"/>
              </a:rPr>
              <a:t>)</a:t>
            </a:r>
            <a:endParaRPr lang="de-DE" b="1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82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50520"/>
            <a:ext cx="10515600" cy="6080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 smtClean="0"/>
              <a:t>Beispiel für eine Klageschrift AG:</a:t>
            </a:r>
            <a:r>
              <a:rPr lang="de-DE" dirty="0" smtClean="0"/>
              <a:t> </a:t>
            </a:r>
            <a:r>
              <a:rPr lang="de-DE" b="1" dirty="0" smtClean="0"/>
              <a:t>2 C 258/23</a:t>
            </a:r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2		C			258 		    / 		  23</a:t>
            </a:r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sz="2000" dirty="0" smtClean="0"/>
              <a:t>Abteilung             Registerzeichen         laufende Nummer 	 aus 		 Jahr</a:t>
            </a:r>
            <a:br>
              <a:rPr lang="de-DE" sz="2000" dirty="0" smtClean="0"/>
            </a:br>
            <a:r>
              <a:rPr lang="de-DE" sz="2000" dirty="0" smtClean="0"/>
              <a:t/>
            </a:r>
            <a:br>
              <a:rPr lang="de-DE" sz="2000" dirty="0" smtClean="0"/>
            </a:br>
            <a:endParaRPr lang="de-DE" sz="2000" dirty="0"/>
          </a:p>
          <a:p>
            <a:pPr marL="0" indent="0">
              <a:buNone/>
            </a:pP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u="sng" dirty="0" smtClean="0"/>
              <a:t/>
            </a:r>
            <a:br>
              <a:rPr lang="de-DE" sz="2000" u="sng" dirty="0" smtClean="0"/>
            </a:br>
            <a:r>
              <a:rPr lang="de-DE" u="sng" dirty="0" smtClean="0"/>
              <a:t>Beispiel für eine Klageschrift beim LG:</a:t>
            </a:r>
            <a:r>
              <a:rPr lang="de-DE" dirty="0" smtClean="0"/>
              <a:t>  </a:t>
            </a:r>
            <a:r>
              <a:rPr lang="de-DE" b="1" dirty="0" smtClean="0"/>
              <a:t>3 O 45/23</a:t>
            </a:r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3		O			45		/		23</a:t>
            </a:r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sz="2000" dirty="0"/>
              <a:t>Abteilung             Registerzeichen         laufende Nummer 	 aus 		 Jahr</a:t>
            </a:r>
          </a:p>
        </p:txBody>
      </p:sp>
    </p:spTree>
    <p:extLst>
      <p:ext uri="{BB962C8B-B14F-4D97-AF65-F5344CB8AC3E}">
        <p14:creationId xmlns:p14="http://schemas.microsoft.com/office/powerpoint/2010/main" val="188494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>
                <a:solidFill>
                  <a:srgbClr val="0070C0"/>
                </a:solidFill>
              </a:rPr>
              <a:t>Die Klageschrift geht auf der Geschäftsstelle ein</a:t>
            </a:r>
            <a:br>
              <a:rPr lang="de-DE" b="1" dirty="0" smtClean="0">
                <a:solidFill>
                  <a:srgbClr val="0070C0"/>
                </a:solidFill>
              </a:rPr>
            </a:br>
            <a:r>
              <a:rPr lang="de-DE" i="1" dirty="0" smtClean="0">
                <a:solidFill>
                  <a:srgbClr val="0070C0"/>
                </a:solidFill>
              </a:rPr>
              <a:t>Aufgaben des </a:t>
            </a:r>
            <a:r>
              <a:rPr lang="de-DE" i="1" dirty="0" err="1" smtClean="0">
                <a:solidFill>
                  <a:srgbClr val="0070C0"/>
                </a:solidFill>
              </a:rPr>
              <a:t>UdG</a:t>
            </a:r>
            <a:r>
              <a:rPr lang="de-DE" i="1" dirty="0" smtClean="0">
                <a:solidFill>
                  <a:srgbClr val="0070C0"/>
                </a:solidFill>
              </a:rPr>
              <a:t>:</a:t>
            </a:r>
          </a:p>
          <a:p>
            <a:pPr marL="0" indent="0">
              <a:buNone/>
            </a:pPr>
            <a:r>
              <a:rPr lang="de-DE" i="1" dirty="0" smtClean="0">
                <a:solidFill>
                  <a:srgbClr val="0070C0"/>
                </a:solidFill>
              </a:rPr>
              <a:t/>
            </a:r>
            <a:br>
              <a:rPr lang="de-DE" i="1" dirty="0" smtClean="0">
                <a:solidFill>
                  <a:srgbClr val="0070C0"/>
                </a:solidFill>
              </a:rPr>
            </a:br>
            <a:r>
              <a:rPr lang="de-DE" b="1" u="sng" dirty="0" smtClean="0"/>
              <a:t>Schriftsatz präsentieren</a:t>
            </a:r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</a:t>
            </a:r>
            <a:r>
              <a:rPr lang="de-DE" i="1" u="sng" dirty="0" smtClean="0"/>
              <a:t>merke: </a:t>
            </a:r>
            <a:r>
              <a:rPr lang="de-DE" dirty="0" smtClean="0"/>
              <a:t>geht ein </a:t>
            </a:r>
            <a:r>
              <a:rPr lang="de-DE" dirty="0" smtClean="0">
                <a:cs typeface="Arial"/>
              </a:rPr>
              <a:t>Schriftstück</a:t>
            </a:r>
            <a:r>
              <a:rPr lang="de-DE" spc="-35" dirty="0" smtClean="0">
                <a:cs typeface="Arial"/>
              </a:rPr>
              <a:t> </a:t>
            </a:r>
            <a:r>
              <a:rPr lang="de-DE" dirty="0">
                <a:cs typeface="Arial"/>
              </a:rPr>
              <a:t>nicht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am</a:t>
            </a:r>
            <a:r>
              <a:rPr lang="de-DE" spc="-45" dirty="0">
                <a:cs typeface="Arial"/>
              </a:rPr>
              <a:t> </a:t>
            </a:r>
            <a:r>
              <a:rPr lang="de-DE" dirty="0">
                <a:cs typeface="Arial"/>
              </a:rPr>
              <a:t>gleichen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Tag </a:t>
            </a:r>
            <a:r>
              <a:rPr lang="de-DE" dirty="0" smtClean="0">
                <a:cs typeface="Arial"/>
              </a:rPr>
              <a:t>ein </a:t>
            </a:r>
            <a:br>
              <a:rPr lang="de-DE" dirty="0" smtClean="0">
                <a:cs typeface="Arial"/>
              </a:rPr>
            </a:br>
            <a:r>
              <a:rPr lang="de-DE" dirty="0" smtClean="0">
                <a:cs typeface="Arial"/>
              </a:rPr>
              <a:t> = </a:t>
            </a:r>
            <a:r>
              <a:rPr lang="de-DE" spc="-35" dirty="0" smtClean="0">
                <a:cs typeface="Arial"/>
              </a:rPr>
              <a:t> </a:t>
            </a:r>
            <a:r>
              <a:rPr lang="de-DE" dirty="0">
                <a:cs typeface="Arial"/>
              </a:rPr>
              <a:t>besonderen</a:t>
            </a:r>
            <a:r>
              <a:rPr lang="de-DE" spc="-35" dirty="0">
                <a:cs typeface="Arial"/>
              </a:rPr>
              <a:t> </a:t>
            </a:r>
            <a:r>
              <a:rPr lang="de-DE" dirty="0" smtClean="0">
                <a:cs typeface="Arial"/>
              </a:rPr>
              <a:t>Eingangsvermerk </a:t>
            </a:r>
            <a:r>
              <a:rPr lang="de-DE" spc="-20" dirty="0" smtClean="0">
                <a:cs typeface="Arial"/>
              </a:rPr>
              <a:t>(</a:t>
            </a:r>
            <a:r>
              <a:rPr lang="de-DE" i="1" dirty="0">
                <a:cs typeface="Arial"/>
              </a:rPr>
              <a:t>Datum</a:t>
            </a:r>
            <a:r>
              <a:rPr lang="de-DE" i="1" spc="-20" dirty="0">
                <a:cs typeface="Arial"/>
              </a:rPr>
              <a:t> </a:t>
            </a:r>
            <a:r>
              <a:rPr lang="de-DE" i="1" dirty="0">
                <a:cs typeface="Arial"/>
              </a:rPr>
              <a:t>und</a:t>
            </a:r>
            <a:r>
              <a:rPr lang="de-DE" i="1" spc="-15" dirty="0">
                <a:cs typeface="Arial"/>
              </a:rPr>
              <a:t> </a:t>
            </a:r>
            <a:r>
              <a:rPr lang="de-DE" i="1" dirty="0">
                <a:cs typeface="Arial"/>
              </a:rPr>
              <a:t>Kürzel</a:t>
            </a:r>
            <a:r>
              <a:rPr lang="de-DE" i="1" spc="-10" dirty="0">
                <a:cs typeface="Arial"/>
              </a:rPr>
              <a:t>)</a:t>
            </a:r>
            <a:r>
              <a:rPr lang="de-DE" spc="-20" dirty="0" smtClean="0">
                <a:cs typeface="Arial"/>
              </a:rPr>
              <a:t> </a:t>
            </a:r>
            <a:r>
              <a:rPr lang="de-DE" dirty="0">
                <a:cs typeface="Arial"/>
              </a:rPr>
              <a:t>anbringen</a:t>
            </a:r>
            <a:r>
              <a:rPr lang="de-DE" spc="-35" dirty="0">
                <a:cs typeface="Arial"/>
              </a:rPr>
              <a:t> </a:t>
            </a:r>
            <a:r>
              <a:rPr lang="de-DE" spc="-35" dirty="0" smtClean="0">
                <a:cs typeface="Arial"/>
              </a:rPr>
              <a:t/>
            </a:r>
            <a:br>
              <a:rPr lang="de-DE" spc="-35" dirty="0" smtClean="0">
                <a:cs typeface="Arial"/>
              </a:rPr>
            </a:br>
            <a:r>
              <a:rPr lang="de-DE" spc="-35" dirty="0" smtClean="0">
                <a:cs typeface="Arial"/>
              </a:rPr>
              <a:t>      </a:t>
            </a:r>
            <a:r>
              <a:rPr lang="de-DE" dirty="0" smtClean="0">
                <a:cs typeface="Arial"/>
              </a:rPr>
              <a:t>(§</a:t>
            </a:r>
            <a:r>
              <a:rPr lang="de-DE" spc="-35" dirty="0" smtClean="0">
                <a:cs typeface="Arial"/>
              </a:rPr>
              <a:t> </a:t>
            </a:r>
            <a:r>
              <a:rPr lang="de-DE" spc="-50" dirty="0">
                <a:cs typeface="Arial"/>
              </a:rPr>
              <a:t>6</a:t>
            </a:r>
            <a:r>
              <a:rPr lang="de-DE" dirty="0">
                <a:cs typeface="Arial"/>
              </a:rPr>
              <a:t> I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S.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7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GOV)</a:t>
            </a:r>
            <a:r>
              <a:rPr lang="de-DE" spc="-20" dirty="0">
                <a:cs typeface="Arial"/>
              </a:rPr>
              <a:t> </a:t>
            </a:r>
          </a:p>
          <a:p>
            <a:pPr marL="0" indent="0">
              <a:buNone/>
            </a:pPr>
            <a:r>
              <a:rPr lang="de-DE" dirty="0">
                <a:cs typeface="Arial"/>
              </a:rPr>
              <a:t/>
            </a:r>
            <a:br>
              <a:rPr lang="de-DE" dirty="0">
                <a:cs typeface="Arial"/>
              </a:rPr>
            </a:br>
            <a:r>
              <a:rPr lang="de-DE" dirty="0" smtClean="0">
                <a:cs typeface="Arial"/>
              </a:rPr>
              <a:t> geht eine Schriftstück</a:t>
            </a:r>
            <a:r>
              <a:rPr lang="de-DE" spc="-10" dirty="0" smtClean="0">
                <a:cs typeface="Arial"/>
              </a:rPr>
              <a:t> </a:t>
            </a:r>
            <a:r>
              <a:rPr lang="de-DE" dirty="0">
                <a:cs typeface="Arial"/>
              </a:rPr>
              <a:t>am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gleichen</a:t>
            </a:r>
            <a:r>
              <a:rPr lang="de-DE" spc="-25" dirty="0">
                <a:cs typeface="Arial"/>
              </a:rPr>
              <a:t> </a:t>
            </a:r>
            <a:r>
              <a:rPr lang="de-DE" dirty="0" smtClean="0">
                <a:cs typeface="Arial"/>
              </a:rPr>
              <a:t>Tag ein </a:t>
            </a:r>
            <a:r>
              <a:rPr lang="de-DE" spc="-5" dirty="0" smtClean="0">
                <a:cs typeface="Arial"/>
              </a:rPr>
              <a:t> </a:t>
            </a:r>
            <a:r>
              <a:rPr lang="de-DE" dirty="0">
                <a:cs typeface="Arial"/>
              </a:rPr>
              <a:t>–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genügt</a:t>
            </a:r>
            <a:r>
              <a:rPr lang="de-DE" spc="-15" dirty="0">
                <a:cs typeface="Arial"/>
              </a:rPr>
              <a:t> </a:t>
            </a:r>
            <a:r>
              <a:rPr lang="de-DE" spc="-10" dirty="0" smtClean="0">
                <a:cs typeface="Arial"/>
              </a:rPr>
              <a:t>Kürzel !</a:t>
            </a:r>
          </a:p>
          <a:p>
            <a:pPr marL="0" indent="0">
              <a:buNone/>
            </a:pPr>
            <a:endParaRPr lang="de-DE" spc="-10" dirty="0" smtClean="0">
              <a:cs typeface="Arial"/>
            </a:endParaRPr>
          </a:p>
          <a:p>
            <a:pPr marL="0" indent="0">
              <a:buNone/>
            </a:pPr>
            <a:r>
              <a:rPr lang="de-DE" b="1" u="sng" spc="-10" dirty="0" smtClean="0">
                <a:cs typeface="Arial"/>
              </a:rPr>
              <a:t>Anlagen </a:t>
            </a:r>
            <a:r>
              <a:rPr lang="de-DE" b="1" u="sng" dirty="0">
                <a:cs typeface="Arial"/>
              </a:rPr>
              <a:t>auf</a:t>
            </a:r>
            <a:r>
              <a:rPr lang="de-DE" b="1" u="sng" spc="15" dirty="0">
                <a:cs typeface="Arial"/>
              </a:rPr>
              <a:t> </a:t>
            </a:r>
            <a:r>
              <a:rPr lang="de-DE" b="1" u="sng" spc="-10" dirty="0">
                <a:cs typeface="Arial"/>
              </a:rPr>
              <a:t>Vollständigkeit</a:t>
            </a:r>
            <a:r>
              <a:rPr lang="de-DE" b="1" u="sng" spc="15" dirty="0">
                <a:cs typeface="Arial"/>
              </a:rPr>
              <a:t> </a:t>
            </a:r>
            <a:r>
              <a:rPr lang="de-DE" b="1" u="sng" spc="-10" dirty="0">
                <a:cs typeface="Arial"/>
              </a:rPr>
              <a:t>prüfen</a:t>
            </a:r>
            <a:endParaRPr lang="de-DE" b="1" u="sng" dirty="0">
              <a:cs typeface="Arial"/>
            </a:endParaRPr>
          </a:p>
          <a:p>
            <a:pPr marL="0" indent="0">
              <a:buNone/>
            </a:pPr>
            <a:endParaRPr lang="de-DE" dirty="0">
              <a:cs typeface="Arial"/>
            </a:endParaRPr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69049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11480"/>
            <a:ext cx="10515600" cy="5765483"/>
          </a:xfrm>
        </p:spPr>
        <p:txBody>
          <a:bodyPr/>
          <a:lstStyle/>
          <a:p>
            <a:pPr marL="12065" indent="0">
              <a:lnSpc>
                <a:spcPct val="100000"/>
              </a:lnSpc>
              <a:buNone/>
              <a:tabLst>
                <a:tab pos="240665" algn="l"/>
                <a:tab pos="241300" algn="l"/>
              </a:tabLst>
            </a:pPr>
            <a:r>
              <a:rPr lang="de-DE" b="1" u="sng" dirty="0">
                <a:cs typeface="Arial"/>
              </a:rPr>
              <a:t>bei Räumungsklage: </a:t>
            </a:r>
            <a:r>
              <a:rPr lang="de-DE" b="1" u="sng" spc="-40" dirty="0">
                <a:cs typeface="Arial"/>
              </a:rPr>
              <a:t> </a:t>
            </a:r>
            <a:r>
              <a:rPr lang="de-DE" b="1" u="sng" dirty="0">
                <a:cs typeface="Arial"/>
              </a:rPr>
              <a:t>–</a:t>
            </a:r>
            <a:r>
              <a:rPr lang="de-DE" b="1" u="sng" spc="-40" dirty="0">
                <a:cs typeface="Arial"/>
              </a:rPr>
              <a:t> </a:t>
            </a:r>
            <a:r>
              <a:rPr lang="de-DE" b="1" u="sng" dirty="0">
                <a:cs typeface="Arial"/>
              </a:rPr>
              <a:t>Mitteilung</a:t>
            </a:r>
            <a:r>
              <a:rPr lang="de-DE" b="1" u="sng" spc="-35" dirty="0">
                <a:cs typeface="Arial"/>
              </a:rPr>
              <a:t> </a:t>
            </a:r>
            <a:r>
              <a:rPr lang="de-DE" b="1" u="sng" dirty="0">
                <a:cs typeface="Arial"/>
              </a:rPr>
              <a:t>in</a:t>
            </a:r>
            <a:r>
              <a:rPr lang="de-DE" b="1" u="sng" spc="-35" dirty="0">
                <a:cs typeface="Arial"/>
              </a:rPr>
              <a:t> </a:t>
            </a:r>
            <a:r>
              <a:rPr lang="de-DE" b="1" u="sng" dirty="0">
                <a:cs typeface="Arial"/>
              </a:rPr>
              <a:t>Zivilsachen</a:t>
            </a:r>
            <a:r>
              <a:rPr lang="de-DE" b="1" u="sng" spc="-35" dirty="0">
                <a:cs typeface="Arial"/>
              </a:rPr>
              <a:t> </a:t>
            </a:r>
            <a:r>
              <a:rPr lang="de-DE" b="1" u="sng" dirty="0">
                <a:cs typeface="Arial"/>
              </a:rPr>
              <a:t>(</a:t>
            </a:r>
            <a:r>
              <a:rPr lang="de-DE" b="1" u="sng" dirty="0" err="1">
                <a:cs typeface="Arial"/>
              </a:rPr>
              <a:t>MiZi</a:t>
            </a:r>
            <a:r>
              <a:rPr lang="de-DE" b="1" u="sng" dirty="0">
                <a:cs typeface="Arial"/>
              </a:rPr>
              <a:t>)</a:t>
            </a:r>
            <a:r>
              <a:rPr lang="de-DE" b="1" u="sng" spc="-25" dirty="0">
                <a:cs typeface="Arial"/>
              </a:rPr>
              <a:t> </a:t>
            </a:r>
            <a:r>
              <a:rPr lang="de-DE" b="1" u="sng" spc="-10" dirty="0">
                <a:cs typeface="Arial"/>
              </a:rPr>
              <a:t>veranlassen</a:t>
            </a:r>
            <a:r>
              <a:rPr lang="de-DE" b="1" spc="-10" dirty="0">
                <a:cs typeface="Arial"/>
              </a:rPr>
              <a:t/>
            </a:r>
            <a:br>
              <a:rPr lang="de-DE" b="1" spc="-10" dirty="0">
                <a:cs typeface="Arial"/>
              </a:rPr>
            </a:br>
            <a:endParaRPr lang="de-DE" b="1" dirty="0">
              <a:cs typeface="Arial"/>
            </a:endParaRPr>
          </a:p>
          <a:p>
            <a:pPr marL="925830" lvl="1" indent="-457200">
              <a:lnSpc>
                <a:spcPct val="100000"/>
              </a:lnSpc>
              <a:spcBef>
                <a:spcPts val="575"/>
              </a:spcBef>
              <a:tabLst>
                <a:tab pos="697865" algn="l"/>
                <a:tab pos="698500" algn="l"/>
              </a:tabLst>
            </a:pPr>
            <a:r>
              <a:rPr lang="de-DE" sz="2800" dirty="0">
                <a:cs typeface="Arial"/>
              </a:rPr>
              <a:t>in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dirty="0" err="1">
                <a:cs typeface="Arial"/>
              </a:rPr>
              <a:t>MiZi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immer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die</a:t>
            </a:r>
            <a:r>
              <a:rPr lang="de-DE" sz="2800" spc="-3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Warmmiete</a:t>
            </a:r>
            <a:r>
              <a:rPr lang="de-DE" sz="2800" spc="-10" dirty="0">
                <a:cs typeface="Arial"/>
              </a:rPr>
              <a:t> </a:t>
            </a:r>
            <a:r>
              <a:rPr lang="de-DE" sz="2800" spc="-10" dirty="0" smtClean="0">
                <a:cs typeface="Arial"/>
              </a:rPr>
              <a:t>angeben</a:t>
            </a:r>
            <a:br>
              <a:rPr lang="de-DE" sz="2800" spc="-10" dirty="0" smtClean="0">
                <a:cs typeface="Arial"/>
              </a:rPr>
            </a:br>
            <a:endParaRPr lang="de-DE" sz="2800" dirty="0">
              <a:cs typeface="Arial"/>
            </a:endParaRPr>
          </a:p>
          <a:p>
            <a:pPr marL="925830" lvl="1" indent="-457200">
              <a:lnSpc>
                <a:spcPct val="100000"/>
              </a:lnSpc>
              <a:spcBef>
                <a:spcPts val="575"/>
              </a:spcBef>
              <a:tabLst>
                <a:tab pos="697865" algn="l"/>
                <a:tab pos="698500" algn="l"/>
              </a:tabLst>
            </a:pPr>
            <a:r>
              <a:rPr lang="de-DE" sz="2800" dirty="0">
                <a:cs typeface="Arial"/>
              </a:rPr>
              <a:t>Räumung</a:t>
            </a:r>
            <a:r>
              <a:rPr lang="de-DE" sz="2800" spc="-4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auf</a:t>
            </a:r>
            <a:r>
              <a:rPr lang="de-DE" sz="2800" spc="-2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dem</a:t>
            </a:r>
            <a:r>
              <a:rPr lang="de-DE" sz="2800" spc="-3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Aktendeckel</a:t>
            </a:r>
            <a:r>
              <a:rPr lang="de-DE" sz="2800" spc="-45" dirty="0">
                <a:cs typeface="Arial"/>
              </a:rPr>
              <a:t> </a:t>
            </a:r>
            <a:r>
              <a:rPr lang="de-DE" sz="2800" spc="-10" dirty="0">
                <a:cs typeface="Arial"/>
              </a:rPr>
              <a:t>notieren</a:t>
            </a:r>
            <a:br>
              <a:rPr lang="de-DE" sz="2800" spc="-10" dirty="0">
                <a:cs typeface="Arial"/>
              </a:rPr>
            </a:br>
            <a:endParaRPr lang="de-DE" sz="2800" spc="-10" dirty="0">
              <a:cs typeface="Arial"/>
            </a:endParaRPr>
          </a:p>
          <a:p>
            <a:pPr marL="12065" indent="0">
              <a:lnSpc>
                <a:spcPct val="100000"/>
              </a:lnSpc>
              <a:spcBef>
                <a:spcPts val="994"/>
              </a:spcBef>
              <a:buNone/>
              <a:tabLst>
                <a:tab pos="240665" algn="l"/>
                <a:tab pos="241300" algn="l"/>
              </a:tabLst>
            </a:pPr>
            <a:r>
              <a:rPr lang="de-DE" dirty="0" smtClean="0">
                <a:cs typeface="Arial"/>
              </a:rPr>
              <a:t/>
            </a:r>
            <a:br>
              <a:rPr lang="de-DE" dirty="0" smtClean="0">
                <a:cs typeface="Arial"/>
              </a:rPr>
            </a:br>
            <a:r>
              <a:rPr lang="de-DE" i="1" dirty="0" smtClean="0">
                <a:cs typeface="Arial"/>
              </a:rPr>
              <a:t>Achtung </a:t>
            </a:r>
            <a:r>
              <a:rPr lang="de-DE" i="1" dirty="0">
                <a:cs typeface="Arial"/>
              </a:rPr>
              <a:t>bei Streitwertberechnung ! </a:t>
            </a:r>
            <a:br>
              <a:rPr lang="de-DE" i="1" dirty="0">
                <a:cs typeface="Arial"/>
              </a:rPr>
            </a:br>
            <a:r>
              <a:rPr lang="de-DE" i="1" dirty="0">
                <a:cs typeface="Arial"/>
              </a:rPr>
              <a:t>Klage</a:t>
            </a:r>
            <a:r>
              <a:rPr lang="de-DE" i="1" spc="-35" dirty="0">
                <a:cs typeface="Arial"/>
              </a:rPr>
              <a:t> </a:t>
            </a:r>
            <a:r>
              <a:rPr lang="de-DE" i="1" dirty="0">
                <a:cs typeface="Arial"/>
              </a:rPr>
              <a:t>um</a:t>
            </a:r>
            <a:r>
              <a:rPr lang="de-DE" i="1" spc="-60" dirty="0">
                <a:cs typeface="Arial"/>
              </a:rPr>
              <a:t> </a:t>
            </a:r>
            <a:r>
              <a:rPr lang="de-DE" i="1" dirty="0">
                <a:cs typeface="Arial"/>
              </a:rPr>
              <a:t>Wohnungsmiete:</a:t>
            </a:r>
            <a:r>
              <a:rPr lang="de-DE" i="1" spc="-55" dirty="0">
                <a:cs typeface="Arial"/>
              </a:rPr>
              <a:t> </a:t>
            </a:r>
            <a:r>
              <a:rPr lang="de-DE" i="1" dirty="0">
                <a:cs typeface="Arial"/>
              </a:rPr>
              <a:t>Warmmiete</a:t>
            </a:r>
            <a:r>
              <a:rPr lang="de-DE" i="1" spc="-40" dirty="0">
                <a:cs typeface="Arial"/>
              </a:rPr>
              <a:t> </a:t>
            </a:r>
            <a:r>
              <a:rPr lang="de-DE" i="1" dirty="0">
                <a:cs typeface="Arial"/>
              </a:rPr>
              <a:t>multipliziert</a:t>
            </a:r>
            <a:r>
              <a:rPr lang="de-DE" i="1" spc="-35" dirty="0">
                <a:cs typeface="Arial"/>
              </a:rPr>
              <a:t> </a:t>
            </a:r>
            <a:r>
              <a:rPr lang="de-DE" i="1" dirty="0">
                <a:cs typeface="Arial"/>
              </a:rPr>
              <a:t>mit</a:t>
            </a:r>
            <a:r>
              <a:rPr lang="de-DE" i="1" spc="-45" dirty="0">
                <a:cs typeface="Arial"/>
              </a:rPr>
              <a:t> </a:t>
            </a:r>
            <a:r>
              <a:rPr lang="de-DE" i="1" dirty="0">
                <a:cs typeface="Arial"/>
              </a:rPr>
              <a:t>geltend</a:t>
            </a:r>
            <a:r>
              <a:rPr lang="de-DE" i="1" spc="-50" dirty="0">
                <a:cs typeface="Arial"/>
              </a:rPr>
              <a:t> </a:t>
            </a:r>
            <a:r>
              <a:rPr lang="de-DE" i="1" dirty="0">
                <a:cs typeface="Arial"/>
              </a:rPr>
              <a:t>gemachten</a:t>
            </a:r>
            <a:r>
              <a:rPr lang="de-DE" i="1" spc="-30" dirty="0">
                <a:cs typeface="Arial"/>
              </a:rPr>
              <a:t> </a:t>
            </a:r>
            <a:r>
              <a:rPr lang="de-DE" i="1" spc="-10" dirty="0">
                <a:cs typeface="Arial"/>
              </a:rPr>
              <a:t>Monaten</a:t>
            </a:r>
            <a:endParaRPr lang="de-DE" i="1" dirty="0">
              <a:cs typeface="Arial"/>
            </a:endParaRPr>
          </a:p>
          <a:p>
            <a:pPr marL="12065" indent="0">
              <a:lnSpc>
                <a:spcPct val="100000"/>
              </a:lnSpc>
              <a:spcBef>
                <a:spcPts val="575"/>
              </a:spcBef>
              <a:buNone/>
              <a:tabLst>
                <a:tab pos="240665" algn="l"/>
                <a:tab pos="241300" algn="l"/>
              </a:tabLst>
            </a:pPr>
            <a:r>
              <a:rPr lang="de-DE" i="1" dirty="0">
                <a:cs typeface="Arial"/>
              </a:rPr>
              <a:t>Räumungsklage:</a:t>
            </a:r>
            <a:r>
              <a:rPr lang="de-DE" i="1" spc="-35" dirty="0">
                <a:cs typeface="Arial"/>
              </a:rPr>
              <a:t> </a:t>
            </a:r>
            <a:r>
              <a:rPr lang="de-DE" i="1" dirty="0">
                <a:cs typeface="Arial"/>
              </a:rPr>
              <a:t>Kaltmiete</a:t>
            </a:r>
            <a:r>
              <a:rPr lang="de-DE" i="1" spc="-30" dirty="0">
                <a:cs typeface="Arial"/>
              </a:rPr>
              <a:t> </a:t>
            </a:r>
            <a:r>
              <a:rPr lang="de-DE" i="1" dirty="0">
                <a:cs typeface="Arial"/>
              </a:rPr>
              <a:t>x</a:t>
            </a:r>
            <a:r>
              <a:rPr lang="de-DE" i="1" spc="-35" dirty="0">
                <a:cs typeface="Arial"/>
              </a:rPr>
              <a:t> </a:t>
            </a:r>
            <a:r>
              <a:rPr lang="de-DE" i="1" dirty="0">
                <a:cs typeface="Arial"/>
              </a:rPr>
              <a:t>12</a:t>
            </a:r>
            <a:r>
              <a:rPr lang="de-DE" i="1" spc="-25" dirty="0">
                <a:cs typeface="Arial"/>
              </a:rPr>
              <a:t> </a:t>
            </a:r>
            <a:r>
              <a:rPr lang="de-DE" i="1" spc="-10" dirty="0">
                <a:cs typeface="Arial"/>
              </a:rPr>
              <a:t>Monate</a:t>
            </a:r>
            <a:endParaRPr lang="de-DE" i="1" dirty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4090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50520"/>
            <a:ext cx="10515600" cy="61874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b="1" u="sng" dirty="0" smtClean="0"/>
              <a:t>Mitteilungspflichten der Behörden untereinander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Die Justizbehörden sind verpflichtete, Entscheidungen an anderen Behörden mitzuteilen. Neben zahlreichen Vorschriften in Spezialgesetzen existieren die:</a:t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Anordnung über Mitteilung in Zivilsachen (</a:t>
            </a:r>
            <a:r>
              <a:rPr lang="de-DE" b="1" dirty="0" err="1" smtClean="0"/>
              <a:t>MiZi</a:t>
            </a:r>
            <a:r>
              <a:rPr lang="de-DE" b="1" dirty="0" smtClean="0"/>
              <a:t>)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i="1" dirty="0" smtClean="0"/>
              <a:t>Zivil- und Vollstreckungssachen einschließlich Zwangsversteigerung u. Insolvenz, Familiensachen und Angelegenheiten der freiwilligen Gerichtsbarkeit 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Anordnung über Mittelung in Strafsachen (</a:t>
            </a:r>
            <a:r>
              <a:rPr lang="de-DE" b="1" dirty="0" err="1" smtClean="0"/>
              <a:t>MiStra</a:t>
            </a:r>
            <a:r>
              <a:rPr lang="de-DE" b="1" dirty="0" smtClean="0"/>
              <a:t>)</a:t>
            </a:r>
            <a:br>
              <a:rPr lang="de-DE" b="1" dirty="0" smtClean="0"/>
            </a:br>
            <a:r>
              <a:rPr lang="de-DE" i="1" dirty="0" smtClean="0"/>
              <a:t>Strafgerichte und Staatsanwaltschaften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078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28600"/>
            <a:ext cx="10515600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Die Anordnung der Mitteilung trifft der Sachbearbeiter (Richter, Staatsanwalt, Rechtspfleger , </a:t>
            </a:r>
            <a:r>
              <a:rPr lang="de-DE" dirty="0" err="1" smtClean="0"/>
              <a:t>UdG</a:t>
            </a:r>
            <a:r>
              <a:rPr lang="de-DE" dirty="0" smtClean="0"/>
              <a:t>	(Nr. 3 III </a:t>
            </a:r>
            <a:r>
              <a:rPr lang="de-DE" dirty="0" err="1" smtClean="0"/>
              <a:t>MiZi</a:t>
            </a:r>
            <a:r>
              <a:rPr lang="de-DE" dirty="0" smtClean="0"/>
              <a:t>, Nr. 4 </a:t>
            </a:r>
            <a:r>
              <a:rPr lang="de-DE" dirty="0" err="1" smtClean="0"/>
              <a:t>MiStra</a:t>
            </a:r>
            <a:r>
              <a:rPr lang="de-DE" dirty="0" smtClean="0"/>
              <a:t>)</a:t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Die Ausführung fällt in die Zuständigkeit des </a:t>
            </a:r>
            <a:r>
              <a:rPr lang="de-DE" dirty="0" err="1" smtClean="0"/>
              <a:t>UdG</a:t>
            </a:r>
            <a:r>
              <a:rPr lang="de-DE" dirty="0" smtClean="0"/>
              <a:t>. (</a:t>
            </a:r>
            <a:r>
              <a:rPr lang="de-DE" dirty="0" err="1" smtClean="0"/>
              <a:t>Nr</a:t>
            </a:r>
            <a:r>
              <a:rPr lang="de-DE" dirty="0" smtClean="0"/>
              <a:t> 3 II </a:t>
            </a:r>
            <a:r>
              <a:rPr lang="de-DE" dirty="0" err="1" smtClean="0"/>
              <a:t>MiZi</a:t>
            </a:r>
            <a:r>
              <a:rPr lang="de-DE" dirty="0" smtClean="0"/>
              <a:t>)</a:t>
            </a:r>
            <a:br>
              <a:rPr lang="de-DE" dirty="0" smtClean="0"/>
            </a:br>
            <a:r>
              <a:rPr lang="de-DE" dirty="0" smtClean="0"/>
              <a:t>Inhalt Art und Weise der Übermittlung sowie der Empfänger der Mitteilung sind in den Akten zu vermerken. Nr. 4 </a:t>
            </a:r>
            <a:r>
              <a:rPr lang="de-DE" dirty="0" err="1" smtClean="0"/>
              <a:t>MiZi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u="sng" dirty="0" smtClean="0"/>
              <a:t>Die wichtigsten Mitteilungspflichten in Zivilsachen sind bei: 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Klage auf Räumung aufgrund Zahlungsverzug</a:t>
            </a: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b="1" dirty="0" smtClean="0"/>
              <a:t>Forderungsklagen, Räumungsklagen etc. gegen Angehörige der rechtsberatenden Berufe ( RA, Notar, </a:t>
            </a:r>
            <a:r>
              <a:rPr lang="de-DE" b="1" dirty="0" err="1" smtClean="0"/>
              <a:t>Notarassesoren</a:t>
            </a:r>
            <a:r>
              <a:rPr lang="de-DE" b="1" dirty="0" smtClean="0"/>
              <a:t>, Patentanwälte)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99856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4"/>
          <p:cNvSpPr txBox="1">
            <a:spLocks noGrp="1"/>
          </p:cNvSpPr>
          <p:nvPr>
            <p:ph idx="1"/>
          </p:nvPr>
        </p:nvSpPr>
        <p:spPr>
          <a:xfrm>
            <a:off x="838200" y="411163"/>
            <a:ext cx="11049000" cy="55088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indent="0">
              <a:lnSpc>
                <a:spcPct val="143600"/>
              </a:lnSpc>
              <a:buNone/>
              <a:tabLst>
                <a:tab pos="240665" algn="l"/>
                <a:tab pos="241300" algn="l"/>
              </a:tabLst>
            </a:pPr>
            <a:r>
              <a:rPr dirty="0" err="1" smtClean="0">
                <a:cs typeface="Arial"/>
              </a:rPr>
              <a:t>manche</a:t>
            </a:r>
            <a:r>
              <a:rPr spc="-45" dirty="0" smtClean="0">
                <a:cs typeface="Arial"/>
              </a:rPr>
              <a:t> </a:t>
            </a:r>
            <a:r>
              <a:rPr dirty="0">
                <a:cs typeface="Arial"/>
              </a:rPr>
              <a:t>Behörden</a:t>
            </a:r>
            <a:r>
              <a:rPr spc="-45" dirty="0">
                <a:cs typeface="Arial"/>
              </a:rPr>
              <a:t> </a:t>
            </a:r>
            <a:r>
              <a:rPr dirty="0">
                <a:cs typeface="Arial"/>
              </a:rPr>
              <a:t>reichen</a:t>
            </a:r>
            <a:r>
              <a:rPr spc="-35" dirty="0">
                <a:cs typeface="Arial"/>
              </a:rPr>
              <a:t> </a:t>
            </a:r>
            <a:r>
              <a:rPr dirty="0">
                <a:cs typeface="Arial"/>
              </a:rPr>
              <a:t>ihre</a:t>
            </a:r>
            <a:r>
              <a:rPr spc="-30" dirty="0">
                <a:cs typeface="Arial"/>
              </a:rPr>
              <a:t> </a:t>
            </a:r>
            <a:r>
              <a:rPr dirty="0">
                <a:cs typeface="Arial"/>
              </a:rPr>
              <a:t>Schriftsätze</a:t>
            </a:r>
            <a:r>
              <a:rPr spc="-30" dirty="0">
                <a:cs typeface="Arial"/>
              </a:rPr>
              <a:t> </a:t>
            </a:r>
            <a:r>
              <a:rPr dirty="0">
                <a:cs typeface="Arial"/>
              </a:rPr>
              <a:t>ebenfalls</a:t>
            </a:r>
            <a:r>
              <a:rPr spc="-30" dirty="0">
                <a:cs typeface="Arial"/>
              </a:rPr>
              <a:t> </a:t>
            </a:r>
            <a:r>
              <a:rPr dirty="0">
                <a:cs typeface="Arial"/>
              </a:rPr>
              <a:t>mit</a:t>
            </a:r>
            <a:r>
              <a:rPr spc="-40" dirty="0">
                <a:cs typeface="Arial"/>
              </a:rPr>
              <a:t> </a:t>
            </a:r>
            <a:r>
              <a:rPr dirty="0">
                <a:cs typeface="Arial"/>
              </a:rPr>
              <a:t>dem</a:t>
            </a:r>
            <a:r>
              <a:rPr spc="-40" dirty="0">
                <a:cs typeface="Arial"/>
              </a:rPr>
              <a:t> </a:t>
            </a:r>
            <a:r>
              <a:rPr b="1" dirty="0" err="1">
                <a:cs typeface="Arial"/>
              </a:rPr>
              <a:t>elektronischen</a:t>
            </a:r>
            <a:r>
              <a:rPr b="1" spc="-30" dirty="0">
                <a:cs typeface="Arial"/>
              </a:rPr>
              <a:t> </a:t>
            </a:r>
            <a:r>
              <a:rPr b="1" spc="-10" dirty="0" err="1" smtClean="0">
                <a:cs typeface="Arial"/>
              </a:rPr>
              <a:t>Rechts</a:t>
            </a:r>
            <a:r>
              <a:rPr b="1" dirty="0" err="1" smtClean="0">
                <a:cs typeface="Arial"/>
              </a:rPr>
              <a:t>verkehr</a:t>
            </a:r>
            <a:r>
              <a:rPr b="1" spc="-30" dirty="0" smtClean="0">
                <a:cs typeface="Arial"/>
              </a:rPr>
              <a:t> </a:t>
            </a:r>
            <a:r>
              <a:rPr spc="-25" dirty="0" err="1" smtClean="0">
                <a:cs typeface="Arial"/>
              </a:rPr>
              <a:t>ein</a:t>
            </a:r>
            <a:r>
              <a:rPr lang="de-DE" spc="-25" dirty="0" smtClean="0">
                <a:cs typeface="Arial"/>
              </a:rPr>
              <a:t>  </a:t>
            </a:r>
            <a:endParaRPr dirty="0">
              <a:cs typeface="Arial"/>
            </a:endParaRPr>
          </a:p>
          <a:p>
            <a:pPr marL="12065" marR="320675" indent="0">
              <a:lnSpc>
                <a:spcPct val="143800"/>
              </a:lnSpc>
              <a:buNone/>
              <a:tabLst>
                <a:tab pos="240665" algn="l"/>
                <a:tab pos="241300" algn="l"/>
              </a:tabLst>
            </a:pPr>
            <a:r>
              <a:rPr dirty="0" err="1" smtClean="0">
                <a:cs typeface="Arial"/>
              </a:rPr>
              <a:t>andere</a:t>
            </a:r>
            <a:r>
              <a:rPr spc="-30" dirty="0" smtClean="0">
                <a:cs typeface="Arial"/>
              </a:rPr>
              <a:t> </a:t>
            </a:r>
            <a:r>
              <a:rPr dirty="0">
                <a:cs typeface="Arial"/>
              </a:rPr>
              <a:t>Personen</a:t>
            </a:r>
            <a:r>
              <a:rPr spc="-30" dirty="0">
                <a:cs typeface="Arial"/>
              </a:rPr>
              <a:t> </a:t>
            </a:r>
            <a:r>
              <a:rPr dirty="0">
                <a:cs typeface="Arial"/>
              </a:rPr>
              <a:t>reichen</a:t>
            </a:r>
            <a:r>
              <a:rPr spc="-20" dirty="0">
                <a:cs typeface="Arial"/>
              </a:rPr>
              <a:t> </a:t>
            </a:r>
            <a:r>
              <a:rPr dirty="0">
                <a:cs typeface="Arial"/>
              </a:rPr>
              <a:t>die</a:t>
            </a:r>
            <a:r>
              <a:rPr spc="-20" dirty="0">
                <a:cs typeface="Arial"/>
              </a:rPr>
              <a:t> </a:t>
            </a:r>
            <a:r>
              <a:rPr dirty="0">
                <a:cs typeface="Arial"/>
              </a:rPr>
              <a:t>Schriftsätze</a:t>
            </a:r>
            <a:r>
              <a:rPr spc="-20" dirty="0">
                <a:cs typeface="Arial"/>
              </a:rPr>
              <a:t> </a:t>
            </a:r>
            <a:r>
              <a:rPr b="1" dirty="0">
                <a:cs typeface="Arial"/>
              </a:rPr>
              <a:t>per</a:t>
            </a:r>
            <a:r>
              <a:rPr b="1" spc="-15" dirty="0">
                <a:cs typeface="Arial"/>
              </a:rPr>
              <a:t> </a:t>
            </a:r>
            <a:r>
              <a:rPr b="1" dirty="0">
                <a:cs typeface="Arial"/>
              </a:rPr>
              <a:t>Post</a:t>
            </a:r>
            <a:r>
              <a:rPr b="1" spc="-10" dirty="0">
                <a:cs typeface="Arial"/>
              </a:rPr>
              <a:t> </a:t>
            </a:r>
            <a:r>
              <a:rPr b="1" dirty="0">
                <a:cs typeface="Arial"/>
              </a:rPr>
              <a:t>bzw.</a:t>
            </a:r>
            <a:r>
              <a:rPr b="1" spc="-10" dirty="0">
                <a:cs typeface="Arial"/>
              </a:rPr>
              <a:t> </a:t>
            </a:r>
            <a:r>
              <a:rPr b="1" dirty="0">
                <a:cs typeface="Arial"/>
              </a:rPr>
              <a:t>Fax</a:t>
            </a:r>
            <a:r>
              <a:rPr b="1" spc="-30" dirty="0">
                <a:cs typeface="Arial"/>
              </a:rPr>
              <a:t> </a:t>
            </a:r>
            <a:r>
              <a:rPr dirty="0" err="1">
                <a:cs typeface="Arial"/>
              </a:rPr>
              <a:t>ein</a:t>
            </a:r>
            <a:r>
              <a:rPr spc="-5" dirty="0">
                <a:cs typeface="Arial"/>
              </a:rPr>
              <a:t> </a:t>
            </a:r>
            <a:r>
              <a:rPr lang="de-DE" spc="-5" dirty="0" smtClean="0">
                <a:cs typeface="Arial"/>
              </a:rPr>
              <a:t/>
            </a:r>
            <a:br>
              <a:rPr lang="de-DE" spc="-5" dirty="0" smtClean="0">
                <a:cs typeface="Arial"/>
              </a:rPr>
            </a:br>
            <a:endParaRPr lang="de-DE" dirty="0" smtClean="0">
              <a:cs typeface="Arial"/>
            </a:endParaRPr>
          </a:p>
          <a:p>
            <a:pPr marL="12065" marR="320675" indent="0">
              <a:lnSpc>
                <a:spcPct val="143800"/>
              </a:lnSpc>
              <a:buNone/>
              <a:tabLst>
                <a:tab pos="240665" algn="l"/>
                <a:tab pos="241300" algn="l"/>
              </a:tabLst>
            </a:pPr>
            <a:r>
              <a:rPr b="1" spc="-35" dirty="0" smtClean="0">
                <a:cs typeface="Arial"/>
              </a:rPr>
              <a:t> </a:t>
            </a:r>
            <a:r>
              <a:rPr b="1" spc="-10" dirty="0">
                <a:cs typeface="Arial"/>
              </a:rPr>
              <a:t>Wachtmeister </a:t>
            </a:r>
            <a:r>
              <a:rPr i="1" dirty="0">
                <a:solidFill>
                  <a:schemeClr val="accent6">
                    <a:lumMod val="75000"/>
                  </a:schemeClr>
                </a:solidFill>
                <a:cs typeface="Arial"/>
              </a:rPr>
              <a:t>präsentiert</a:t>
            </a:r>
            <a:r>
              <a:rPr spc="-30" dirty="0">
                <a:cs typeface="Arial"/>
              </a:rPr>
              <a:t> </a:t>
            </a:r>
            <a:r>
              <a:rPr dirty="0">
                <a:cs typeface="Arial"/>
              </a:rPr>
              <a:t>die</a:t>
            </a:r>
            <a:r>
              <a:rPr spc="-40" dirty="0">
                <a:cs typeface="Arial"/>
              </a:rPr>
              <a:t> </a:t>
            </a:r>
            <a:r>
              <a:rPr spc="-10" dirty="0" err="1" smtClean="0">
                <a:cs typeface="Arial"/>
              </a:rPr>
              <a:t>Klageschrift</a:t>
            </a:r>
            <a:endParaRPr lang="de-DE" dirty="0" smtClean="0">
              <a:cs typeface="Arial"/>
            </a:endParaRPr>
          </a:p>
          <a:p>
            <a:pPr marL="811530" lvl="1" indent="-342900">
              <a:lnSpc>
                <a:spcPct val="100000"/>
              </a:lnSpc>
              <a:spcBef>
                <a:spcPts val="575"/>
              </a:spcBef>
              <a:tabLst>
                <a:tab pos="697865" algn="l"/>
                <a:tab pos="698500" algn="l"/>
              </a:tabLst>
            </a:pPr>
            <a:r>
              <a:rPr sz="2800" dirty="0" err="1" smtClean="0">
                <a:cs typeface="Arial"/>
              </a:rPr>
              <a:t>bei</a:t>
            </a:r>
            <a:r>
              <a:rPr sz="2800" spc="-25" dirty="0" smtClean="0">
                <a:cs typeface="Arial"/>
              </a:rPr>
              <a:t> </a:t>
            </a:r>
            <a:r>
              <a:rPr sz="2800" dirty="0">
                <a:cs typeface="Arial"/>
              </a:rPr>
              <a:t>der</a:t>
            </a:r>
            <a:r>
              <a:rPr sz="2800" spc="-5" dirty="0">
                <a:cs typeface="Arial"/>
              </a:rPr>
              <a:t> </a:t>
            </a:r>
            <a:r>
              <a:rPr sz="2800" spc="-10" dirty="0">
                <a:cs typeface="Arial"/>
              </a:rPr>
              <a:t>Entgegennahme</a:t>
            </a:r>
            <a:r>
              <a:rPr sz="2800" spc="-35" dirty="0">
                <a:cs typeface="Arial"/>
              </a:rPr>
              <a:t> </a:t>
            </a:r>
            <a:r>
              <a:rPr sz="2800" dirty="0">
                <a:cs typeface="Arial"/>
              </a:rPr>
              <a:t>eines</a:t>
            </a:r>
            <a:r>
              <a:rPr sz="2800" spc="-5" dirty="0">
                <a:cs typeface="Arial"/>
              </a:rPr>
              <a:t> </a:t>
            </a:r>
            <a:r>
              <a:rPr sz="2800" dirty="0">
                <a:cs typeface="Arial"/>
              </a:rPr>
              <a:t>Schriftstücks</a:t>
            </a:r>
            <a:r>
              <a:rPr sz="2800" spc="-5" dirty="0">
                <a:cs typeface="Arial"/>
              </a:rPr>
              <a:t> </a:t>
            </a:r>
            <a:r>
              <a:rPr sz="2800" dirty="0">
                <a:cs typeface="Arial"/>
              </a:rPr>
              <a:t>sind</a:t>
            </a:r>
            <a:r>
              <a:rPr sz="2800" spc="-40" dirty="0">
                <a:cs typeface="Arial"/>
              </a:rPr>
              <a:t> </a:t>
            </a:r>
            <a:r>
              <a:rPr sz="2800" dirty="0">
                <a:cs typeface="Arial"/>
              </a:rPr>
              <a:t>auf</a:t>
            </a:r>
            <a:r>
              <a:rPr sz="2800" spc="10" dirty="0">
                <a:cs typeface="Arial"/>
              </a:rPr>
              <a:t> </a:t>
            </a:r>
            <a:r>
              <a:rPr sz="2800" dirty="0">
                <a:cs typeface="Arial"/>
              </a:rPr>
              <a:t>ihm</a:t>
            </a:r>
            <a:r>
              <a:rPr sz="2800" spc="-20" dirty="0">
                <a:cs typeface="Arial"/>
              </a:rPr>
              <a:t> </a:t>
            </a:r>
            <a:r>
              <a:rPr sz="2800" dirty="0">
                <a:cs typeface="Arial"/>
              </a:rPr>
              <a:t>der</a:t>
            </a:r>
            <a:r>
              <a:rPr sz="2800" spc="-15" dirty="0">
                <a:cs typeface="Arial"/>
              </a:rPr>
              <a:t> </a:t>
            </a:r>
            <a:r>
              <a:rPr sz="2800" dirty="0" err="1">
                <a:solidFill>
                  <a:schemeClr val="accent6">
                    <a:lumMod val="75000"/>
                  </a:schemeClr>
                </a:solidFill>
                <a:cs typeface="Arial"/>
              </a:rPr>
              <a:t>Zeitpunkt</a:t>
            </a:r>
            <a:r>
              <a:rPr sz="2800" dirty="0">
                <a:cs typeface="Arial"/>
              </a:rPr>
              <a:t> </a:t>
            </a:r>
            <a:r>
              <a:rPr sz="2800" spc="-25" dirty="0" smtClean="0">
                <a:solidFill>
                  <a:schemeClr val="accent6">
                    <a:lumMod val="75000"/>
                  </a:schemeClr>
                </a:solidFill>
                <a:cs typeface="Arial"/>
              </a:rPr>
              <a:t>des</a:t>
            </a:r>
            <a:r>
              <a:rPr lang="de-DE" sz="2800" dirty="0">
                <a:solidFill>
                  <a:schemeClr val="accent6">
                    <a:lumMod val="75000"/>
                  </a:schemeClr>
                </a:solidFill>
                <a:cs typeface="Arial"/>
              </a:rPr>
              <a:t> </a:t>
            </a:r>
            <a:r>
              <a:rPr sz="2800" dirty="0" err="1" smtClean="0">
                <a:solidFill>
                  <a:schemeClr val="accent6">
                    <a:lumMod val="75000"/>
                  </a:schemeClr>
                </a:solidFill>
                <a:cs typeface="Arial"/>
              </a:rPr>
              <a:t>Eingangs</a:t>
            </a:r>
            <a:r>
              <a:rPr sz="2800" spc="-30" dirty="0" smtClean="0">
                <a:solidFill>
                  <a:schemeClr val="accent6">
                    <a:lumMod val="75000"/>
                  </a:schemeClr>
                </a:solidFill>
                <a:cs typeface="Arial"/>
              </a:rPr>
              <a:t> </a:t>
            </a:r>
            <a:r>
              <a:rPr sz="2800" dirty="0">
                <a:cs typeface="Arial"/>
              </a:rPr>
              <a:t>und</a:t>
            </a:r>
            <a:r>
              <a:rPr sz="2800" spc="-35" dirty="0">
                <a:cs typeface="Arial"/>
              </a:rPr>
              <a:t> </a:t>
            </a:r>
            <a:r>
              <a:rPr sz="2800" dirty="0">
                <a:cs typeface="Arial"/>
              </a:rPr>
              <a:t>die</a:t>
            </a:r>
            <a:r>
              <a:rPr sz="2800" spc="-20" dirty="0">
                <a:cs typeface="Arial"/>
              </a:rPr>
              <a:t> </a:t>
            </a:r>
            <a:r>
              <a:rPr sz="2800" dirty="0">
                <a:solidFill>
                  <a:schemeClr val="accent6">
                    <a:lumMod val="75000"/>
                  </a:schemeClr>
                </a:solidFill>
                <a:cs typeface="Arial"/>
              </a:rPr>
              <a:t>Anzahl</a:t>
            </a:r>
            <a:r>
              <a:rPr sz="2800" spc="-25" dirty="0">
                <a:solidFill>
                  <a:schemeClr val="accent6">
                    <a:lumMod val="75000"/>
                  </a:schemeClr>
                </a:solidFill>
                <a:cs typeface="Arial"/>
              </a:rPr>
              <a:t> </a:t>
            </a:r>
            <a:r>
              <a:rPr sz="2800" dirty="0">
                <a:solidFill>
                  <a:schemeClr val="accent6">
                    <a:lumMod val="75000"/>
                  </a:schemeClr>
                </a:solidFill>
                <a:cs typeface="Arial"/>
              </a:rPr>
              <a:t>der</a:t>
            </a:r>
            <a:r>
              <a:rPr sz="2800" spc="-30" dirty="0">
                <a:solidFill>
                  <a:schemeClr val="accent6">
                    <a:lumMod val="75000"/>
                  </a:schemeClr>
                </a:solidFill>
                <a:cs typeface="Arial"/>
              </a:rPr>
              <a:t> </a:t>
            </a:r>
            <a:r>
              <a:rPr sz="2800" dirty="0">
                <a:solidFill>
                  <a:schemeClr val="accent6">
                    <a:lumMod val="75000"/>
                  </a:schemeClr>
                </a:solidFill>
                <a:cs typeface="Arial"/>
              </a:rPr>
              <a:t>Anlagen</a:t>
            </a:r>
            <a:r>
              <a:rPr sz="2800" spc="-30" dirty="0">
                <a:solidFill>
                  <a:schemeClr val="accent6">
                    <a:lumMod val="75000"/>
                  </a:schemeClr>
                </a:solidFill>
                <a:cs typeface="Arial"/>
              </a:rPr>
              <a:t> </a:t>
            </a:r>
            <a:r>
              <a:rPr sz="2800" dirty="0">
                <a:cs typeface="Arial"/>
              </a:rPr>
              <a:t>unter</a:t>
            </a:r>
            <a:r>
              <a:rPr sz="2800" spc="-20" dirty="0">
                <a:cs typeface="Arial"/>
              </a:rPr>
              <a:t> </a:t>
            </a:r>
            <a:r>
              <a:rPr sz="2800" dirty="0">
                <a:cs typeface="Arial"/>
              </a:rPr>
              <a:t>Beifügung</a:t>
            </a:r>
            <a:r>
              <a:rPr sz="2800" spc="-25" dirty="0">
                <a:cs typeface="Arial"/>
              </a:rPr>
              <a:t> </a:t>
            </a:r>
            <a:r>
              <a:rPr sz="2800" dirty="0">
                <a:cs typeface="Arial"/>
              </a:rPr>
              <a:t>des</a:t>
            </a:r>
            <a:r>
              <a:rPr sz="2800" spc="-20" dirty="0">
                <a:cs typeface="Arial"/>
              </a:rPr>
              <a:t> </a:t>
            </a:r>
            <a:r>
              <a:rPr sz="2800" spc="-10" dirty="0">
                <a:solidFill>
                  <a:schemeClr val="accent6">
                    <a:lumMod val="75000"/>
                  </a:schemeClr>
                </a:solidFill>
                <a:cs typeface="Arial"/>
              </a:rPr>
              <a:t>Namenszeichens</a:t>
            </a:r>
            <a:r>
              <a:rPr sz="2800" spc="-10" dirty="0">
                <a:cs typeface="Arial"/>
              </a:rPr>
              <a:t> </a:t>
            </a:r>
            <a:r>
              <a:rPr sz="2800" dirty="0">
                <a:cs typeface="Arial"/>
              </a:rPr>
              <a:t>anzugeben</a:t>
            </a:r>
            <a:r>
              <a:rPr sz="2800" spc="-15" dirty="0">
                <a:cs typeface="Arial"/>
              </a:rPr>
              <a:t> </a:t>
            </a:r>
            <a:r>
              <a:rPr sz="2800" dirty="0">
                <a:cs typeface="Arial"/>
              </a:rPr>
              <a:t>(§</a:t>
            </a:r>
            <a:r>
              <a:rPr sz="2800" spc="-15" dirty="0">
                <a:cs typeface="Arial"/>
              </a:rPr>
              <a:t> </a:t>
            </a:r>
            <a:r>
              <a:rPr sz="2800" dirty="0">
                <a:cs typeface="Arial"/>
              </a:rPr>
              <a:t>6</a:t>
            </a:r>
            <a:r>
              <a:rPr sz="2800" spc="-15" dirty="0">
                <a:cs typeface="Arial"/>
              </a:rPr>
              <a:t> </a:t>
            </a:r>
            <a:r>
              <a:rPr sz="2800" dirty="0">
                <a:cs typeface="Arial"/>
              </a:rPr>
              <a:t>I</a:t>
            </a:r>
            <a:r>
              <a:rPr sz="2800" spc="-5" dirty="0">
                <a:cs typeface="Arial"/>
              </a:rPr>
              <a:t> </a:t>
            </a:r>
            <a:r>
              <a:rPr sz="2800" dirty="0">
                <a:cs typeface="Arial"/>
              </a:rPr>
              <a:t>S. 1</a:t>
            </a:r>
            <a:r>
              <a:rPr sz="2800" spc="-25" dirty="0">
                <a:cs typeface="Arial"/>
              </a:rPr>
              <a:t> </a:t>
            </a:r>
            <a:r>
              <a:rPr sz="2800" spc="-20" dirty="0">
                <a:cs typeface="Arial"/>
              </a:rPr>
              <a:t>GOV)</a:t>
            </a:r>
            <a:endParaRPr sz="2800" dirty="0">
              <a:cs typeface="Arial"/>
            </a:endParaRPr>
          </a:p>
          <a:p>
            <a:pPr marL="811530" lvl="1" indent="-342900">
              <a:lnSpc>
                <a:spcPct val="100000"/>
              </a:lnSpc>
              <a:spcBef>
                <a:spcPts val="575"/>
              </a:spcBef>
              <a:tabLst>
                <a:tab pos="697865" algn="l"/>
                <a:tab pos="698500" algn="l"/>
              </a:tabLst>
            </a:pPr>
            <a:r>
              <a:rPr sz="2800" dirty="0">
                <a:solidFill>
                  <a:srgbClr val="C00000"/>
                </a:solidFill>
                <a:cs typeface="Arial"/>
              </a:rPr>
              <a:t>genaue</a:t>
            </a:r>
            <a:r>
              <a:rPr sz="2800" spc="-30" dirty="0">
                <a:solidFill>
                  <a:srgbClr val="C00000"/>
                </a:solidFill>
                <a:cs typeface="Arial"/>
              </a:rPr>
              <a:t> </a:t>
            </a:r>
            <a:r>
              <a:rPr sz="2800" spc="-10" dirty="0">
                <a:solidFill>
                  <a:srgbClr val="C00000"/>
                </a:solidFill>
                <a:cs typeface="Arial"/>
              </a:rPr>
              <a:t>Dokumentation</a:t>
            </a:r>
            <a:r>
              <a:rPr sz="2800" spc="-25" dirty="0">
                <a:solidFill>
                  <a:srgbClr val="C00000"/>
                </a:solidFill>
                <a:cs typeface="Arial"/>
              </a:rPr>
              <a:t> </a:t>
            </a:r>
            <a:r>
              <a:rPr sz="2800" dirty="0">
                <a:solidFill>
                  <a:srgbClr val="C00000"/>
                </a:solidFill>
                <a:cs typeface="Arial"/>
              </a:rPr>
              <a:t>–</a:t>
            </a:r>
            <a:r>
              <a:rPr sz="2800" spc="-10" dirty="0">
                <a:solidFill>
                  <a:srgbClr val="C00000"/>
                </a:solidFill>
                <a:cs typeface="Arial"/>
              </a:rPr>
              <a:t> </a:t>
            </a:r>
            <a:r>
              <a:rPr sz="2800" dirty="0">
                <a:solidFill>
                  <a:srgbClr val="C00000"/>
                </a:solidFill>
                <a:cs typeface="Arial"/>
              </a:rPr>
              <a:t>Überprüfung,</a:t>
            </a:r>
            <a:r>
              <a:rPr sz="2800" spc="-15" dirty="0">
                <a:solidFill>
                  <a:srgbClr val="C00000"/>
                </a:solidFill>
                <a:cs typeface="Arial"/>
              </a:rPr>
              <a:t> </a:t>
            </a:r>
            <a:r>
              <a:rPr sz="2800" dirty="0">
                <a:solidFill>
                  <a:srgbClr val="C00000"/>
                </a:solidFill>
                <a:cs typeface="Arial"/>
              </a:rPr>
              <a:t>ob</a:t>
            </a:r>
            <a:r>
              <a:rPr sz="2800" spc="-20" dirty="0">
                <a:solidFill>
                  <a:srgbClr val="C00000"/>
                </a:solidFill>
                <a:cs typeface="Arial"/>
              </a:rPr>
              <a:t> </a:t>
            </a:r>
            <a:r>
              <a:rPr sz="2800" dirty="0">
                <a:solidFill>
                  <a:srgbClr val="C00000"/>
                </a:solidFill>
                <a:cs typeface="Arial"/>
              </a:rPr>
              <a:t>Eingang</a:t>
            </a:r>
            <a:r>
              <a:rPr sz="2800" spc="-15" dirty="0">
                <a:solidFill>
                  <a:srgbClr val="C00000"/>
                </a:solidFill>
                <a:cs typeface="Arial"/>
              </a:rPr>
              <a:t> </a:t>
            </a:r>
            <a:r>
              <a:rPr sz="2800" spc="-10" dirty="0">
                <a:solidFill>
                  <a:srgbClr val="C00000"/>
                </a:solidFill>
                <a:cs typeface="Arial"/>
              </a:rPr>
              <a:t>fristgemäß</a:t>
            </a:r>
            <a:endParaRPr sz="2800" dirty="0">
              <a:solidFill>
                <a:srgbClr val="C00000"/>
              </a:solidFill>
              <a:cs typeface="Arial"/>
            </a:endParaRPr>
          </a:p>
          <a:p>
            <a:pPr marL="457200" lvl="1" indent="0">
              <a:lnSpc>
                <a:spcPct val="100000"/>
              </a:lnSpc>
              <a:spcBef>
                <a:spcPts val="55"/>
              </a:spcBef>
              <a:buNone/>
            </a:pPr>
            <a:endParaRPr sz="1600" dirty="0">
              <a:latin typeface="Arial"/>
              <a:cs typeface="Arial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065" y="411163"/>
            <a:ext cx="1640015" cy="1580737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9065" y="1991900"/>
            <a:ext cx="1640015" cy="1640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114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62026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Times New Roman"/>
              <a:buChar char="-"/>
            </a:pPr>
            <a:endParaRPr lang="de-DE" dirty="0">
              <a:cs typeface="Arial"/>
            </a:endParaRPr>
          </a:p>
          <a:p>
            <a:pPr marL="12065" marR="268605" indent="0">
              <a:lnSpc>
                <a:spcPct val="143600"/>
              </a:lnSpc>
              <a:buNone/>
              <a:tabLst>
                <a:tab pos="240665" algn="l"/>
                <a:tab pos="241300" algn="l"/>
              </a:tabLst>
            </a:pPr>
            <a:r>
              <a:rPr lang="de-DE" b="1" u="sng" dirty="0" err="1">
                <a:cs typeface="Arial"/>
              </a:rPr>
              <a:t>UdG</a:t>
            </a:r>
            <a:r>
              <a:rPr lang="de-DE" b="1" u="sng" spc="-25" dirty="0">
                <a:cs typeface="Arial"/>
              </a:rPr>
              <a:t> </a:t>
            </a:r>
            <a:r>
              <a:rPr lang="de-DE" b="1" u="sng" dirty="0">
                <a:cs typeface="Arial"/>
              </a:rPr>
              <a:t>erfasst</a:t>
            </a:r>
            <a:r>
              <a:rPr lang="de-DE" b="1" u="sng" spc="-10" dirty="0">
                <a:cs typeface="Arial"/>
              </a:rPr>
              <a:t> </a:t>
            </a:r>
            <a:r>
              <a:rPr lang="de-DE" b="1" u="sng" dirty="0">
                <a:cs typeface="Arial"/>
              </a:rPr>
              <a:t>die</a:t>
            </a:r>
            <a:r>
              <a:rPr lang="de-DE" b="1" u="sng" spc="-30" dirty="0">
                <a:cs typeface="Arial"/>
              </a:rPr>
              <a:t> </a:t>
            </a:r>
            <a:r>
              <a:rPr lang="de-DE" b="1" u="sng" dirty="0">
                <a:cs typeface="Arial"/>
              </a:rPr>
              <a:t>Parteien,</a:t>
            </a:r>
            <a:r>
              <a:rPr lang="de-DE" b="1" u="sng" spc="-20" dirty="0">
                <a:cs typeface="Arial"/>
              </a:rPr>
              <a:t> </a:t>
            </a:r>
            <a:r>
              <a:rPr lang="de-DE" b="1" u="sng" dirty="0">
                <a:cs typeface="Arial"/>
              </a:rPr>
              <a:t>gesetzliche</a:t>
            </a:r>
            <a:r>
              <a:rPr lang="de-DE" b="1" u="sng" spc="-20" dirty="0">
                <a:cs typeface="Arial"/>
              </a:rPr>
              <a:t> </a:t>
            </a:r>
            <a:r>
              <a:rPr lang="de-DE" b="1" u="sng" dirty="0">
                <a:cs typeface="Arial"/>
              </a:rPr>
              <a:t>Vertreter,</a:t>
            </a:r>
            <a:r>
              <a:rPr lang="de-DE" b="1" u="sng" spc="-10" dirty="0">
                <a:cs typeface="Arial"/>
              </a:rPr>
              <a:t> Prozessbevollmächtigte</a:t>
            </a:r>
            <a:r>
              <a:rPr lang="de-DE" b="1" u="sng" spc="-30" dirty="0">
                <a:cs typeface="Arial"/>
              </a:rPr>
              <a:t> </a:t>
            </a:r>
            <a:r>
              <a:rPr lang="de-DE" b="1" u="sng" dirty="0">
                <a:cs typeface="Arial"/>
              </a:rPr>
              <a:t>und</a:t>
            </a:r>
            <a:r>
              <a:rPr lang="de-DE" b="1" u="sng" spc="-15" dirty="0">
                <a:cs typeface="Arial"/>
              </a:rPr>
              <a:t> </a:t>
            </a:r>
            <a:r>
              <a:rPr lang="de-DE" b="1" u="sng" spc="-25" dirty="0">
                <a:cs typeface="Arial"/>
              </a:rPr>
              <a:t>die </a:t>
            </a:r>
            <a:r>
              <a:rPr lang="de-DE" b="1" u="sng" dirty="0">
                <a:cs typeface="Arial"/>
              </a:rPr>
              <a:t>anderen</a:t>
            </a:r>
            <a:r>
              <a:rPr lang="de-DE" b="1" u="sng" spc="-30" dirty="0">
                <a:cs typeface="Arial"/>
              </a:rPr>
              <a:t> </a:t>
            </a:r>
            <a:r>
              <a:rPr lang="de-DE" b="1" u="sng" dirty="0">
                <a:cs typeface="Arial"/>
              </a:rPr>
              <a:t>Beteiligten</a:t>
            </a:r>
            <a:r>
              <a:rPr lang="de-DE" b="1" u="sng" spc="-35" dirty="0">
                <a:cs typeface="Arial"/>
              </a:rPr>
              <a:t> </a:t>
            </a:r>
            <a:r>
              <a:rPr lang="de-DE" b="1" u="sng" dirty="0">
                <a:cs typeface="Arial"/>
              </a:rPr>
              <a:t>in</a:t>
            </a:r>
            <a:r>
              <a:rPr lang="de-DE" b="1" u="sng" spc="-30" dirty="0">
                <a:cs typeface="Arial"/>
              </a:rPr>
              <a:t> </a:t>
            </a:r>
            <a:r>
              <a:rPr lang="de-DE" b="1" u="sng" dirty="0">
                <a:cs typeface="Arial"/>
              </a:rPr>
              <a:t>der</a:t>
            </a:r>
            <a:r>
              <a:rPr lang="de-DE" b="1" u="sng" spc="-20" dirty="0">
                <a:cs typeface="Arial"/>
              </a:rPr>
              <a:t> </a:t>
            </a:r>
            <a:r>
              <a:rPr lang="de-DE" b="1" u="sng" spc="-10" dirty="0" smtClean="0">
                <a:cs typeface="Arial"/>
              </a:rPr>
              <a:t>Fachsoftware (</a:t>
            </a:r>
            <a:r>
              <a:rPr lang="de-DE" b="1" u="sng" spc="-10" dirty="0" err="1" smtClean="0">
                <a:cs typeface="Arial"/>
              </a:rPr>
              <a:t>forumStar</a:t>
            </a:r>
            <a:r>
              <a:rPr lang="de-DE" b="1" u="sng" spc="-10" dirty="0" smtClean="0">
                <a:cs typeface="Arial"/>
              </a:rPr>
              <a:t>)</a:t>
            </a:r>
            <a:r>
              <a:rPr lang="de-DE" b="1" spc="-10" smtClean="0">
                <a:cs typeface="Arial"/>
              </a:rPr>
              <a:t/>
            </a:r>
            <a:br>
              <a:rPr lang="de-DE" b="1" spc="-10" smtClean="0">
                <a:cs typeface="Arial"/>
              </a:rPr>
            </a:br>
            <a:endParaRPr lang="de-DE" b="1" dirty="0">
              <a:cs typeface="Arial"/>
            </a:endParaRPr>
          </a:p>
          <a:p>
            <a:pPr marL="12065" indent="0">
              <a:lnSpc>
                <a:spcPct val="100000"/>
              </a:lnSpc>
              <a:spcBef>
                <a:spcPts val="575"/>
              </a:spcBef>
              <a:buNone/>
              <a:tabLst>
                <a:tab pos="240665" algn="l"/>
                <a:tab pos="241300" algn="l"/>
              </a:tabLst>
            </a:pPr>
            <a:r>
              <a:rPr lang="de-DE" b="1" u="sng" spc="-10" dirty="0">
                <a:cs typeface="Arial"/>
              </a:rPr>
              <a:t>Stammdatenblatt</a:t>
            </a:r>
            <a:r>
              <a:rPr lang="de-DE" b="1" u="sng" spc="-20" dirty="0">
                <a:cs typeface="Arial"/>
              </a:rPr>
              <a:t> </a:t>
            </a:r>
            <a:r>
              <a:rPr lang="de-DE" b="1" u="sng" dirty="0">
                <a:cs typeface="Arial"/>
              </a:rPr>
              <a:t>ausdrucken, in</a:t>
            </a:r>
            <a:r>
              <a:rPr lang="de-DE" b="1" u="sng" spc="-25" dirty="0">
                <a:cs typeface="Arial"/>
              </a:rPr>
              <a:t> </a:t>
            </a:r>
            <a:r>
              <a:rPr lang="de-DE" b="1" u="sng" dirty="0">
                <a:cs typeface="Arial"/>
              </a:rPr>
              <a:t>erste</a:t>
            </a:r>
            <a:r>
              <a:rPr lang="de-DE" b="1" u="sng" spc="-10" dirty="0">
                <a:cs typeface="Arial"/>
              </a:rPr>
              <a:t> </a:t>
            </a:r>
            <a:r>
              <a:rPr lang="de-DE" b="1" u="sng" dirty="0">
                <a:cs typeface="Arial"/>
              </a:rPr>
              <a:t>Heftung</a:t>
            </a:r>
            <a:r>
              <a:rPr lang="de-DE" b="1" u="sng" spc="-15" dirty="0">
                <a:cs typeface="Arial"/>
              </a:rPr>
              <a:t> </a:t>
            </a:r>
            <a:r>
              <a:rPr lang="de-DE" b="1" u="sng" dirty="0">
                <a:cs typeface="Arial"/>
              </a:rPr>
              <a:t>der</a:t>
            </a:r>
            <a:r>
              <a:rPr lang="de-DE" b="1" u="sng" spc="-5" dirty="0">
                <a:cs typeface="Arial"/>
              </a:rPr>
              <a:t> </a:t>
            </a:r>
            <a:r>
              <a:rPr lang="de-DE" b="1" u="sng" dirty="0">
                <a:cs typeface="Arial"/>
              </a:rPr>
              <a:t>Akte</a:t>
            </a:r>
            <a:r>
              <a:rPr lang="de-DE" b="1" u="sng" spc="-10" dirty="0">
                <a:cs typeface="Arial"/>
              </a:rPr>
              <a:t> </a:t>
            </a:r>
            <a:r>
              <a:rPr lang="de-DE" b="1" u="sng" spc="-10" dirty="0" smtClean="0">
                <a:cs typeface="Arial"/>
              </a:rPr>
              <a:t>einheften</a:t>
            </a:r>
            <a:br>
              <a:rPr lang="de-DE" b="1" u="sng" spc="-10" dirty="0" smtClean="0">
                <a:cs typeface="Arial"/>
              </a:rPr>
            </a:br>
            <a:endParaRPr lang="de-DE" b="1" u="sng" spc="-10" dirty="0" smtClean="0">
              <a:cs typeface="Arial"/>
            </a:endParaRPr>
          </a:p>
          <a:p>
            <a:pPr marL="12065" indent="0">
              <a:lnSpc>
                <a:spcPct val="100000"/>
              </a:lnSpc>
              <a:spcBef>
                <a:spcPts val="575"/>
              </a:spcBef>
              <a:buNone/>
              <a:tabLst>
                <a:tab pos="240665" algn="l"/>
                <a:tab pos="241300" algn="l"/>
              </a:tabLst>
            </a:pPr>
            <a:r>
              <a:rPr lang="de-DE" b="1" u="sng" spc="-10" dirty="0" smtClean="0">
                <a:cs typeface="Arial"/>
              </a:rPr>
              <a:t>Ggf. Vorschussanforderung bei Klageeingang</a:t>
            </a:r>
            <a:endParaRPr lang="de-DE" b="1" u="sng" dirty="0">
              <a:cs typeface="Arial"/>
            </a:endParaRPr>
          </a:p>
          <a:p>
            <a:pPr marL="468630" lvl="1" indent="0">
              <a:lnSpc>
                <a:spcPct val="100000"/>
              </a:lnSpc>
              <a:spcBef>
                <a:spcPts val="575"/>
              </a:spcBef>
              <a:buNone/>
              <a:tabLst>
                <a:tab pos="697865" algn="l"/>
                <a:tab pos="698500" algn="l"/>
              </a:tabLst>
            </a:pPr>
            <a:endParaRPr lang="de-DE" sz="2800" dirty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54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b="1" u="sng" dirty="0" smtClean="0">
                <a:solidFill>
                  <a:srgbClr val="0070C0"/>
                </a:solidFill>
              </a:rPr>
              <a:t>Anlegen einer Akte</a:t>
            </a:r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>
                <a:cs typeface="Arial"/>
              </a:rPr>
              <a:t>Dokumente, die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zum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selben</a:t>
            </a:r>
            <a:r>
              <a:rPr lang="de-DE" spc="-10" dirty="0">
                <a:cs typeface="Arial"/>
              </a:rPr>
              <a:t> Geschäftsvorgang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gehören,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sind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zu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einer</a:t>
            </a:r>
            <a:r>
              <a:rPr lang="de-DE" spc="-5" dirty="0">
                <a:cs typeface="Arial"/>
              </a:rPr>
              <a:t> </a:t>
            </a:r>
            <a:r>
              <a:rPr lang="de-DE" spc="-20" dirty="0">
                <a:cs typeface="Arial"/>
              </a:rPr>
              <a:t>Akte </a:t>
            </a:r>
            <a:r>
              <a:rPr lang="de-DE" dirty="0">
                <a:cs typeface="Arial"/>
              </a:rPr>
              <a:t>zusammenzufassen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3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I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S.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1</a:t>
            </a:r>
            <a:r>
              <a:rPr lang="de-DE" spc="-10" dirty="0">
                <a:cs typeface="Arial"/>
              </a:rPr>
              <a:t> </a:t>
            </a:r>
            <a:r>
              <a:rPr lang="de-DE" spc="-20" dirty="0" err="1">
                <a:cs typeface="Arial"/>
              </a:rPr>
              <a:t>AktO</a:t>
            </a:r>
            <a:r>
              <a:rPr lang="de-DE" spc="-20" dirty="0">
                <a:cs typeface="Arial"/>
              </a:rPr>
              <a:t>)</a:t>
            </a:r>
            <a:endParaRPr lang="de-DE" dirty="0">
              <a:cs typeface="Arial"/>
            </a:endParaRPr>
          </a:p>
          <a:p>
            <a:pPr marL="240665" indent="0">
              <a:lnSpc>
                <a:spcPct val="100000"/>
              </a:lnSpc>
              <a:spcBef>
                <a:spcPts val="575"/>
              </a:spcBef>
              <a:buNone/>
              <a:tabLst>
                <a:tab pos="469265" algn="l"/>
                <a:tab pos="469900" algn="l"/>
              </a:tabLst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u="dash" spc="-10" dirty="0" smtClean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Papierakte</a:t>
            </a:r>
            <a:r>
              <a:rPr lang="de-DE" u="dash" spc="-10" dirty="0" smtClean="0">
                <a:uFill>
                  <a:solidFill>
                    <a:srgbClr val="000000"/>
                  </a:solidFill>
                </a:uFill>
                <a:cs typeface="Arial"/>
              </a:rPr>
              <a:t/>
            </a:r>
            <a:br>
              <a:rPr lang="de-DE" u="dash" spc="-10" dirty="0" smtClean="0">
                <a:uFill>
                  <a:solidFill>
                    <a:srgbClr val="000000"/>
                  </a:solidFill>
                </a:uFill>
                <a:cs typeface="Arial"/>
              </a:rPr>
            </a:br>
            <a:r>
              <a:rPr lang="de-DE" dirty="0" smtClean="0">
                <a:cs typeface="Arial"/>
              </a:rPr>
              <a:t>erhält</a:t>
            </a:r>
            <a:r>
              <a:rPr lang="de-DE" spc="-10" dirty="0" smtClean="0">
                <a:cs typeface="Arial"/>
              </a:rPr>
              <a:t> </a:t>
            </a:r>
            <a:r>
              <a:rPr lang="de-DE" dirty="0">
                <a:cs typeface="Arial"/>
              </a:rPr>
              <a:t>einen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Aktenumschlag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3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II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S.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1</a:t>
            </a:r>
            <a:r>
              <a:rPr lang="de-DE" spc="-25" dirty="0">
                <a:cs typeface="Arial"/>
              </a:rPr>
              <a:t> </a:t>
            </a:r>
            <a:r>
              <a:rPr lang="de-DE" spc="-20" dirty="0" err="1">
                <a:cs typeface="Arial"/>
              </a:rPr>
              <a:t>AktO</a:t>
            </a:r>
            <a:r>
              <a:rPr lang="de-DE" spc="-20" dirty="0" smtClean="0">
                <a:cs typeface="Arial"/>
              </a:rPr>
              <a:t>)</a:t>
            </a:r>
            <a:br>
              <a:rPr lang="de-DE" spc="-20" dirty="0" smtClean="0">
                <a:cs typeface="Arial"/>
              </a:rPr>
            </a:br>
            <a:endParaRPr lang="de-DE" dirty="0">
              <a:cs typeface="Arial"/>
            </a:endParaRPr>
          </a:p>
          <a:p>
            <a:pPr marL="240665" indent="0">
              <a:lnSpc>
                <a:spcPct val="100000"/>
              </a:lnSpc>
              <a:spcBef>
                <a:spcPts val="575"/>
              </a:spcBef>
              <a:buNone/>
              <a:tabLst>
                <a:tab pos="469265" algn="l"/>
                <a:tab pos="469900" algn="l"/>
              </a:tabLst>
            </a:pPr>
            <a:r>
              <a:rPr lang="de-DE" dirty="0">
                <a:cs typeface="Arial"/>
              </a:rPr>
              <a:t>Inhalte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des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Aktenumschlags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/</a:t>
            </a:r>
            <a:r>
              <a:rPr lang="de-DE" spc="-5" dirty="0">
                <a:cs typeface="Arial"/>
              </a:rPr>
              <a:t> </a:t>
            </a:r>
            <a:r>
              <a:rPr lang="de-DE" spc="-10" dirty="0">
                <a:cs typeface="Arial"/>
              </a:rPr>
              <a:t>Aktenvorblatts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5" dirty="0">
                <a:cs typeface="Arial"/>
              </a:rPr>
              <a:t> </a:t>
            </a:r>
            <a:r>
              <a:rPr lang="de-DE" dirty="0">
                <a:cs typeface="Arial"/>
              </a:rPr>
              <a:t>3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II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S.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2 </a:t>
            </a:r>
            <a:r>
              <a:rPr lang="de-DE" spc="-10" dirty="0" err="1">
                <a:cs typeface="Arial"/>
              </a:rPr>
              <a:t>AktO</a:t>
            </a:r>
            <a:r>
              <a:rPr lang="de-DE" spc="-10" dirty="0" smtClean="0">
                <a:cs typeface="Arial"/>
              </a:rPr>
              <a:t>):</a:t>
            </a:r>
          </a:p>
          <a:p>
            <a:pPr marL="240665" indent="0">
              <a:lnSpc>
                <a:spcPct val="100000"/>
              </a:lnSpc>
              <a:spcBef>
                <a:spcPts val="575"/>
              </a:spcBef>
              <a:buNone/>
              <a:tabLst>
                <a:tab pos="469265" algn="l"/>
                <a:tab pos="469900" algn="l"/>
              </a:tabLst>
            </a:pPr>
            <a:endParaRPr lang="de-DE" spc="-10" dirty="0" smtClean="0">
              <a:cs typeface="Arial"/>
            </a:endParaRPr>
          </a:p>
          <a:p>
            <a:pPr marL="697865" indent="-457200">
              <a:lnSpc>
                <a:spcPct val="100000"/>
              </a:lnSpc>
              <a:spcBef>
                <a:spcPts val="575"/>
              </a:spcBef>
              <a:tabLst>
                <a:tab pos="469265" algn="l"/>
                <a:tab pos="469900" algn="l"/>
              </a:tabLst>
            </a:pPr>
            <a:r>
              <a:rPr lang="de-DE" sz="2800" dirty="0" smtClean="0">
                <a:cs typeface="Arial"/>
              </a:rPr>
              <a:t>das</a:t>
            </a:r>
            <a:r>
              <a:rPr lang="de-DE" sz="2800" spc="-15" dirty="0" smtClean="0">
                <a:cs typeface="Arial"/>
              </a:rPr>
              <a:t> </a:t>
            </a:r>
            <a:r>
              <a:rPr lang="de-DE" sz="2800" dirty="0">
                <a:cs typeface="Arial"/>
              </a:rPr>
              <a:t>Gericht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oder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die</a:t>
            </a:r>
            <a:r>
              <a:rPr lang="de-DE" sz="2800" spc="-15" dirty="0">
                <a:cs typeface="Arial"/>
              </a:rPr>
              <a:t> </a:t>
            </a:r>
            <a:r>
              <a:rPr lang="de-DE" sz="2800" spc="-10" dirty="0" smtClean="0">
                <a:cs typeface="Arial"/>
              </a:rPr>
              <a:t>Behörde,</a:t>
            </a:r>
            <a:endParaRPr lang="de-DE" dirty="0" smtClean="0">
              <a:cs typeface="Arial"/>
            </a:endParaRPr>
          </a:p>
          <a:p>
            <a:pPr marL="697865" indent="-457200">
              <a:lnSpc>
                <a:spcPct val="100000"/>
              </a:lnSpc>
              <a:spcBef>
                <a:spcPts val="575"/>
              </a:spcBef>
              <a:tabLst>
                <a:tab pos="469265" algn="l"/>
                <a:tab pos="469900" algn="l"/>
              </a:tabLst>
            </a:pPr>
            <a:r>
              <a:rPr lang="de-DE" sz="2800" dirty="0" smtClean="0">
                <a:cs typeface="Arial"/>
              </a:rPr>
              <a:t>das</a:t>
            </a:r>
            <a:r>
              <a:rPr lang="de-DE" sz="2800" spc="-15" dirty="0" smtClean="0">
                <a:cs typeface="Arial"/>
              </a:rPr>
              <a:t> </a:t>
            </a:r>
            <a:r>
              <a:rPr lang="de-DE" sz="2800" spc="-10" dirty="0" smtClean="0">
                <a:cs typeface="Arial"/>
              </a:rPr>
              <a:t>Aktenzeichen,</a:t>
            </a:r>
            <a:endParaRPr lang="de-DE" dirty="0" smtClean="0">
              <a:cs typeface="Arial"/>
            </a:endParaRPr>
          </a:p>
          <a:p>
            <a:pPr marL="697865" indent="-457200">
              <a:lnSpc>
                <a:spcPct val="100000"/>
              </a:lnSpc>
              <a:spcBef>
                <a:spcPts val="575"/>
              </a:spcBef>
              <a:tabLst>
                <a:tab pos="469265" algn="l"/>
                <a:tab pos="469900" algn="l"/>
              </a:tabLst>
            </a:pPr>
            <a:r>
              <a:rPr lang="de-DE" sz="2800" dirty="0" smtClean="0">
                <a:cs typeface="Arial"/>
              </a:rPr>
              <a:t>die</a:t>
            </a:r>
            <a:r>
              <a:rPr lang="de-DE" sz="2800" spc="-35" dirty="0" smtClean="0">
                <a:cs typeface="Arial"/>
              </a:rPr>
              <a:t> </a:t>
            </a:r>
            <a:r>
              <a:rPr lang="de-DE" sz="2800" dirty="0">
                <a:cs typeface="Arial"/>
              </a:rPr>
              <a:t>Angelegenheit</a:t>
            </a:r>
            <a:r>
              <a:rPr lang="de-DE" sz="2800" spc="-4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(Bezeichnung</a:t>
            </a:r>
            <a:r>
              <a:rPr lang="de-DE" sz="2800" spc="-3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der</a:t>
            </a:r>
            <a:r>
              <a:rPr lang="de-DE" sz="2800" spc="-4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Parteien</a:t>
            </a:r>
            <a:r>
              <a:rPr lang="de-DE" sz="2800" spc="-3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und</a:t>
            </a:r>
            <a:r>
              <a:rPr lang="de-DE" sz="2800" spc="-4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Beteiligten</a:t>
            </a:r>
            <a:r>
              <a:rPr lang="de-DE" sz="2800" spc="-4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sowie</a:t>
            </a:r>
            <a:r>
              <a:rPr lang="de-DE" sz="2800" spc="-30" dirty="0">
                <a:cs typeface="Arial"/>
              </a:rPr>
              <a:t> </a:t>
            </a:r>
            <a:r>
              <a:rPr lang="de-DE" sz="2800" spc="-10" dirty="0">
                <a:cs typeface="Arial"/>
              </a:rPr>
              <a:t>deren Vertreter</a:t>
            </a:r>
            <a:r>
              <a:rPr lang="de-DE" sz="2800" spc="-10" dirty="0" smtClean="0">
                <a:cs typeface="Arial"/>
              </a:rPr>
              <a:t>),</a:t>
            </a:r>
            <a:endParaRPr lang="de-DE" dirty="0" smtClean="0">
              <a:cs typeface="Arial"/>
            </a:endParaRPr>
          </a:p>
          <a:p>
            <a:pPr marL="697865" indent="-457200">
              <a:lnSpc>
                <a:spcPct val="100000"/>
              </a:lnSpc>
              <a:spcBef>
                <a:spcPts val="575"/>
              </a:spcBef>
              <a:tabLst>
                <a:tab pos="469265" algn="l"/>
                <a:tab pos="469900" algn="l"/>
              </a:tabLst>
            </a:pPr>
            <a:r>
              <a:rPr lang="de-DE" sz="2800" dirty="0" smtClean="0">
                <a:cs typeface="Arial"/>
              </a:rPr>
              <a:t>die</a:t>
            </a:r>
            <a:r>
              <a:rPr lang="de-DE" sz="2800" spc="-20" dirty="0" smtClean="0">
                <a:cs typeface="Arial"/>
              </a:rPr>
              <a:t> </a:t>
            </a:r>
            <a:r>
              <a:rPr lang="de-DE" sz="2800" dirty="0">
                <a:cs typeface="Arial"/>
              </a:rPr>
              <a:t>von</a:t>
            </a:r>
            <a:r>
              <a:rPr lang="de-DE" sz="2800" spc="-1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der</a:t>
            </a:r>
            <a:r>
              <a:rPr lang="de-DE" sz="2800" spc="-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Vernichtung</a:t>
            </a:r>
            <a:r>
              <a:rPr lang="de-DE" sz="2800" spc="-1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der</a:t>
            </a:r>
            <a:r>
              <a:rPr lang="de-DE" sz="2800" spc="-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Akte</a:t>
            </a:r>
            <a:r>
              <a:rPr lang="de-DE" sz="2800" spc="-10" dirty="0">
                <a:cs typeface="Arial"/>
              </a:rPr>
              <a:t> auszuschließenden</a:t>
            </a:r>
            <a:r>
              <a:rPr lang="de-DE" sz="2800" spc="-5" dirty="0">
                <a:cs typeface="Arial"/>
              </a:rPr>
              <a:t> </a:t>
            </a:r>
            <a:r>
              <a:rPr lang="de-DE" sz="2800" spc="-10" dirty="0" smtClean="0">
                <a:cs typeface="Arial"/>
              </a:rPr>
              <a:t>Dokumente,</a:t>
            </a:r>
            <a:endParaRPr lang="de-DE" dirty="0" smtClean="0">
              <a:cs typeface="Arial"/>
            </a:endParaRPr>
          </a:p>
          <a:p>
            <a:pPr marL="697865" indent="-457200">
              <a:lnSpc>
                <a:spcPct val="100000"/>
              </a:lnSpc>
              <a:spcBef>
                <a:spcPts val="575"/>
              </a:spcBef>
              <a:tabLst>
                <a:tab pos="469265" algn="l"/>
                <a:tab pos="469900" algn="l"/>
              </a:tabLst>
            </a:pPr>
            <a:r>
              <a:rPr lang="de-DE" sz="2800" dirty="0" smtClean="0">
                <a:cs typeface="Arial"/>
              </a:rPr>
              <a:t>weitere</a:t>
            </a:r>
            <a:r>
              <a:rPr lang="de-DE" sz="2800" spc="-20" dirty="0" smtClean="0">
                <a:cs typeface="Arial"/>
              </a:rPr>
              <a:t> </a:t>
            </a:r>
            <a:r>
              <a:rPr lang="de-DE" sz="2800" dirty="0">
                <a:cs typeface="Arial"/>
              </a:rPr>
              <a:t>Angaben,</a:t>
            </a:r>
            <a:r>
              <a:rPr lang="de-DE" sz="2800" spc="-3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die</a:t>
            </a:r>
            <a:r>
              <a:rPr lang="de-DE" sz="2800" spc="-2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sich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aus</a:t>
            </a:r>
            <a:r>
              <a:rPr lang="de-DE" sz="2800" spc="-2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der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dirty="0" err="1">
                <a:cs typeface="Arial"/>
              </a:rPr>
              <a:t>AktO</a:t>
            </a:r>
            <a:r>
              <a:rPr lang="de-DE" sz="2800" spc="-10" dirty="0">
                <a:cs typeface="Arial"/>
              </a:rPr>
              <a:t> ergeben</a:t>
            </a:r>
            <a:endParaRPr lang="de-DE" sz="2800" dirty="0">
              <a:cs typeface="Arial"/>
            </a:endParaRPr>
          </a:p>
          <a:p>
            <a:pPr marL="12700">
              <a:lnSpc>
                <a:spcPct val="100000"/>
              </a:lnSpc>
            </a:pPr>
            <a:endParaRPr lang="de-DE" dirty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511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65760"/>
            <a:ext cx="10515600" cy="5811203"/>
          </a:xfrm>
        </p:spPr>
        <p:txBody>
          <a:bodyPr/>
          <a:lstStyle/>
          <a:p>
            <a:pPr marL="240665" indent="0">
              <a:lnSpc>
                <a:spcPct val="100000"/>
              </a:lnSpc>
              <a:spcBef>
                <a:spcPts val="580"/>
              </a:spcBef>
              <a:buNone/>
              <a:tabLst>
                <a:tab pos="469265" algn="l"/>
                <a:tab pos="469900" algn="l"/>
              </a:tabLst>
            </a:pPr>
            <a:r>
              <a:rPr lang="de-DE" dirty="0">
                <a:cs typeface="Arial"/>
              </a:rPr>
              <a:t>Angaben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Vermerke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sind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auf</a:t>
            </a:r>
            <a:r>
              <a:rPr lang="de-DE" spc="5" dirty="0">
                <a:cs typeface="Arial"/>
              </a:rPr>
              <a:t> </a:t>
            </a:r>
            <a:r>
              <a:rPr lang="de-DE" dirty="0">
                <a:cs typeface="Arial"/>
              </a:rPr>
              <a:t>dem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aktuellen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Stand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zu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halten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3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II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S.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4</a:t>
            </a:r>
            <a:r>
              <a:rPr lang="de-DE" spc="-15" dirty="0">
                <a:cs typeface="Arial"/>
              </a:rPr>
              <a:t> </a:t>
            </a:r>
            <a:r>
              <a:rPr lang="de-DE" spc="-10" dirty="0" err="1">
                <a:cs typeface="Arial"/>
              </a:rPr>
              <a:t>AktO</a:t>
            </a:r>
            <a:r>
              <a:rPr lang="de-DE" spc="-10" dirty="0" smtClean="0">
                <a:cs typeface="Arial"/>
              </a:rPr>
              <a:t>)</a:t>
            </a:r>
            <a:endParaRPr lang="de-DE" dirty="0" smtClean="0">
              <a:cs typeface="Arial"/>
            </a:endParaRPr>
          </a:p>
          <a:p>
            <a:pPr marL="240665" indent="0">
              <a:lnSpc>
                <a:spcPct val="100000"/>
              </a:lnSpc>
              <a:spcBef>
                <a:spcPts val="580"/>
              </a:spcBef>
              <a:buNone/>
              <a:tabLst>
                <a:tab pos="469265" algn="l"/>
                <a:tab pos="469900" algn="l"/>
              </a:tabLst>
            </a:pPr>
            <a:endParaRPr lang="de-DE" sz="4000" dirty="0">
              <a:cs typeface="Arial"/>
            </a:endParaRPr>
          </a:p>
          <a:p>
            <a:pPr marL="240665" marR="5080" indent="0">
              <a:lnSpc>
                <a:spcPct val="143600"/>
              </a:lnSpc>
              <a:buNone/>
              <a:tabLst>
                <a:tab pos="469265" algn="l"/>
                <a:tab pos="469900" algn="l"/>
              </a:tabLst>
            </a:pPr>
            <a:r>
              <a:rPr lang="de-DE" dirty="0">
                <a:cs typeface="Arial"/>
              </a:rPr>
              <a:t>die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Blätter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sind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mit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fortlaufenden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Blattzahlen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zu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versehen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45" dirty="0">
                <a:cs typeface="Arial"/>
              </a:rPr>
              <a:t> </a:t>
            </a:r>
            <a:r>
              <a:rPr lang="de-DE" dirty="0">
                <a:cs typeface="Arial"/>
              </a:rPr>
              <a:t>grundsätzlich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zu</a:t>
            </a:r>
            <a:r>
              <a:rPr lang="de-DE" spc="-20" dirty="0">
                <a:cs typeface="Arial"/>
              </a:rPr>
              <a:t> </a:t>
            </a:r>
            <a:r>
              <a:rPr lang="de-DE" spc="-10" dirty="0">
                <a:cs typeface="Arial"/>
              </a:rPr>
              <a:t>heften </a:t>
            </a:r>
            <a:r>
              <a:rPr lang="de-DE" dirty="0">
                <a:cs typeface="Arial"/>
              </a:rPr>
              <a:t>(§</a:t>
            </a:r>
            <a:r>
              <a:rPr lang="de-DE" spc="-5" dirty="0">
                <a:cs typeface="Arial"/>
              </a:rPr>
              <a:t> </a:t>
            </a:r>
            <a:r>
              <a:rPr lang="de-DE" dirty="0">
                <a:cs typeface="Arial"/>
              </a:rPr>
              <a:t>3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IV</a:t>
            </a:r>
            <a:r>
              <a:rPr lang="de-DE" spc="-5" dirty="0">
                <a:cs typeface="Arial"/>
              </a:rPr>
              <a:t> </a:t>
            </a:r>
            <a:r>
              <a:rPr lang="de-DE" dirty="0">
                <a:cs typeface="Arial"/>
              </a:rPr>
              <a:t>S.</a:t>
            </a:r>
            <a:r>
              <a:rPr lang="de-DE" spc="5" dirty="0">
                <a:cs typeface="Arial"/>
              </a:rPr>
              <a:t> </a:t>
            </a:r>
            <a:r>
              <a:rPr lang="de-DE" dirty="0">
                <a:cs typeface="Arial"/>
              </a:rPr>
              <a:t>2</a:t>
            </a:r>
            <a:r>
              <a:rPr lang="de-DE" spc="-10" dirty="0">
                <a:cs typeface="Arial"/>
              </a:rPr>
              <a:t> </a:t>
            </a:r>
            <a:r>
              <a:rPr lang="de-DE" spc="-20" dirty="0" err="1">
                <a:cs typeface="Arial"/>
              </a:rPr>
              <a:t>AktO</a:t>
            </a:r>
            <a:r>
              <a:rPr lang="de-DE" spc="-20" dirty="0" smtClean="0">
                <a:cs typeface="Arial"/>
              </a:rPr>
              <a:t>) </a:t>
            </a:r>
            <a:r>
              <a:rPr lang="de-DE" b="1" spc="-20" dirty="0" smtClean="0">
                <a:solidFill>
                  <a:schemeClr val="accent1">
                    <a:lumMod val="75000"/>
                  </a:schemeClr>
                </a:solidFill>
                <a:latin typeface="Bradley Hand ITC" panose="03070402050302030203" pitchFamily="66" charset="0"/>
                <a:cs typeface="Arial"/>
              </a:rPr>
              <a:t>-foliieren</a:t>
            </a:r>
          </a:p>
          <a:p>
            <a:pPr marL="240665" marR="5080" indent="0">
              <a:lnSpc>
                <a:spcPct val="143600"/>
              </a:lnSpc>
              <a:buNone/>
              <a:tabLst>
                <a:tab pos="469265" algn="l"/>
                <a:tab pos="469900" algn="l"/>
              </a:tabLst>
            </a:pPr>
            <a:endParaRPr lang="de-DE" dirty="0">
              <a:cs typeface="Arial"/>
            </a:endParaRPr>
          </a:p>
          <a:p>
            <a:pPr marL="240665" indent="0">
              <a:lnSpc>
                <a:spcPct val="100000"/>
              </a:lnSpc>
              <a:buNone/>
              <a:tabLst>
                <a:tab pos="469265" algn="l"/>
                <a:tab pos="469900" algn="l"/>
              </a:tabLst>
            </a:pPr>
            <a:r>
              <a:rPr lang="de-DE" dirty="0" smtClean="0">
                <a:cs typeface="Arial"/>
              </a:rPr>
              <a:t>bei</a:t>
            </a:r>
            <a:r>
              <a:rPr lang="de-DE" spc="-30" dirty="0" smtClean="0">
                <a:cs typeface="Arial"/>
              </a:rPr>
              <a:t> </a:t>
            </a:r>
            <a:r>
              <a:rPr lang="de-DE" dirty="0">
                <a:cs typeface="Arial"/>
              </a:rPr>
              <a:t>mehr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als</a:t>
            </a:r>
            <a:r>
              <a:rPr lang="de-DE" spc="-10" dirty="0">
                <a:cs typeface="Arial"/>
              </a:rPr>
              <a:t> </a:t>
            </a:r>
            <a:r>
              <a:rPr lang="de-DE" b="1" dirty="0">
                <a:cs typeface="Arial"/>
              </a:rPr>
              <a:t>200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Blättern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ein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neuer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Band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angelegt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werden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3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IV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S.</a:t>
            </a:r>
            <a:r>
              <a:rPr lang="de-DE" spc="-5" dirty="0">
                <a:cs typeface="Arial"/>
              </a:rPr>
              <a:t> </a:t>
            </a:r>
            <a:r>
              <a:rPr lang="de-DE" dirty="0">
                <a:cs typeface="Arial"/>
              </a:rPr>
              <a:t>3</a:t>
            </a:r>
            <a:r>
              <a:rPr lang="de-DE" spc="-25" dirty="0">
                <a:cs typeface="Arial"/>
              </a:rPr>
              <a:t> </a:t>
            </a:r>
            <a:r>
              <a:rPr lang="de-DE" spc="-10" dirty="0" err="1">
                <a:cs typeface="Arial"/>
              </a:rPr>
              <a:t>AktO</a:t>
            </a:r>
            <a:r>
              <a:rPr lang="de-DE" spc="-10" dirty="0">
                <a:cs typeface="Arial"/>
              </a:rPr>
              <a:t>)</a:t>
            </a:r>
            <a:endParaRPr lang="de-DE" dirty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18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20040"/>
            <a:ext cx="10515600" cy="6096000"/>
          </a:xfrm>
        </p:spPr>
        <p:txBody>
          <a:bodyPr/>
          <a:lstStyle/>
          <a:p>
            <a:pPr marL="240665" indent="0">
              <a:lnSpc>
                <a:spcPct val="100000"/>
              </a:lnSpc>
              <a:buNone/>
              <a:tabLst>
                <a:tab pos="469265" algn="l"/>
                <a:tab pos="469900" algn="l"/>
              </a:tabLst>
            </a:pPr>
            <a:r>
              <a:rPr lang="de-DE" dirty="0">
                <a:cs typeface="Arial"/>
              </a:rPr>
              <a:t>die</a:t>
            </a:r>
            <a:r>
              <a:rPr lang="de-DE" spc="-25" dirty="0">
                <a:cs typeface="Arial"/>
              </a:rPr>
              <a:t> </a:t>
            </a:r>
            <a:r>
              <a:rPr lang="de-DE" dirty="0" err="1">
                <a:cs typeface="Arial"/>
              </a:rPr>
              <a:t>Foliierung</a:t>
            </a:r>
            <a:r>
              <a:rPr lang="de-DE" spc="-5" dirty="0">
                <a:cs typeface="Arial"/>
              </a:rPr>
              <a:t> </a:t>
            </a:r>
            <a:r>
              <a:rPr lang="de-DE" dirty="0">
                <a:cs typeface="Arial"/>
              </a:rPr>
              <a:t>im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neuen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Band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kann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neu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beginnen (§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3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IV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S.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4</a:t>
            </a:r>
            <a:r>
              <a:rPr lang="de-DE" spc="-10" dirty="0">
                <a:cs typeface="Arial"/>
              </a:rPr>
              <a:t> </a:t>
            </a:r>
            <a:r>
              <a:rPr lang="de-DE" spc="-10" dirty="0" err="1">
                <a:cs typeface="Arial"/>
              </a:rPr>
              <a:t>AktO</a:t>
            </a:r>
            <a:r>
              <a:rPr lang="de-DE" spc="-10" dirty="0" smtClean="0">
                <a:cs typeface="Arial"/>
              </a:rPr>
              <a:t>)</a:t>
            </a:r>
          </a:p>
          <a:p>
            <a:pPr marL="240665" indent="0">
              <a:lnSpc>
                <a:spcPct val="100000"/>
              </a:lnSpc>
              <a:buNone/>
              <a:tabLst>
                <a:tab pos="469265" algn="l"/>
                <a:tab pos="469900" algn="l"/>
              </a:tabLst>
            </a:pPr>
            <a:endParaRPr lang="de-DE" dirty="0">
              <a:cs typeface="Arial"/>
            </a:endParaRPr>
          </a:p>
          <a:p>
            <a:pPr marL="240665" marR="105410" indent="0">
              <a:lnSpc>
                <a:spcPct val="143600"/>
              </a:lnSpc>
              <a:spcBef>
                <a:spcPts val="5"/>
              </a:spcBef>
              <a:buNone/>
              <a:tabLst>
                <a:tab pos="469265" algn="l"/>
                <a:tab pos="469900" algn="l"/>
              </a:tabLst>
            </a:pPr>
            <a:r>
              <a:rPr lang="de-DE" dirty="0">
                <a:cs typeface="Arial"/>
              </a:rPr>
              <a:t>das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Anlegen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eines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weiteren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Bandes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ist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auf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dem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Aktenumschlag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des</a:t>
            </a:r>
            <a:r>
              <a:rPr lang="de-DE" spc="-30" dirty="0">
                <a:cs typeface="Arial"/>
              </a:rPr>
              <a:t> </a:t>
            </a:r>
            <a:r>
              <a:rPr lang="de-DE" spc="-10" dirty="0">
                <a:cs typeface="Arial"/>
              </a:rPr>
              <a:t>geschlossenen </a:t>
            </a:r>
            <a:r>
              <a:rPr lang="de-DE" dirty="0">
                <a:cs typeface="Arial"/>
              </a:rPr>
              <a:t>Bandes</a:t>
            </a:r>
            <a:r>
              <a:rPr lang="de-DE" spc="-5" dirty="0">
                <a:cs typeface="Arial"/>
              </a:rPr>
              <a:t> </a:t>
            </a:r>
            <a:r>
              <a:rPr lang="de-DE" dirty="0">
                <a:cs typeface="Arial"/>
              </a:rPr>
              <a:t>zu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vermerken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3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IV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S.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5</a:t>
            </a:r>
            <a:r>
              <a:rPr lang="de-DE" spc="-5" dirty="0">
                <a:cs typeface="Arial"/>
              </a:rPr>
              <a:t> </a:t>
            </a:r>
            <a:r>
              <a:rPr lang="de-DE" spc="-20" dirty="0" err="1" smtClean="0">
                <a:cs typeface="Arial"/>
              </a:rPr>
              <a:t>AktO</a:t>
            </a:r>
            <a:r>
              <a:rPr lang="de-DE" spc="-20" dirty="0" smtClean="0">
                <a:cs typeface="Arial"/>
              </a:rPr>
              <a:t>)</a:t>
            </a:r>
            <a:endParaRPr lang="de-DE" dirty="0" smtClean="0">
              <a:cs typeface="Arial"/>
            </a:endParaRPr>
          </a:p>
          <a:p>
            <a:pPr marL="240665" marR="105410" indent="0">
              <a:lnSpc>
                <a:spcPct val="143600"/>
              </a:lnSpc>
              <a:spcBef>
                <a:spcPts val="5"/>
              </a:spcBef>
              <a:buNone/>
              <a:tabLst>
                <a:tab pos="469265" algn="l"/>
                <a:tab pos="469900" algn="l"/>
              </a:tabLst>
            </a:pPr>
            <a:r>
              <a:rPr lang="de-DE" dirty="0">
                <a:cs typeface="Arial"/>
              </a:rPr>
              <a:t/>
            </a:r>
            <a:br>
              <a:rPr lang="de-DE" dirty="0">
                <a:cs typeface="Arial"/>
              </a:rPr>
            </a:br>
            <a:r>
              <a:rPr lang="de-DE" dirty="0" smtClean="0">
                <a:cs typeface="Arial"/>
              </a:rPr>
              <a:t>die</a:t>
            </a:r>
            <a:r>
              <a:rPr lang="de-DE" spc="-30" dirty="0" smtClean="0">
                <a:cs typeface="Arial"/>
              </a:rPr>
              <a:t> </a:t>
            </a:r>
            <a:r>
              <a:rPr lang="de-DE" dirty="0">
                <a:cs typeface="Arial"/>
              </a:rPr>
              <a:t>Bände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sind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fortlaufend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zu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nummerieren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3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IV</a:t>
            </a:r>
            <a:r>
              <a:rPr lang="de-DE" spc="-15" dirty="0">
                <a:cs typeface="Arial"/>
              </a:rPr>
              <a:t> </a:t>
            </a:r>
            <a:r>
              <a:rPr lang="de-DE" dirty="0" smtClean="0">
                <a:cs typeface="Arial"/>
              </a:rPr>
              <a:t>S.6</a:t>
            </a:r>
            <a:r>
              <a:rPr lang="de-DE" spc="-25" dirty="0" smtClean="0">
                <a:cs typeface="Arial"/>
              </a:rPr>
              <a:t> </a:t>
            </a:r>
            <a:r>
              <a:rPr lang="de-DE" spc="-10" dirty="0" err="1">
                <a:cs typeface="Arial"/>
              </a:rPr>
              <a:t>AktO</a:t>
            </a:r>
            <a:r>
              <a:rPr lang="de-DE" spc="-10" dirty="0" smtClean="0">
                <a:cs typeface="Arial"/>
              </a:rPr>
              <a:t>)</a:t>
            </a:r>
            <a:br>
              <a:rPr lang="de-DE" spc="-10" dirty="0" smtClean="0">
                <a:cs typeface="Arial"/>
              </a:rPr>
            </a:br>
            <a:r>
              <a:rPr lang="de-DE" i="1" spc="-10" dirty="0" smtClean="0">
                <a:cs typeface="Arial"/>
              </a:rPr>
              <a:t>(in Röm. Ziffern I, II,III, IV, V, VI…)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51270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26720"/>
            <a:ext cx="10515600" cy="5750243"/>
          </a:xfrm>
        </p:spPr>
        <p:txBody>
          <a:bodyPr>
            <a:normAutofit/>
          </a:bodyPr>
          <a:lstStyle/>
          <a:p>
            <a:pPr marL="12700" marR="1482090" indent="0">
              <a:lnSpc>
                <a:spcPct val="287300"/>
              </a:lnSpc>
              <a:buNone/>
              <a:tabLst>
                <a:tab pos="469265" algn="l"/>
                <a:tab pos="469900" algn="l"/>
              </a:tabLst>
            </a:pPr>
            <a:r>
              <a:rPr lang="de-DE" b="1" u="dash" spc="-10" dirty="0" smtClean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e-</a:t>
            </a:r>
            <a:r>
              <a:rPr lang="de-DE" b="1" u="dash" spc="-20" dirty="0" smtClean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Akte</a:t>
            </a:r>
            <a:endParaRPr lang="de-DE" b="1" dirty="0" smtClean="0">
              <a:solidFill>
                <a:schemeClr val="accent6">
                  <a:lumMod val="75000"/>
                </a:schemeClr>
              </a:solidFill>
              <a:cs typeface="Arial"/>
            </a:endParaRPr>
          </a:p>
          <a:p>
            <a:pPr marL="0" indent="0">
              <a:buNone/>
            </a:pPr>
            <a:r>
              <a:rPr lang="de-DE" dirty="0">
                <a:cs typeface="Arial"/>
              </a:rPr>
              <a:t>die Angaben</a:t>
            </a:r>
            <a:r>
              <a:rPr lang="de-DE" spc="5" dirty="0">
                <a:cs typeface="Arial"/>
              </a:rPr>
              <a:t> </a:t>
            </a:r>
            <a:r>
              <a:rPr lang="de-DE" dirty="0">
                <a:cs typeface="Arial"/>
              </a:rPr>
              <a:t>des</a:t>
            </a:r>
            <a:r>
              <a:rPr lang="de-DE" spc="20" dirty="0">
                <a:cs typeface="Arial"/>
              </a:rPr>
              <a:t> </a:t>
            </a:r>
            <a:r>
              <a:rPr lang="de-DE" spc="-10" dirty="0">
                <a:cs typeface="Arial"/>
              </a:rPr>
              <a:t>Aktenumschlags/Aktenvorblatts </a:t>
            </a:r>
            <a:r>
              <a:rPr lang="de-DE" dirty="0">
                <a:cs typeface="Arial"/>
              </a:rPr>
              <a:t>müssen</a:t>
            </a:r>
            <a:r>
              <a:rPr lang="de-DE" spc="5" dirty="0">
                <a:cs typeface="Arial"/>
              </a:rPr>
              <a:t> </a:t>
            </a:r>
            <a:r>
              <a:rPr lang="de-DE" dirty="0">
                <a:cs typeface="Arial"/>
              </a:rPr>
              <a:t>ebenfalls</a:t>
            </a:r>
            <a:r>
              <a:rPr lang="de-DE" spc="20" dirty="0">
                <a:cs typeface="Arial"/>
              </a:rPr>
              <a:t> </a:t>
            </a:r>
            <a:r>
              <a:rPr lang="de-DE" spc="-10" dirty="0">
                <a:cs typeface="Arial"/>
              </a:rPr>
              <a:t>deutlich </a:t>
            </a:r>
            <a:r>
              <a:rPr lang="de-DE" dirty="0">
                <a:cs typeface="Arial"/>
              </a:rPr>
              <a:t>erkennbar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sein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3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II S.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3</a:t>
            </a:r>
            <a:r>
              <a:rPr lang="de-DE" spc="-10" dirty="0">
                <a:cs typeface="Arial"/>
              </a:rPr>
              <a:t> </a:t>
            </a:r>
            <a:r>
              <a:rPr lang="de-DE" spc="-20" dirty="0" err="1">
                <a:cs typeface="Arial"/>
              </a:rPr>
              <a:t>AktO</a:t>
            </a:r>
            <a:r>
              <a:rPr lang="de-DE" spc="-20" dirty="0" smtClean="0">
                <a:cs typeface="Arial"/>
              </a:rPr>
              <a:t>)</a:t>
            </a:r>
          </a:p>
          <a:p>
            <a:pPr marL="0" indent="0">
              <a:buNone/>
            </a:pPr>
            <a:endParaRPr lang="de-DE" spc="-20" dirty="0">
              <a:cs typeface="Arial"/>
            </a:endParaRPr>
          </a:p>
          <a:p>
            <a:pPr marL="0" indent="0">
              <a:buNone/>
            </a:pPr>
            <a:r>
              <a:rPr lang="de-DE" dirty="0">
                <a:cs typeface="Arial"/>
              </a:rPr>
              <a:t>Angaben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Vermerke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sind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auf dem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aktuellen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Stand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zu</a:t>
            </a:r>
            <a:r>
              <a:rPr lang="de-DE" spc="-15" dirty="0">
                <a:cs typeface="Arial"/>
              </a:rPr>
              <a:t> </a:t>
            </a:r>
            <a:r>
              <a:rPr lang="de-DE" dirty="0" smtClean="0">
                <a:cs typeface="Arial"/>
              </a:rPr>
              <a:t>halten</a:t>
            </a:r>
            <a:br>
              <a:rPr lang="de-DE" dirty="0" smtClean="0">
                <a:cs typeface="Arial"/>
              </a:rPr>
            </a:br>
            <a:r>
              <a:rPr lang="de-DE" spc="-30" dirty="0" smtClean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3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II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S.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4</a:t>
            </a:r>
            <a:r>
              <a:rPr lang="de-DE" spc="-15" dirty="0">
                <a:cs typeface="Arial"/>
              </a:rPr>
              <a:t> </a:t>
            </a:r>
            <a:r>
              <a:rPr lang="de-DE" spc="-10" dirty="0" err="1">
                <a:cs typeface="Arial"/>
              </a:rPr>
              <a:t>AktO</a:t>
            </a:r>
            <a:r>
              <a:rPr lang="de-DE" spc="-10" dirty="0" smtClean="0">
                <a:cs typeface="Arial"/>
              </a:rPr>
              <a:t>)</a:t>
            </a:r>
            <a:endParaRPr lang="de-DE" dirty="0" smtClean="0">
              <a:cs typeface="Arial"/>
            </a:endParaRPr>
          </a:p>
          <a:p>
            <a:pPr marL="0" indent="0">
              <a:buNone/>
            </a:pPr>
            <a:endParaRPr lang="de-DE" dirty="0">
              <a:cs typeface="Arial"/>
            </a:endParaRPr>
          </a:p>
          <a:p>
            <a:pPr marL="0" indent="0">
              <a:buNone/>
            </a:pPr>
            <a:r>
              <a:rPr lang="de-DE" dirty="0">
                <a:cs typeface="Arial"/>
              </a:rPr>
              <a:t>die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Seiten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sind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fortlaufend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zu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nummerieren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3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IV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S.</a:t>
            </a:r>
            <a:r>
              <a:rPr lang="de-DE" spc="-5" dirty="0">
                <a:cs typeface="Arial"/>
              </a:rPr>
              <a:t> </a:t>
            </a:r>
            <a:r>
              <a:rPr lang="de-DE" dirty="0">
                <a:cs typeface="Arial"/>
              </a:rPr>
              <a:t>1</a:t>
            </a:r>
            <a:r>
              <a:rPr lang="de-DE" spc="-25" dirty="0">
                <a:cs typeface="Arial"/>
              </a:rPr>
              <a:t> </a:t>
            </a:r>
            <a:r>
              <a:rPr lang="de-DE" spc="-10" dirty="0" err="1">
                <a:cs typeface="Arial"/>
              </a:rPr>
              <a:t>AktO</a:t>
            </a:r>
            <a:r>
              <a:rPr lang="de-DE" spc="-10" dirty="0">
                <a:cs typeface="Arial"/>
              </a:rPr>
              <a:t>)</a:t>
            </a:r>
            <a:endParaRPr lang="de-DE" dirty="0">
              <a:cs typeface="Arial"/>
            </a:endParaRPr>
          </a:p>
          <a:p>
            <a:pPr marL="0" indent="0">
              <a:buNone/>
            </a:pPr>
            <a:endParaRPr lang="de-DE" dirty="0">
              <a:latin typeface="Arial"/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59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50520"/>
            <a:ext cx="10515600" cy="582644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b="1" u="dash" dirty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gültig</a:t>
            </a:r>
            <a:r>
              <a:rPr lang="de-DE" b="1" u="dash" spc="-25" dirty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 </a:t>
            </a:r>
            <a:r>
              <a:rPr lang="de-DE" b="1" u="dash" dirty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für</a:t>
            </a:r>
            <a:r>
              <a:rPr lang="de-DE" b="1" u="dash" spc="-30" dirty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 </a:t>
            </a:r>
            <a:r>
              <a:rPr lang="de-DE" b="1" u="dash" dirty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Papierakte</a:t>
            </a:r>
            <a:r>
              <a:rPr lang="de-DE" b="1" u="dash" spc="-20" dirty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 </a:t>
            </a:r>
            <a:r>
              <a:rPr lang="de-DE" b="1" u="dash" dirty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und</a:t>
            </a:r>
            <a:r>
              <a:rPr lang="de-DE" b="1" u="dash" spc="-40" dirty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 </a:t>
            </a:r>
            <a:r>
              <a:rPr lang="de-DE" b="1" u="dash" dirty="0" smtClean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e-</a:t>
            </a:r>
            <a:r>
              <a:rPr lang="de-DE" b="1" u="dash" spc="-20" dirty="0" smtClean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Akte</a:t>
            </a:r>
            <a:r>
              <a:rPr lang="de-DE" u="dash" spc="-20" dirty="0" smtClean="0">
                <a:uFill>
                  <a:solidFill>
                    <a:srgbClr val="000000"/>
                  </a:solidFill>
                </a:uFill>
                <a:cs typeface="Arial"/>
              </a:rPr>
              <a:t/>
            </a:r>
            <a:br>
              <a:rPr lang="de-DE" u="dash" spc="-20" dirty="0" smtClean="0">
                <a:uFill>
                  <a:solidFill>
                    <a:srgbClr val="000000"/>
                  </a:solidFill>
                </a:uFill>
                <a:cs typeface="Arial"/>
              </a:rPr>
            </a:br>
            <a:endParaRPr lang="de-DE" dirty="0">
              <a:cs typeface="Arial"/>
            </a:endParaRPr>
          </a:p>
          <a:p>
            <a:pPr marL="0" indent="0">
              <a:buNone/>
            </a:pPr>
            <a:r>
              <a:rPr lang="de-DE" dirty="0">
                <a:cs typeface="Arial"/>
              </a:rPr>
              <a:t>für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die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Reihenfolge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Dokumente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in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Akte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ist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Zeitpunkt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des</a:t>
            </a:r>
            <a:r>
              <a:rPr lang="de-DE" spc="-20" dirty="0">
                <a:cs typeface="Arial"/>
              </a:rPr>
              <a:t> </a:t>
            </a:r>
            <a:r>
              <a:rPr lang="de-DE" spc="-10" dirty="0">
                <a:cs typeface="Arial"/>
              </a:rPr>
              <a:t>Eingangs </a:t>
            </a:r>
            <a:r>
              <a:rPr lang="de-DE" dirty="0">
                <a:cs typeface="Arial"/>
              </a:rPr>
              <a:t>maßgeblich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3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III</a:t>
            </a:r>
            <a:r>
              <a:rPr lang="de-DE" spc="-5" dirty="0">
                <a:cs typeface="Arial"/>
              </a:rPr>
              <a:t> </a:t>
            </a:r>
            <a:r>
              <a:rPr lang="de-DE" dirty="0">
                <a:cs typeface="Arial"/>
              </a:rPr>
              <a:t>S. 1</a:t>
            </a:r>
            <a:r>
              <a:rPr lang="de-DE" spc="-30" dirty="0">
                <a:cs typeface="Arial"/>
              </a:rPr>
              <a:t> </a:t>
            </a:r>
            <a:r>
              <a:rPr lang="de-DE" spc="-10" dirty="0" err="1">
                <a:cs typeface="Arial"/>
              </a:rPr>
              <a:t>AktO</a:t>
            </a:r>
            <a:r>
              <a:rPr lang="de-DE" spc="-10" dirty="0" smtClean="0">
                <a:cs typeface="Arial"/>
              </a:rPr>
              <a:t>)</a:t>
            </a:r>
          </a:p>
          <a:p>
            <a:pPr marL="0" indent="0">
              <a:buNone/>
            </a:pPr>
            <a:endParaRPr lang="de-DE" spc="-10" dirty="0">
              <a:cs typeface="Arial"/>
            </a:endParaRPr>
          </a:p>
          <a:p>
            <a:pPr marL="0" indent="0">
              <a:buNone/>
            </a:pPr>
            <a:r>
              <a:rPr lang="de-DE" dirty="0">
                <a:cs typeface="Arial"/>
              </a:rPr>
              <a:t>Dokumente,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die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vorab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per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Fax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eingegangen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sind,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sind</a:t>
            </a:r>
            <a:r>
              <a:rPr lang="de-DE" spc="-30" dirty="0">
                <a:cs typeface="Arial"/>
              </a:rPr>
              <a:t> </a:t>
            </a:r>
            <a:r>
              <a:rPr lang="de-DE" spc="-10" dirty="0">
                <a:cs typeface="Arial"/>
              </a:rPr>
              <a:t>grundsätzlich</a:t>
            </a:r>
            <a:r>
              <a:rPr lang="de-DE" spc="-15" dirty="0">
                <a:cs typeface="Arial"/>
              </a:rPr>
              <a:t> </a:t>
            </a:r>
            <a:r>
              <a:rPr lang="de-DE" spc="-25" dirty="0">
                <a:cs typeface="Arial"/>
              </a:rPr>
              <a:t>dem </a:t>
            </a:r>
            <a:r>
              <a:rPr lang="de-DE" dirty="0">
                <a:cs typeface="Arial"/>
              </a:rPr>
              <a:t>entsprechenden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Fax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zuzuordnen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3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III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S.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2</a:t>
            </a:r>
            <a:r>
              <a:rPr lang="de-DE" spc="-10" dirty="0">
                <a:cs typeface="Arial"/>
              </a:rPr>
              <a:t> </a:t>
            </a:r>
            <a:r>
              <a:rPr lang="de-DE" spc="-20" dirty="0" err="1">
                <a:cs typeface="Arial"/>
              </a:rPr>
              <a:t>AktO</a:t>
            </a:r>
            <a:r>
              <a:rPr lang="de-DE" spc="-20" dirty="0">
                <a:cs typeface="Arial"/>
              </a:rPr>
              <a:t>)</a:t>
            </a:r>
            <a:endParaRPr lang="de-DE" dirty="0">
              <a:cs typeface="Arial"/>
            </a:endParaRPr>
          </a:p>
          <a:p>
            <a:pPr marL="0" indent="0">
              <a:buNone/>
            </a:pPr>
            <a:endParaRPr lang="de-DE" dirty="0" smtClean="0">
              <a:cs typeface="Arial"/>
            </a:endParaRPr>
          </a:p>
          <a:p>
            <a:pPr marL="0" indent="0">
              <a:buNone/>
            </a:pPr>
            <a:r>
              <a:rPr lang="de-DE" dirty="0">
                <a:cs typeface="Arial"/>
              </a:rPr>
              <a:t>Prüfprotokolle</a:t>
            </a:r>
            <a:r>
              <a:rPr lang="de-DE" spc="-45" dirty="0">
                <a:cs typeface="Arial"/>
              </a:rPr>
              <a:t> </a:t>
            </a:r>
            <a:r>
              <a:rPr lang="de-DE" dirty="0">
                <a:cs typeface="Arial"/>
              </a:rPr>
              <a:t>sind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ebenfalls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den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entsprechenden</a:t>
            </a:r>
            <a:r>
              <a:rPr lang="de-DE" spc="-50" dirty="0">
                <a:cs typeface="Arial"/>
              </a:rPr>
              <a:t> </a:t>
            </a:r>
            <a:r>
              <a:rPr lang="de-DE" dirty="0">
                <a:cs typeface="Arial"/>
              </a:rPr>
              <a:t>Dokumenten</a:t>
            </a:r>
            <a:r>
              <a:rPr lang="de-DE" spc="-45" dirty="0">
                <a:cs typeface="Arial"/>
              </a:rPr>
              <a:t> </a:t>
            </a:r>
            <a:r>
              <a:rPr lang="de-DE" dirty="0">
                <a:cs typeface="Arial"/>
              </a:rPr>
              <a:t>zuzuordnen,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auf</a:t>
            </a:r>
            <a:r>
              <a:rPr lang="de-DE" spc="-30" dirty="0">
                <a:cs typeface="Arial"/>
              </a:rPr>
              <a:t> </a:t>
            </a:r>
            <a:r>
              <a:rPr lang="de-DE" spc="-25" dirty="0">
                <a:cs typeface="Arial"/>
              </a:rPr>
              <a:t>das </a:t>
            </a:r>
            <a:r>
              <a:rPr lang="de-DE" dirty="0">
                <a:cs typeface="Arial"/>
              </a:rPr>
              <a:t>sie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sich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beziehen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3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III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S. 3</a:t>
            </a:r>
            <a:r>
              <a:rPr lang="de-DE" spc="-5" dirty="0">
                <a:cs typeface="Arial"/>
              </a:rPr>
              <a:t> </a:t>
            </a:r>
            <a:r>
              <a:rPr lang="de-DE" spc="-20" dirty="0" err="1">
                <a:cs typeface="Arial"/>
              </a:rPr>
              <a:t>AktO</a:t>
            </a:r>
            <a:r>
              <a:rPr lang="de-DE" spc="-20" dirty="0" smtClean="0">
                <a:cs typeface="Arial"/>
              </a:rPr>
              <a:t>)</a:t>
            </a:r>
          </a:p>
          <a:p>
            <a:pPr marL="0" indent="0">
              <a:buNone/>
            </a:pPr>
            <a:endParaRPr lang="de-DE" spc="-20" dirty="0">
              <a:cs typeface="Arial"/>
            </a:endParaRPr>
          </a:p>
          <a:p>
            <a:pPr marL="0" indent="0">
              <a:buNone/>
            </a:pPr>
            <a:r>
              <a:rPr lang="de-DE" dirty="0">
                <a:cs typeface="Arial"/>
              </a:rPr>
              <a:t>Zustellnachweise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sind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dem</a:t>
            </a:r>
            <a:r>
              <a:rPr lang="de-DE" spc="-10" dirty="0">
                <a:cs typeface="Arial"/>
              </a:rPr>
              <a:t> zugrundeliegenden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Dokument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zuzuordnen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3</a:t>
            </a:r>
            <a:r>
              <a:rPr lang="de-DE" spc="-15" dirty="0">
                <a:cs typeface="Arial"/>
              </a:rPr>
              <a:t> </a:t>
            </a:r>
            <a:r>
              <a:rPr lang="de-DE" spc="-25" dirty="0">
                <a:cs typeface="Arial"/>
              </a:rPr>
              <a:t>III </a:t>
            </a:r>
            <a:r>
              <a:rPr lang="de-DE" dirty="0">
                <a:cs typeface="Arial"/>
              </a:rPr>
              <a:t>S.</a:t>
            </a:r>
            <a:r>
              <a:rPr lang="de-DE" spc="-5" dirty="0">
                <a:cs typeface="Arial"/>
              </a:rPr>
              <a:t> </a:t>
            </a:r>
            <a:r>
              <a:rPr lang="de-DE" dirty="0">
                <a:cs typeface="Arial"/>
              </a:rPr>
              <a:t>3 </a:t>
            </a:r>
            <a:r>
              <a:rPr lang="de-DE" spc="-10" dirty="0" err="1">
                <a:cs typeface="Arial"/>
              </a:rPr>
              <a:t>AktO</a:t>
            </a:r>
            <a:r>
              <a:rPr lang="de-DE" spc="-10" dirty="0" smtClean="0">
                <a:cs typeface="Arial"/>
              </a:rPr>
              <a:t>)</a:t>
            </a:r>
            <a:endParaRPr lang="de-DE" dirty="0" smtClean="0">
              <a:cs typeface="Arial"/>
            </a:endParaRPr>
          </a:p>
          <a:p>
            <a:pPr marL="0" indent="0">
              <a:buNone/>
            </a:pPr>
            <a:endParaRPr lang="de-DE" dirty="0">
              <a:cs typeface="Arial"/>
            </a:endParaRPr>
          </a:p>
          <a:p>
            <a:pPr marL="0" indent="0">
              <a:buNone/>
            </a:pPr>
            <a:r>
              <a:rPr lang="de-DE" dirty="0">
                <a:cs typeface="Arial"/>
              </a:rPr>
              <a:t>Zuordnung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kann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durch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unmittelbares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Nachheften,</a:t>
            </a:r>
            <a:r>
              <a:rPr lang="de-DE" spc="-20" dirty="0">
                <a:cs typeface="Arial"/>
              </a:rPr>
              <a:t> </a:t>
            </a:r>
            <a:r>
              <a:rPr lang="de-DE" spc="-10" dirty="0">
                <a:cs typeface="Arial"/>
              </a:rPr>
              <a:t>Unterstrukturieren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oder</a:t>
            </a:r>
            <a:r>
              <a:rPr lang="de-DE" spc="-20" dirty="0">
                <a:cs typeface="Arial"/>
              </a:rPr>
              <a:t> </a:t>
            </a:r>
            <a:r>
              <a:rPr lang="de-DE" spc="-10" dirty="0">
                <a:cs typeface="Arial"/>
              </a:rPr>
              <a:t>gegen- </a:t>
            </a:r>
            <a:r>
              <a:rPr lang="de-DE" dirty="0">
                <a:cs typeface="Arial"/>
              </a:rPr>
              <a:t>seitige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Verweisen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gewährleistet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werden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3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III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S.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5</a:t>
            </a:r>
            <a:r>
              <a:rPr lang="de-DE" spc="-20" dirty="0">
                <a:cs typeface="Arial"/>
              </a:rPr>
              <a:t> </a:t>
            </a:r>
            <a:r>
              <a:rPr lang="de-DE" spc="-10" dirty="0" err="1">
                <a:cs typeface="Arial"/>
              </a:rPr>
              <a:t>AktO</a:t>
            </a:r>
            <a:r>
              <a:rPr lang="de-DE" spc="-10" dirty="0">
                <a:cs typeface="Arial"/>
              </a:rPr>
              <a:t>)</a:t>
            </a:r>
            <a:endParaRPr lang="de-DE" dirty="0">
              <a:cs typeface="Arial"/>
            </a:endParaRPr>
          </a:p>
          <a:p>
            <a:pPr marL="0" indent="0">
              <a:buNone/>
            </a:pPr>
            <a:endParaRPr lang="de-DE" dirty="0">
              <a:cs typeface="Arial"/>
            </a:endParaRPr>
          </a:p>
          <a:p>
            <a:pPr marL="0" indent="0">
              <a:buNone/>
            </a:pPr>
            <a:endParaRPr lang="de-DE" dirty="0">
              <a:latin typeface="Arial"/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45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9081" y="0"/>
            <a:ext cx="10988040" cy="7172558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>
              <a:lnSpc>
                <a:spcPct val="100000"/>
              </a:lnSpc>
              <a:buFont typeface="Times New Roman"/>
              <a:buChar char="-"/>
            </a:pPr>
            <a:endParaRPr sz="1058" dirty="0">
              <a:latin typeface="Arial"/>
              <a:cs typeface="Arial"/>
            </a:endParaRPr>
          </a:p>
          <a:p>
            <a:pPr marL="8145" marR="1384567">
              <a:lnSpc>
                <a:spcPct val="143600"/>
              </a:lnSpc>
              <a:spcBef>
                <a:spcPts val="3"/>
              </a:spcBef>
            </a:pPr>
            <a:r>
              <a:rPr sz="2800" b="1" u="sng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Anlegen</a:t>
            </a:r>
            <a:r>
              <a:rPr sz="2800" b="1" u="sng" spc="-19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 </a:t>
            </a:r>
            <a:r>
              <a:rPr sz="2800" b="1" u="sng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einer</a:t>
            </a:r>
            <a:r>
              <a:rPr sz="2800" b="1" u="sng" spc="-26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 </a:t>
            </a:r>
            <a:r>
              <a:rPr sz="2800" b="1" u="sng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festen</a:t>
            </a:r>
            <a:r>
              <a:rPr sz="2800" b="1" u="sng" spc="-22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 </a:t>
            </a:r>
            <a:r>
              <a:rPr sz="2800" b="1" u="sng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Akte</a:t>
            </a:r>
            <a:r>
              <a:rPr sz="2800" b="1" u="sng" spc="-19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 </a:t>
            </a:r>
            <a:r>
              <a:rPr sz="2800" b="1" u="sng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beim</a:t>
            </a:r>
            <a:r>
              <a:rPr sz="2800" b="1" u="sng" spc="-13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 </a:t>
            </a:r>
            <a:r>
              <a:rPr sz="2800" b="1" u="sng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Eingang</a:t>
            </a:r>
            <a:r>
              <a:rPr sz="2800" b="1" u="sng" spc="-13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 </a:t>
            </a:r>
            <a:r>
              <a:rPr sz="2800" b="1" u="sng" dirty="0" err="1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einer</a:t>
            </a:r>
            <a:r>
              <a:rPr sz="2800" b="1" u="sng" spc="-13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 </a:t>
            </a:r>
            <a:r>
              <a:rPr sz="2800" b="1" u="sng" spc="-6" dirty="0" err="1" smtClean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Klageschrift</a:t>
            </a:r>
            <a:endParaRPr lang="de-DE" sz="2800" b="1" u="sng" spc="-6" dirty="0" smtClean="0">
              <a:solidFill>
                <a:srgbClr val="0070C0"/>
              </a:solidFill>
              <a:uFill>
                <a:solidFill>
                  <a:srgbClr val="000000"/>
                </a:solidFill>
              </a:uFill>
              <a:cs typeface="Arial"/>
            </a:endParaRPr>
          </a:p>
          <a:p>
            <a:pPr marL="8145" marR="1384567">
              <a:lnSpc>
                <a:spcPct val="143600"/>
              </a:lnSpc>
              <a:spcBef>
                <a:spcPts val="3"/>
              </a:spcBef>
            </a:pPr>
            <a:r>
              <a:rPr sz="2800" u="dash" dirty="0" err="1" smtClean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erste</a:t>
            </a:r>
            <a:r>
              <a:rPr sz="2800" u="dash" spc="-13" dirty="0" smtClean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 </a:t>
            </a:r>
            <a:r>
              <a:rPr sz="2800" u="dash" spc="-6" dirty="0" err="1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Heftung</a:t>
            </a:r>
            <a:r>
              <a:rPr sz="2800" spc="-6" dirty="0" smtClean="0">
                <a:solidFill>
                  <a:schemeClr val="accent6">
                    <a:lumMod val="75000"/>
                  </a:schemeClr>
                </a:solidFill>
                <a:cs typeface="Arial"/>
              </a:rPr>
              <a:t>:</a:t>
            </a:r>
            <a:endParaRPr sz="2800" dirty="0">
              <a:solidFill>
                <a:schemeClr val="accent6">
                  <a:lumMod val="75000"/>
                </a:schemeClr>
              </a:solidFill>
              <a:cs typeface="Arial"/>
            </a:endParaRPr>
          </a:p>
          <a:p>
            <a:pPr marL="154339">
              <a:spcBef>
                <a:spcPts val="369"/>
              </a:spcBef>
              <a:tabLst>
                <a:tab pos="300940" algn="l"/>
                <a:tab pos="301347" algn="l"/>
              </a:tabLst>
            </a:pPr>
            <a:r>
              <a:rPr sz="2800" dirty="0">
                <a:cs typeface="Arial"/>
              </a:rPr>
              <a:t>sämtliche</a:t>
            </a:r>
            <a:r>
              <a:rPr sz="2800" spc="19" dirty="0">
                <a:cs typeface="Arial"/>
              </a:rPr>
              <a:t> </a:t>
            </a:r>
            <a:r>
              <a:rPr sz="2800" spc="-6" dirty="0">
                <a:cs typeface="Arial"/>
              </a:rPr>
              <a:t>Kostenrechnungen,</a:t>
            </a:r>
            <a:r>
              <a:rPr sz="2800" spc="35" dirty="0">
                <a:cs typeface="Arial"/>
              </a:rPr>
              <a:t> </a:t>
            </a:r>
            <a:r>
              <a:rPr sz="2800" spc="-6" dirty="0">
                <a:cs typeface="Arial"/>
              </a:rPr>
              <a:t>Zahlungsanzeigen</a:t>
            </a:r>
            <a:r>
              <a:rPr sz="2800" spc="-6" dirty="0">
                <a:cs typeface="Arial"/>
              </a:rPr>
              <a:t>,</a:t>
            </a:r>
            <a:r>
              <a:rPr sz="2800" spc="38" dirty="0">
                <a:cs typeface="Arial"/>
              </a:rPr>
              <a:t> </a:t>
            </a:r>
            <a:r>
              <a:rPr sz="2800" spc="-6" dirty="0" err="1" smtClean="0">
                <a:cs typeface="Arial"/>
              </a:rPr>
              <a:t>Niederschlagungsmitteilungen</a:t>
            </a:r>
            <a:r>
              <a:rPr lang="de-DE" sz="2800" dirty="0">
                <a:cs typeface="Arial"/>
              </a:rPr>
              <a:t> </a:t>
            </a:r>
            <a:r>
              <a:rPr sz="2800" dirty="0" err="1" smtClean="0">
                <a:cs typeface="Arial"/>
              </a:rPr>
              <a:t>aber</a:t>
            </a:r>
            <a:r>
              <a:rPr sz="2800" spc="6" dirty="0" smtClean="0">
                <a:cs typeface="Arial"/>
              </a:rPr>
              <a:t> </a:t>
            </a:r>
            <a:r>
              <a:rPr sz="2800" dirty="0">
                <a:cs typeface="Arial"/>
              </a:rPr>
              <a:t>auch</a:t>
            </a:r>
            <a:r>
              <a:rPr sz="2800" spc="6" dirty="0">
                <a:cs typeface="Arial"/>
              </a:rPr>
              <a:t> </a:t>
            </a:r>
            <a:r>
              <a:rPr sz="2800" dirty="0">
                <a:cs typeface="Arial"/>
              </a:rPr>
              <a:t>Beanstandungen</a:t>
            </a:r>
            <a:r>
              <a:rPr sz="2800" spc="6" dirty="0">
                <a:cs typeface="Arial"/>
              </a:rPr>
              <a:t> </a:t>
            </a:r>
            <a:r>
              <a:rPr sz="2800" dirty="0">
                <a:cs typeface="Arial"/>
              </a:rPr>
              <a:t>der</a:t>
            </a:r>
            <a:r>
              <a:rPr sz="2800" spc="10" dirty="0">
                <a:cs typeface="Arial"/>
              </a:rPr>
              <a:t> </a:t>
            </a:r>
            <a:r>
              <a:rPr sz="2800" dirty="0">
                <a:cs typeface="Arial"/>
              </a:rPr>
              <a:t>Kostenprüfungsbeamten</a:t>
            </a:r>
            <a:r>
              <a:rPr sz="2800" dirty="0">
                <a:cs typeface="Arial"/>
              </a:rPr>
              <a:t>,</a:t>
            </a:r>
            <a:r>
              <a:rPr sz="2800" spc="13" dirty="0">
                <a:cs typeface="Arial"/>
              </a:rPr>
              <a:t> </a:t>
            </a:r>
            <a:r>
              <a:rPr sz="2800" dirty="0" err="1" smtClean="0">
                <a:cs typeface="Arial"/>
              </a:rPr>
              <a:t>sowie</a:t>
            </a:r>
            <a:r>
              <a:rPr sz="2800" spc="13" dirty="0" smtClean="0">
                <a:cs typeface="Arial"/>
              </a:rPr>
              <a:t> </a:t>
            </a:r>
            <a:r>
              <a:rPr sz="2800" dirty="0" err="1" smtClean="0">
                <a:cs typeface="Arial"/>
              </a:rPr>
              <a:t>Niederschriften</a:t>
            </a:r>
            <a:r>
              <a:rPr sz="2800" spc="6" dirty="0" smtClean="0">
                <a:cs typeface="Arial"/>
              </a:rPr>
              <a:t> </a:t>
            </a:r>
            <a:r>
              <a:rPr sz="2800" spc="-13" dirty="0">
                <a:cs typeface="Arial"/>
              </a:rPr>
              <a:t>über </a:t>
            </a:r>
            <a:r>
              <a:rPr sz="2800" dirty="0">
                <a:cs typeface="Arial"/>
              </a:rPr>
              <a:t>vereinnahmte</a:t>
            </a:r>
            <a:r>
              <a:rPr sz="2800" spc="3" dirty="0">
                <a:cs typeface="Arial"/>
              </a:rPr>
              <a:t> </a:t>
            </a:r>
            <a:r>
              <a:rPr sz="2800" spc="-6" dirty="0">
                <a:cs typeface="Arial"/>
              </a:rPr>
              <a:t>Sicherheitsleistungen</a:t>
            </a:r>
            <a:r>
              <a:rPr sz="2800" dirty="0">
                <a:cs typeface="Arial"/>
              </a:rPr>
              <a:t> </a:t>
            </a:r>
            <a:r>
              <a:rPr sz="2800" dirty="0" err="1">
                <a:cs typeface="Arial"/>
              </a:rPr>
              <a:t>sowie</a:t>
            </a:r>
            <a:r>
              <a:rPr sz="2800" spc="13" dirty="0">
                <a:cs typeface="Arial"/>
              </a:rPr>
              <a:t> </a:t>
            </a:r>
            <a:r>
              <a:rPr sz="2800" spc="-6" dirty="0" err="1" smtClean="0">
                <a:cs typeface="Arial"/>
              </a:rPr>
              <a:t>Hinterlegungsquittungen</a:t>
            </a:r>
            <a:r>
              <a:rPr lang="de-DE" sz="2800" spc="-6" dirty="0" smtClean="0">
                <a:cs typeface="Arial"/>
              </a:rPr>
              <a:t/>
            </a:r>
            <a:br>
              <a:rPr lang="de-DE" sz="2800" spc="-6" dirty="0" smtClean="0">
                <a:cs typeface="Arial"/>
              </a:rPr>
            </a:br>
            <a:endParaRPr sz="2800" dirty="0">
              <a:cs typeface="Arial"/>
            </a:endParaRPr>
          </a:p>
          <a:p>
            <a:pPr marL="154339">
              <a:spcBef>
                <a:spcPts val="378"/>
              </a:spcBef>
              <a:tabLst>
                <a:tab pos="300940" algn="l"/>
                <a:tab pos="301347" algn="l"/>
              </a:tabLst>
            </a:pPr>
            <a:r>
              <a:rPr sz="2800" dirty="0" err="1" smtClean="0">
                <a:cs typeface="Arial"/>
              </a:rPr>
              <a:t>Foliierung</a:t>
            </a:r>
            <a:r>
              <a:rPr sz="2800" dirty="0">
                <a:cs typeface="Arial"/>
              </a:rPr>
              <a:t>:</a:t>
            </a:r>
            <a:r>
              <a:rPr sz="2800" spc="-16" dirty="0">
                <a:cs typeface="Arial"/>
              </a:rPr>
              <a:t> </a:t>
            </a:r>
            <a:r>
              <a:rPr sz="2800" dirty="0">
                <a:cs typeface="Arial"/>
              </a:rPr>
              <a:t>römische</a:t>
            </a:r>
            <a:r>
              <a:rPr sz="2800" spc="-13" dirty="0">
                <a:cs typeface="Arial"/>
              </a:rPr>
              <a:t> </a:t>
            </a:r>
            <a:r>
              <a:rPr sz="2800" dirty="0">
                <a:cs typeface="Arial"/>
              </a:rPr>
              <a:t>Ziffern</a:t>
            </a:r>
            <a:r>
              <a:rPr sz="2800" spc="-16" dirty="0">
                <a:cs typeface="Arial"/>
              </a:rPr>
              <a:t> </a:t>
            </a:r>
            <a:r>
              <a:rPr sz="2800" dirty="0">
                <a:cs typeface="Arial"/>
              </a:rPr>
              <a:t>(§</a:t>
            </a:r>
            <a:r>
              <a:rPr sz="2800" spc="-13" dirty="0">
                <a:cs typeface="Arial"/>
              </a:rPr>
              <a:t> </a:t>
            </a:r>
            <a:r>
              <a:rPr sz="2800" dirty="0">
                <a:cs typeface="Arial"/>
              </a:rPr>
              <a:t>3</a:t>
            </a:r>
            <a:r>
              <a:rPr sz="2800" spc="-19" dirty="0">
                <a:cs typeface="Arial"/>
              </a:rPr>
              <a:t> </a:t>
            </a:r>
            <a:r>
              <a:rPr sz="2800" dirty="0">
                <a:cs typeface="Arial"/>
              </a:rPr>
              <a:t>III</a:t>
            </a:r>
            <a:r>
              <a:rPr sz="2800" spc="-13" dirty="0">
                <a:cs typeface="Arial"/>
              </a:rPr>
              <a:t> </a:t>
            </a:r>
            <a:r>
              <a:rPr sz="2800" spc="-6" dirty="0" err="1">
                <a:cs typeface="Arial"/>
              </a:rPr>
              <a:t>KostVfg</a:t>
            </a:r>
            <a:r>
              <a:rPr sz="2800" spc="-6" dirty="0" smtClean="0">
                <a:cs typeface="Arial"/>
              </a:rPr>
              <a:t>)</a:t>
            </a:r>
            <a:r>
              <a:rPr lang="de-DE" sz="2800" spc="-6" dirty="0" smtClean="0">
                <a:cs typeface="Arial"/>
              </a:rPr>
              <a:t/>
            </a:r>
            <a:br>
              <a:rPr lang="de-DE" sz="2800" spc="-6" dirty="0" smtClean="0">
                <a:cs typeface="Arial"/>
              </a:rPr>
            </a:br>
            <a:endParaRPr sz="2800" dirty="0">
              <a:cs typeface="Arial"/>
            </a:endParaRPr>
          </a:p>
          <a:p>
            <a:pPr marL="154339">
              <a:spcBef>
                <a:spcPts val="369"/>
              </a:spcBef>
              <a:tabLst>
                <a:tab pos="300940" algn="l"/>
                <a:tab pos="301347" algn="l"/>
              </a:tabLst>
            </a:pPr>
            <a:r>
              <a:rPr sz="2800" dirty="0">
                <a:cs typeface="Arial"/>
              </a:rPr>
              <a:t>letzte</a:t>
            </a:r>
            <a:r>
              <a:rPr sz="2800" spc="-16" dirty="0">
                <a:cs typeface="Arial"/>
              </a:rPr>
              <a:t> </a:t>
            </a:r>
            <a:r>
              <a:rPr sz="2800" dirty="0">
                <a:cs typeface="Arial"/>
              </a:rPr>
              <a:t>Heftung</a:t>
            </a:r>
            <a:r>
              <a:rPr sz="2800" spc="-16" dirty="0">
                <a:cs typeface="Arial"/>
              </a:rPr>
              <a:t> </a:t>
            </a:r>
            <a:r>
              <a:rPr sz="2800" dirty="0">
                <a:cs typeface="Arial"/>
              </a:rPr>
              <a:t>wird</a:t>
            </a:r>
            <a:r>
              <a:rPr sz="2800" spc="-16" dirty="0">
                <a:cs typeface="Arial"/>
              </a:rPr>
              <a:t> </a:t>
            </a:r>
            <a:r>
              <a:rPr sz="2800" dirty="0">
                <a:cs typeface="Arial"/>
              </a:rPr>
              <a:t>oben</a:t>
            </a:r>
            <a:r>
              <a:rPr sz="2800" spc="-22" dirty="0">
                <a:cs typeface="Arial"/>
              </a:rPr>
              <a:t> </a:t>
            </a:r>
            <a:r>
              <a:rPr sz="2800" dirty="0" err="1">
                <a:cs typeface="Arial"/>
              </a:rPr>
              <a:t>drauf</a:t>
            </a:r>
            <a:r>
              <a:rPr sz="2800" spc="-16" dirty="0">
                <a:cs typeface="Arial"/>
              </a:rPr>
              <a:t> </a:t>
            </a:r>
            <a:r>
              <a:rPr sz="2800" spc="-6" dirty="0" err="1" smtClean="0">
                <a:cs typeface="Arial"/>
              </a:rPr>
              <a:t>geheftet</a:t>
            </a:r>
            <a:r>
              <a:rPr lang="de-DE" sz="2800" spc="-6" dirty="0" smtClean="0">
                <a:cs typeface="Arial"/>
              </a:rPr>
              <a:t/>
            </a:r>
            <a:br>
              <a:rPr lang="de-DE" sz="2800" spc="-6" dirty="0" smtClean="0">
                <a:cs typeface="Arial"/>
              </a:rPr>
            </a:br>
            <a:endParaRPr sz="2800" dirty="0">
              <a:cs typeface="Arial"/>
            </a:endParaRPr>
          </a:p>
          <a:p>
            <a:pPr marL="154339">
              <a:spcBef>
                <a:spcPts val="372"/>
              </a:spcBef>
              <a:tabLst>
                <a:tab pos="300940" algn="l"/>
                <a:tab pos="301347" algn="l"/>
              </a:tabLst>
            </a:pPr>
            <a:r>
              <a:rPr sz="2800" dirty="0">
                <a:cs typeface="Arial"/>
              </a:rPr>
              <a:t>aktuelles</a:t>
            </a:r>
            <a:r>
              <a:rPr sz="2800" spc="-10" dirty="0">
                <a:cs typeface="Arial"/>
              </a:rPr>
              <a:t> </a:t>
            </a:r>
            <a:r>
              <a:rPr sz="2800" spc="-6" dirty="0">
                <a:cs typeface="Arial"/>
              </a:rPr>
              <a:t>Stammdatenblatt</a:t>
            </a:r>
            <a:r>
              <a:rPr sz="2800" spc="-10" dirty="0">
                <a:cs typeface="Arial"/>
              </a:rPr>
              <a:t> </a:t>
            </a:r>
            <a:r>
              <a:rPr sz="2800" dirty="0">
                <a:cs typeface="Arial"/>
              </a:rPr>
              <a:t>ist</a:t>
            </a:r>
            <a:r>
              <a:rPr sz="2800" spc="-3" dirty="0">
                <a:cs typeface="Arial"/>
              </a:rPr>
              <a:t> </a:t>
            </a:r>
            <a:r>
              <a:rPr sz="2800" dirty="0">
                <a:cs typeface="Arial"/>
              </a:rPr>
              <a:t>immer</a:t>
            </a:r>
            <a:r>
              <a:rPr sz="2800" spc="-3" dirty="0">
                <a:cs typeface="Arial"/>
              </a:rPr>
              <a:t> </a:t>
            </a:r>
            <a:r>
              <a:rPr sz="2800" dirty="0">
                <a:cs typeface="Arial"/>
              </a:rPr>
              <a:t>das</a:t>
            </a:r>
            <a:r>
              <a:rPr sz="2800" spc="-6" dirty="0">
                <a:cs typeface="Arial"/>
              </a:rPr>
              <a:t> </a:t>
            </a:r>
            <a:r>
              <a:rPr sz="2800" dirty="0">
                <a:cs typeface="Arial"/>
              </a:rPr>
              <a:t>oberste</a:t>
            </a:r>
            <a:r>
              <a:rPr sz="2800" spc="-13" dirty="0">
                <a:cs typeface="Arial"/>
              </a:rPr>
              <a:t> </a:t>
            </a:r>
            <a:r>
              <a:rPr sz="2800" spc="-6" dirty="0">
                <a:cs typeface="Arial"/>
              </a:rPr>
              <a:t>Blatt</a:t>
            </a:r>
            <a:endParaRPr sz="2800" dirty="0">
              <a:cs typeface="Arial"/>
            </a:endParaRPr>
          </a:p>
          <a:p>
            <a:pPr>
              <a:lnSpc>
                <a:spcPct val="100000"/>
              </a:lnSpc>
              <a:buFont typeface="Times New Roman"/>
              <a:buChar char="-"/>
            </a:pPr>
            <a:endParaRPr sz="2800" dirty="0">
              <a:cs typeface="Arial"/>
            </a:endParaRPr>
          </a:p>
          <a:p>
            <a:pPr marL="240665">
              <a:lnSpc>
                <a:spcPct val="100000"/>
              </a:lnSpc>
              <a:spcBef>
                <a:spcPts val="575"/>
              </a:spcBef>
              <a:tabLst>
                <a:tab pos="469265" algn="l"/>
                <a:tab pos="469900" algn="l"/>
              </a:tabLst>
            </a:pPr>
            <a:r>
              <a:rPr lang="de-DE" sz="2000" dirty="0">
                <a:cs typeface="Arial"/>
              </a:rPr>
              <a:t>§</a:t>
            </a:r>
            <a:r>
              <a:rPr lang="de-DE" sz="2000" spc="35" dirty="0">
                <a:cs typeface="Arial"/>
              </a:rPr>
              <a:t> </a:t>
            </a:r>
            <a:r>
              <a:rPr lang="de-DE" sz="2000" dirty="0">
                <a:cs typeface="Arial"/>
              </a:rPr>
              <a:t>3</a:t>
            </a:r>
            <a:r>
              <a:rPr lang="de-DE" sz="2000" spc="35" dirty="0">
                <a:cs typeface="Arial"/>
              </a:rPr>
              <a:t> </a:t>
            </a:r>
            <a:r>
              <a:rPr lang="de-DE" sz="2000" dirty="0">
                <a:cs typeface="Arial"/>
              </a:rPr>
              <a:t>VI</a:t>
            </a:r>
            <a:r>
              <a:rPr lang="de-DE" sz="2000" spc="30" dirty="0">
                <a:cs typeface="Arial"/>
              </a:rPr>
              <a:t> </a:t>
            </a:r>
            <a:r>
              <a:rPr lang="de-DE" sz="2000" dirty="0">
                <a:cs typeface="Arial"/>
              </a:rPr>
              <a:t>S.</a:t>
            </a:r>
            <a:r>
              <a:rPr lang="de-DE" sz="2000" spc="40" dirty="0">
                <a:cs typeface="Arial"/>
              </a:rPr>
              <a:t> </a:t>
            </a:r>
            <a:r>
              <a:rPr lang="de-DE" sz="2000" dirty="0">
                <a:cs typeface="Arial"/>
              </a:rPr>
              <a:t>1</a:t>
            </a:r>
            <a:r>
              <a:rPr lang="de-DE" sz="2000" spc="20" dirty="0">
                <a:cs typeface="Arial"/>
              </a:rPr>
              <a:t> </a:t>
            </a:r>
            <a:r>
              <a:rPr lang="de-DE" sz="2000" dirty="0">
                <a:cs typeface="Arial"/>
              </a:rPr>
              <a:t>verweist</a:t>
            </a:r>
            <a:r>
              <a:rPr lang="de-DE" sz="2000" spc="40" dirty="0">
                <a:cs typeface="Arial"/>
              </a:rPr>
              <a:t> </a:t>
            </a:r>
            <a:r>
              <a:rPr lang="de-DE" sz="2000" dirty="0">
                <a:cs typeface="Arial"/>
              </a:rPr>
              <a:t>auf</a:t>
            </a:r>
            <a:r>
              <a:rPr lang="de-DE" sz="2000" spc="45" dirty="0">
                <a:cs typeface="Arial"/>
              </a:rPr>
              <a:t> </a:t>
            </a:r>
            <a:r>
              <a:rPr lang="de-DE" sz="2000" dirty="0">
                <a:cs typeface="Arial"/>
              </a:rPr>
              <a:t>die</a:t>
            </a:r>
            <a:r>
              <a:rPr lang="de-DE" sz="2000" spc="35" dirty="0">
                <a:cs typeface="Arial"/>
              </a:rPr>
              <a:t> </a:t>
            </a:r>
            <a:r>
              <a:rPr lang="de-DE" sz="2000" dirty="0">
                <a:cs typeface="Arial"/>
              </a:rPr>
              <a:t>Vorschriften</a:t>
            </a:r>
            <a:r>
              <a:rPr lang="de-DE" sz="2000" spc="30" dirty="0">
                <a:cs typeface="Arial"/>
              </a:rPr>
              <a:t> </a:t>
            </a:r>
            <a:r>
              <a:rPr lang="de-DE" sz="2000" dirty="0">
                <a:cs typeface="Arial"/>
              </a:rPr>
              <a:t>der</a:t>
            </a:r>
            <a:r>
              <a:rPr lang="de-DE" sz="2000" spc="40" dirty="0">
                <a:cs typeface="Arial"/>
              </a:rPr>
              <a:t> </a:t>
            </a:r>
            <a:r>
              <a:rPr lang="de-DE" sz="2000" dirty="0" err="1">
                <a:cs typeface="Arial"/>
              </a:rPr>
              <a:t>KostVfg</a:t>
            </a:r>
            <a:r>
              <a:rPr lang="de-DE" sz="2000" spc="60" dirty="0">
                <a:cs typeface="Arial"/>
              </a:rPr>
              <a:t> </a:t>
            </a:r>
            <a:r>
              <a:rPr lang="de-DE" sz="2000" dirty="0">
                <a:cs typeface="Arial"/>
              </a:rPr>
              <a:t>-</a:t>
            </a:r>
            <a:r>
              <a:rPr lang="de-DE" sz="2000" spc="30" dirty="0">
                <a:cs typeface="Arial"/>
              </a:rPr>
              <a:t> </a:t>
            </a:r>
            <a:r>
              <a:rPr lang="de-DE" sz="2000" dirty="0">
                <a:cs typeface="Arial"/>
              </a:rPr>
              <a:t>§§</a:t>
            </a:r>
            <a:r>
              <a:rPr lang="de-DE" sz="2000" spc="30" dirty="0">
                <a:cs typeface="Arial"/>
              </a:rPr>
              <a:t> </a:t>
            </a:r>
            <a:r>
              <a:rPr lang="de-DE" sz="2000" dirty="0">
                <a:cs typeface="Arial"/>
              </a:rPr>
              <a:t>3</a:t>
            </a:r>
            <a:r>
              <a:rPr lang="de-DE" sz="2000" spc="20" dirty="0">
                <a:cs typeface="Arial"/>
              </a:rPr>
              <a:t> </a:t>
            </a:r>
            <a:r>
              <a:rPr lang="de-DE" sz="2000" dirty="0">
                <a:cs typeface="Arial"/>
              </a:rPr>
              <a:t>III</a:t>
            </a:r>
            <a:r>
              <a:rPr lang="de-DE" sz="2000" spc="45" dirty="0">
                <a:cs typeface="Arial"/>
              </a:rPr>
              <a:t> </a:t>
            </a:r>
            <a:r>
              <a:rPr lang="de-DE" sz="2000" dirty="0" err="1">
                <a:cs typeface="Arial"/>
              </a:rPr>
              <a:t>KostVfg</a:t>
            </a:r>
            <a:r>
              <a:rPr lang="de-DE" sz="2000" spc="35" dirty="0">
                <a:cs typeface="Arial"/>
              </a:rPr>
              <a:t> </a:t>
            </a:r>
            <a:r>
              <a:rPr lang="de-DE" sz="2000" dirty="0">
                <a:cs typeface="Arial"/>
              </a:rPr>
              <a:t>i.</a:t>
            </a:r>
            <a:r>
              <a:rPr lang="de-DE" sz="2000" spc="30" dirty="0">
                <a:cs typeface="Arial"/>
              </a:rPr>
              <a:t> </a:t>
            </a:r>
            <a:r>
              <a:rPr lang="de-DE" sz="2000" dirty="0">
                <a:cs typeface="Arial"/>
              </a:rPr>
              <a:t>V.</a:t>
            </a:r>
            <a:r>
              <a:rPr lang="de-DE" sz="2000" spc="40" dirty="0">
                <a:cs typeface="Arial"/>
              </a:rPr>
              <a:t> </a:t>
            </a:r>
            <a:r>
              <a:rPr lang="de-DE" sz="2000" dirty="0">
                <a:cs typeface="Arial"/>
              </a:rPr>
              <a:t>m.</a:t>
            </a:r>
            <a:r>
              <a:rPr lang="de-DE" sz="2000" spc="40" dirty="0">
                <a:cs typeface="Arial"/>
              </a:rPr>
              <a:t> </a:t>
            </a:r>
            <a:r>
              <a:rPr lang="de-DE" sz="2000" dirty="0">
                <a:cs typeface="Arial"/>
              </a:rPr>
              <a:t>§</a:t>
            </a:r>
            <a:r>
              <a:rPr lang="de-DE" sz="2000" spc="20" dirty="0">
                <a:cs typeface="Arial"/>
              </a:rPr>
              <a:t> </a:t>
            </a:r>
            <a:r>
              <a:rPr lang="de-DE" sz="2000" dirty="0">
                <a:cs typeface="Arial"/>
              </a:rPr>
              <a:t>3</a:t>
            </a:r>
            <a:r>
              <a:rPr lang="de-DE" sz="2000" spc="40" dirty="0">
                <a:cs typeface="Arial"/>
              </a:rPr>
              <a:t> </a:t>
            </a:r>
            <a:r>
              <a:rPr lang="de-DE" sz="2000" spc="-25" dirty="0" smtClean="0">
                <a:cs typeface="Arial"/>
              </a:rPr>
              <a:t>VI</a:t>
            </a:r>
            <a:r>
              <a:rPr lang="de-DE" sz="2000" dirty="0" smtClean="0">
                <a:cs typeface="Arial"/>
              </a:rPr>
              <a:t> S</a:t>
            </a:r>
            <a:r>
              <a:rPr lang="de-DE" sz="2000" dirty="0">
                <a:cs typeface="Arial"/>
              </a:rPr>
              <a:t>.</a:t>
            </a:r>
            <a:r>
              <a:rPr lang="de-DE" sz="2000" spc="-5" dirty="0">
                <a:cs typeface="Arial"/>
              </a:rPr>
              <a:t> </a:t>
            </a:r>
            <a:r>
              <a:rPr lang="de-DE" sz="2000" dirty="0">
                <a:cs typeface="Arial"/>
              </a:rPr>
              <a:t>2 </a:t>
            </a:r>
            <a:r>
              <a:rPr lang="de-DE" sz="2000" spc="-10" dirty="0" err="1">
                <a:cs typeface="Arial"/>
              </a:rPr>
              <a:t>AktO</a:t>
            </a:r>
            <a:r>
              <a:rPr lang="de-DE" sz="2000" spc="-10" dirty="0">
                <a:cs typeface="Arial"/>
              </a:rPr>
              <a:t>)</a:t>
            </a:r>
            <a:endParaRPr lang="de-DE" sz="2000" dirty="0">
              <a:cs typeface="Arial"/>
            </a:endParaRPr>
          </a:p>
          <a:p>
            <a:pPr>
              <a:spcBef>
                <a:spcPts val="35"/>
              </a:spcBef>
              <a:buFont typeface="Times New Roman"/>
              <a:buChar char="-"/>
            </a:pPr>
            <a:endParaRPr sz="2800" dirty="0"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xfrm>
            <a:off x="12868026" y="4148582"/>
            <a:ext cx="1759297" cy="90041"/>
          </a:xfrm>
          <a:prstGeom prst="rect">
            <a:avLst/>
          </a:prstGeom>
        </p:spPr>
        <p:txBody>
          <a:bodyPr vert="horz" wrap="square" lIns="0" tIns="1222" rIns="0" bIns="0" rtlCol="0" anchor="ctr">
            <a:spAutoFit/>
          </a:bodyPr>
          <a:lstStyle/>
          <a:p>
            <a:pPr marL="24434">
              <a:spcBef>
                <a:spcPts val="10"/>
              </a:spcBef>
            </a:pPr>
            <a:fld id="{81D60167-4931-47E6-BA6A-407CBD079E47}" type="slidenum">
              <a:rPr spc="-16" dirty="0"/>
              <a:pPr marL="24434">
                <a:spcBef>
                  <a:spcPts val="10"/>
                </a:spcBef>
              </a:pPr>
              <a:t>26</a:t>
            </a:fld>
            <a:endParaRPr spc="-16" dirty="0"/>
          </a:p>
        </p:txBody>
      </p:sp>
    </p:spTree>
    <p:extLst>
      <p:ext uri="{BB962C8B-B14F-4D97-AF65-F5344CB8AC3E}">
        <p14:creationId xmlns:p14="http://schemas.microsoft.com/office/powerpoint/2010/main" val="256266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65760"/>
            <a:ext cx="10515600" cy="611124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de-DE" u="dash" dirty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zweite</a:t>
            </a:r>
            <a:r>
              <a:rPr lang="de-DE" u="dash" spc="-35" dirty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 </a:t>
            </a:r>
            <a:r>
              <a:rPr lang="de-DE" u="dash" spc="-10" dirty="0" smtClean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Heftung</a:t>
            </a:r>
            <a:r>
              <a:rPr lang="de-DE" u="dash" spc="-10" dirty="0" smtClean="0">
                <a:uFill>
                  <a:solidFill>
                    <a:srgbClr val="000000"/>
                  </a:solidFill>
                </a:uFill>
                <a:cs typeface="Arial"/>
              </a:rPr>
              <a:t/>
            </a:r>
            <a:br>
              <a:rPr lang="de-DE" u="dash" spc="-10" dirty="0" smtClean="0">
                <a:uFill>
                  <a:solidFill>
                    <a:srgbClr val="000000"/>
                  </a:solidFill>
                </a:uFill>
                <a:cs typeface="Arial"/>
              </a:rPr>
            </a:br>
            <a:endParaRPr lang="de-DE" dirty="0" smtClean="0">
              <a:cs typeface="Arial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de-DE" dirty="0" smtClean="0">
                <a:cs typeface="Arial"/>
              </a:rPr>
              <a:t>alle</a:t>
            </a:r>
            <a:r>
              <a:rPr lang="de-DE" spc="-50" dirty="0" smtClean="0">
                <a:cs typeface="Arial"/>
              </a:rPr>
              <a:t> </a:t>
            </a:r>
            <a:r>
              <a:rPr lang="de-DE" dirty="0">
                <a:cs typeface="Arial"/>
              </a:rPr>
              <a:t>Schriftsätze,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Entscheidungen,</a:t>
            </a:r>
            <a:r>
              <a:rPr lang="de-DE" spc="-45" dirty="0">
                <a:cs typeface="Arial"/>
              </a:rPr>
              <a:t> </a:t>
            </a:r>
            <a:r>
              <a:rPr lang="de-DE" dirty="0">
                <a:cs typeface="Arial"/>
              </a:rPr>
              <a:t>Verfügungen</a:t>
            </a:r>
            <a:r>
              <a:rPr lang="de-DE" spc="-45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sonstige</a:t>
            </a:r>
            <a:r>
              <a:rPr lang="de-DE" spc="-45" dirty="0">
                <a:cs typeface="Arial"/>
              </a:rPr>
              <a:t> </a:t>
            </a:r>
            <a:r>
              <a:rPr lang="de-DE" spc="-10" dirty="0" smtClean="0">
                <a:cs typeface="Arial"/>
              </a:rPr>
              <a:t>Aktenbestandteile,</a:t>
            </a:r>
            <a:br>
              <a:rPr lang="de-DE" spc="-10" dirty="0" smtClean="0">
                <a:cs typeface="Arial"/>
              </a:rPr>
            </a:br>
            <a:endParaRPr lang="de-DE" dirty="0" smtClean="0">
              <a:cs typeface="Arial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de-DE" dirty="0" smtClean="0">
                <a:cs typeface="Arial"/>
              </a:rPr>
              <a:t>blaue</a:t>
            </a:r>
            <a:r>
              <a:rPr lang="de-DE" spc="-45" dirty="0" smtClean="0">
                <a:cs typeface="Arial"/>
              </a:rPr>
              <a:t> </a:t>
            </a:r>
            <a:r>
              <a:rPr lang="de-DE" dirty="0" err="1">
                <a:cs typeface="Arial"/>
              </a:rPr>
              <a:t>Foliierung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in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arabischen</a:t>
            </a:r>
            <a:r>
              <a:rPr lang="de-DE" spc="-30" dirty="0">
                <a:cs typeface="Arial"/>
              </a:rPr>
              <a:t> </a:t>
            </a:r>
            <a:r>
              <a:rPr lang="de-DE" spc="-30" dirty="0" smtClean="0">
                <a:cs typeface="Arial"/>
              </a:rPr>
              <a:t>(1,2,3 …) </a:t>
            </a:r>
            <a:r>
              <a:rPr lang="de-DE" dirty="0" smtClean="0">
                <a:cs typeface="Arial"/>
              </a:rPr>
              <a:t>Zahlen</a:t>
            </a:r>
            <a:r>
              <a:rPr lang="de-DE" spc="-40" dirty="0" smtClean="0">
                <a:cs typeface="Arial"/>
              </a:rPr>
              <a:t> </a:t>
            </a:r>
            <a:r>
              <a:rPr lang="de-DE" dirty="0">
                <a:cs typeface="Arial"/>
              </a:rPr>
              <a:t>fortlaufend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in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zeitlicher</a:t>
            </a:r>
            <a:r>
              <a:rPr lang="de-DE" spc="-25" dirty="0">
                <a:cs typeface="Arial"/>
              </a:rPr>
              <a:t> </a:t>
            </a:r>
            <a:r>
              <a:rPr lang="de-DE" spc="-10" dirty="0">
                <a:cs typeface="Arial"/>
              </a:rPr>
              <a:t>Reihenfolge</a:t>
            </a:r>
            <a:endParaRPr lang="de-DE" dirty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8864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65760"/>
            <a:ext cx="10515600" cy="611124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de-DE" u="dash" dirty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dritte</a:t>
            </a:r>
            <a:r>
              <a:rPr lang="de-DE" u="dash" spc="-25" dirty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 </a:t>
            </a:r>
            <a:r>
              <a:rPr lang="de-DE" u="dash" spc="-10" dirty="0" smtClean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cs typeface="Arial"/>
              </a:rPr>
              <a:t>Heftung</a:t>
            </a:r>
            <a:r>
              <a:rPr lang="de-DE" spc="-10" dirty="0" smtClean="0">
                <a:solidFill>
                  <a:schemeClr val="accent6">
                    <a:lumMod val="75000"/>
                  </a:schemeClr>
                </a:solidFill>
                <a:cs typeface="Arial"/>
              </a:rPr>
              <a:t>:</a:t>
            </a:r>
            <a:endParaRPr lang="de-DE" dirty="0" smtClean="0">
              <a:solidFill>
                <a:schemeClr val="accent6">
                  <a:lumMod val="75000"/>
                </a:schemeClr>
              </a:solidFill>
              <a:cs typeface="Arial"/>
            </a:endParaRPr>
          </a:p>
          <a:p>
            <a:pPr marL="0" indent="0">
              <a:lnSpc>
                <a:spcPct val="100000"/>
              </a:lnSpc>
              <a:buNone/>
            </a:pPr>
            <a:endParaRPr lang="de-DE" dirty="0">
              <a:cs typeface="Arial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rgbClr val="C00000"/>
                </a:solidFill>
                <a:cs typeface="Arial"/>
              </a:rPr>
              <a:t>nur</a:t>
            </a:r>
            <a:r>
              <a:rPr lang="de-DE" spc="-15" dirty="0" smtClean="0">
                <a:solidFill>
                  <a:srgbClr val="C00000"/>
                </a:solidFill>
                <a:cs typeface="Arial"/>
              </a:rPr>
              <a:t> </a:t>
            </a:r>
            <a:r>
              <a:rPr lang="de-DE" dirty="0">
                <a:solidFill>
                  <a:srgbClr val="C00000"/>
                </a:solidFill>
                <a:cs typeface="Arial"/>
              </a:rPr>
              <a:t>beim</a:t>
            </a:r>
            <a:r>
              <a:rPr lang="de-DE" spc="-15" dirty="0">
                <a:solidFill>
                  <a:srgbClr val="C00000"/>
                </a:solidFill>
                <a:cs typeface="Arial"/>
              </a:rPr>
              <a:t> </a:t>
            </a:r>
            <a:r>
              <a:rPr lang="de-DE" spc="-25" dirty="0" smtClean="0">
                <a:solidFill>
                  <a:srgbClr val="C00000"/>
                </a:solidFill>
                <a:cs typeface="Arial"/>
              </a:rPr>
              <a:t>LG</a:t>
            </a:r>
            <a:endParaRPr lang="de-DE" dirty="0" smtClean="0">
              <a:solidFill>
                <a:srgbClr val="C00000"/>
              </a:solidFill>
              <a:cs typeface="Arial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DE" dirty="0" smtClean="0">
                <a:cs typeface="Arial"/>
              </a:rPr>
              <a:t>alle</a:t>
            </a:r>
            <a:r>
              <a:rPr lang="de-DE" spc="-25" dirty="0" smtClean="0">
                <a:cs typeface="Arial"/>
              </a:rPr>
              <a:t> </a:t>
            </a:r>
            <a:r>
              <a:rPr lang="de-DE" dirty="0">
                <a:cs typeface="Arial"/>
              </a:rPr>
              <a:t>Entscheidungen,</a:t>
            </a:r>
            <a:r>
              <a:rPr lang="de-DE" spc="-5" dirty="0">
                <a:cs typeface="Arial"/>
              </a:rPr>
              <a:t> </a:t>
            </a:r>
            <a:r>
              <a:rPr lang="de-DE" dirty="0">
                <a:cs typeface="Arial"/>
              </a:rPr>
              <a:t>die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von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Vernichtung</a:t>
            </a:r>
            <a:r>
              <a:rPr lang="de-DE" spc="-15" dirty="0">
                <a:cs typeface="Arial"/>
              </a:rPr>
              <a:t> </a:t>
            </a:r>
            <a:r>
              <a:rPr lang="de-DE" spc="-10" dirty="0">
                <a:cs typeface="Arial"/>
              </a:rPr>
              <a:t>ausgeschlossen</a:t>
            </a:r>
            <a:r>
              <a:rPr lang="de-DE" spc="-20" dirty="0">
                <a:cs typeface="Arial"/>
              </a:rPr>
              <a:t> </a:t>
            </a:r>
            <a:r>
              <a:rPr lang="de-DE" spc="-10" dirty="0" smtClean="0">
                <a:cs typeface="Arial"/>
              </a:rPr>
              <a:t>werden</a:t>
            </a:r>
            <a:endParaRPr lang="de-DE" dirty="0" smtClean="0">
              <a:cs typeface="Arial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DE" dirty="0" smtClean="0">
                <a:cs typeface="Arial"/>
              </a:rPr>
              <a:t>rote</a:t>
            </a:r>
            <a:r>
              <a:rPr lang="de-DE" spc="-45" dirty="0" smtClean="0">
                <a:cs typeface="Arial"/>
              </a:rPr>
              <a:t> </a:t>
            </a:r>
            <a:r>
              <a:rPr lang="de-DE" dirty="0" err="1">
                <a:cs typeface="Arial"/>
              </a:rPr>
              <a:t>Foliierung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in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arabischen</a:t>
            </a:r>
            <a:r>
              <a:rPr lang="de-DE" spc="-30" dirty="0">
                <a:cs typeface="Arial"/>
              </a:rPr>
              <a:t> </a:t>
            </a:r>
            <a:r>
              <a:rPr lang="de-DE" spc="-10" dirty="0" smtClean="0">
                <a:cs typeface="Arial"/>
              </a:rPr>
              <a:t>Ziffern</a:t>
            </a:r>
            <a:endParaRPr lang="de-DE" dirty="0" smtClean="0">
              <a:cs typeface="Arial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DE" dirty="0" smtClean="0">
                <a:cs typeface="Arial"/>
              </a:rPr>
              <a:t>somit</a:t>
            </a:r>
            <a:r>
              <a:rPr lang="de-DE" spc="195" dirty="0" smtClean="0">
                <a:cs typeface="Arial"/>
              </a:rPr>
              <a:t> </a:t>
            </a:r>
            <a:r>
              <a:rPr lang="de-DE" dirty="0">
                <a:cs typeface="Arial"/>
              </a:rPr>
              <a:t>zwei</a:t>
            </a:r>
            <a:r>
              <a:rPr lang="de-DE" spc="210" dirty="0">
                <a:cs typeface="Arial"/>
              </a:rPr>
              <a:t> </a:t>
            </a:r>
            <a:r>
              <a:rPr lang="de-DE" dirty="0" err="1">
                <a:cs typeface="Arial"/>
              </a:rPr>
              <a:t>Foliierungen</a:t>
            </a:r>
            <a:r>
              <a:rPr lang="de-DE" spc="220" dirty="0">
                <a:cs typeface="Arial"/>
              </a:rPr>
              <a:t> </a:t>
            </a:r>
            <a:r>
              <a:rPr lang="de-DE" dirty="0">
                <a:cs typeface="Arial"/>
              </a:rPr>
              <a:t>–</a:t>
            </a:r>
            <a:r>
              <a:rPr lang="de-DE" spc="220" dirty="0">
                <a:cs typeface="Arial"/>
              </a:rPr>
              <a:t> </a:t>
            </a:r>
            <a:r>
              <a:rPr lang="de-DE" dirty="0">
                <a:cs typeface="Arial"/>
              </a:rPr>
              <a:t>blaue</a:t>
            </a:r>
            <a:r>
              <a:rPr lang="de-DE" spc="215" dirty="0">
                <a:cs typeface="Arial"/>
              </a:rPr>
              <a:t> </a:t>
            </a:r>
            <a:r>
              <a:rPr lang="de-DE" dirty="0">
                <a:cs typeface="Arial"/>
              </a:rPr>
              <a:t>aus</a:t>
            </a:r>
            <a:r>
              <a:rPr lang="de-DE" spc="215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225" dirty="0">
                <a:cs typeface="Arial"/>
              </a:rPr>
              <a:t> </a:t>
            </a:r>
            <a:r>
              <a:rPr lang="de-DE" dirty="0">
                <a:cs typeface="Arial"/>
              </a:rPr>
              <a:t>zweiten</a:t>
            </a:r>
            <a:r>
              <a:rPr lang="de-DE" spc="215" dirty="0">
                <a:cs typeface="Arial"/>
              </a:rPr>
              <a:t> </a:t>
            </a:r>
            <a:r>
              <a:rPr lang="de-DE" dirty="0">
                <a:cs typeface="Arial"/>
              </a:rPr>
              <a:t>Heftung</a:t>
            </a:r>
            <a:r>
              <a:rPr lang="de-DE" spc="215" dirty="0">
                <a:cs typeface="Arial"/>
              </a:rPr>
              <a:t> </a:t>
            </a:r>
            <a:r>
              <a:rPr lang="de-DE" dirty="0">
                <a:cs typeface="Arial"/>
              </a:rPr>
              <a:t>sowie</a:t>
            </a:r>
            <a:r>
              <a:rPr lang="de-DE" spc="220" dirty="0">
                <a:cs typeface="Arial"/>
              </a:rPr>
              <a:t> </a:t>
            </a:r>
            <a:r>
              <a:rPr lang="de-DE" dirty="0">
                <a:cs typeface="Arial"/>
              </a:rPr>
              <a:t>die</a:t>
            </a:r>
            <a:r>
              <a:rPr lang="de-DE" spc="215" dirty="0">
                <a:cs typeface="Arial"/>
              </a:rPr>
              <a:t> </a:t>
            </a:r>
            <a:r>
              <a:rPr lang="de-DE" dirty="0">
                <a:cs typeface="Arial"/>
              </a:rPr>
              <a:t>rote</a:t>
            </a:r>
            <a:r>
              <a:rPr lang="de-DE" spc="220" dirty="0">
                <a:cs typeface="Arial"/>
              </a:rPr>
              <a:t> </a:t>
            </a:r>
            <a:r>
              <a:rPr lang="de-DE" dirty="0">
                <a:cs typeface="Arial"/>
              </a:rPr>
              <a:t>aus</a:t>
            </a:r>
            <a:r>
              <a:rPr lang="de-DE" spc="210" dirty="0">
                <a:cs typeface="Arial"/>
              </a:rPr>
              <a:t> </a:t>
            </a:r>
            <a:r>
              <a:rPr lang="de-DE" spc="-25" dirty="0">
                <a:cs typeface="Arial"/>
              </a:rPr>
              <a:t>der </a:t>
            </a:r>
            <a:r>
              <a:rPr lang="de-DE" dirty="0">
                <a:cs typeface="Arial"/>
              </a:rPr>
              <a:t>dritten</a:t>
            </a:r>
            <a:r>
              <a:rPr lang="de-DE" spc="-30" dirty="0">
                <a:cs typeface="Arial"/>
              </a:rPr>
              <a:t> </a:t>
            </a:r>
            <a:r>
              <a:rPr lang="de-DE" spc="-10" dirty="0" smtClean="0">
                <a:cs typeface="Arial"/>
              </a:rPr>
              <a:t>Heftung</a:t>
            </a:r>
            <a:endParaRPr lang="de-DE" dirty="0" smtClean="0">
              <a:cs typeface="Arial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DE" dirty="0" smtClean="0">
                <a:cs typeface="Arial"/>
              </a:rPr>
              <a:t>AG</a:t>
            </a:r>
            <a:r>
              <a:rPr lang="de-DE" spc="5" dirty="0" smtClean="0">
                <a:cs typeface="Arial"/>
              </a:rPr>
              <a:t> </a:t>
            </a:r>
            <a:r>
              <a:rPr lang="de-DE" dirty="0">
                <a:cs typeface="Arial"/>
              </a:rPr>
              <a:t>–</a:t>
            </a:r>
            <a:r>
              <a:rPr lang="de-DE" spc="-10" dirty="0">
                <a:cs typeface="Arial"/>
              </a:rPr>
              <a:t> Aussonderungsheft</a:t>
            </a:r>
            <a:endParaRPr lang="de-DE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1058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35280"/>
            <a:ext cx="10515600" cy="61569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>
                <a:cs typeface="Arial"/>
              </a:rPr>
              <a:t>bei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jeglichen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Änderungen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ist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ein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neues</a:t>
            </a:r>
            <a:r>
              <a:rPr lang="de-DE" spc="-10" dirty="0">
                <a:cs typeface="Arial"/>
              </a:rPr>
              <a:t> Stammdatenblatt </a:t>
            </a:r>
            <a:r>
              <a:rPr lang="de-DE" spc="-10" dirty="0" smtClean="0">
                <a:cs typeface="Arial"/>
              </a:rPr>
              <a:t>auszudrucken</a:t>
            </a:r>
            <a:r>
              <a:rPr lang="de-DE" dirty="0" smtClean="0">
                <a:cs typeface="Arial"/>
              </a:rPr>
              <a:t/>
            </a:r>
            <a:br>
              <a:rPr lang="de-DE" dirty="0" smtClean="0">
                <a:cs typeface="Arial"/>
              </a:rPr>
            </a:br>
            <a:endParaRPr lang="de-DE" dirty="0" smtClean="0"/>
          </a:p>
          <a:p>
            <a:pPr marL="469265" marR="348615" indent="-457200">
              <a:lnSpc>
                <a:spcPct val="144700"/>
              </a:lnSpc>
              <a:spcBef>
                <a:spcPts val="100"/>
              </a:spcBef>
              <a:buFont typeface="Wingdings" panose="05000000000000000000" pitchFamily="2" charset="2"/>
              <a:buChar char="Ø"/>
              <a:tabLst>
                <a:tab pos="240665" algn="l"/>
                <a:tab pos="241300" algn="l"/>
              </a:tabLst>
            </a:pPr>
            <a:r>
              <a:rPr lang="de-DE" dirty="0">
                <a:cs typeface="Arial"/>
              </a:rPr>
              <a:t>ob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die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veralteten</a:t>
            </a:r>
            <a:r>
              <a:rPr lang="de-DE" spc="-20" dirty="0">
                <a:cs typeface="Arial"/>
              </a:rPr>
              <a:t> </a:t>
            </a:r>
            <a:r>
              <a:rPr lang="de-DE" spc="-10" dirty="0">
                <a:cs typeface="Arial"/>
              </a:rPr>
              <a:t>Stammdatenblätter</a:t>
            </a:r>
            <a:r>
              <a:rPr lang="de-DE" spc="-5" dirty="0">
                <a:cs typeface="Arial"/>
              </a:rPr>
              <a:t> </a:t>
            </a:r>
            <a:r>
              <a:rPr lang="de-DE" dirty="0">
                <a:cs typeface="Arial"/>
              </a:rPr>
              <a:t>in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Akte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verbleiben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müssen, </a:t>
            </a:r>
            <a:r>
              <a:rPr lang="de-DE" spc="-10" dirty="0">
                <a:cs typeface="Arial"/>
              </a:rPr>
              <a:t>entscheidet </a:t>
            </a:r>
            <a:r>
              <a:rPr lang="de-DE" dirty="0">
                <a:cs typeface="Arial"/>
              </a:rPr>
              <a:t>jedes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Gericht</a:t>
            </a:r>
            <a:r>
              <a:rPr lang="de-DE" spc="-10" dirty="0">
                <a:cs typeface="Arial"/>
              </a:rPr>
              <a:t> </a:t>
            </a:r>
            <a:r>
              <a:rPr lang="de-DE" spc="-10" dirty="0" smtClean="0">
                <a:cs typeface="Arial"/>
              </a:rPr>
              <a:t>eigenständig</a:t>
            </a:r>
            <a:br>
              <a:rPr lang="de-DE" spc="-10" dirty="0" smtClean="0">
                <a:cs typeface="Arial"/>
              </a:rPr>
            </a:br>
            <a:endParaRPr lang="de-DE" spc="-10" dirty="0" smtClean="0">
              <a:cs typeface="Arial"/>
            </a:endParaRPr>
          </a:p>
          <a:p>
            <a:pPr marL="469265" marR="348615" indent="-457200">
              <a:lnSpc>
                <a:spcPct val="144700"/>
              </a:lnSpc>
              <a:spcBef>
                <a:spcPts val="100"/>
              </a:spcBef>
              <a:buFont typeface="Wingdings" panose="05000000000000000000" pitchFamily="2" charset="2"/>
              <a:buChar char="Ø"/>
              <a:tabLst>
                <a:tab pos="240665" algn="l"/>
                <a:tab pos="241300" algn="l"/>
              </a:tabLst>
            </a:pPr>
            <a:r>
              <a:rPr lang="de-DE" dirty="0" smtClean="0">
                <a:cs typeface="Arial"/>
              </a:rPr>
              <a:t>Dokumente</a:t>
            </a:r>
            <a:r>
              <a:rPr lang="de-DE" spc="-45" dirty="0" smtClean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sonstige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Unterlagen,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die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später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zurückzugeben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sind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oder</a:t>
            </a:r>
            <a:r>
              <a:rPr lang="de-DE" spc="-50" dirty="0">
                <a:cs typeface="Arial"/>
              </a:rPr>
              <a:t> </a:t>
            </a:r>
            <a:r>
              <a:rPr lang="de-DE" dirty="0">
                <a:cs typeface="Arial"/>
              </a:rPr>
              <a:t>sich</a:t>
            </a:r>
            <a:r>
              <a:rPr lang="de-DE" spc="-30" dirty="0">
                <a:cs typeface="Arial"/>
              </a:rPr>
              <a:t> </a:t>
            </a:r>
            <a:r>
              <a:rPr lang="de-DE" spc="-25" dirty="0">
                <a:cs typeface="Arial"/>
              </a:rPr>
              <a:t>zur </a:t>
            </a:r>
            <a:r>
              <a:rPr lang="de-DE" dirty="0">
                <a:cs typeface="Arial"/>
              </a:rPr>
              <a:t>Zusammenfassung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nicht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eignen,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sind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in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geeigneter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Form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zu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verwahren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3</a:t>
            </a:r>
            <a:r>
              <a:rPr lang="de-DE" spc="-15" dirty="0">
                <a:cs typeface="Arial"/>
              </a:rPr>
              <a:t> </a:t>
            </a:r>
            <a:r>
              <a:rPr lang="de-DE" spc="-25" dirty="0" smtClean="0">
                <a:cs typeface="Arial"/>
              </a:rPr>
              <a:t>VII</a:t>
            </a:r>
            <a:r>
              <a:rPr lang="de-DE" dirty="0" smtClean="0">
                <a:cs typeface="Arial"/>
              </a:rPr>
              <a:t> S</a:t>
            </a:r>
            <a:r>
              <a:rPr lang="de-DE" dirty="0">
                <a:cs typeface="Arial"/>
              </a:rPr>
              <a:t>.</a:t>
            </a:r>
            <a:r>
              <a:rPr lang="de-DE" spc="-5" dirty="0">
                <a:cs typeface="Arial"/>
              </a:rPr>
              <a:t> </a:t>
            </a:r>
            <a:r>
              <a:rPr lang="de-DE" dirty="0">
                <a:cs typeface="Arial"/>
              </a:rPr>
              <a:t>1 </a:t>
            </a:r>
            <a:r>
              <a:rPr lang="de-DE" spc="-10" dirty="0" err="1">
                <a:cs typeface="Arial"/>
              </a:rPr>
              <a:t>AktO</a:t>
            </a:r>
            <a:r>
              <a:rPr lang="de-DE" spc="-10" dirty="0">
                <a:cs typeface="Arial"/>
              </a:rPr>
              <a:t>)</a:t>
            </a:r>
            <a:endParaRPr lang="de-DE" dirty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4926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518160"/>
            <a:ext cx="10515600" cy="5658803"/>
          </a:xfrm>
        </p:spPr>
        <p:txBody>
          <a:bodyPr>
            <a:normAutofit fontScale="92500" lnSpcReduction="20000"/>
          </a:bodyPr>
          <a:lstStyle/>
          <a:p>
            <a:pPr marL="240665" marR="26670">
              <a:lnSpc>
                <a:spcPct val="143600"/>
              </a:lnSpc>
              <a:buFont typeface="Times New Roman"/>
              <a:buChar char="-"/>
              <a:tabLst>
                <a:tab pos="240665" algn="l"/>
                <a:tab pos="241300" algn="l"/>
              </a:tabLst>
            </a:pPr>
            <a:r>
              <a:rPr lang="de-DE" sz="3000" i="1" dirty="0" smtClean="0">
                <a:cs typeface="Arial"/>
              </a:rPr>
              <a:t>beim</a:t>
            </a:r>
            <a:r>
              <a:rPr lang="de-DE" sz="3000" i="1" spc="-30" dirty="0" smtClean="0">
                <a:cs typeface="Arial"/>
              </a:rPr>
              <a:t> </a:t>
            </a:r>
            <a:r>
              <a:rPr lang="de-DE" sz="3000" i="1" dirty="0" smtClean="0">
                <a:cs typeface="Arial"/>
              </a:rPr>
              <a:t>behördlichen</a:t>
            </a:r>
            <a:r>
              <a:rPr lang="de-DE" sz="3000" i="1" spc="-25" dirty="0" smtClean="0">
                <a:cs typeface="Arial"/>
              </a:rPr>
              <a:t> </a:t>
            </a:r>
            <a:r>
              <a:rPr lang="de-DE" sz="3000" i="1" dirty="0" smtClean="0">
                <a:cs typeface="Arial"/>
              </a:rPr>
              <a:t>Eingangsstempel</a:t>
            </a:r>
            <a:r>
              <a:rPr lang="de-DE" sz="3000" i="1" spc="-20" dirty="0" smtClean="0">
                <a:cs typeface="Arial"/>
              </a:rPr>
              <a:t> </a:t>
            </a:r>
            <a:r>
              <a:rPr lang="de-DE" sz="3000" i="1" dirty="0" smtClean="0">
                <a:cs typeface="Arial"/>
              </a:rPr>
              <a:t>oder</a:t>
            </a:r>
            <a:r>
              <a:rPr lang="de-DE" sz="3000" i="1" spc="-30" dirty="0" smtClean="0">
                <a:cs typeface="Arial"/>
              </a:rPr>
              <a:t> </a:t>
            </a:r>
            <a:r>
              <a:rPr lang="de-DE" sz="3000" i="1" spc="-10" dirty="0" smtClean="0">
                <a:cs typeface="Arial"/>
              </a:rPr>
              <a:t>Nummernstempel</a:t>
            </a:r>
            <a:r>
              <a:rPr lang="de-DE" sz="3000" i="1" spc="-20" dirty="0" smtClean="0">
                <a:cs typeface="Arial"/>
              </a:rPr>
              <a:t> </a:t>
            </a:r>
            <a:r>
              <a:rPr lang="de-DE" sz="3000" i="1" dirty="0" smtClean="0">
                <a:cs typeface="Arial"/>
              </a:rPr>
              <a:t>entfällt</a:t>
            </a:r>
            <a:r>
              <a:rPr lang="de-DE" sz="3000" i="1" spc="-15" dirty="0" smtClean="0">
                <a:cs typeface="Arial"/>
              </a:rPr>
              <a:t> </a:t>
            </a:r>
            <a:r>
              <a:rPr lang="de-DE" sz="3000" i="1" dirty="0" smtClean="0">
                <a:cs typeface="Arial"/>
              </a:rPr>
              <a:t>das</a:t>
            </a:r>
            <a:r>
              <a:rPr lang="de-DE" sz="3000" i="1" spc="-20" dirty="0" smtClean="0">
                <a:cs typeface="Arial"/>
              </a:rPr>
              <a:t> </a:t>
            </a:r>
            <a:r>
              <a:rPr lang="de-DE" sz="3000" i="1" spc="-10" dirty="0" smtClean="0">
                <a:cs typeface="Arial"/>
              </a:rPr>
              <a:t>Namens</a:t>
            </a:r>
            <a:r>
              <a:rPr lang="de-DE" sz="3000" i="1" dirty="0" smtClean="0">
                <a:cs typeface="Arial"/>
              </a:rPr>
              <a:t>zeichen</a:t>
            </a:r>
            <a:r>
              <a:rPr lang="de-DE" sz="3000" i="1" spc="-30" dirty="0" smtClean="0">
                <a:cs typeface="Arial"/>
              </a:rPr>
              <a:t> </a:t>
            </a:r>
            <a:r>
              <a:rPr lang="de-DE" sz="3000" i="1" dirty="0" smtClean="0">
                <a:cs typeface="Arial"/>
              </a:rPr>
              <a:t>(da</a:t>
            </a:r>
            <a:r>
              <a:rPr lang="de-DE" sz="3000" i="1" spc="-30" dirty="0" smtClean="0">
                <a:cs typeface="Arial"/>
              </a:rPr>
              <a:t> </a:t>
            </a:r>
            <a:r>
              <a:rPr lang="de-DE" sz="3000" i="1" dirty="0" smtClean="0">
                <a:cs typeface="Arial"/>
              </a:rPr>
              <a:t>festgestellt</a:t>
            </a:r>
            <a:r>
              <a:rPr lang="de-DE" sz="3000" i="1" spc="-25" dirty="0" smtClean="0">
                <a:cs typeface="Arial"/>
              </a:rPr>
              <a:t> </a:t>
            </a:r>
            <a:r>
              <a:rPr lang="de-DE" sz="3000" i="1" dirty="0" smtClean="0">
                <a:cs typeface="Arial"/>
              </a:rPr>
              <a:t>werden</a:t>
            </a:r>
            <a:r>
              <a:rPr lang="de-DE" sz="3000" i="1" spc="-15" dirty="0" smtClean="0">
                <a:cs typeface="Arial"/>
              </a:rPr>
              <a:t> </a:t>
            </a:r>
            <a:r>
              <a:rPr lang="de-DE" sz="3000" i="1" dirty="0" smtClean="0">
                <a:cs typeface="Arial"/>
              </a:rPr>
              <a:t>kann,</a:t>
            </a:r>
            <a:r>
              <a:rPr lang="de-DE" sz="3000" i="1" spc="-10" dirty="0" smtClean="0">
                <a:cs typeface="Arial"/>
              </a:rPr>
              <a:t> </a:t>
            </a:r>
            <a:r>
              <a:rPr lang="de-DE" sz="3000" i="1" dirty="0" smtClean="0">
                <a:cs typeface="Arial"/>
              </a:rPr>
              <a:t>wer</a:t>
            </a:r>
            <a:r>
              <a:rPr lang="de-DE" sz="3000" i="1" spc="-15" dirty="0" smtClean="0">
                <a:cs typeface="Arial"/>
              </a:rPr>
              <a:t> </a:t>
            </a:r>
            <a:r>
              <a:rPr lang="de-DE" sz="3000" i="1" dirty="0" smtClean="0">
                <a:cs typeface="Arial"/>
              </a:rPr>
              <a:t>die</a:t>
            </a:r>
            <a:r>
              <a:rPr lang="de-DE" sz="3000" i="1" spc="-20" dirty="0" smtClean="0">
                <a:cs typeface="Arial"/>
              </a:rPr>
              <a:t> </a:t>
            </a:r>
            <a:r>
              <a:rPr lang="de-DE" sz="3000" i="1" dirty="0" smtClean="0">
                <a:cs typeface="Arial"/>
              </a:rPr>
              <a:t>Sendung</a:t>
            </a:r>
            <a:r>
              <a:rPr lang="de-DE" sz="3000" i="1" spc="-25" dirty="0" smtClean="0">
                <a:cs typeface="Arial"/>
              </a:rPr>
              <a:t> </a:t>
            </a:r>
            <a:r>
              <a:rPr lang="de-DE" sz="3000" i="1" dirty="0" smtClean="0">
                <a:cs typeface="Arial"/>
              </a:rPr>
              <a:t>geöffnet</a:t>
            </a:r>
            <a:r>
              <a:rPr lang="de-DE" sz="3000" i="1" spc="-25" dirty="0" smtClean="0">
                <a:cs typeface="Arial"/>
              </a:rPr>
              <a:t> </a:t>
            </a:r>
            <a:r>
              <a:rPr lang="de-DE" sz="3000" i="1" dirty="0" smtClean="0">
                <a:cs typeface="Arial"/>
              </a:rPr>
              <a:t>hat,</a:t>
            </a:r>
            <a:r>
              <a:rPr lang="de-DE" sz="3000" i="1" spc="-25" dirty="0" smtClean="0">
                <a:cs typeface="Arial"/>
              </a:rPr>
              <a:t> </a:t>
            </a:r>
            <a:r>
              <a:rPr lang="de-DE" sz="3000" i="1" dirty="0" smtClean="0">
                <a:cs typeface="Arial"/>
              </a:rPr>
              <a:t>(§</a:t>
            </a:r>
            <a:r>
              <a:rPr lang="de-DE" sz="3000" i="1" spc="-20" dirty="0" smtClean="0">
                <a:cs typeface="Arial"/>
              </a:rPr>
              <a:t> </a:t>
            </a:r>
            <a:r>
              <a:rPr lang="de-DE" sz="3000" i="1" dirty="0" smtClean="0">
                <a:cs typeface="Arial"/>
              </a:rPr>
              <a:t>6</a:t>
            </a:r>
            <a:r>
              <a:rPr lang="de-DE" sz="3000" i="1" spc="-15" dirty="0" smtClean="0">
                <a:cs typeface="Arial"/>
              </a:rPr>
              <a:t> </a:t>
            </a:r>
            <a:r>
              <a:rPr lang="de-DE" sz="3000" i="1" dirty="0" smtClean="0">
                <a:cs typeface="Arial"/>
              </a:rPr>
              <a:t>I</a:t>
            </a:r>
            <a:r>
              <a:rPr lang="de-DE" sz="3000" i="1" spc="-10" dirty="0" smtClean="0">
                <a:cs typeface="Arial"/>
              </a:rPr>
              <a:t> </a:t>
            </a:r>
            <a:r>
              <a:rPr lang="de-DE" sz="3000" i="1" dirty="0" smtClean="0">
                <a:cs typeface="Arial"/>
              </a:rPr>
              <a:t>S.</a:t>
            </a:r>
            <a:r>
              <a:rPr lang="de-DE" sz="3000" i="1" spc="-25" dirty="0" smtClean="0">
                <a:cs typeface="Arial"/>
              </a:rPr>
              <a:t> </a:t>
            </a:r>
            <a:r>
              <a:rPr lang="de-DE" sz="3000" i="1" dirty="0" smtClean="0">
                <a:cs typeface="Arial"/>
              </a:rPr>
              <a:t>2</a:t>
            </a:r>
            <a:r>
              <a:rPr lang="de-DE" sz="3000" i="1" spc="-25" dirty="0" smtClean="0">
                <a:cs typeface="Arial"/>
              </a:rPr>
              <a:t> </a:t>
            </a:r>
            <a:r>
              <a:rPr lang="de-DE" sz="3000" i="1" spc="-20" dirty="0" smtClean="0">
                <a:cs typeface="Arial"/>
              </a:rPr>
              <a:t>GOV)</a:t>
            </a:r>
            <a:endParaRPr lang="de-DE" sz="3000" i="1" dirty="0" smtClean="0">
              <a:cs typeface="Arial"/>
            </a:endParaRPr>
          </a:p>
          <a:p>
            <a:pPr marL="0" indent="0">
              <a:lnSpc>
                <a:spcPct val="100000"/>
              </a:lnSpc>
              <a:buNone/>
            </a:pPr>
            <a:endParaRPr lang="de-DE" sz="3000" dirty="0" smtClean="0">
              <a:cs typeface="Arial"/>
            </a:endParaRPr>
          </a:p>
          <a:p>
            <a:pPr marL="240665">
              <a:lnSpc>
                <a:spcPct val="100000"/>
              </a:lnSpc>
              <a:buFont typeface="Times New Roman"/>
              <a:buChar char="-"/>
              <a:tabLst>
                <a:tab pos="240665" algn="l"/>
                <a:tab pos="241300" algn="l"/>
              </a:tabLst>
            </a:pPr>
            <a:r>
              <a:rPr lang="de-DE" sz="3000" u="sng" dirty="0" smtClean="0">
                <a:cs typeface="Arial"/>
              </a:rPr>
              <a:t>Briefumschlag</a:t>
            </a:r>
            <a:r>
              <a:rPr lang="de-DE" sz="3000" u="sng" spc="-40" dirty="0" smtClean="0">
                <a:cs typeface="Arial"/>
              </a:rPr>
              <a:t> </a:t>
            </a:r>
            <a:r>
              <a:rPr lang="de-DE" sz="3000" u="sng" dirty="0" smtClean="0">
                <a:cs typeface="Arial"/>
              </a:rPr>
              <a:t>beim</a:t>
            </a:r>
            <a:r>
              <a:rPr lang="de-DE" sz="3000" u="sng" spc="-40" dirty="0" smtClean="0">
                <a:cs typeface="Arial"/>
              </a:rPr>
              <a:t> </a:t>
            </a:r>
            <a:r>
              <a:rPr lang="de-DE" sz="3000" u="sng" dirty="0" smtClean="0">
                <a:cs typeface="Arial"/>
              </a:rPr>
              <a:t>Schriftsatz</a:t>
            </a:r>
            <a:r>
              <a:rPr lang="de-DE" sz="3000" u="sng" spc="-45" dirty="0" smtClean="0">
                <a:cs typeface="Arial"/>
              </a:rPr>
              <a:t> </a:t>
            </a:r>
            <a:r>
              <a:rPr lang="de-DE" sz="3000" u="sng" dirty="0" smtClean="0">
                <a:cs typeface="Arial"/>
              </a:rPr>
              <a:t>lassen,</a:t>
            </a:r>
            <a:r>
              <a:rPr lang="de-DE" sz="3000" u="sng" spc="-25" dirty="0" smtClean="0">
                <a:cs typeface="Arial"/>
              </a:rPr>
              <a:t> </a:t>
            </a:r>
            <a:r>
              <a:rPr lang="de-DE" sz="3000" u="sng" spc="-20" dirty="0" smtClean="0">
                <a:cs typeface="Arial"/>
              </a:rPr>
              <a:t>wenn:</a:t>
            </a:r>
            <a:r>
              <a:rPr lang="de-DE" sz="3000" spc="-20" dirty="0" smtClean="0">
                <a:cs typeface="Arial"/>
              </a:rPr>
              <a:t/>
            </a:r>
            <a:br>
              <a:rPr lang="de-DE" sz="3000" spc="-20" dirty="0" smtClean="0">
                <a:cs typeface="Arial"/>
              </a:rPr>
            </a:br>
            <a:endParaRPr lang="de-DE" sz="3000" dirty="0" smtClean="0">
              <a:cs typeface="Arial"/>
            </a:endParaRPr>
          </a:p>
          <a:p>
            <a:pPr marL="926465" marR="184785" lvl="1" indent="-457200">
              <a:lnSpc>
                <a:spcPts val="1910"/>
              </a:lnSpc>
              <a:spcBef>
                <a:spcPts val="150"/>
              </a:spcBef>
              <a:tabLst>
                <a:tab pos="697865" algn="l"/>
                <a:tab pos="698500" algn="l"/>
              </a:tabLst>
            </a:pPr>
            <a:r>
              <a:rPr lang="de-DE" sz="3000" dirty="0" smtClean="0">
                <a:cs typeface="Arial"/>
              </a:rPr>
              <a:t>der</a:t>
            </a:r>
            <a:r>
              <a:rPr lang="de-DE" sz="3000" spc="-2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Name</a:t>
            </a:r>
            <a:r>
              <a:rPr lang="de-DE" sz="3000" spc="-3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oder</a:t>
            </a:r>
            <a:r>
              <a:rPr lang="de-DE" sz="3000" spc="-1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die</a:t>
            </a:r>
            <a:r>
              <a:rPr lang="de-DE" sz="3000" spc="-5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Wohnung</a:t>
            </a:r>
            <a:r>
              <a:rPr lang="de-DE" sz="3000" spc="-2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des</a:t>
            </a:r>
            <a:r>
              <a:rPr lang="de-DE" sz="3000" spc="-1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Einsenders</a:t>
            </a:r>
            <a:r>
              <a:rPr lang="de-DE" sz="3000" spc="-1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oder</a:t>
            </a:r>
            <a:r>
              <a:rPr lang="de-DE" sz="3000" spc="-1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der</a:t>
            </a:r>
            <a:r>
              <a:rPr lang="de-DE" sz="3000" spc="-2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Tag</a:t>
            </a:r>
            <a:r>
              <a:rPr lang="de-DE" sz="3000" spc="-2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des</a:t>
            </a:r>
            <a:r>
              <a:rPr lang="de-DE" sz="3000" spc="-15" dirty="0" smtClean="0">
                <a:cs typeface="Arial"/>
              </a:rPr>
              <a:t> </a:t>
            </a:r>
            <a:br>
              <a:rPr lang="de-DE" sz="3000" spc="-15" dirty="0" smtClean="0">
                <a:cs typeface="Arial"/>
              </a:rPr>
            </a:br>
            <a:r>
              <a:rPr lang="de-DE" sz="3000" spc="-15" dirty="0" smtClean="0">
                <a:cs typeface="Arial"/>
              </a:rPr>
              <a:t/>
            </a:r>
            <a:br>
              <a:rPr lang="de-DE" sz="3000" spc="-15" dirty="0" smtClean="0">
                <a:cs typeface="Arial"/>
              </a:rPr>
            </a:br>
            <a:r>
              <a:rPr lang="de-DE" sz="3000" spc="-10" dirty="0" smtClean="0">
                <a:cs typeface="Arial"/>
              </a:rPr>
              <a:t>Schreibens </a:t>
            </a:r>
            <a:r>
              <a:rPr lang="de-DE" sz="3000" dirty="0" smtClean="0">
                <a:cs typeface="Arial"/>
              </a:rPr>
              <a:t>nicht</a:t>
            </a:r>
            <a:r>
              <a:rPr lang="de-DE" sz="3000" spc="-4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deutlich</a:t>
            </a:r>
            <a:r>
              <a:rPr lang="de-DE" sz="3000" spc="-3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erkennbar</a:t>
            </a:r>
            <a:r>
              <a:rPr lang="de-DE" sz="3000" spc="-25" dirty="0" smtClean="0">
                <a:cs typeface="Arial"/>
              </a:rPr>
              <a:t> ist</a:t>
            </a:r>
            <a:br>
              <a:rPr lang="de-DE" sz="3000" spc="-25" dirty="0" smtClean="0">
                <a:cs typeface="Arial"/>
              </a:rPr>
            </a:br>
            <a:endParaRPr lang="de-DE" sz="3000" dirty="0" smtClean="0">
              <a:cs typeface="Arial"/>
            </a:endParaRPr>
          </a:p>
          <a:p>
            <a:pPr marL="925830" lvl="1" indent="-457200">
              <a:lnSpc>
                <a:spcPct val="100000"/>
              </a:lnSpc>
              <a:spcBef>
                <a:spcPts val="414"/>
              </a:spcBef>
              <a:tabLst>
                <a:tab pos="697865" algn="l"/>
                <a:tab pos="698500" algn="l"/>
              </a:tabLst>
            </a:pPr>
            <a:r>
              <a:rPr lang="de-DE" sz="3000" dirty="0" smtClean="0">
                <a:cs typeface="Arial"/>
              </a:rPr>
              <a:t>dies</a:t>
            </a:r>
            <a:r>
              <a:rPr lang="de-DE" sz="3000" spc="-2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zum</a:t>
            </a:r>
            <a:r>
              <a:rPr lang="de-DE" sz="3000" spc="-1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Nachweis</a:t>
            </a:r>
            <a:r>
              <a:rPr lang="de-DE" sz="3000" spc="-1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der</a:t>
            </a:r>
            <a:r>
              <a:rPr lang="de-DE" sz="3000" spc="-2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Fristwahrung</a:t>
            </a:r>
            <a:r>
              <a:rPr lang="de-DE" sz="3000" spc="-1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erforderlich</a:t>
            </a:r>
            <a:r>
              <a:rPr lang="de-DE" sz="3000" spc="-25" dirty="0" smtClean="0">
                <a:cs typeface="Arial"/>
              </a:rPr>
              <a:t> ist</a:t>
            </a:r>
            <a:br>
              <a:rPr lang="de-DE" sz="3000" spc="-25" dirty="0" smtClean="0">
                <a:cs typeface="Arial"/>
              </a:rPr>
            </a:br>
            <a:r>
              <a:rPr lang="de-DE" sz="3000" dirty="0" smtClean="0">
                <a:cs typeface="Arial"/>
              </a:rPr>
              <a:t>(§</a:t>
            </a:r>
            <a:r>
              <a:rPr lang="de-DE" sz="3000" spc="-2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6</a:t>
            </a:r>
            <a:r>
              <a:rPr lang="de-DE" sz="3000" spc="-1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I</a:t>
            </a:r>
            <a:r>
              <a:rPr lang="de-DE" sz="3000" spc="-2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S.</a:t>
            </a:r>
            <a:r>
              <a:rPr lang="de-DE" sz="3000" spc="-2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4</a:t>
            </a:r>
            <a:r>
              <a:rPr lang="de-DE" sz="3000" spc="-20" dirty="0" smtClean="0">
                <a:cs typeface="Arial"/>
              </a:rPr>
              <a:t> GOV)</a:t>
            </a:r>
            <a:endParaRPr lang="de-DE" sz="3000" dirty="0" smtClean="0">
              <a:cs typeface="Arial"/>
            </a:endParaRPr>
          </a:p>
          <a:p>
            <a:pPr lvl="1">
              <a:lnSpc>
                <a:spcPct val="100000"/>
              </a:lnSpc>
              <a:buFont typeface="Courier New"/>
              <a:buChar char="o"/>
            </a:pPr>
            <a:endParaRPr lang="de-DE" sz="3000" dirty="0" smtClean="0">
              <a:cs typeface="Arial"/>
            </a:endParaRPr>
          </a:p>
          <a:p>
            <a:pPr marL="240665">
              <a:lnSpc>
                <a:spcPct val="100000"/>
              </a:lnSpc>
              <a:spcBef>
                <a:spcPts val="975"/>
              </a:spcBef>
              <a:buFont typeface="Times New Roman"/>
              <a:buChar char="-"/>
              <a:tabLst>
                <a:tab pos="240665" algn="l"/>
                <a:tab pos="241300" algn="l"/>
              </a:tabLst>
            </a:pPr>
            <a:r>
              <a:rPr lang="de-DE" sz="3000" dirty="0" smtClean="0">
                <a:cs typeface="Arial"/>
              </a:rPr>
              <a:t>Freiumschläge</a:t>
            </a:r>
            <a:r>
              <a:rPr lang="de-DE" sz="3000" spc="-1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z.</a:t>
            </a:r>
            <a:r>
              <a:rPr lang="de-DE" sz="3000" spc="-2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d.</a:t>
            </a:r>
            <a:r>
              <a:rPr lang="de-DE" sz="3000" spc="-2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A.</a:t>
            </a:r>
            <a:r>
              <a:rPr lang="de-DE" sz="3000" spc="-3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für</a:t>
            </a:r>
            <a:r>
              <a:rPr lang="de-DE" sz="3000" spc="-5" dirty="0" smtClean="0">
                <a:cs typeface="Arial"/>
              </a:rPr>
              <a:t> </a:t>
            </a:r>
            <a:r>
              <a:rPr lang="de-DE" sz="3000" spc="-10" dirty="0" smtClean="0">
                <a:cs typeface="Arial"/>
              </a:rPr>
              <a:t>Antwortschreiben</a:t>
            </a:r>
            <a:endParaRPr lang="de-DE" sz="3000" dirty="0" smtClean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413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13360"/>
            <a:ext cx="10515600" cy="6278880"/>
          </a:xfrm>
        </p:spPr>
        <p:txBody>
          <a:bodyPr>
            <a:normAutofit fontScale="92500" lnSpcReduction="10000"/>
          </a:bodyPr>
          <a:lstStyle/>
          <a:p>
            <a:pPr marL="469265" marR="7620" indent="-457200">
              <a:lnSpc>
                <a:spcPct val="143600"/>
              </a:lnSpc>
              <a:buFont typeface="Wingdings" panose="05000000000000000000" pitchFamily="2" charset="2"/>
              <a:buChar char="Ø"/>
              <a:tabLst>
                <a:tab pos="240665" algn="l"/>
                <a:tab pos="241300" algn="l"/>
              </a:tabLst>
            </a:pPr>
            <a:r>
              <a:rPr lang="de-DE" dirty="0">
                <a:cs typeface="Arial"/>
              </a:rPr>
              <a:t>eine</a:t>
            </a:r>
            <a:r>
              <a:rPr lang="de-DE" spc="375" dirty="0">
                <a:cs typeface="Arial"/>
              </a:rPr>
              <a:t> </a:t>
            </a:r>
            <a:r>
              <a:rPr lang="de-DE" dirty="0">
                <a:cs typeface="Arial"/>
              </a:rPr>
              <a:t>Zuordnung</a:t>
            </a:r>
            <a:r>
              <a:rPr lang="de-DE" spc="405" dirty="0">
                <a:cs typeface="Arial"/>
              </a:rPr>
              <a:t> </a:t>
            </a:r>
            <a:r>
              <a:rPr lang="de-DE" dirty="0">
                <a:cs typeface="Arial"/>
              </a:rPr>
              <a:t>zum</a:t>
            </a:r>
            <a:r>
              <a:rPr lang="de-DE" spc="390" dirty="0">
                <a:cs typeface="Arial"/>
              </a:rPr>
              <a:t> </a:t>
            </a:r>
            <a:r>
              <a:rPr lang="de-DE" dirty="0">
                <a:cs typeface="Arial"/>
              </a:rPr>
              <a:t>jeweiligen</a:t>
            </a:r>
            <a:r>
              <a:rPr lang="de-DE" spc="390" dirty="0">
                <a:cs typeface="Arial"/>
              </a:rPr>
              <a:t> </a:t>
            </a:r>
            <a:r>
              <a:rPr lang="de-DE" dirty="0">
                <a:cs typeface="Arial"/>
              </a:rPr>
              <a:t>Geschäftsvorgang</a:t>
            </a:r>
            <a:r>
              <a:rPr lang="de-DE" spc="405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375" dirty="0">
                <a:cs typeface="Arial"/>
              </a:rPr>
              <a:t> </a:t>
            </a:r>
            <a:r>
              <a:rPr lang="de-DE" dirty="0">
                <a:cs typeface="Arial"/>
              </a:rPr>
              <a:t>Bezugsdokument</a:t>
            </a:r>
            <a:r>
              <a:rPr lang="de-DE" spc="400" dirty="0">
                <a:cs typeface="Arial"/>
              </a:rPr>
              <a:t> </a:t>
            </a:r>
            <a:r>
              <a:rPr lang="de-DE" dirty="0">
                <a:cs typeface="Arial"/>
              </a:rPr>
              <a:t>ist</a:t>
            </a:r>
            <a:r>
              <a:rPr lang="de-DE" spc="400" dirty="0">
                <a:cs typeface="Arial"/>
              </a:rPr>
              <a:t> </a:t>
            </a:r>
            <a:r>
              <a:rPr lang="de-DE" spc="-25" dirty="0">
                <a:cs typeface="Arial"/>
              </a:rPr>
              <a:t>zu </a:t>
            </a:r>
            <a:r>
              <a:rPr lang="de-DE" dirty="0">
                <a:cs typeface="Arial"/>
              </a:rPr>
              <a:t>gewährleisten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3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VII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S.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2</a:t>
            </a:r>
            <a:r>
              <a:rPr lang="de-DE" spc="-10" dirty="0">
                <a:cs typeface="Arial"/>
              </a:rPr>
              <a:t> </a:t>
            </a:r>
            <a:r>
              <a:rPr lang="de-DE" spc="-20" dirty="0" err="1">
                <a:cs typeface="Arial"/>
              </a:rPr>
              <a:t>AktO</a:t>
            </a:r>
            <a:r>
              <a:rPr lang="de-DE" spc="-20" dirty="0">
                <a:cs typeface="Arial"/>
              </a:rPr>
              <a:t>)</a:t>
            </a:r>
            <a:endParaRPr lang="de-DE" dirty="0">
              <a:cs typeface="Arial"/>
            </a:endParaRPr>
          </a:p>
          <a:p>
            <a:pPr marL="469265" marR="5080" indent="-457200">
              <a:lnSpc>
                <a:spcPct val="143600"/>
              </a:lnSpc>
              <a:buFont typeface="Wingdings" panose="05000000000000000000" pitchFamily="2" charset="2"/>
              <a:buChar char="Ø"/>
              <a:tabLst>
                <a:tab pos="240665" algn="l"/>
                <a:tab pos="241300" algn="l"/>
              </a:tabLst>
            </a:pPr>
            <a:r>
              <a:rPr lang="de-DE" dirty="0">
                <a:cs typeface="Arial"/>
              </a:rPr>
              <a:t>sollte</a:t>
            </a:r>
            <a:r>
              <a:rPr lang="de-DE" spc="229" dirty="0">
                <a:cs typeface="Arial"/>
              </a:rPr>
              <a:t> </a:t>
            </a:r>
            <a:r>
              <a:rPr lang="de-DE" dirty="0">
                <a:cs typeface="Arial"/>
              </a:rPr>
              <a:t>eine</a:t>
            </a:r>
            <a:r>
              <a:rPr lang="de-DE" spc="240" dirty="0">
                <a:cs typeface="Arial"/>
              </a:rPr>
              <a:t> </a:t>
            </a:r>
            <a:r>
              <a:rPr lang="de-DE" dirty="0">
                <a:cs typeface="Arial"/>
              </a:rPr>
              <a:t>Verwahrung</a:t>
            </a:r>
            <a:r>
              <a:rPr lang="de-DE" spc="240" dirty="0">
                <a:cs typeface="Arial"/>
              </a:rPr>
              <a:t> </a:t>
            </a:r>
            <a:r>
              <a:rPr lang="de-DE" dirty="0">
                <a:cs typeface="Arial"/>
              </a:rPr>
              <a:t>außerhalb</a:t>
            </a:r>
            <a:r>
              <a:rPr lang="de-DE" spc="240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235" dirty="0">
                <a:cs typeface="Arial"/>
              </a:rPr>
              <a:t> </a:t>
            </a:r>
            <a:r>
              <a:rPr lang="de-DE" dirty="0">
                <a:cs typeface="Arial"/>
              </a:rPr>
              <a:t>Akte</a:t>
            </a:r>
            <a:r>
              <a:rPr lang="de-DE" spc="225" dirty="0">
                <a:cs typeface="Arial"/>
              </a:rPr>
              <a:t> </a:t>
            </a:r>
            <a:r>
              <a:rPr lang="de-DE" dirty="0">
                <a:cs typeface="Arial"/>
              </a:rPr>
              <a:t>nötig</a:t>
            </a:r>
            <a:r>
              <a:rPr lang="de-DE" spc="240" dirty="0">
                <a:cs typeface="Arial"/>
              </a:rPr>
              <a:t> </a:t>
            </a:r>
            <a:r>
              <a:rPr lang="de-DE" dirty="0">
                <a:cs typeface="Arial"/>
              </a:rPr>
              <a:t>sein</a:t>
            </a:r>
            <a:r>
              <a:rPr lang="de-DE" spc="240" dirty="0">
                <a:cs typeface="Arial"/>
              </a:rPr>
              <a:t> </a:t>
            </a:r>
            <a:r>
              <a:rPr lang="de-DE" dirty="0">
                <a:cs typeface="Arial"/>
              </a:rPr>
              <a:t>bzw.</a:t>
            </a:r>
            <a:r>
              <a:rPr lang="de-DE" spc="245" dirty="0">
                <a:cs typeface="Arial"/>
              </a:rPr>
              <a:t> </a:t>
            </a:r>
            <a:r>
              <a:rPr lang="de-DE" dirty="0">
                <a:cs typeface="Arial"/>
              </a:rPr>
              <a:t>erfolgt</a:t>
            </a:r>
            <a:r>
              <a:rPr lang="de-DE" spc="245" dirty="0">
                <a:cs typeface="Arial"/>
              </a:rPr>
              <a:t> </a:t>
            </a:r>
            <a:r>
              <a:rPr lang="de-DE" dirty="0">
                <a:cs typeface="Arial"/>
              </a:rPr>
              <a:t>die</a:t>
            </a:r>
            <a:r>
              <a:rPr lang="de-DE" spc="229" dirty="0">
                <a:cs typeface="Arial"/>
              </a:rPr>
              <a:t> </a:t>
            </a:r>
            <a:r>
              <a:rPr lang="de-DE" spc="-10" dirty="0">
                <a:cs typeface="Arial"/>
              </a:rPr>
              <a:t>Rückgabe </a:t>
            </a:r>
            <a:r>
              <a:rPr lang="de-DE" dirty="0">
                <a:cs typeface="Arial"/>
              </a:rPr>
              <a:t>erfolgen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Vermerke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in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Akte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auf dem</a:t>
            </a:r>
            <a:r>
              <a:rPr lang="de-DE" spc="-5" dirty="0">
                <a:cs typeface="Arial"/>
              </a:rPr>
              <a:t> </a:t>
            </a:r>
            <a:r>
              <a:rPr lang="de-DE" spc="-10" dirty="0" smtClean="0">
                <a:cs typeface="Arial"/>
              </a:rPr>
              <a:t>Aktenumschlag</a:t>
            </a:r>
            <a:br>
              <a:rPr lang="de-DE" spc="-10" dirty="0" smtClean="0">
                <a:cs typeface="Arial"/>
              </a:rPr>
            </a:br>
            <a:r>
              <a:rPr lang="de-DE" dirty="0" smtClean="0">
                <a:cs typeface="Arial"/>
              </a:rPr>
              <a:t>(§</a:t>
            </a:r>
            <a:r>
              <a:rPr lang="de-DE" spc="-10" dirty="0" smtClean="0">
                <a:cs typeface="Arial"/>
              </a:rPr>
              <a:t> </a:t>
            </a:r>
            <a:r>
              <a:rPr lang="de-DE" dirty="0">
                <a:cs typeface="Arial"/>
              </a:rPr>
              <a:t>3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VII S.</a:t>
            </a:r>
            <a:r>
              <a:rPr lang="de-DE" spc="-5" dirty="0">
                <a:cs typeface="Arial"/>
              </a:rPr>
              <a:t> </a:t>
            </a:r>
            <a:r>
              <a:rPr lang="de-DE" dirty="0">
                <a:cs typeface="Arial"/>
              </a:rPr>
              <a:t>3</a:t>
            </a:r>
            <a:r>
              <a:rPr lang="de-DE" spc="-15" dirty="0">
                <a:cs typeface="Arial"/>
              </a:rPr>
              <a:t> </a:t>
            </a:r>
            <a:r>
              <a:rPr lang="de-DE" spc="-10" dirty="0" err="1">
                <a:cs typeface="Arial"/>
              </a:rPr>
              <a:t>AktO</a:t>
            </a:r>
            <a:r>
              <a:rPr lang="de-DE" spc="-10" dirty="0">
                <a:cs typeface="Arial"/>
              </a:rPr>
              <a:t>)</a:t>
            </a:r>
            <a:endParaRPr lang="de-DE" dirty="0"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 panose="05000000000000000000" pitchFamily="2" charset="2"/>
              <a:buChar char="Ø"/>
            </a:pPr>
            <a:endParaRPr lang="de-DE" sz="4400" dirty="0" smtClean="0">
              <a:cs typeface="Arial"/>
            </a:endParaRPr>
          </a:p>
          <a:p>
            <a:pPr marL="469265" marR="52705" indent="-457200">
              <a:lnSpc>
                <a:spcPct val="143600"/>
              </a:lnSpc>
              <a:buFont typeface="Wingdings" panose="05000000000000000000" pitchFamily="2" charset="2"/>
              <a:buChar char="Ø"/>
              <a:tabLst>
                <a:tab pos="240665" algn="l"/>
                <a:tab pos="241300" algn="l"/>
              </a:tabLst>
            </a:pPr>
            <a:r>
              <a:rPr lang="de-DE" dirty="0">
                <a:cs typeface="Arial"/>
              </a:rPr>
              <a:t>bei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Dokumenten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sonstigen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Unterlagen,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die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nicht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10" dirty="0">
                <a:cs typeface="Arial"/>
              </a:rPr>
              <a:t> uneingeschränkten</a:t>
            </a:r>
            <a:r>
              <a:rPr lang="de-DE" spc="-15" dirty="0">
                <a:cs typeface="Arial"/>
              </a:rPr>
              <a:t> </a:t>
            </a:r>
            <a:r>
              <a:rPr lang="de-DE" spc="-10" dirty="0" smtClean="0">
                <a:cs typeface="Arial"/>
              </a:rPr>
              <a:t>Akten</a:t>
            </a:r>
            <a:r>
              <a:rPr lang="de-DE" dirty="0" smtClean="0">
                <a:cs typeface="Arial"/>
              </a:rPr>
              <a:t>einsicht</a:t>
            </a:r>
            <a:r>
              <a:rPr lang="de-DE" spc="-35" dirty="0" smtClean="0">
                <a:cs typeface="Arial"/>
              </a:rPr>
              <a:t> </a:t>
            </a:r>
            <a:r>
              <a:rPr lang="de-DE" dirty="0">
                <a:cs typeface="Arial"/>
              </a:rPr>
              <a:t>unterliegen,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ist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von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Beginn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an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zu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gewährleisten,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dass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sie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bei</a:t>
            </a:r>
            <a:r>
              <a:rPr lang="de-DE" spc="-45" dirty="0">
                <a:cs typeface="Arial"/>
              </a:rPr>
              <a:t> </a:t>
            </a:r>
            <a:r>
              <a:rPr lang="de-DE" dirty="0">
                <a:cs typeface="Arial"/>
              </a:rPr>
              <a:t>Gewährung</a:t>
            </a:r>
            <a:r>
              <a:rPr lang="de-DE" spc="-15" dirty="0">
                <a:cs typeface="Arial"/>
              </a:rPr>
              <a:t> </a:t>
            </a:r>
            <a:r>
              <a:rPr lang="de-DE" spc="-25" dirty="0">
                <a:cs typeface="Arial"/>
              </a:rPr>
              <a:t>der </a:t>
            </a:r>
            <a:r>
              <a:rPr lang="de-DE" dirty="0">
                <a:cs typeface="Arial"/>
              </a:rPr>
              <a:t>Akteneinsicht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ohne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weiteres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vom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übrigen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Aktenbestand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trennbar</a:t>
            </a:r>
            <a:r>
              <a:rPr lang="de-DE" spc="-35" dirty="0">
                <a:cs typeface="Arial"/>
              </a:rPr>
              <a:t> </a:t>
            </a:r>
            <a:r>
              <a:rPr lang="de-DE" dirty="0" smtClean="0">
                <a:cs typeface="Arial"/>
              </a:rPr>
              <a:t>sind</a:t>
            </a:r>
            <a:br>
              <a:rPr lang="de-DE" dirty="0" smtClean="0">
                <a:cs typeface="Arial"/>
              </a:rPr>
            </a:br>
            <a:r>
              <a:rPr lang="de-DE" spc="-30" dirty="0" smtClean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3</a:t>
            </a:r>
            <a:r>
              <a:rPr lang="de-DE" spc="-35" dirty="0">
                <a:cs typeface="Arial"/>
              </a:rPr>
              <a:t> </a:t>
            </a:r>
            <a:r>
              <a:rPr lang="de-DE" spc="-20" dirty="0" smtClean="0">
                <a:cs typeface="Arial"/>
              </a:rPr>
              <a:t>VIII</a:t>
            </a:r>
            <a:r>
              <a:rPr lang="de-DE" dirty="0" smtClean="0">
                <a:cs typeface="Arial"/>
              </a:rPr>
              <a:t> S</a:t>
            </a:r>
            <a:r>
              <a:rPr lang="de-DE" dirty="0">
                <a:cs typeface="Arial"/>
              </a:rPr>
              <a:t>.</a:t>
            </a:r>
            <a:r>
              <a:rPr lang="de-DE" spc="5" dirty="0">
                <a:cs typeface="Arial"/>
              </a:rPr>
              <a:t> </a:t>
            </a:r>
            <a:r>
              <a:rPr lang="de-DE" dirty="0">
                <a:cs typeface="Arial"/>
              </a:rPr>
              <a:t>1</a:t>
            </a:r>
            <a:r>
              <a:rPr lang="de-DE" spc="-5" dirty="0">
                <a:cs typeface="Arial"/>
              </a:rPr>
              <a:t> </a:t>
            </a:r>
            <a:r>
              <a:rPr lang="de-DE" dirty="0" err="1">
                <a:cs typeface="Arial"/>
              </a:rPr>
              <a:t>AktO</a:t>
            </a:r>
            <a:r>
              <a:rPr lang="de-DE" dirty="0">
                <a:cs typeface="Arial"/>
              </a:rPr>
              <a:t>,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z.</a:t>
            </a:r>
            <a:r>
              <a:rPr lang="de-DE" spc="5" dirty="0">
                <a:cs typeface="Arial"/>
              </a:rPr>
              <a:t> </a:t>
            </a:r>
            <a:r>
              <a:rPr lang="de-DE" dirty="0">
                <a:cs typeface="Arial"/>
              </a:rPr>
              <a:t>B.</a:t>
            </a:r>
            <a:r>
              <a:rPr lang="de-DE" spc="-5" dirty="0">
                <a:cs typeface="Arial"/>
              </a:rPr>
              <a:t> </a:t>
            </a:r>
            <a:r>
              <a:rPr lang="de-DE" spc="-10" dirty="0">
                <a:cs typeface="Arial"/>
              </a:rPr>
              <a:t>PKH-</a:t>
            </a:r>
            <a:r>
              <a:rPr lang="de-DE" spc="-20" dirty="0">
                <a:cs typeface="Arial"/>
              </a:rPr>
              <a:t>Heft)</a:t>
            </a:r>
            <a:endParaRPr lang="de-DE" dirty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510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>
            <a:normAutofit fontScale="85000" lnSpcReduction="10000"/>
          </a:bodyPr>
          <a:lstStyle/>
          <a:p>
            <a:pPr marL="240665" marR="326390" indent="0">
              <a:lnSpc>
                <a:spcPct val="144200"/>
              </a:lnSpc>
              <a:spcBef>
                <a:spcPts val="105"/>
              </a:spcBef>
              <a:buNone/>
              <a:tabLst>
                <a:tab pos="469265" algn="l"/>
                <a:tab pos="469900" algn="l"/>
              </a:tabLst>
            </a:pPr>
            <a:r>
              <a:rPr lang="de-DE" sz="3000" b="1" u="sng" spc="-10" dirty="0" smtClean="0">
                <a:cs typeface="Arial"/>
              </a:rPr>
              <a:t>Eingangszeitpunkt</a:t>
            </a:r>
            <a:r>
              <a:rPr lang="de-DE" sz="3000" spc="-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(sowie</a:t>
            </a:r>
            <a:r>
              <a:rPr lang="de-DE" sz="3000" spc="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Bezeichnung</a:t>
            </a:r>
            <a:r>
              <a:rPr lang="de-DE" sz="3000" spc="1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des</a:t>
            </a:r>
            <a:r>
              <a:rPr lang="de-DE" sz="3000" spc="-1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Gerichts)</a:t>
            </a:r>
            <a:r>
              <a:rPr lang="de-DE" sz="3000" spc="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bei</a:t>
            </a:r>
            <a:r>
              <a:rPr lang="de-DE" sz="3000" spc="5" dirty="0" smtClean="0">
                <a:cs typeface="Arial"/>
              </a:rPr>
              <a:t> </a:t>
            </a:r>
            <a:r>
              <a:rPr lang="de-DE" sz="3000" spc="-10" dirty="0" smtClean="0">
                <a:cs typeface="Arial"/>
              </a:rPr>
              <a:t>Klageschriften,</a:t>
            </a:r>
            <a:r>
              <a:rPr lang="de-DE" sz="3000" dirty="0" smtClean="0">
                <a:cs typeface="Arial"/>
              </a:rPr>
              <a:t> </a:t>
            </a:r>
            <a:r>
              <a:rPr lang="de-DE" sz="3000" spc="-20" dirty="0" smtClean="0">
                <a:cs typeface="Arial"/>
              </a:rPr>
              <a:t>KFA, </a:t>
            </a:r>
            <a:r>
              <a:rPr lang="de-DE" sz="3000" spc="-10" dirty="0" smtClean="0">
                <a:cs typeface="Arial"/>
              </a:rPr>
              <a:t>Rechtsmittelschriften-</a:t>
            </a:r>
            <a:r>
              <a:rPr lang="de-DE" sz="3000" spc="2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und</a:t>
            </a:r>
            <a:r>
              <a:rPr lang="de-DE" sz="3000" spc="25" dirty="0" smtClean="0">
                <a:cs typeface="Arial"/>
              </a:rPr>
              <a:t> </a:t>
            </a:r>
            <a:r>
              <a:rPr lang="de-DE" sz="3000" spc="-10" dirty="0" smtClean="0">
                <a:cs typeface="Arial"/>
              </a:rPr>
              <a:t>–</a:t>
            </a:r>
            <a:r>
              <a:rPr lang="de-DE" sz="3000" spc="-10" dirty="0" err="1" smtClean="0">
                <a:cs typeface="Arial"/>
              </a:rPr>
              <a:t>begründungsschriften</a:t>
            </a:r>
            <a:r>
              <a:rPr lang="de-DE" sz="3000" spc="10" dirty="0" smtClean="0">
                <a:cs typeface="Arial"/>
              </a:rPr>
              <a:t> </a:t>
            </a:r>
            <a:r>
              <a:rPr lang="de-DE" sz="3000" u="sng" dirty="0" smtClean="0">
                <a:cs typeface="Arial"/>
              </a:rPr>
              <a:t>auf</a:t>
            </a:r>
            <a:r>
              <a:rPr lang="de-DE" sz="3000" u="sng" spc="40" dirty="0" smtClean="0">
                <a:cs typeface="Arial"/>
              </a:rPr>
              <a:t> </a:t>
            </a:r>
            <a:r>
              <a:rPr lang="de-DE" sz="3000" b="1" u="sng" dirty="0" smtClean="0">
                <a:cs typeface="Arial"/>
              </a:rPr>
              <a:t>Urschrift</a:t>
            </a:r>
            <a:r>
              <a:rPr lang="de-DE" sz="3000" b="1" u="sng" spc="20" dirty="0" smtClean="0">
                <a:cs typeface="Arial"/>
              </a:rPr>
              <a:t> </a:t>
            </a:r>
            <a:r>
              <a:rPr lang="de-DE" sz="3000" b="1" u="sng" dirty="0" smtClean="0">
                <a:solidFill>
                  <a:srgbClr val="C00000"/>
                </a:solidFill>
                <a:cs typeface="Arial"/>
              </a:rPr>
              <a:t>UND</a:t>
            </a:r>
            <a:r>
              <a:rPr lang="de-DE" sz="3000" b="1" u="sng" spc="25" dirty="0" smtClean="0">
                <a:cs typeface="Arial"/>
              </a:rPr>
              <a:t> </a:t>
            </a:r>
            <a:r>
              <a:rPr lang="de-DE" sz="3000" b="1" u="sng" spc="-10" dirty="0" smtClean="0">
                <a:cs typeface="Arial"/>
              </a:rPr>
              <a:t>Abschriften</a:t>
            </a:r>
            <a:r>
              <a:rPr lang="de-DE" sz="3000" u="sng" spc="-10" dirty="0" smtClean="0">
                <a:cs typeface="Arial"/>
              </a:rPr>
              <a:t> </a:t>
            </a:r>
            <a:r>
              <a:rPr lang="de-DE" sz="3000" u="sng" dirty="0" smtClean="0">
                <a:cs typeface="Arial"/>
              </a:rPr>
              <a:t>vermerken</a:t>
            </a:r>
            <a:r>
              <a:rPr lang="de-DE" sz="3000" u="sng" spc="-25" dirty="0" smtClean="0">
                <a:cs typeface="Arial"/>
              </a:rPr>
              <a:t> </a:t>
            </a:r>
            <a:r>
              <a:rPr lang="de-DE" sz="3000" u="sng" dirty="0" smtClean="0">
                <a:cs typeface="Arial"/>
              </a:rPr>
              <a:t>(§</a:t>
            </a:r>
            <a:r>
              <a:rPr lang="de-DE" sz="3000" u="sng" spc="-20" dirty="0" smtClean="0">
                <a:cs typeface="Arial"/>
              </a:rPr>
              <a:t> </a:t>
            </a:r>
            <a:r>
              <a:rPr lang="de-DE" sz="3000" u="sng" dirty="0" smtClean="0">
                <a:cs typeface="Arial"/>
              </a:rPr>
              <a:t>6</a:t>
            </a:r>
            <a:r>
              <a:rPr lang="de-DE" sz="3000" u="sng" spc="-15" dirty="0" smtClean="0">
                <a:cs typeface="Arial"/>
              </a:rPr>
              <a:t> </a:t>
            </a:r>
            <a:r>
              <a:rPr lang="de-DE" sz="3000" u="sng" dirty="0" smtClean="0">
                <a:cs typeface="Arial"/>
              </a:rPr>
              <a:t>III</a:t>
            </a:r>
            <a:r>
              <a:rPr lang="de-DE" sz="3000" u="sng" spc="-10" dirty="0" smtClean="0">
                <a:cs typeface="Arial"/>
              </a:rPr>
              <a:t> </a:t>
            </a:r>
            <a:r>
              <a:rPr lang="de-DE" sz="3000" u="sng" spc="-20" dirty="0" smtClean="0">
                <a:cs typeface="Arial"/>
              </a:rPr>
              <a:t>GOV)</a:t>
            </a:r>
            <a:endParaRPr lang="de-DE" sz="3000" u="sng" dirty="0" smtClean="0"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55"/>
              </a:spcBef>
              <a:buNone/>
            </a:pPr>
            <a:endParaRPr lang="de-DE" sz="3000" dirty="0" smtClean="0">
              <a:cs typeface="Arial"/>
            </a:endParaRPr>
          </a:p>
          <a:p>
            <a:pPr marL="469265" marR="74930">
              <a:lnSpc>
                <a:spcPct val="143600"/>
              </a:lnSpc>
              <a:buFont typeface="Times New Roman"/>
              <a:buChar char="-"/>
              <a:tabLst>
                <a:tab pos="469265" algn="l"/>
                <a:tab pos="469900" algn="l"/>
              </a:tabLst>
            </a:pPr>
            <a:r>
              <a:rPr lang="de-DE" sz="3000" dirty="0" smtClean="0">
                <a:cs typeface="Arial"/>
              </a:rPr>
              <a:t>bei</a:t>
            </a:r>
            <a:r>
              <a:rPr lang="de-DE" sz="3000" spc="-4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wichtigen</a:t>
            </a:r>
            <a:r>
              <a:rPr lang="de-DE" sz="3000" spc="-3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Schriften</a:t>
            </a:r>
            <a:r>
              <a:rPr lang="de-DE" sz="3000" spc="-3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auf</a:t>
            </a:r>
            <a:r>
              <a:rPr lang="de-DE" sz="3000" spc="-1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Verlangen</a:t>
            </a:r>
            <a:r>
              <a:rPr lang="de-DE" sz="3000" spc="-3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Empfang</a:t>
            </a:r>
            <a:r>
              <a:rPr lang="de-DE" sz="3000" spc="-2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schriftlich</a:t>
            </a:r>
            <a:r>
              <a:rPr lang="de-DE" sz="3000" spc="-3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bestätigen</a:t>
            </a:r>
            <a:r>
              <a:rPr lang="de-DE" sz="3000" spc="-2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–</a:t>
            </a:r>
            <a:r>
              <a:rPr lang="de-DE" sz="3000" spc="-2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Vorlage</a:t>
            </a:r>
            <a:r>
              <a:rPr lang="de-DE" sz="3000" spc="-35" dirty="0" smtClean="0">
                <a:cs typeface="Arial"/>
              </a:rPr>
              <a:t> </a:t>
            </a:r>
            <a:r>
              <a:rPr lang="de-DE" sz="3000" spc="-10" dirty="0" smtClean="0">
                <a:cs typeface="Arial"/>
              </a:rPr>
              <a:t>einer Empfangsbescheinigung</a:t>
            </a:r>
            <a:r>
              <a:rPr lang="de-DE" sz="3000" spc="-1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bzw. Quittungsbuch</a:t>
            </a:r>
            <a:r>
              <a:rPr lang="de-DE" sz="3000" spc="-1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von</a:t>
            </a:r>
            <a:r>
              <a:rPr lang="de-DE" sz="3000" spc="-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RA</a:t>
            </a:r>
            <a:r>
              <a:rPr lang="de-DE" sz="3000" spc="-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Pflicht</a:t>
            </a:r>
            <a:r>
              <a:rPr lang="de-DE" sz="3000" spc="-1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(§</a:t>
            </a:r>
            <a:r>
              <a:rPr lang="de-DE" sz="3000" spc="-1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6</a:t>
            </a:r>
            <a:r>
              <a:rPr lang="de-DE" sz="3000" spc="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IX</a:t>
            </a:r>
            <a:r>
              <a:rPr lang="de-DE" sz="3000" spc="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S.</a:t>
            </a:r>
            <a:r>
              <a:rPr lang="de-DE" sz="3000" spc="-1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1</a:t>
            </a:r>
            <a:r>
              <a:rPr lang="de-DE" sz="3000" spc="-1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GOV),</a:t>
            </a:r>
            <a:r>
              <a:rPr lang="de-DE" sz="3000" spc="10" dirty="0" smtClean="0">
                <a:cs typeface="Arial"/>
              </a:rPr>
              <a:t> </a:t>
            </a:r>
            <a:r>
              <a:rPr lang="de-DE" sz="3000" spc="-25" dirty="0" smtClean="0">
                <a:cs typeface="Arial"/>
              </a:rPr>
              <a:t>von </a:t>
            </a:r>
            <a:r>
              <a:rPr lang="de-DE" sz="3000" dirty="0" smtClean="0">
                <a:cs typeface="Arial"/>
              </a:rPr>
              <a:t>anderen</a:t>
            </a:r>
            <a:r>
              <a:rPr lang="de-DE" sz="3000" spc="-1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Personen</a:t>
            </a:r>
            <a:r>
              <a:rPr lang="de-DE" sz="3000" spc="-2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kann</a:t>
            </a:r>
            <a:r>
              <a:rPr lang="de-DE" sz="3000" spc="-3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dies</a:t>
            </a:r>
            <a:r>
              <a:rPr lang="de-DE" sz="3000" spc="-1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nicht</a:t>
            </a:r>
            <a:r>
              <a:rPr lang="de-DE" sz="3000" spc="-1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verlangt</a:t>
            </a:r>
            <a:r>
              <a:rPr lang="de-DE" sz="3000" spc="-1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werden</a:t>
            </a:r>
            <a:r>
              <a:rPr lang="de-DE" sz="3000" spc="-1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(§</a:t>
            </a:r>
            <a:r>
              <a:rPr lang="de-DE" sz="3000" spc="-2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6</a:t>
            </a:r>
            <a:r>
              <a:rPr lang="de-DE" sz="3000" spc="-1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IX</a:t>
            </a:r>
            <a:r>
              <a:rPr lang="de-DE" sz="3000" spc="-1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S.</a:t>
            </a:r>
            <a:r>
              <a:rPr lang="de-DE" sz="3000" spc="-2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3</a:t>
            </a:r>
            <a:r>
              <a:rPr lang="de-DE" sz="3000" spc="-20" dirty="0" smtClean="0">
                <a:cs typeface="Arial"/>
              </a:rPr>
              <a:t> GOV)</a:t>
            </a:r>
            <a:endParaRPr lang="de-DE" sz="3000" dirty="0" smtClean="0">
              <a:cs typeface="Arial"/>
            </a:endParaRPr>
          </a:p>
          <a:p>
            <a:pPr marL="0" indent="0">
              <a:lnSpc>
                <a:spcPct val="100000"/>
              </a:lnSpc>
              <a:buNone/>
            </a:pPr>
            <a:endParaRPr lang="de-DE" sz="3000" dirty="0" smtClean="0">
              <a:cs typeface="Arial"/>
            </a:endParaRPr>
          </a:p>
          <a:p>
            <a:pPr marL="469265">
              <a:lnSpc>
                <a:spcPct val="100000"/>
              </a:lnSpc>
              <a:buFont typeface="Times New Roman"/>
              <a:buChar char="-"/>
              <a:tabLst>
                <a:tab pos="469265" algn="l"/>
                <a:tab pos="469900" algn="l"/>
              </a:tabLst>
            </a:pPr>
            <a:r>
              <a:rPr lang="de-DE" sz="3000" dirty="0" smtClean="0">
                <a:cs typeface="Arial"/>
              </a:rPr>
              <a:t>Wertgegenstände</a:t>
            </a:r>
            <a:r>
              <a:rPr lang="de-DE" sz="3000" spc="-2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–</a:t>
            </a:r>
            <a:r>
              <a:rPr lang="de-DE" sz="3000" spc="-1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unaufgefordert </a:t>
            </a:r>
            <a:r>
              <a:rPr lang="de-DE" sz="3000" spc="-10" dirty="0" smtClean="0">
                <a:cs typeface="Arial"/>
              </a:rPr>
              <a:t>Empfangsbescheinigung</a:t>
            </a:r>
            <a:r>
              <a:rPr lang="de-DE" sz="3000" spc="-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erteilen</a:t>
            </a:r>
            <a:br>
              <a:rPr lang="de-DE" sz="3000" dirty="0" smtClean="0">
                <a:cs typeface="Arial"/>
              </a:rPr>
            </a:br>
            <a:r>
              <a:rPr lang="de-DE" sz="3000" dirty="0" smtClean="0">
                <a:cs typeface="Arial"/>
              </a:rPr>
              <a:t>(§</a:t>
            </a:r>
            <a:r>
              <a:rPr lang="de-DE" sz="3000" spc="-1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6</a:t>
            </a:r>
            <a:r>
              <a:rPr lang="de-DE" sz="3000" spc="-1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IX</a:t>
            </a:r>
            <a:r>
              <a:rPr lang="de-DE" sz="3000" spc="-10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S.</a:t>
            </a:r>
            <a:r>
              <a:rPr lang="de-DE" sz="3000" spc="-15" dirty="0" smtClean="0">
                <a:cs typeface="Arial"/>
              </a:rPr>
              <a:t> </a:t>
            </a:r>
            <a:r>
              <a:rPr lang="de-DE" sz="3000" dirty="0" smtClean="0">
                <a:cs typeface="Arial"/>
              </a:rPr>
              <a:t>2</a:t>
            </a:r>
            <a:r>
              <a:rPr lang="de-DE" sz="3000" spc="-15" dirty="0" smtClean="0">
                <a:cs typeface="Arial"/>
              </a:rPr>
              <a:t> </a:t>
            </a:r>
            <a:r>
              <a:rPr lang="de-DE" sz="3000" spc="-20" dirty="0" smtClean="0">
                <a:cs typeface="Arial"/>
              </a:rPr>
              <a:t>GOV)</a:t>
            </a:r>
            <a:endParaRPr lang="de-DE" sz="3000" dirty="0" smtClean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9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502920"/>
            <a:ext cx="10515600" cy="6035040"/>
          </a:xfrm>
        </p:spPr>
        <p:txBody>
          <a:bodyPr/>
          <a:lstStyle/>
          <a:p>
            <a:pPr marL="240665" marR="342900" indent="0">
              <a:lnSpc>
                <a:spcPts val="1910"/>
              </a:lnSpc>
              <a:spcBef>
                <a:spcPts val="150"/>
              </a:spcBef>
              <a:buNone/>
              <a:tabLst>
                <a:tab pos="469265" algn="l"/>
                <a:tab pos="469900" algn="l"/>
              </a:tabLst>
            </a:pPr>
            <a:r>
              <a:rPr lang="de-DE" dirty="0" smtClean="0">
                <a:cs typeface="Arial"/>
              </a:rPr>
              <a:t>gelangen</a:t>
            </a:r>
            <a:r>
              <a:rPr lang="de-DE" spc="-25" dirty="0" smtClean="0">
                <a:cs typeface="Arial"/>
              </a:rPr>
              <a:t> </a:t>
            </a:r>
            <a:r>
              <a:rPr lang="de-DE" dirty="0" smtClean="0">
                <a:cs typeface="Arial"/>
              </a:rPr>
              <a:t>Geld,</a:t>
            </a:r>
            <a:r>
              <a:rPr lang="de-DE" spc="-20" dirty="0" smtClean="0">
                <a:cs typeface="Arial"/>
              </a:rPr>
              <a:t> </a:t>
            </a:r>
            <a:r>
              <a:rPr lang="de-DE" spc="-10" dirty="0" smtClean="0">
                <a:cs typeface="Arial"/>
              </a:rPr>
              <a:t>Kostbarkeiten,</a:t>
            </a:r>
            <a:r>
              <a:rPr lang="de-DE" spc="-40" dirty="0" smtClean="0">
                <a:cs typeface="Arial"/>
              </a:rPr>
              <a:t> </a:t>
            </a:r>
            <a:r>
              <a:rPr lang="de-DE" dirty="0" smtClean="0">
                <a:cs typeface="Arial"/>
              </a:rPr>
              <a:t>Wertpapiere</a:t>
            </a:r>
            <a:r>
              <a:rPr lang="de-DE" spc="-10" dirty="0" smtClean="0">
                <a:cs typeface="Arial"/>
              </a:rPr>
              <a:t> </a:t>
            </a:r>
            <a:r>
              <a:rPr lang="de-DE" dirty="0" smtClean="0">
                <a:cs typeface="Arial"/>
              </a:rPr>
              <a:t>oder</a:t>
            </a:r>
            <a:r>
              <a:rPr lang="de-DE" spc="-25" dirty="0" smtClean="0">
                <a:cs typeface="Arial"/>
              </a:rPr>
              <a:t> </a:t>
            </a:r>
            <a:r>
              <a:rPr lang="de-DE" dirty="0" smtClean="0">
                <a:cs typeface="Arial"/>
              </a:rPr>
              <a:t>sonstige</a:t>
            </a:r>
            <a:r>
              <a:rPr lang="de-DE" spc="-15" dirty="0" smtClean="0">
                <a:cs typeface="Arial"/>
              </a:rPr>
              <a:t> </a:t>
            </a:r>
          </a:p>
          <a:p>
            <a:pPr marL="469265" marR="342900">
              <a:lnSpc>
                <a:spcPts val="1910"/>
              </a:lnSpc>
              <a:spcBef>
                <a:spcPts val="150"/>
              </a:spcBef>
              <a:buFont typeface="Times New Roman"/>
              <a:buChar char="-"/>
              <a:tabLst>
                <a:tab pos="469265" algn="l"/>
                <a:tab pos="469900" algn="l"/>
              </a:tabLst>
            </a:pPr>
            <a:endParaRPr lang="de-DE" spc="-15" dirty="0">
              <a:cs typeface="Arial"/>
            </a:endParaRPr>
          </a:p>
          <a:p>
            <a:pPr marL="240665" marR="342900" indent="0">
              <a:lnSpc>
                <a:spcPts val="1910"/>
              </a:lnSpc>
              <a:spcBef>
                <a:spcPts val="150"/>
              </a:spcBef>
              <a:buNone/>
              <a:tabLst>
                <a:tab pos="469265" algn="l"/>
                <a:tab pos="469900" algn="l"/>
              </a:tabLst>
            </a:pPr>
            <a:r>
              <a:rPr lang="de-DE" dirty="0" smtClean="0">
                <a:cs typeface="Arial"/>
              </a:rPr>
              <a:t>Urkunden</a:t>
            </a:r>
            <a:r>
              <a:rPr lang="de-DE" spc="-10" dirty="0" smtClean="0">
                <a:cs typeface="Arial"/>
              </a:rPr>
              <a:t> </a:t>
            </a:r>
            <a:r>
              <a:rPr lang="de-DE" dirty="0" smtClean="0">
                <a:cs typeface="Arial"/>
              </a:rPr>
              <a:t>o.</a:t>
            </a:r>
            <a:r>
              <a:rPr lang="de-DE" spc="-5" dirty="0" smtClean="0">
                <a:cs typeface="Arial"/>
              </a:rPr>
              <a:t> </a:t>
            </a:r>
            <a:r>
              <a:rPr lang="de-DE" dirty="0" smtClean="0">
                <a:cs typeface="Arial"/>
              </a:rPr>
              <a:t>ä.</a:t>
            </a:r>
            <a:r>
              <a:rPr lang="de-DE" spc="-5" dirty="0" smtClean="0">
                <a:cs typeface="Arial"/>
              </a:rPr>
              <a:t> </a:t>
            </a:r>
            <a:r>
              <a:rPr lang="de-DE" dirty="0" smtClean="0">
                <a:cs typeface="Arial"/>
              </a:rPr>
              <a:t>in</a:t>
            </a:r>
            <a:r>
              <a:rPr lang="de-DE" spc="-10" dirty="0" smtClean="0">
                <a:cs typeface="Arial"/>
              </a:rPr>
              <a:t> </a:t>
            </a:r>
            <a:r>
              <a:rPr lang="de-DE" spc="-25" dirty="0" smtClean="0">
                <a:cs typeface="Arial"/>
              </a:rPr>
              <a:t>den </a:t>
            </a:r>
            <a:r>
              <a:rPr lang="de-DE" dirty="0" smtClean="0">
                <a:cs typeface="Arial"/>
              </a:rPr>
              <a:t>amtlichen</a:t>
            </a:r>
            <a:r>
              <a:rPr lang="de-DE" spc="-40" dirty="0" smtClean="0">
                <a:cs typeface="Arial"/>
              </a:rPr>
              <a:t> </a:t>
            </a:r>
            <a:r>
              <a:rPr lang="de-DE" dirty="0" smtClean="0">
                <a:cs typeface="Arial"/>
              </a:rPr>
              <a:t>Gewahrsam</a:t>
            </a:r>
            <a:r>
              <a:rPr lang="de-DE" spc="-30" dirty="0" smtClean="0">
                <a:cs typeface="Arial"/>
              </a:rPr>
              <a:t> </a:t>
            </a:r>
            <a:r>
              <a:rPr lang="de-DE" dirty="0" smtClean="0">
                <a:cs typeface="Arial"/>
              </a:rPr>
              <a:t>eines</a:t>
            </a:r>
            <a:r>
              <a:rPr lang="de-DE" spc="-25" dirty="0" smtClean="0">
                <a:cs typeface="Arial"/>
              </a:rPr>
              <a:t> </a:t>
            </a:r>
            <a:r>
              <a:rPr lang="de-DE" dirty="0" smtClean="0">
                <a:cs typeface="Arial"/>
              </a:rPr>
              <a:t>Gerichts</a:t>
            </a:r>
            <a:r>
              <a:rPr lang="de-DE" spc="-25" dirty="0" smtClean="0">
                <a:cs typeface="Arial"/>
              </a:rPr>
              <a:t> :</a:t>
            </a:r>
            <a:br>
              <a:rPr lang="de-DE" spc="-25" dirty="0" smtClean="0">
                <a:cs typeface="Arial"/>
              </a:rPr>
            </a:br>
            <a:endParaRPr lang="de-DE" dirty="0" smtClean="0">
              <a:cs typeface="Arial"/>
            </a:endParaRPr>
          </a:p>
          <a:p>
            <a:pPr marL="1154430" lvl="1" indent="-457200">
              <a:lnSpc>
                <a:spcPct val="100000"/>
              </a:lnSpc>
              <a:spcBef>
                <a:spcPts val="415"/>
              </a:spcBef>
              <a:tabLst>
                <a:tab pos="926465" algn="l"/>
                <a:tab pos="927100" algn="l"/>
              </a:tabLst>
            </a:pPr>
            <a:r>
              <a:rPr lang="de-DE" sz="2800" dirty="0" smtClean="0">
                <a:cs typeface="Arial"/>
              </a:rPr>
              <a:t>nach </a:t>
            </a:r>
            <a:r>
              <a:rPr lang="de-DE" sz="2800" spc="-10" dirty="0" smtClean="0">
                <a:cs typeface="Arial"/>
              </a:rPr>
              <a:t>Gewahrsamsanweisung</a:t>
            </a:r>
            <a:r>
              <a:rPr lang="de-DE" sz="2800" spc="15" dirty="0" smtClean="0">
                <a:cs typeface="Arial"/>
              </a:rPr>
              <a:t> </a:t>
            </a:r>
            <a:r>
              <a:rPr lang="de-DE" sz="2800" dirty="0" smtClean="0">
                <a:cs typeface="Arial"/>
              </a:rPr>
              <a:t>verfahren</a:t>
            </a:r>
            <a:r>
              <a:rPr lang="de-DE" sz="2800" spc="5" dirty="0" smtClean="0">
                <a:cs typeface="Arial"/>
              </a:rPr>
              <a:t> </a:t>
            </a:r>
            <a:r>
              <a:rPr lang="de-DE" sz="2800" dirty="0" smtClean="0">
                <a:cs typeface="Arial"/>
              </a:rPr>
              <a:t>(§</a:t>
            </a:r>
            <a:r>
              <a:rPr lang="de-DE" sz="2800" spc="5" dirty="0" smtClean="0">
                <a:cs typeface="Arial"/>
              </a:rPr>
              <a:t> </a:t>
            </a:r>
            <a:r>
              <a:rPr lang="de-DE" sz="2800" dirty="0" smtClean="0">
                <a:cs typeface="Arial"/>
              </a:rPr>
              <a:t>7</a:t>
            </a:r>
            <a:r>
              <a:rPr lang="de-DE" sz="2800" spc="5" dirty="0" smtClean="0">
                <a:cs typeface="Arial"/>
              </a:rPr>
              <a:t> </a:t>
            </a:r>
            <a:r>
              <a:rPr lang="de-DE" sz="2800" spc="-20" dirty="0" smtClean="0">
                <a:cs typeface="Arial"/>
              </a:rPr>
              <a:t>GOV)</a:t>
            </a:r>
            <a:endParaRPr lang="de-DE" sz="2800" dirty="0" smtClean="0">
              <a:cs typeface="Arial"/>
            </a:endParaRPr>
          </a:p>
          <a:p>
            <a:pPr marL="1154430" lvl="1" indent="-457200">
              <a:lnSpc>
                <a:spcPct val="100000"/>
              </a:lnSpc>
              <a:spcBef>
                <a:spcPts val="575"/>
              </a:spcBef>
              <a:tabLst>
                <a:tab pos="926465" algn="l"/>
                <a:tab pos="927100" algn="l"/>
              </a:tabLst>
            </a:pPr>
            <a:r>
              <a:rPr lang="de-DE" sz="2800" dirty="0" smtClean="0">
                <a:cs typeface="Arial"/>
              </a:rPr>
              <a:t>Eingangsvermerk</a:t>
            </a:r>
            <a:r>
              <a:rPr lang="de-DE" sz="2800" spc="-20" dirty="0" smtClean="0">
                <a:cs typeface="Arial"/>
              </a:rPr>
              <a:t> </a:t>
            </a:r>
            <a:r>
              <a:rPr lang="de-DE" sz="2800" dirty="0" smtClean="0">
                <a:cs typeface="Arial"/>
              </a:rPr>
              <a:t>ist</a:t>
            </a:r>
            <a:r>
              <a:rPr lang="de-DE" sz="2800" spc="-30" dirty="0" smtClean="0">
                <a:cs typeface="Arial"/>
              </a:rPr>
              <a:t> </a:t>
            </a:r>
            <a:r>
              <a:rPr lang="de-DE" sz="2800" dirty="0" smtClean="0">
                <a:cs typeface="Arial"/>
              </a:rPr>
              <a:t>mit</a:t>
            </a:r>
            <a:r>
              <a:rPr lang="de-DE" sz="2800" spc="-25" dirty="0" smtClean="0">
                <a:cs typeface="Arial"/>
              </a:rPr>
              <a:t> </a:t>
            </a:r>
            <a:r>
              <a:rPr lang="de-DE" sz="2800" dirty="0" smtClean="0">
                <a:cs typeface="Arial"/>
              </a:rPr>
              <a:t>vollen</a:t>
            </a:r>
            <a:r>
              <a:rPr lang="de-DE" sz="2800" spc="-25" dirty="0" smtClean="0">
                <a:cs typeface="Arial"/>
              </a:rPr>
              <a:t> </a:t>
            </a:r>
            <a:r>
              <a:rPr lang="de-DE" sz="2800" dirty="0" smtClean="0">
                <a:cs typeface="Arial"/>
              </a:rPr>
              <a:t>Namenszug</a:t>
            </a:r>
            <a:r>
              <a:rPr lang="de-DE" sz="2800" spc="-15" dirty="0" smtClean="0">
                <a:cs typeface="Arial"/>
              </a:rPr>
              <a:t> </a:t>
            </a:r>
            <a:r>
              <a:rPr lang="de-DE" sz="2800" dirty="0" smtClean="0">
                <a:cs typeface="Arial"/>
              </a:rPr>
              <a:t>zu</a:t>
            </a:r>
            <a:r>
              <a:rPr lang="de-DE" sz="2800" spc="-20" dirty="0" smtClean="0">
                <a:cs typeface="Arial"/>
              </a:rPr>
              <a:t> </a:t>
            </a:r>
            <a:r>
              <a:rPr lang="de-DE" sz="2800" dirty="0" smtClean="0">
                <a:cs typeface="Arial"/>
              </a:rPr>
              <a:t>versehen</a:t>
            </a:r>
            <a:r>
              <a:rPr lang="de-DE" sz="2800" spc="-35" dirty="0" smtClean="0">
                <a:cs typeface="Arial"/>
              </a:rPr>
              <a:t> </a:t>
            </a:r>
            <a:br>
              <a:rPr lang="de-DE" sz="2800" spc="-35" dirty="0" smtClean="0">
                <a:cs typeface="Arial"/>
              </a:rPr>
            </a:br>
            <a:r>
              <a:rPr lang="de-DE" sz="2800" dirty="0" smtClean="0">
                <a:cs typeface="Arial"/>
              </a:rPr>
              <a:t>(§</a:t>
            </a:r>
            <a:r>
              <a:rPr lang="de-DE" sz="2800" spc="-20" dirty="0" smtClean="0">
                <a:cs typeface="Arial"/>
              </a:rPr>
              <a:t> </a:t>
            </a:r>
            <a:r>
              <a:rPr lang="de-DE" sz="2800" dirty="0" smtClean="0">
                <a:cs typeface="Arial"/>
              </a:rPr>
              <a:t>6</a:t>
            </a:r>
            <a:r>
              <a:rPr lang="de-DE" sz="2800" spc="-15" dirty="0" smtClean="0">
                <a:cs typeface="Arial"/>
              </a:rPr>
              <a:t> </a:t>
            </a:r>
            <a:r>
              <a:rPr lang="de-DE" sz="2800" dirty="0" smtClean="0">
                <a:cs typeface="Arial"/>
              </a:rPr>
              <a:t>V</a:t>
            </a:r>
            <a:r>
              <a:rPr lang="de-DE" sz="2800" spc="-20" dirty="0" smtClean="0">
                <a:cs typeface="Arial"/>
              </a:rPr>
              <a:t> </a:t>
            </a:r>
            <a:r>
              <a:rPr lang="de-DE" sz="2800" dirty="0" smtClean="0">
                <a:cs typeface="Arial"/>
              </a:rPr>
              <a:t>Nr.</a:t>
            </a:r>
            <a:r>
              <a:rPr lang="de-DE" sz="2800" spc="-25" dirty="0" smtClean="0">
                <a:cs typeface="Arial"/>
              </a:rPr>
              <a:t> </a:t>
            </a:r>
            <a:r>
              <a:rPr lang="de-DE" sz="2800" dirty="0" smtClean="0">
                <a:cs typeface="Arial"/>
              </a:rPr>
              <a:t>e</a:t>
            </a:r>
            <a:r>
              <a:rPr lang="de-DE" sz="2800" spc="-30" dirty="0" smtClean="0">
                <a:cs typeface="Arial"/>
              </a:rPr>
              <a:t> </a:t>
            </a:r>
            <a:r>
              <a:rPr lang="de-DE" sz="2800" spc="-20" dirty="0" smtClean="0">
                <a:cs typeface="Arial"/>
              </a:rPr>
              <a:t>GOV)</a:t>
            </a:r>
          </a:p>
          <a:p>
            <a:pPr marL="697230" lvl="1" indent="0">
              <a:lnSpc>
                <a:spcPct val="100000"/>
              </a:lnSpc>
              <a:spcBef>
                <a:spcPts val="575"/>
              </a:spcBef>
              <a:buNone/>
              <a:tabLst>
                <a:tab pos="926465" algn="l"/>
                <a:tab pos="927100" algn="l"/>
              </a:tabLst>
            </a:pPr>
            <a:endParaRPr lang="de-DE" sz="2800" dirty="0" smtClean="0">
              <a:cs typeface="Arial"/>
            </a:endParaRPr>
          </a:p>
          <a:p>
            <a:pPr marL="240665" marR="800100" indent="0">
              <a:lnSpc>
                <a:spcPct val="143600"/>
              </a:lnSpc>
              <a:buNone/>
              <a:tabLst>
                <a:tab pos="469265" algn="l"/>
                <a:tab pos="469900" algn="l"/>
              </a:tabLst>
            </a:pPr>
            <a:r>
              <a:rPr lang="de-DE" dirty="0" smtClean="0">
                <a:cs typeface="Arial"/>
              </a:rPr>
              <a:t>Schecks</a:t>
            </a:r>
            <a:r>
              <a:rPr lang="de-DE" spc="-35" dirty="0" smtClean="0">
                <a:cs typeface="Arial"/>
              </a:rPr>
              <a:t> </a:t>
            </a:r>
            <a:r>
              <a:rPr lang="de-DE" dirty="0" smtClean="0">
                <a:cs typeface="Arial"/>
              </a:rPr>
              <a:t>werden</a:t>
            </a:r>
            <a:r>
              <a:rPr lang="de-DE" spc="-25" dirty="0" smtClean="0">
                <a:cs typeface="Arial"/>
              </a:rPr>
              <a:t> </a:t>
            </a:r>
            <a:r>
              <a:rPr lang="de-DE" dirty="0" smtClean="0">
                <a:cs typeface="Arial"/>
              </a:rPr>
              <a:t>entnommen,</a:t>
            </a:r>
            <a:r>
              <a:rPr lang="de-DE" spc="-35" dirty="0" smtClean="0">
                <a:cs typeface="Arial"/>
              </a:rPr>
              <a:t> </a:t>
            </a:r>
            <a:r>
              <a:rPr lang="de-DE" dirty="0" smtClean="0">
                <a:cs typeface="Arial"/>
              </a:rPr>
              <a:t>mit</a:t>
            </a:r>
            <a:r>
              <a:rPr lang="de-DE" spc="-15" dirty="0" smtClean="0">
                <a:cs typeface="Arial"/>
              </a:rPr>
              <a:t> </a:t>
            </a:r>
            <a:r>
              <a:rPr lang="de-DE" dirty="0" smtClean="0">
                <a:cs typeface="Arial"/>
              </a:rPr>
              <a:t>AZ</a:t>
            </a:r>
            <a:r>
              <a:rPr lang="de-DE" spc="-30" dirty="0" smtClean="0">
                <a:cs typeface="Arial"/>
              </a:rPr>
              <a:t> </a:t>
            </a:r>
            <a:r>
              <a:rPr lang="de-DE" dirty="0" smtClean="0">
                <a:cs typeface="Arial"/>
              </a:rPr>
              <a:t>versehen</a:t>
            </a:r>
            <a:r>
              <a:rPr lang="de-DE" spc="-40" dirty="0" smtClean="0">
                <a:cs typeface="Arial"/>
              </a:rPr>
              <a:t> </a:t>
            </a:r>
            <a:r>
              <a:rPr lang="de-DE" dirty="0" smtClean="0">
                <a:cs typeface="Arial"/>
              </a:rPr>
              <a:t>und</a:t>
            </a:r>
            <a:r>
              <a:rPr lang="de-DE" spc="-25" dirty="0" smtClean="0">
                <a:cs typeface="Arial"/>
              </a:rPr>
              <a:t> </a:t>
            </a:r>
            <a:r>
              <a:rPr lang="de-DE" dirty="0" smtClean="0">
                <a:cs typeface="Arial"/>
              </a:rPr>
              <a:t>der</a:t>
            </a:r>
            <a:r>
              <a:rPr lang="de-DE" spc="-30" dirty="0" smtClean="0">
                <a:cs typeface="Arial"/>
              </a:rPr>
              <a:t> </a:t>
            </a:r>
            <a:r>
              <a:rPr lang="de-DE" dirty="0" smtClean="0">
                <a:cs typeface="Arial"/>
              </a:rPr>
              <a:t>Zahlstelle</a:t>
            </a:r>
            <a:r>
              <a:rPr lang="de-DE" spc="-35" dirty="0" smtClean="0">
                <a:cs typeface="Arial"/>
              </a:rPr>
              <a:t> </a:t>
            </a:r>
            <a:r>
              <a:rPr lang="de-DE" spc="-10" dirty="0" smtClean="0">
                <a:cs typeface="Arial"/>
              </a:rPr>
              <a:t>gegen </a:t>
            </a:r>
            <a:r>
              <a:rPr lang="de-DE" dirty="0" smtClean="0">
                <a:cs typeface="Arial"/>
              </a:rPr>
              <a:t>Empfangsbekenntnis</a:t>
            </a:r>
            <a:r>
              <a:rPr lang="de-DE" spc="-50" dirty="0" smtClean="0">
                <a:cs typeface="Arial"/>
              </a:rPr>
              <a:t> </a:t>
            </a:r>
            <a:r>
              <a:rPr lang="de-DE" dirty="0" smtClean="0">
                <a:cs typeface="Arial"/>
              </a:rPr>
              <a:t>übergeben,</a:t>
            </a:r>
            <a:r>
              <a:rPr lang="de-DE" spc="-50" dirty="0" smtClean="0">
                <a:cs typeface="Arial"/>
              </a:rPr>
              <a:t> </a:t>
            </a:r>
            <a:r>
              <a:rPr lang="de-DE" dirty="0" smtClean="0">
                <a:cs typeface="Arial"/>
              </a:rPr>
              <a:t>Eintragung</a:t>
            </a:r>
            <a:r>
              <a:rPr lang="de-DE" spc="-45" dirty="0" smtClean="0">
                <a:cs typeface="Arial"/>
              </a:rPr>
              <a:t> </a:t>
            </a:r>
            <a:r>
              <a:rPr lang="de-DE" dirty="0" smtClean="0">
                <a:cs typeface="Arial"/>
              </a:rPr>
              <a:t>in</a:t>
            </a:r>
            <a:r>
              <a:rPr lang="de-DE" spc="-45" dirty="0" smtClean="0">
                <a:cs typeface="Arial"/>
              </a:rPr>
              <a:t> </a:t>
            </a:r>
            <a:r>
              <a:rPr lang="de-DE" dirty="0" smtClean="0">
                <a:cs typeface="Arial"/>
              </a:rPr>
              <a:t>die</a:t>
            </a:r>
            <a:r>
              <a:rPr lang="de-DE" spc="-40" dirty="0" smtClean="0">
                <a:cs typeface="Arial"/>
              </a:rPr>
              <a:t> </a:t>
            </a:r>
            <a:r>
              <a:rPr lang="de-DE" spc="-10" dirty="0" smtClean="0">
                <a:cs typeface="Arial"/>
              </a:rPr>
              <a:t>Scheckliste</a:t>
            </a:r>
            <a:endParaRPr lang="de-DE" dirty="0" smtClean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395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920" y="37890"/>
            <a:ext cx="8904032" cy="6820110"/>
          </a:xfrm>
        </p:spPr>
      </p:pic>
    </p:spTree>
    <p:extLst>
      <p:ext uri="{BB962C8B-B14F-4D97-AF65-F5344CB8AC3E}">
        <p14:creationId xmlns:p14="http://schemas.microsoft.com/office/powerpoint/2010/main" val="349479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11480"/>
            <a:ext cx="10515600" cy="6263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4000" b="1" u="sng" dirty="0" smtClean="0">
                <a:solidFill>
                  <a:srgbClr val="0070C0"/>
                </a:solidFill>
              </a:rPr>
              <a:t>Die Eingangsregistratur registriert die Klageschrift</a:t>
            </a:r>
            <a:r>
              <a:rPr lang="de-DE" sz="4000" dirty="0" smtClean="0"/>
              <a:t/>
            </a:r>
            <a:br>
              <a:rPr lang="de-DE" sz="4000" dirty="0" smtClean="0"/>
            </a:br>
            <a:endParaRPr lang="de-DE" sz="4000" dirty="0" smtClean="0"/>
          </a:p>
          <a:p>
            <a:pPr marL="0" indent="0">
              <a:buNone/>
            </a:pPr>
            <a:r>
              <a:rPr lang="de-DE" dirty="0">
                <a:latin typeface="Arial"/>
                <a:cs typeface="Arial"/>
              </a:rPr>
              <a:t>alle</a:t>
            </a:r>
            <a:r>
              <a:rPr lang="de-DE" spc="-45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Angelegenheiten</a:t>
            </a:r>
            <a:r>
              <a:rPr lang="de-DE" spc="-3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der</a:t>
            </a:r>
            <a:r>
              <a:rPr lang="de-DE" spc="-4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streitigen</a:t>
            </a:r>
            <a:r>
              <a:rPr lang="de-DE" spc="-4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Gerichtsbarkeit</a:t>
            </a:r>
            <a:r>
              <a:rPr lang="de-DE" spc="-10" dirty="0">
                <a:latin typeface="Arial"/>
                <a:cs typeface="Arial"/>
              </a:rPr>
              <a:t> </a:t>
            </a:r>
            <a:r>
              <a:rPr lang="de-DE" spc="-10" dirty="0" smtClean="0">
                <a:latin typeface="Arial"/>
                <a:cs typeface="Arial"/>
              </a:rPr>
              <a:t/>
            </a:r>
            <a:br>
              <a:rPr lang="de-DE" spc="-10" dirty="0" smtClean="0">
                <a:latin typeface="Arial"/>
                <a:cs typeface="Arial"/>
              </a:rPr>
            </a:br>
            <a:r>
              <a:rPr lang="de-DE" spc="-10" dirty="0" smtClean="0">
                <a:latin typeface="Arial"/>
                <a:cs typeface="Arial"/>
              </a:rPr>
              <a:t/>
            </a:r>
            <a:br>
              <a:rPr lang="de-DE" spc="-10" dirty="0" smtClean="0">
                <a:latin typeface="Arial"/>
                <a:cs typeface="Arial"/>
              </a:rPr>
            </a:br>
            <a:r>
              <a:rPr lang="de-DE" dirty="0" smtClean="0">
                <a:latin typeface="Arial"/>
                <a:cs typeface="Arial"/>
              </a:rPr>
              <a:t>–</a:t>
            </a:r>
            <a:r>
              <a:rPr lang="de-DE" spc="-45" dirty="0" smtClean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mit</a:t>
            </a:r>
            <a:r>
              <a:rPr lang="de-DE" spc="-35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Ausnahme</a:t>
            </a:r>
            <a:r>
              <a:rPr lang="de-DE" spc="-3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des</a:t>
            </a:r>
            <a:r>
              <a:rPr lang="de-DE" spc="-40" dirty="0">
                <a:latin typeface="Arial"/>
                <a:cs typeface="Arial"/>
              </a:rPr>
              <a:t> </a:t>
            </a:r>
            <a:r>
              <a:rPr lang="de-DE" spc="-10" dirty="0" smtClean="0">
                <a:latin typeface="Arial"/>
                <a:cs typeface="Arial"/>
              </a:rPr>
              <a:t>Mahnver</a:t>
            </a:r>
            <a:r>
              <a:rPr lang="de-DE" dirty="0" smtClean="0">
                <a:latin typeface="Arial"/>
                <a:cs typeface="Arial"/>
              </a:rPr>
              <a:t>fahrens</a:t>
            </a:r>
            <a:r>
              <a:rPr lang="de-DE" spc="-10" dirty="0" smtClean="0">
                <a:latin typeface="Arial"/>
                <a:cs typeface="Arial"/>
              </a:rPr>
              <a:t> </a:t>
            </a:r>
            <a:r>
              <a:rPr lang="de-DE" dirty="0" smtClean="0">
                <a:latin typeface="Arial"/>
                <a:cs typeface="Arial"/>
              </a:rPr>
              <a:t>–</a:t>
            </a:r>
            <a:r>
              <a:rPr lang="de-DE" spc="-10" dirty="0" smtClean="0">
                <a:latin typeface="Arial"/>
                <a:cs typeface="Arial"/>
              </a:rPr>
              <a:t> </a:t>
            </a:r>
            <a:br>
              <a:rPr lang="de-DE" spc="-10" dirty="0" smtClean="0">
                <a:latin typeface="Arial"/>
                <a:cs typeface="Arial"/>
              </a:rPr>
            </a:br>
            <a:r>
              <a:rPr lang="de-DE" spc="-10" dirty="0" smtClean="0">
                <a:latin typeface="Arial"/>
                <a:cs typeface="Arial"/>
              </a:rPr>
              <a:t/>
            </a:r>
            <a:br>
              <a:rPr lang="de-DE" spc="-10" dirty="0" smtClean="0">
                <a:latin typeface="Arial"/>
                <a:cs typeface="Arial"/>
              </a:rPr>
            </a:br>
            <a:r>
              <a:rPr lang="de-DE" dirty="0" smtClean="0">
                <a:latin typeface="Arial"/>
                <a:cs typeface="Arial"/>
              </a:rPr>
              <a:t>müssen</a:t>
            </a:r>
            <a:r>
              <a:rPr lang="de-DE" spc="-5" dirty="0" smtClean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in</a:t>
            </a:r>
            <a:r>
              <a:rPr lang="de-DE" spc="-5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das</a:t>
            </a:r>
            <a:r>
              <a:rPr lang="de-DE" spc="-15" dirty="0">
                <a:latin typeface="Arial"/>
                <a:cs typeface="Arial"/>
              </a:rPr>
              <a:t> </a:t>
            </a:r>
            <a:r>
              <a:rPr lang="de-DE" spc="-1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Zivilprozessregister</a:t>
            </a:r>
            <a:r>
              <a:rPr lang="de-DE" dirty="0">
                <a:latin typeface="Arial"/>
                <a:cs typeface="Arial"/>
              </a:rPr>
              <a:t> </a:t>
            </a:r>
            <a:r>
              <a:rPr lang="de-DE" dirty="0" smtClean="0">
                <a:latin typeface="Arial"/>
                <a:cs typeface="Arial"/>
              </a:rPr>
              <a:t>eingetragen</a:t>
            </a:r>
            <a:r>
              <a:rPr lang="de-DE" spc="-15" dirty="0" smtClean="0">
                <a:latin typeface="Arial"/>
                <a:cs typeface="Arial"/>
              </a:rPr>
              <a:t> </a:t>
            </a:r>
            <a:r>
              <a:rPr lang="de-DE" spc="-10" dirty="0" smtClean="0">
                <a:latin typeface="Arial"/>
                <a:cs typeface="Arial"/>
              </a:rPr>
              <a:t>werden</a:t>
            </a:r>
            <a:br>
              <a:rPr lang="de-DE" spc="-10" dirty="0" smtClean="0">
                <a:latin typeface="Arial"/>
                <a:cs typeface="Arial"/>
              </a:rPr>
            </a:br>
            <a:r>
              <a:rPr lang="de-DE" dirty="0" smtClean="0">
                <a:latin typeface="Arial"/>
                <a:cs typeface="Arial"/>
              </a:rPr>
              <a:t>(§</a:t>
            </a:r>
            <a:r>
              <a:rPr lang="de-DE" spc="-10" dirty="0" smtClean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18</a:t>
            </a:r>
            <a:r>
              <a:rPr lang="de-DE" spc="-1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I</a:t>
            </a:r>
            <a:r>
              <a:rPr lang="de-DE" spc="-5" dirty="0">
                <a:latin typeface="Arial"/>
                <a:cs typeface="Arial"/>
              </a:rPr>
              <a:t> </a:t>
            </a:r>
            <a:r>
              <a:rPr lang="de-DE" dirty="0" err="1">
                <a:latin typeface="Arial"/>
                <a:cs typeface="Arial"/>
              </a:rPr>
              <a:t>AktO</a:t>
            </a:r>
            <a:r>
              <a:rPr lang="de-DE" dirty="0">
                <a:latin typeface="Arial"/>
                <a:cs typeface="Arial"/>
              </a:rPr>
              <a:t>)</a:t>
            </a:r>
            <a:r>
              <a:rPr lang="de-DE" spc="-5" dirty="0">
                <a:latin typeface="Arial"/>
                <a:cs typeface="Arial"/>
              </a:rPr>
              <a:t> </a:t>
            </a:r>
            <a:endParaRPr lang="de-DE" dirty="0">
              <a:latin typeface="Arial"/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441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28600"/>
            <a:ext cx="10515600" cy="637032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de-DE" dirty="0">
                <a:cs typeface="Arial"/>
              </a:rPr>
              <a:t>So sind</a:t>
            </a:r>
            <a:r>
              <a:rPr lang="de-DE" spc="10" dirty="0">
                <a:cs typeface="Arial"/>
              </a:rPr>
              <a:t> </a:t>
            </a:r>
            <a:r>
              <a:rPr lang="de-DE" dirty="0">
                <a:cs typeface="Arial"/>
              </a:rPr>
              <a:t>im</a:t>
            </a:r>
            <a:r>
              <a:rPr lang="de-DE" spc="5" dirty="0">
                <a:cs typeface="Arial"/>
              </a:rPr>
              <a:t> </a:t>
            </a:r>
            <a:r>
              <a:rPr lang="de-DE" spc="-10" dirty="0">
                <a:solidFill>
                  <a:schemeClr val="accent6">
                    <a:lumMod val="75000"/>
                  </a:schemeClr>
                </a:solidFill>
                <a:cs typeface="Arial"/>
              </a:rPr>
              <a:t>Zivilprozessregister</a:t>
            </a:r>
            <a:r>
              <a:rPr lang="de-DE" spc="5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10" dirty="0">
                <a:cs typeface="Arial"/>
              </a:rPr>
              <a:t> </a:t>
            </a:r>
            <a:r>
              <a:rPr lang="de-DE" dirty="0">
                <a:cs typeface="Arial"/>
              </a:rPr>
              <a:t>18 II</a:t>
            </a:r>
            <a:r>
              <a:rPr lang="de-DE" spc="5" dirty="0">
                <a:cs typeface="Arial"/>
              </a:rPr>
              <a:t> </a:t>
            </a:r>
            <a:r>
              <a:rPr lang="de-DE" spc="-10" dirty="0" err="1">
                <a:cs typeface="Arial"/>
              </a:rPr>
              <a:t>AktO</a:t>
            </a:r>
            <a:r>
              <a:rPr lang="de-DE" spc="-10" dirty="0" smtClean="0">
                <a:cs typeface="Arial"/>
              </a:rPr>
              <a:t>):</a:t>
            </a:r>
            <a:br>
              <a:rPr lang="de-DE" spc="-10" dirty="0" smtClean="0">
                <a:cs typeface="Arial"/>
              </a:rPr>
            </a:br>
            <a:endParaRPr lang="de-DE" dirty="0">
              <a:cs typeface="Arial"/>
            </a:endParaRPr>
          </a:p>
          <a:p>
            <a:pPr marL="755015" indent="-514350">
              <a:lnSpc>
                <a:spcPct val="100000"/>
              </a:lnSpc>
              <a:spcBef>
                <a:spcPts val="575"/>
              </a:spcBef>
              <a:buFont typeface="+mj-lt"/>
              <a:buAutoNum type="arabicPeriod"/>
              <a:tabLst>
                <a:tab pos="469900" algn="l"/>
              </a:tabLst>
            </a:pPr>
            <a:r>
              <a:rPr lang="de-DE" spc="-10" dirty="0" smtClean="0">
                <a:cs typeface="Arial"/>
              </a:rPr>
              <a:t>Aktenzeichen,</a:t>
            </a:r>
            <a:endParaRPr lang="de-DE" dirty="0" smtClean="0">
              <a:cs typeface="Arial"/>
            </a:endParaRPr>
          </a:p>
          <a:p>
            <a:pPr marL="755015" indent="-514350">
              <a:lnSpc>
                <a:spcPct val="100000"/>
              </a:lnSpc>
              <a:spcBef>
                <a:spcPts val="575"/>
              </a:spcBef>
              <a:buFont typeface="+mj-lt"/>
              <a:buAutoNum type="arabicPeriod"/>
              <a:tabLst>
                <a:tab pos="469900" algn="l"/>
              </a:tabLst>
            </a:pPr>
            <a:r>
              <a:rPr lang="de-DE" dirty="0" smtClean="0">
                <a:cs typeface="Arial"/>
              </a:rPr>
              <a:t>Datum</a:t>
            </a:r>
            <a:r>
              <a:rPr lang="de-DE" spc="-25" dirty="0" smtClean="0">
                <a:cs typeface="Arial"/>
              </a:rPr>
              <a:t> </a:t>
            </a:r>
            <a:r>
              <a:rPr lang="de-DE" dirty="0">
                <a:cs typeface="Arial"/>
              </a:rPr>
              <a:t>des</a:t>
            </a:r>
            <a:r>
              <a:rPr lang="de-DE" spc="-10" dirty="0">
                <a:cs typeface="Arial"/>
              </a:rPr>
              <a:t> </a:t>
            </a:r>
            <a:r>
              <a:rPr lang="de-DE" spc="-10" dirty="0" smtClean="0">
                <a:cs typeface="Arial"/>
              </a:rPr>
              <a:t>Eingangs,</a:t>
            </a:r>
            <a:endParaRPr lang="de-DE" spc="-10" dirty="0">
              <a:cs typeface="Arial"/>
            </a:endParaRPr>
          </a:p>
          <a:p>
            <a:pPr marL="755015" indent="-514350">
              <a:lnSpc>
                <a:spcPct val="100000"/>
              </a:lnSpc>
              <a:spcBef>
                <a:spcPts val="575"/>
              </a:spcBef>
              <a:buFont typeface="+mj-lt"/>
              <a:buAutoNum type="arabicPeriod"/>
              <a:tabLst>
                <a:tab pos="469900" algn="l"/>
              </a:tabLst>
            </a:pPr>
            <a:r>
              <a:rPr lang="de-DE" dirty="0" smtClean="0">
                <a:cs typeface="Arial"/>
              </a:rPr>
              <a:t>Vor-</a:t>
            </a:r>
            <a:r>
              <a:rPr lang="de-DE" spc="25" dirty="0" smtClean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30" dirty="0">
                <a:cs typeface="Arial"/>
              </a:rPr>
              <a:t> </a:t>
            </a:r>
            <a:r>
              <a:rPr lang="de-DE" dirty="0">
                <a:cs typeface="Arial"/>
              </a:rPr>
              <a:t>Familienname</a:t>
            </a:r>
            <a:r>
              <a:rPr lang="de-DE" spc="20" dirty="0">
                <a:cs typeface="Arial"/>
              </a:rPr>
              <a:t> </a:t>
            </a:r>
            <a:r>
              <a:rPr lang="de-DE" dirty="0">
                <a:cs typeface="Arial"/>
              </a:rPr>
              <a:t>oder</a:t>
            </a:r>
            <a:r>
              <a:rPr lang="de-DE" spc="40" dirty="0">
                <a:cs typeface="Arial"/>
              </a:rPr>
              <a:t> </a:t>
            </a:r>
            <a:r>
              <a:rPr lang="de-DE" dirty="0">
                <a:cs typeface="Arial"/>
              </a:rPr>
              <a:t>Bezeichnung</a:t>
            </a:r>
            <a:r>
              <a:rPr lang="de-DE" spc="40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35" dirty="0">
                <a:cs typeface="Arial"/>
              </a:rPr>
              <a:t> </a:t>
            </a:r>
            <a:r>
              <a:rPr lang="de-DE" dirty="0">
                <a:cs typeface="Arial"/>
              </a:rPr>
              <a:t>Parteien</a:t>
            </a:r>
            <a:r>
              <a:rPr lang="de-DE" spc="25" dirty="0">
                <a:cs typeface="Arial"/>
              </a:rPr>
              <a:t> </a:t>
            </a:r>
            <a:r>
              <a:rPr lang="de-DE" spc="25" dirty="0" smtClean="0">
                <a:cs typeface="Arial"/>
              </a:rPr>
              <a:t/>
            </a:r>
            <a:br>
              <a:rPr lang="de-DE" spc="25" dirty="0" smtClean="0">
                <a:cs typeface="Arial"/>
              </a:rPr>
            </a:br>
            <a:r>
              <a:rPr lang="de-DE" dirty="0" smtClean="0">
                <a:cs typeface="Arial"/>
              </a:rPr>
              <a:t>oder</a:t>
            </a:r>
            <a:r>
              <a:rPr lang="de-DE" spc="35" dirty="0" smtClean="0">
                <a:cs typeface="Arial"/>
              </a:rPr>
              <a:t> </a:t>
            </a:r>
            <a:r>
              <a:rPr lang="de-DE" dirty="0">
                <a:cs typeface="Arial"/>
              </a:rPr>
              <a:t>Beteiligten</a:t>
            </a:r>
            <a:r>
              <a:rPr lang="de-DE" spc="15" dirty="0">
                <a:cs typeface="Arial"/>
              </a:rPr>
              <a:t> </a:t>
            </a:r>
            <a:r>
              <a:rPr lang="de-DE" dirty="0">
                <a:cs typeface="Arial"/>
              </a:rPr>
              <a:t>sowie</a:t>
            </a:r>
            <a:r>
              <a:rPr lang="de-DE" spc="40" dirty="0">
                <a:cs typeface="Arial"/>
              </a:rPr>
              <a:t> </a:t>
            </a:r>
            <a:r>
              <a:rPr lang="de-DE" spc="-10" dirty="0">
                <a:cs typeface="Arial"/>
              </a:rPr>
              <a:t>deren </a:t>
            </a:r>
            <a:r>
              <a:rPr lang="de-DE" dirty="0">
                <a:cs typeface="Arial"/>
              </a:rPr>
              <a:t>Anschrift</a:t>
            </a:r>
            <a:r>
              <a:rPr lang="de-DE" spc="10" dirty="0">
                <a:cs typeface="Arial"/>
              </a:rPr>
              <a:t> </a:t>
            </a:r>
            <a:r>
              <a:rPr lang="de-DE" spc="10" dirty="0" smtClean="0">
                <a:cs typeface="Arial"/>
              </a:rPr>
              <a:t/>
            </a:r>
            <a:br>
              <a:rPr lang="de-DE" spc="10" dirty="0" smtClean="0">
                <a:cs typeface="Arial"/>
              </a:rPr>
            </a:br>
            <a:r>
              <a:rPr lang="de-DE" spc="-10" dirty="0" smtClean="0">
                <a:cs typeface="Arial"/>
              </a:rPr>
              <a:t>(</a:t>
            </a:r>
            <a:r>
              <a:rPr lang="de-DE" spc="-10" dirty="0">
                <a:cs typeface="Arial"/>
              </a:rPr>
              <a:t>Kläger/Antragsteller,</a:t>
            </a:r>
            <a:r>
              <a:rPr lang="de-DE" spc="45" dirty="0">
                <a:cs typeface="Arial"/>
              </a:rPr>
              <a:t> </a:t>
            </a:r>
            <a:r>
              <a:rPr lang="de-DE" spc="-10" dirty="0">
                <a:cs typeface="Arial"/>
              </a:rPr>
              <a:t>Beklagter/Antragsgegner,</a:t>
            </a:r>
            <a:r>
              <a:rPr lang="de-DE" spc="20" dirty="0">
                <a:cs typeface="Arial"/>
              </a:rPr>
              <a:t> </a:t>
            </a:r>
            <a:r>
              <a:rPr lang="de-DE" dirty="0">
                <a:cs typeface="Arial"/>
              </a:rPr>
              <a:t>weiterer</a:t>
            </a:r>
            <a:r>
              <a:rPr lang="de-DE" spc="45" dirty="0">
                <a:cs typeface="Arial"/>
              </a:rPr>
              <a:t> </a:t>
            </a:r>
            <a:r>
              <a:rPr lang="de-DE" spc="-10" dirty="0">
                <a:cs typeface="Arial"/>
              </a:rPr>
              <a:t>Beteiligter</a:t>
            </a:r>
            <a:r>
              <a:rPr lang="de-DE" spc="-10" dirty="0" smtClean="0">
                <a:cs typeface="Arial"/>
              </a:rPr>
              <a:t>)</a:t>
            </a:r>
            <a:endParaRPr lang="de-DE" dirty="0">
              <a:cs typeface="Arial"/>
            </a:endParaRPr>
          </a:p>
          <a:p>
            <a:pPr marL="755015" indent="-514350">
              <a:lnSpc>
                <a:spcPct val="100000"/>
              </a:lnSpc>
              <a:spcBef>
                <a:spcPts val="414"/>
              </a:spcBef>
              <a:buFont typeface="+mj-lt"/>
              <a:buAutoNum type="arabicPeriod"/>
              <a:tabLst>
                <a:tab pos="469900" algn="l"/>
              </a:tabLst>
            </a:pPr>
            <a:r>
              <a:rPr lang="de-DE" dirty="0">
                <a:cs typeface="Arial"/>
              </a:rPr>
              <a:t>Datum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Art</a:t>
            </a:r>
            <a:r>
              <a:rPr lang="de-DE" spc="-5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20" dirty="0">
                <a:cs typeface="Arial"/>
              </a:rPr>
              <a:t> </a:t>
            </a:r>
            <a:r>
              <a:rPr lang="de-DE" spc="-10" dirty="0" smtClean="0">
                <a:cs typeface="Arial"/>
              </a:rPr>
              <a:t>Erledigung</a:t>
            </a:r>
          </a:p>
          <a:p>
            <a:pPr marL="755015" indent="-514350">
              <a:lnSpc>
                <a:spcPct val="100000"/>
              </a:lnSpc>
              <a:spcBef>
                <a:spcPts val="414"/>
              </a:spcBef>
              <a:buFont typeface="+mj-lt"/>
              <a:buAutoNum type="arabicPeriod"/>
              <a:tabLst>
                <a:tab pos="469900" algn="l"/>
              </a:tabLst>
            </a:pPr>
            <a:r>
              <a:rPr lang="de-DE" dirty="0" smtClean="0">
                <a:cs typeface="Arial"/>
              </a:rPr>
              <a:t>Jahr</a:t>
            </a:r>
            <a:r>
              <a:rPr lang="de-DE" spc="-35" dirty="0" smtClean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Anordnung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des</a:t>
            </a:r>
            <a:r>
              <a:rPr lang="de-DE" spc="-45" dirty="0">
                <a:cs typeface="Arial"/>
              </a:rPr>
              <a:t> </a:t>
            </a:r>
            <a:r>
              <a:rPr lang="de-DE" dirty="0">
                <a:cs typeface="Arial"/>
              </a:rPr>
              <a:t>Weglegens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des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Ablaufs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20" dirty="0">
                <a:cs typeface="Arial"/>
              </a:rPr>
              <a:t> </a:t>
            </a:r>
            <a:r>
              <a:rPr lang="de-DE" spc="-10" dirty="0" smtClean="0">
                <a:cs typeface="Arial"/>
              </a:rPr>
              <a:t>Aufbewahrungsfrist</a:t>
            </a:r>
          </a:p>
          <a:p>
            <a:pPr marL="755015" indent="-514350">
              <a:lnSpc>
                <a:spcPct val="100000"/>
              </a:lnSpc>
              <a:spcBef>
                <a:spcPts val="414"/>
              </a:spcBef>
              <a:buFont typeface="+mj-lt"/>
              <a:buAutoNum type="arabicPeriod"/>
              <a:tabLst>
                <a:tab pos="469900" algn="l"/>
              </a:tabLst>
            </a:pPr>
            <a:r>
              <a:rPr lang="de-DE" dirty="0" smtClean="0">
                <a:cs typeface="Arial"/>
              </a:rPr>
              <a:t>Bemerkungen</a:t>
            </a:r>
            <a:r>
              <a:rPr lang="de-DE" dirty="0">
                <a:cs typeface="Arial"/>
              </a:rPr>
              <a:t>,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zum</a:t>
            </a:r>
            <a:r>
              <a:rPr lang="de-DE" spc="-50" dirty="0">
                <a:cs typeface="Arial"/>
              </a:rPr>
              <a:t> </a:t>
            </a:r>
            <a:r>
              <a:rPr lang="de-DE" dirty="0">
                <a:cs typeface="Arial"/>
              </a:rPr>
              <a:t>Bespiel</a:t>
            </a:r>
            <a:r>
              <a:rPr lang="de-DE" spc="-45" dirty="0">
                <a:cs typeface="Arial"/>
              </a:rPr>
              <a:t> </a:t>
            </a:r>
            <a:r>
              <a:rPr lang="de-DE" spc="-10" dirty="0" smtClean="0">
                <a:cs typeface="Arial"/>
              </a:rPr>
              <a:t>Verbleib</a:t>
            </a:r>
            <a:br>
              <a:rPr lang="de-DE" spc="-10" dirty="0" smtClean="0">
                <a:cs typeface="Arial"/>
              </a:rPr>
            </a:br>
            <a:endParaRPr lang="de-DE" spc="-10" dirty="0" smtClean="0">
              <a:cs typeface="Arial"/>
            </a:endParaRPr>
          </a:p>
          <a:p>
            <a:pPr marL="240665" indent="0">
              <a:lnSpc>
                <a:spcPct val="100000"/>
              </a:lnSpc>
              <a:spcBef>
                <a:spcPts val="414"/>
              </a:spcBef>
              <a:buNone/>
              <a:tabLst>
                <a:tab pos="469900" algn="l"/>
              </a:tabLst>
            </a:pPr>
            <a:r>
              <a:rPr lang="de-DE" spc="-10" dirty="0" smtClean="0">
                <a:cs typeface="Arial"/>
              </a:rPr>
              <a:t/>
            </a:r>
            <a:br>
              <a:rPr lang="de-DE" spc="-10" dirty="0" smtClean="0">
                <a:cs typeface="Arial"/>
              </a:rPr>
            </a:br>
            <a:r>
              <a:rPr lang="de-DE" spc="-10" dirty="0" smtClean="0">
                <a:cs typeface="Arial"/>
              </a:rPr>
              <a:t>einzutragen. </a:t>
            </a:r>
            <a:endParaRPr lang="de-DE" dirty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881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26720"/>
            <a:ext cx="10515600" cy="5750243"/>
          </a:xfrm>
        </p:spPr>
        <p:txBody>
          <a:bodyPr/>
          <a:lstStyle/>
          <a:p>
            <a:pPr marL="240665" lvl="1" indent="0">
              <a:lnSpc>
                <a:spcPct val="100000"/>
              </a:lnSpc>
              <a:spcBef>
                <a:spcPts val="5"/>
              </a:spcBef>
              <a:buNone/>
              <a:tabLst>
                <a:tab pos="469265" algn="l"/>
                <a:tab pos="469900" algn="l"/>
              </a:tabLst>
            </a:pPr>
            <a:r>
              <a:rPr lang="de-DE" sz="2800" dirty="0">
                <a:cs typeface="Arial"/>
              </a:rPr>
              <a:t>als bürgerliche</a:t>
            </a:r>
            <a:r>
              <a:rPr lang="de-DE" sz="2800" spc="10" dirty="0">
                <a:cs typeface="Arial"/>
              </a:rPr>
              <a:t> </a:t>
            </a:r>
            <a:r>
              <a:rPr lang="de-DE" sz="2800" spc="-10" dirty="0">
                <a:cs typeface="Arial"/>
              </a:rPr>
              <a:t>Rechtsstreitigkeiten</a:t>
            </a:r>
            <a:r>
              <a:rPr lang="de-DE" sz="2800" spc="-5" dirty="0">
                <a:cs typeface="Arial"/>
              </a:rPr>
              <a:t> </a:t>
            </a:r>
            <a:r>
              <a:rPr lang="de-DE" sz="2800" dirty="0">
                <a:solidFill>
                  <a:schemeClr val="accent6">
                    <a:lumMod val="75000"/>
                  </a:schemeClr>
                </a:solidFill>
                <a:cs typeface="Arial"/>
              </a:rPr>
              <a:t>(C)</a:t>
            </a:r>
            <a:r>
              <a:rPr lang="de-DE" sz="2800" spc="5" dirty="0">
                <a:solidFill>
                  <a:schemeClr val="accent6">
                    <a:lumMod val="75000"/>
                  </a:schemeClr>
                </a:solidFill>
                <a:cs typeface="Arial"/>
              </a:rPr>
              <a:t> </a:t>
            </a:r>
            <a:r>
              <a:rPr lang="de-DE" sz="2800" dirty="0">
                <a:cs typeface="Arial"/>
              </a:rPr>
              <a:t>sind</a:t>
            </a:r>
            <a:r>
              <a:rPr lang="de-DE" sz="2800" spc="5" dirty="0">
                <a:cs typeface="Arial"/>
              </a:rPr>
              <a:t> </a:t>
            </a:r>
            <a:r>
              <a:rPr lang="de-DE" sz="2800" spc="-10" dirty="0">
                <a:cs typeface="Arial"/>
              </a:rPr>
              <a:t>beispielsweise</a:t>
            </a:r>
            <a:r>
              <a:rPr lang="de-DE" sz="2800" spc="1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zu</a:t>
            </a:r>
            <a:r>
              <a:rPr lang="de-DE" sz="2800" spc="10" dirty="0">
                <a:cs typeface="Arial"/>
              </a:rPr>
              <a:t> </a:t>
            </a:r>
            <a:r>
              <a:rPr lang="de-DE" sz="2800" spc="-10" dirty="0">
                <a:cs typeface="Arial"/>
              </a:rPr>
              <a:t>erfassen:</a:t>
            </a:r>
            <a:endParaRPr lang="de-DE" sz="2800" dirty="0">
              <a:cs typeface="Arial"/>
            </a:endParaRPr>
          </a:p>
          <a:p>
            <a:pPr marL="926465" lvl="2" indent="-229235">
              <a:lnSpc>
                <a:spcPct val="100000"/>
              </a:lnSpc>
              <a:spcBef>
                <a:spcPts val="575"/>
              </a:spcBef>
              <a:buFont typeface="Courier New"/>
              <a:buChar char="o"/>
              <a:tabLst>
                <a:tab pos="926465" algn="l"/>
                <a:tab pos="927100" algn="l"/>
              </a:tabLst>
            </a:pPr>
            <a:endParaRPr lang="de-DE" sz="2800" spc="-10" dirty="0" smtClean="0">
              <a:cs typeface="Arial"/>
            </a:endParaRPr>
          </a:p>
          <a:p>
            <a:pPr marL="926465" lvl="2" indent="-229235">
              <a:lnSpc>
                <a:spcPct val="100000"/>
              </a:lnSpc>
              <a:spcBef>
                <a:spcPts val="575"/>
              </a:spcBef>
              <a:buFont typeface="Courier New"/>
              <a:buChar char="o"/>
              <a:tabLst>
                <a:tab pos="926465" algn="l"/>
                <a:tab pos="927100" algn="l"/>
              </a:tabLst>
            </a:pPr>
            <a:endParaRPr lang="de-DE" sz="2800" spc="-10" dirty="0">
              <a:cs typeface="Arial"/>
            </a:endParaRPr>
          </a:p>
          <a:p>
            <a:pPr marL="1211580" lvl="2" indent="-514350">
              <a:lnSpc>
                <a:spcPct val="100000"/>
              </a:lnSpc>
              <a:spcBef>
                <a:spcPts val="575"/>
              </a:spcBef>
              <a:buFont typeface="+mj-lt"/>
              <a:buAutoNum type="arabicPeriod"/>
              <a:tabLst>
                <a:tab pos="926465" algn="l"/>
                <a:tab pos="927100" algn="l"/>
              </a:tabLst>
            </a:pPr>
            <a:r>
              <a:rPr lang="de-DE" sz="2800" spc="-10" dirty="0" smtClean="0">
                <a:cs typeface="Arial"/>
              </a:rPr>
              <a:t>Zivilprozesse</a:t>
            </a:r>
          </a:p>
          <a:p>
            <a:pPr marL="1211580" lvl="2" indent="-514350">
              <a:lnSpc>
                <a:spcPct val="100000"/>
              </a:lnSpc>
              <a:spcBef>
                <a:spcPts val="575"/>
              </a:spcBef>
              <a:buFont typeface="+mj-lt"/>
              <a:buAutoNum type="arabicPeriod"/>
              <a:tabLst>
                <a:tab pos="926465" algn="l"/>
                <a:tab pos="927100" algn="l"/>
              </a:tabLst>
            </a:pPr>
            <a:endParaRPr lang="de-DE" sz="2800" dirty="0">
              <a:cs typeface="Arial"/>
            </a:endParaRPr>
          </a:p>
          <a:p>
            <a:pPr marL="1211580" lvl="2" indent="-514350">
              <a:lnSpc>
                <a:spcPct val="100000"/>
              </a:lnSpc>
              <a:spcBef>
                <a:spcPts val="575"/>
              </a:spcBef>
              <a:buFont typeface="+mj-lt"/>
              <a:buAutoNum type="arabicPeriod"/>
              <a:tabLst>
                <a:tab pos="926465" algn="l"/>
                <a:tab pos="927100" algn="l"/>
              </a:tabLst>
            </a:pPr>
            <a:r>
              <a:rPr lang="de-DE" sz="2800" dirty="0" smtClean="0">
                <a:cs typeface="Arial"/>
              </a:rPr>
              <a:t>Arreste</a:t>
            </a:r>
            <a:r>
              <a:rPr lang="de-DE" sz="2800" spc="-35" dirty="0" smtClean="0">
                <a:cs typeface="Arial"/>
              </a:rPr>
              <a:t> </a:t>
            </a:r>
            <a:r>
              <a:rPr lang="de-DE" sz="2800" dirty="0">
                <a:cs typeface="Arial"/>
              </a:rPr>
              <a:t>und</a:t>
            </a:r>
            <a:r>
              <a:rPr lang="de-DE" sz="2800" spc="-4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einstweilige</a:t>
            </a:r>
            <a:r>
              <a:rPr lang="de-DE" sz="2800" spc="-35" dirty="0">
                <a:cs typeface="Arial"/>
              </a:rPr>
              <a:t> </a:t>
            </a:r>
            <a:r>
              <a:rPr lang="de-DE" sz="2800" spc="-10" dirty="0" smtClean="0">
                <a:cs typeface="Arial"/>
              </a:rPr>
              <a:t>Verfügungen</a:t>
            </a:r>
          </a:p>
          <a:p>
            <a:pPr marL="1211580" lvl="2" indent="-514350">
              <a:lnSpc>
                <a:spcPct val="100000"/>
              </a:lnSpc>
              <a:spcBef>
                <a:spcPts val="575"/>
              </a:spcBef>
              <a:buFont typeface="+mj-lt"/>
              <a:buAutoNum type="arabicPeriod"/>
              <a:tabLst>
                <a:tab pos="926465" algn="l"/>
                <a:tab pos="927100" algn="l"/>
              </a:tabLst>
            </a:pPr>
            <a:endParaRPr lang="de-DE" sz="2800" dirty="0">
              <a:cs typeface="Arial"/>
            </a:endParaRPr>
          </a:p>
          <a:p>
            <a:pPr marL="1211580" lvl="2" indent="-514350">
              <a:lnSpc>
                <a:spcPct val="100000"/>
              </a:lnSpc>
              <a:spcBef>
                <a:spcPts val="575"/>
              </a:spcBef>
              <a:buFont typeface="+mj-lt"/>
              <a:buAutoNum type="arabicPeriod"/>
              <a:tabLst>
                <a:tab pos="926465" algn="l"/>
                <a:tab pos="927100" algn="l"/>
              </a:tabLst>
            </a:pPr>
            <a:r>
              <a:rPr lang="de-DE" sz="2800" dirty="0">
                <a:cs typeface="Arial"/>
              </a:rPr>
              <a:t>Anträge</a:t>
            </a:r>
            <a:r>
              <a:rPr lang="de-DE" sz="2800" spc="-1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auf</a:t>
            </a:r>
            <a:r>
              <a:rPr lang="de-DE" sz="2800" spc="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Bewilligung</a:t>
            </a:r>
            <a:r>
              <a:rPr lang="de-DE" sz="2800" spc="-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von</a:t>
            </a:r>
            <a:r>
              <a:rPr lang="de-DE" sz="2800" spc="-10" dirty="0">
                <a:cs typeface="Arial"/>
              </a:rPr>
              <a:t> Prozesskostenhilfe</a:t>
            </a:r>
            <a:r>
              <a:rPr lang="de-DE" sz="2800" spc="-1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(§</a:t>
            </a:r>
            <a:r>
              <a:rPr lang="de-DE" sz="2800" spc="-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117</a:t>
            </a:r>
            <a:r>
              <a:rPr lang="de-DE" sz="2800" spc="-5" dirty="0">
                <a:cs typeface="Arial"/>
              </a:rPr>
              <a:t> </a:t>
            </a:r>
            <a:r>
              <a:rPr lang="de-DE" sz="2800" spc="-20" dirty="0">
                <a:cs typeface="Arial"/>
              </a:rPr>
              <a:t>ZPO)</a:t>
            </a:r>
            <a:endParaRPr lang="de-DE" sz="2800" dirty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86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1780</Words>
  <Application>Microsoft Office PowerPoint</Application>
  <PresentationFormat>Breitbild</PresentationFormat>
  <Paragraphs>165</Paragraphs>
  <Slides>30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38" baseType="lpstr">
      <vt:lpstr>Arial</vt:lpstr>
      <vt:lpstr>Bradley Hand ITC</vt:lpstr>
      <vt:lpstr>Calibri</vt:lpstr>
      <vt:lpstr>Calibri Light</vt:lpstr>
      <vt:lpstr>Courier New</vt:lpstr>
      <vt:lpstr>Times New Roman</vt:lpstr>
      <vt:lpstr>Wingdings</vt:lpstr>
      <vt:lpstr>Office</vt:lpstr>
      <vt:lpstr>Geschäftliche Behandlung einer Klageschrift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Bildung des Aktenzeichens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Geschäftliche Behandlung einer Klageschrift</dc:title>
  <dc:creator>Simmerl-Hübner, Susanne</dc:creator>
  <cp:lastModifiedBy>Simmerl-Hübner, Susanne</cp:lastModifiedBy>
  <cp:revision>33</cp:revision>
  <dcterms:created xsi:type="dcterms:W3CDTF">2024-10-04T11:59:14Z</dcterms:created>
  <dcterms:modified xsi:type="dcterms:W3CDTF">2024-10-06T16:36:45Z</dcterms:modified>
</cp:coreProperties>
</file>