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738F-0BC5-4C1B-B3C4-D6C2B34A63C3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5E2A-6B2E-4C5C-AF7F-714081FC8E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43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738F-0BC5-4C1B-B3C4-D6C2B34A63C3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5E2A-6B2E-4C5C-AF7F-714081FC8E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5564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738F-0BC5-4C1B-B3C4-D6C2B34A63C3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5E2A-6B2E-4C5C-AF7F-714081FC8E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928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738F-0BC5-4C1B-B3C4-D6C2B34A63C3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5E2A-6B2E-4C5C-AF7F-714081FC8E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7888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738F-0BC5-4C1B-B3C4-D6C2B34A63C3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5E2A-6B2E-4C5C-AF7F-714081FC8E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1270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738F-0BC5-4C1B-B3C4-D6C2B34A63C3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5E2A-6B2E-4C5C-AF7F-714081FC8E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5472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738F-0BC5-4C1B-B3C4-D6C2B34A63C3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5E2A-6B2E-4C5C-AF7F-714081FC8E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05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738F-0BC5-4C1B-B3C4-D6C2B34A63C3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5E2A-6B2E-4C5C-AF7F-714081FC8E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2603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738F-0BC5-4C1B-B3C4-D6C2B34A63C3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5E2A-6B2E-4C5C-AF7F-714081FC8E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102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738F-0BC5-4C1B-B3C4-D6C2B34A63C3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5E2A-6B2E-4C5C-AF7F-714081FC8E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572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738F-0BC5-4C1B-B3C4-D6C2B34A63C3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A5E2A-6B2E-4C5C-AF7F-714081FC8E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7513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B738F-0BC5-4C1B-B3C4-D6C2B34A63C3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A5E2A-6B2E-4C5C-AF7F-714081FC8E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4707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187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Ehescheidung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871538" y="1697237"/>
            <a:ext cx="10052114" cy="1688188"/>
            <a:chOff x="871538" y="1697237"/>
            <a:chExt cx="10052114" cy="1688188"/>
          </a:xfrm>
        </p:grpSpPr>
        <p:sp>
          <p:nvSpPr>
            <p:cNvPr id="6" name="Abgerundetes Rechteck 5"/>
            <p:cNvSpPr/>
            <p:nvPr/>
          </p:nvSpPr>
          <p:spPr>
            <a:xfrm>
              <a:off x="871538" y="1887062"/>
              <a:ext cx="10052114" cy="1498363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dirty="0" smtClean="0"/>
            </a:p>
            <a:p>
              <a:r>
                <a:rPr lang="de-DE" dirty="0" smtClean="0"/>
                <a:t>nun </a:t>
              </a:r>
              <a:r>
                <a:rPr lang="de-DE" dirty="0"/>
                <a:t>besteht die Frage, wer die bisherige Ehewohnung benutzen bzw. wem der bislang gemeinsame Hausrat zustehen</a:t>
              </a:r>
            </a:p>
            <a:p>
              <a:r>
                <a:rPr lang="de-DE" dirty="0"/>
                <a:t> </a:t>
              </a:r>
            </a:p>
            <a:p>
              <a:pPr algn="ctr"/>
              <a:r>
                <a:rPr lang="de-DE" i="1" dirty="0"/>
                <a:t>ausführliche Erklärung siehe isoliertes Verfahren Wohnung und Hausrat</a:t>
              </a:r>
            </a:p>
          </p:txBody>
        </p:sp>
        <p:sp>
          <p:nvSpPr>
            <p:cNvPr id="3" name="Abgerundetes Rechteck 2"/>
            <p:cNvSpPr/>
            <p:nvPr/>
          </p:nvSpPr>
          <p:spPr>
            <a:xfrm>
              <a:off x="871538" y="1697237"/>
              <a:ext cx="3829050" cy="45551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Wohnung und Hausrat </a:t>
              </a:r>
              <a:endParaRPr lang="de-DE" sz="2400" dirty="0"/>
            </a:p>
          </p:txBody>
        </p:sp>
      </p:grpSp>
      <p:sp>
        <p:nvSpPr>
          <p:cNvPr id="4" name="Ellipse 3"/>
          <p:cNvSpPr/>
          <p:nvPr/>
        </p:nvSpPr>
        <p:spPr>
          <a:xfrm>
            <a:off x="180305" y="500260"/>
            <a:ext cx="2828925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w</a:t>
            </a:r>
            <a:r>
              <a:rPr lang="de-DE" sz="2400" b="1" dirty="0" smtClean="0"/>
              <a:t>eitere Folgesachen:</a:t>
            </a:r>
            <a:endParaRPr lang="de-DE" sz="2400" b="1" dirty="0"/>
          </a:p>
        </p:txBody>
      </p:sp>
      <p:grpSp>
        <p:nvGrpSpPr>
          <p:cNvPr id="13" name="Gruppieren 12"/>
          <p:cNvGrpSpPr/>
          <p:nvPr/>
        </p:nvGrpSpPr>
        <p:grpSpPr>
          <a:xfrm>
            <a:off x="871538" y="3575250"/>
            <a:ext cx="10052114" cy="2354404"/>
            <a:chOff x="871538" y="1697237"/>
            <a:chExt cx="10052114" cy="2354404"/>
          </a:xfrm>
        </p:grpSpPr>
        <p:sp>
          <p:nvSpPr>
            <p:cNvPr id="14" name="Abgerundetes Rechteck 13"/>
            <p:cNvSpPr/>
            <p:nvPr/>
          </p:nvSpPr>
          <p:spPr>
            <a:xfrm>
              <a:off x="871538" y="1910320"/>
              <a:ext cx="10052114" cy="214132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dirty="0" smtClean="0"/>
            </a:p>
            <a:p>
              <a:r>
                <a:rPr lang="de-DE" dirty="0"/>
                <a:t>regelt die Auswirkungen der Eheschließung auf das Vermögen der Ehegatten</a:t>
              </a:r>
            </a:p>
            <a:p>
              <a:r>
                <a:rPr lang="de-DE" dirty="0"/>
                <a:t> </a:t>
              </a:r>
            </a:p>
            <a:p>
              <a:r>
                <a:rPr lang="de-DE" dirty="0"/>
                <a:t>das BGB kennt den gesetzlichen (Zugewinngemeinschaft) und den vertraglichen Güterstand (Gütertrennung oder Gütergemeinschaft)</a:t>
              </a:r>
            </a:p>
            <a:p>
              <a:r>
                <a:rPr lang="de-DE" dirty="0"/>
                <a:t> </a:t>
              </a:r>
            </a:p>
            <a:p>
              <a:pPr algn="ctr"/>
              <a:r>
                <a:rPr lang="de-DE" i="1" dirty="0"/>
                <a:t>ausführliche Erklärung siehe Familienstreitsachen Güterrecht</a:t>
              </a:r>
            </a:p>
          </p:txBody>
        </p:sp>
        <p:sp>
          <p:nvSpPr>
            <p:cNvPr id="15" name="Abgerundetes Rechteck 14"/>
            <p:cNvSpPr/>
            <p:nvPr/>
          </p:nvSpPr>
          <p:spPr>
            <a:xfrm>
              <a:off x="871538" y="1697237"/>
              <a:ext cx="3829050" cy="45551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Güterrecht </a:t>
              </a:r>
              <a:endParaRPr lang="de-DE" sz="2400" dirty="0"/>
            </a:p>
          </p:txBody>
        </p:sp>
      </p:grpSp>
      <p:sp>
        <p:nvSpPr>
          <p:cNvPr id="16" name="Gefaltete Ecke 15"/>
          <p:cNvSpPr/>
          <p:nvPr/>
        </p:nvSpPr>
        <p:spPr>
          <a:xfrm rot="171909">
            <a:off x="10237720" y="4744889"/>
            <a:ext cx="1568450" cy="16193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…wird gesondert erklärt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5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188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Ehescheidung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871538" y="1697237"/>
            <a:ext cx="10052114" cy="2544725"/>
            <a:chOff x="871538" y="1697237"/>
            <a:chExt cx="10052114" cy="2544725"/>
          </a:xfrm>
        </p:grpSpPr>
        <p:sp>
          <p:nvSpPr>
            <p:cNvPr id="6" name="Abgerundetes Rechteck 5"/>
            <p:cNvSpPr/>
            <p:nvPr/>
          </p:nvSpPr>
          <p:spPr>
            <a:xfrm>
              <a:off x="871538" y="1887062"/>
              <a:ext cx="10052114" cy="235490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dirty="0" smtClean="0"/>
            </a:p>
            <a:p>
              <a:r>
                <a:rPr lang="de-DE" dirty="0"/>
                <a:t>Scheidung hat grundsätzlich keinen Einfluss auf die gemeinsame elterliche Sorge</a:t>
              </a:r>
            </a:p>
            <a:p>
              <a:r>
                <a:rPr lang="de-DE" dirty="0"/>
                <a:t> </a:t>
              </a:r>
            </a:p>
            <a:p>
              <a:r>
                <a:rPr lang="de-DE" dirty="0"/>
                <a:t>im Scheidungsantrag ist anzugeben, ob gemeinsame minderjährige Kinder vorhanden sind + ob von den Eltern eine Regelung über das Sorgerecht getroffen wurde (§ 133 I Nr. 1, 2 </a:t>
              </a:r>
              <a:r>
                <a:rPr lang="de-DE" dirty="0" err="1"/>
                <a:t>FamFG</a:t>
              </a:r>
              <a:r>
                <a:rPr lang="de-DE" dirty="0"/>
                <a:t>)</a:t>
              </a:r>
            </a:p>
            <a:p>
              <a:r>
                <a:rPr lang="de-DE" dirty="0"/>
                <a:t>kein Antrag zur </a:t>
              </a:r>
              <a:r>
                <a:rPr lang="de-DE" dirty="0" err="1"/>
                <a:t>eSo</a:t>
              </a:r>
              <a:r>
                <a:rPr lang="de-DE" dirty="0"/>
                <a:t> gestellt: Mitteilungspflicht an JA hin (§§ 17 III SGB VIII, X/2 I </a:t>
              </a:r>
              <a:r>
                <a:rPr lang="de-DE" dirty="0" err="1"/>
                <a:t>MiZi</a:t>
              </a:r>
              <a:r>
                <a:rPr lang="de-DE" dirty="0"/>
                <a:t>)</a:t>
              </a:r>
            </a:p>
            <a:p>
              <a:r>
                <a:rPr lang="de-DE" dirty="0"/>
                <a:t> </a:t>
              </a:r>
            </a:p>
            <a:p>
              <a:r>
                <a:rPr lang="de-DE" dirty="0"/>
                <a:t>Gericht gibt Hinweis auf die Beratungsmöglichkeit durch das Jugendamt </a:t>
              </a:r>
            </a:p>
          </p:txBody>
        </p:sp>
        <p:sp>
          <p:nvSpPr>
            <p:cNvPr id="3" name="Abgerundetes Rechteck 2"/>
            <p:cNvSpPr/>
            <p:nvPr/>
          </p:nvSpPr>
          <p:spPr>
            <a:xfrm>
              <a:off x="871538" y="1697237"/>
              <a:ext cx="3829050" cy="45551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elterliche Sorge </a:t>
              </a:r>
              <a:endParaRPr lang="de-DE" sz="2400" dirty="0"/>
            </a:p>
          </p:txBody>
        </p:sp>
      </p:grpSp>
      <p:sp>
        <p:nvSpPr>
          <p:cNvPr id="4" name="Ellipse 3"/>
          <p:cNvSpPr/>
          <p:nvPr/>
        </p:nvSpPr>
        <p:spPr>
          <a:xfrm>
            <a:off x="180305" y="500260"/>
            <a:ext cx="2828925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w</a:t>
            </a:r>
            <a:r>
              <a:rPr lang="de-DE" sz="2400" b="1" dirty="0" smtClean="0"/>
              <a:t>eitere Folgesachen:</a:t>
            </a:r>
            <a:endParaRPr lang="de-DE" sz="2400" b="1" dirty="0"/>
          </a:p>
        </p:txBody>
      </p:sp>
      <p:sp>
        <p:nvSpPr>
          <p:cNvPr id="14" name="Abgerundetes Rechteck 13"/>
          <p:cNvSpPr/>
          <p:nvPr/>
        </p:nvSpPr>
        <p:spPr>
          <a:xfrm>
            <a:off x="871538" y="4431787"/>
            <a:ext cx="10052114" cy="214132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das Gericht kann auch die Teilnahme der Ehegatten an einer außergerichtlichen Streitbeilegung (Mediation) anordnen (§ 135 I S. 1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Zwang darf nicht ausgeübt werden (§ 135 I S. 2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bei Verweigerung können aber kostenrechtliche Nachteile entstehen (§ 150 IV S. 2 </a:t>
            </a:r>
            <a:r>
              <a:rPr lang="de-DE" dirty="0" err="1"/>
              <a:t>FamFG</a:t>
            </a:r>
            <a:r>
              <a:rPr lang="de-DE" dirty="0"/>
              <a:t>) </a:t>
            </a:r>
          </a:p>
          <a:p>
            <a:r>
              <a:rPr lang="de-DE" dirty="0"/>
              <a:t> </a:t>
            </a:r>
          </a:p>
        </p:txBody>
      </p:sp>
      <p:sp>
        <p:nvSpPr>
          <p:cNvPr id="16" name="Gefaltete Ecke 15"/>
          <p:cNvSpPr/>
          <p:nvPr/>
        </p:nvSpPr>
        <p:spPr>
          <a:xfrm rot="171909">
            <a:off x="10237047" y="3131433"/>
            <a:ext cx="1574094" cy="159253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Mitteilungs-pflicht an JA</a:t>
            </a:r>
          </a:p>
        </p:txBody>
      </p:sp>
      <p:sp>
        <p:nvSpPr>
          <p:cNvPr id="13" name="Gefaltete Ecke 12"/>
          <p:cNvSpPr/>
          <p:nvPr/>
        </p:nvSpPr>
        <p:spPr>
          <a:xfrm rot="21200589">
            <a:off x="9882180" y="677542"/>
            <a:ext cx="1829589" cy="175681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JA=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Jugendamt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76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189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Ehescheidung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871538" y="1697237"/>
            <a:ext cx="10052114" cy="1506850"/>
            <a:chOff x="871538" y="1697237"/>
            <a:chExt cx="10052114" cy="1506850"/>
          </a:xfrm>
        </p:grpSpPr>
        <p:sp>
          <p:nvSpPr>
            <p:cNvPr id="6" name="Abgerundetes Rechteck 5"/>
            <p:cNvSpPr/>
            <p:nvPr/>
          </p:nvSpPr>
          <p:spPr>
            <a:xfrm>
              <a:off x="871538" y="1887062"/>
              <a:ext cx="10052114" cy="1317025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dirty="0" smtClean="0"/>
            </a:p>
            <a:p>
              <a:r>
                <a:rPr lang="de-DE" dirty="0"/>
                <a:t>auf Antrag kann die </a:t>
              </a:r>
              <a:r>
                <a:rPr lang="de-DE" dirty="0" err="1"/>
                <a:t>eSo</a:t>
              </a:r>
              <a:r>
                <a:rPr lang="de-DE" dirty="0"/>
                <a:t> oder einzelne Teile jedoch einem Elternteil übertragen werden (§ 137 III </a:t>
              </a:r>
              <a:r>
                <a:rPr lang="de-DE" dirty="0" err="1"/>
                <a:t>FamFG</a:t>
              </a:r>
              <a:r>
                <a:rPr lang="de-DE" dirty="0"/>
                <a:t>, § 1671 I BGB)</a:t>
              </a:r>
            </a:p>
            <a:p>
              <a:endParaRPr lang="de-DE" dirty="0"/>
            </a:p>
          </p:txBody>
        </p:sp>
        <p:sp>
          <p:nvSpPr>
            <p:cNvPr id="3" name="Abgerundetes Rechteck 2"/>
            <p:cNvSpPr/>
            <p:nvPr/>
          </p:nvSpPr>
          <p:spPr>
            <a:xfrm>
              <a:off x="871538" y="1697237"/>
              <a:ext cx="3829050" cy="45551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elterliche Sorge </a:t>
              </a:r>
              <a:endParaRPr lang="de-DE" sz="2400" dirty="0"/>
            </a:p>
          </p:txBody>
        </p:sp>
      </p:grpSp>
      <p:sp>
        <p:nvSpPr>
          <p:cNvPr id="4" name="Ellipse 3"/>
          <p:cNvSpPr/>
          <p:nvPr/>
        </p:nvSpPr>
        <p:spPr>
          <a:xfrm>
            <a:off x="180305" y="500260"/>
            <a:ext cx="2828925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w</a:t>
            </a:r>
            <a:r>
              <a:rPr lang="de-DE" sz="2400" b="1" dirty="0" smtClean="0"/>
              <a:t>eitere Folgesachen:</a:t>
            </a:r>
            <a:endParaRPr lang="de-DE" sz="2400" b="1" dirty="0"/>
          </a:p>
        </p:txBody>
      </p:sp>
      <p:sp>
        <p:nvSpPr>
          <p:cNvPr id="14" name="Abgerundetes Rechteck 13"/>
          <p:cNvSpPr/>
          <p:nvPr/>
        </p:nvSpPr>
        <p:spPr>
          <a:xfrm>
            <a:off x="871538" y="3281584"/>
            <a:ext cx="10052114" cy="214132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Voraussetzungen für Übertragung der alleinigen Sorge sind: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Antrag eines Elternteils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bislang gemeinsames Sorgerecht beider Eltern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de-DE" dirty="0"/>
              <a:t>Zustimmung des anderen Elternteils und Vorliegen des Kinderwohls </a:t>
            </a:r>
            <a:endParaRPr lang="de-DE" dirty="0" smtClean="0"/>
          </a:p>
          <a:p>
            <a:pPr lvl="0"/>
            <a:endParaRPr lang="de-DE" dirty="0"/>
          </a:p>
          <a:p>
            <a:pPr algn="ctr"/>
            <a:r>
              <a:rPr lang="de-DE" i="1" dirty="0"/>
              <a:t>ausführliche Erklärung siehe </a:t>
            </a:r>
            <a:r>
              <a:rPr lang="de-DE" i="1" dirty="0" err="1"/>
              <a:t>Kindschaftssachen</a:t>
            </a:r>
            <a:r>
              <a:rPr lang="de-DE" i="1" dirty="0"/>
              <a:t> </a:t>
            </a:r>
            <a:r>
              <a:rPr lang="de-DE" i="1" dirty="0" err="1"/>
              <a:t>eSo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418325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52201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smtClean="0">
                <a:solidFill>
                  <a:prstClr val="black"/>
                </a:solidFill>
                <a:latin typeface="Calibri" panose="020F0502020204030204"/>
              </a:rPr>
              <a:t>190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893008" y="607082"/>
            <a:ext cx="4590787" cy="61775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Ehescheidung</a:t>
            </a:r>
            <a:endParaRPr lang="de-DE" sz="2800" dirty="0" smtClean="0"/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871538" y="1697237"/>
            <a:ext cx="10052114" cy="1688188"/>
            <a:chOff x="871538" y="1697237"/>
            <a:chExt cx="10052114" cy="1688188"/>
          </a:xfrm>
        </p:grpSpPr>
        <p:sp>
          <p:nvSpPr>
            <p:cNvPr id="6" name="Abgerundetes Rechteck 5"/>
            <p:cNvSpPr/>
            <p:nvPr/>
          </p:nvSpPr>
          <p:spPr>
            <a:xfrm>
              <a:off x="871538" y="1887062"/>
              <a:ext cx="10052114" cy="1498363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dirty="0" smtClean="0"/>
            </a:p>
            <a:p>
              <a:r>
                <a:rPr lang="de-DE" dirty="0"/>
                <a:t>Kinder mit beiden Elternteilen bzw. Bezugspersonen </a:t>
              </a:r>
            </a:p>
            <a:p>
              <a:r>
                <a:rPr lang="de-DE" dirty="0"/>
                <a:t> </a:t>
              </a:r>
            </a:p>
            <a:p>
              <a:pPr algn="ctr"/>
              <a:r>
                <a:rPr lang="de-DE" i="1" dirty="0"/>
                <a:t>ausführliche Erklärung siehe </a:t>
              </a:r>
              <a:r>
                <a:rPr lang="de-DE" i="1" dirty="0" err="1"/>
                <a:t>Kindschaftssachen</a:t>
              </a:r>
              <a:r>
                <a:rPr lang="de-DE" i="1" dirty="0"/>
                <a:t> Umgang</a:t>
              </a:r>
            </a:p>
          </p:txBody>
        </p:sp>
        <p:sp>
          <p:nvSpPr>
            <p:cNvPr id="3" name="Abgerundetes Rechteck 2"/>
            <p:cNvSpPr/>
            <p:nvPr/>
          </p:nvSpPr>
          <p:spPr>
            <a:xfrm>
              <a:off x="871538" y="1697237"/>
              <a:ext cx="3829050" cy="45551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Umgang</a:t>
              </a:r>
              <a:endParaRPr lang="de-DE" sz="2400" dirty="0"/>
            </a:p>
          </p:txBody>
        </p:sp>
      </p:grpSp>
      <p:sp>
        <p:nvSpPr>
          <p:cNvPr id="4" name="Ellipse 3"/>
          <p:cNvSpPr/>
          <p:nvPr/>
        </p:nvSpPr>
        <p:spPr>
          <a:xfrm>
            <a:off x="180305" y="500260"/>
            <a:ext cx="2828925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w</a:t>
            </a:r>
            <a:r>
              <a:rPr lang="de-DE" sz="2400" b="1" dirty="0" smtClean="0"/>
              <a:t>eitere Folgesachen:</a:t>
            </a:r>
            <a:endParaRPr lang="de-DE" sz="2400" b="1" dirty="0"/>
          </a:p>
        </p:txBody>
      </p:sp>
      <p:grpSp>
        <p:nvGrpSpPr>
          <p:cNvPr id="13" name="Gruppieren 12"/>
          <p:cNvGrpSpPr/>
          <p:nvPr/>
        </p:nvGrpSpPr>
        <p:grpSpPr>
          <a:xfrm>
            <a:off x="871537" y="3575250"/>
            <a:ext cx="10587037" cy="3282750"/>
            <a:chOff x="871537" y="1697237"/>
            <a:chExt cx="10587037" cy="3282750"/>
          </a:xfrm>
        </p:grpSpPr>
        <p:sp>
          <p:nvSpPr>
            <p:cNvPr id="14" name="Abgerundetes Rechteck 13"/>
            <p:cNvSpPr/>
            <p:nvPr/>
          </p:nvSpPr>
          <p:spPr>
            <a:xfrm>
              <a:off x="871537" y="1910320"/>
              <a:ext cx="10587037" cy="3069667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dirty="0" smtClean="0"/>
            </a:p>
            <a:p>
              <a:r>
                <a:rPr lang="de-DE" dirty="0"/>
                <a:t>grundsätzlich behält der geschiedene Ehegatte einen durch die Eheschließung erworbenen Ehenamen (§ 1355 V S. 1 BGB) </a:t>
              </a:r>
            </a:p>
            <a:p>
              <a:r>
                <a:rPr lang="de-DE" dirty="0"/>
                <a:t> </a:t>
              </a:r>
            </a:p>
            <a:p>
              <a:r>
                <a:rPr lang="de-DE" dirty="0"/>
                <a:t>möchte er das nicht, kann er durch Erklärung gegenüber dem Standesbeamten unbefristet wählen, ob er: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den Geburtsnamen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den bis zur Bestimmung des Ehenamens geführten Namen oder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den Geburtsnamen oder den bei Bestimmung des Ehenamens geführten Namen (Begleitnamen) mit dem Ehenamen kombiniert</a:t>
              </a:r>
            </a:p>
            <a:p>
              <a:r>
                <a:rPr lang="de-DE" dirty="0"/>
                <a:t>führen möchte </a:t>
              </a:r>
            </a:p>
          </p:txBody>
        </p:sp>
        <p:sp>
          <p:nvSpPr>
            <p:cNvPr id="15" name="Abgerundetes Rechteck 14"/>
            <p:cNvSpPr/>
            <p:nvPr/>
          </p:nvSpPr>
          <p:spPr>
            <a:xfrm>
              <a:off x="871538" y="1697237"/>
              <a:ext cx="6215062" cy="455515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Namensrecht – Achtung keine Folgesache!!</a:t>
              </a:r>
              <a:endParaRPr lang="de-DE" sz="2400" dirty="0"/>
            </a:p>
          </p:txBody>
        </p:sp>
      </p:grpSp>
      <p:sp>
        <p:nvSpPr>
          <p:cNvPr id="16" name="Gefaltete Ecke 15"/>
          <p:cNvSpPr/>
          <p:nvPr/>
        </p:nvSpPr>
        <p:spPr>
          <a:xfrm rot="20978791">
            <a:off x="10139427" y="1596963"/>
            <a:ext cx="1568450" cy="1619338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…wird gesondert erklärt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846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382</Words>
  <Application>Microsoft Office PowerPoint</Application>
  <PresentationFormat>Breitbild</PresentationFormat>
  <Paragraphs>79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7</cp:revision>
  <dcterms:created xsi:type="dcterms:W3CDTF">2023-08-14T13:57:37Z</dcterms:created>
  <dcterms:modified xsi:type="dcterms:W3CDTF">2023-08-17T14:05:34Z</dcterms:modified>
</cp:coreProperties>
</file>