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51" autoAdjust="0"/>
  </p:normalViewPr>
  <p:slideViewPr>
    <p:cSldViewPr snapToGrid="0">
      <p:cViewPr varScale="1">
        <p:scale>
          <a:sx n="109" d="100"/>
          <a:sy n="109"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BCBF9D-6904-49AD-A7E1-AAF7AC9FAE4B}" type="datetimeFigureOut">
              <a:rPr lang="de-DE" smtClean="0"/>
              <a:t>25.09.2024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3D6162-1800-4FD2-847E-8C356E6CE0D1}" type="slidenum">
              <a:rPr lang="de-DE" smtClean="0"/>
              <a:t>‹Nr.›</a:t>
            </a:fld>
            <a:endParaRPr lang="de-DE"/>
          </a:p>
        </p:txBody>
      </p:sp>
    </p:spTree>
    <p:extLst>
      <p:ext uri="{BB962C8B-B14F-4D97-AF65-F5344CB8AC3E}">
        <p14:creationId xmlns:p14="http://schemas.microsoft.com/office/powerpoint/2010/main" val="4195152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5D2AC37-4709-4987-BF39-D0C72A523BF3}"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358866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5D2AC37-4709-4987-BF39-D0C72A523BF3}"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373991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5D2AC37-4709-4987-BF39-D0C72A523BF3}"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382100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5D2AC37-4709-4987-BF39-D0C72A523BF3}"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110538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75D2AC37-4709-4987-BF39-D0C72A523BF3}"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3575079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5D2AC37-4709-4987-BF39-D0C72A523BF3}"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357657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5D2AC37-4709-4987-BF39-D0C72A523BF3}" type="datetimeFigureOut">
              <a:rPr lang="de-DE" smtClean="0"/>
              <a:t>25.09.2024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3314212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5D2AC37-4709-4987-BF39-D0C72A523BF3}" type="datetimeFigureOut">
              <a:rPr lang="de-DE" smtClean="0"/>
              <a:t>25.09.2024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26920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5D2AC37-4709-4987-BF39-D0C72A523BF3}" type="datetimeFigureOut">
              <a:rPr lang="de-DE" smtClean="0"/>
              <a:t>25.09.2024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8568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5D2AC37-4709-4987-BF39-D0C72A523BF3}"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915045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5D2AC37-4709-4987-BF39-D0C72A523BF3}"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06CF30-1D09-4D79-8FED-E8272698375E}" type="slidenum">
              <a:rPr lang="de-DE" smtClean="0"/>
              <a:t>‹Nr.›</a:t>
            </a:fld>
            <a:endParaRPr lang="de-DE"/>
          </a:p>
        </p:txBody>
      </p:sp>
    </p:spTree>
    <p:extLst>
      <p:ext uri="{BB962C8B-B14F-4D97-AF65-F5344CB8AC3E}">
        <p14:creationId xmlns:p14="http://schemas.microsoft.com/office/powerpoint/2010/main" val="1404878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D2AC37-4709-4987-BF39-D0C72A523BF3}" type="datetimeFigureOut">
              <a:rPr lang="de-DE" smtClean="0"/>
              <a:t>25.09.2024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6CF30-1D09-4D79-8FED-E8272698375E}" type="slidenum">
              <a:rPr lang="de-DE" smtClean="0"/>
              <a:t>‹Nr.›</a:t>
            </a:fld>
            <a:endParaRPr lang="de-DE"/>
          </a:p>
        </p:txBody>
      </p:sp>
    </p:spTree>
    <p:extLst>
      <p:ext uri="{BB962C8B-B14F-4D97-AF65-F5344CB8AC3E}">
        <p14:creationId xmlns:p14="http://schemas.microsoft.com/office/powerpoint/2010/main" val="2811302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ramlade.de/?Deutsch/Regeln-finden/Eselsbruecken"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chemeClr val="accent6">
                    <a:lumMod val="75000"/>
                  </a:schemeClr>
                </a:solidFill>
              </a:rPr>
              <a:t>Abgrenzung materielles und formelles Recht</a:t>
            </a:r>
            <a:br>
              <a:rPr lang="de-DE" b="1" u="sng" dirty="0" smtClean="0">
                <a:solidFill>
                  <a:schemeClr val="accent6">
                    <a:lumMod val="75000"/>
                  </a:schemeClr>
                </a:solidFill>
              </a:rPr>
            </a:br>
            <a:endParaRPr lang="de-DE" b="1" u="sng" dirty="0">
              <a:solidFill>
                <a:schemeClr val="accent6">
                  <a:lumMod val="75000"/>
                </a:schemeClr>
              </a:solidFill>
            </a:endParaRPr>
          </a:p>
        </p:txBody>
      </p:sp>
      <p:sp>
        <p:nvSpPr>
          <p:cNvPr id="3" name="Inhaltsplatzhalter 2"/>
          <p:cNvSpPr>
            <a:spLocks noGrp="1"/>
          </p:cNvSpPr>
          <p:nvPr>
            <p:ph idx="1"/>
          </p:nvPr>
        </p:nvSpPr>
        <p:spPr>
          <a:xfrm>
            <a:off x="838200" y="1429789"/>
            <a:ext cx="10515600" cy="4747174"/>
          </a:xfrm>
        </p:spPr>
        <p:txBody>
          <a:bodyPr>
            <a:normAutofit lnSpcReduction="10000"/>
          </a:bodyPr>
          <a:lstStyle/>
          <a:p>
            <a:pPr marL="0" indent="0">
              <a:buNone/>
            </a:pPr>
            <a:r>
              <a:rPr lang="de-DE" b="1" dirty="0" smtClean="0">
                <a:solidFill>
                  <a:schemeClr val="accent6">
                    <a:lumMod val="75000"/>
                  </a:schemeClr>
                </a:solidFill>
              </a:rPr>
              <a:t>Ist ein </a:t>
            </a:r>
            <a:r>
              <a:rPr lang="de-DE" b="1" i="1" dirty="0" smtClean="0">
                <a:solidFill>
                  <a:schemeClr val="accent6">
                    <a:lumMod val="75000"/>
                  </a:schemeClr>
                </a:solidFill>
              </a:rPr>
              <a:t>(ziviler) </a:t>
            </a:r>
            <a:r>
              <a:rPr lang="de-DE" b="1" dirty="0" smtClean="0">
                <a:solidFill>
                  <a:schemeClr val="accent6">
                    <a:lumMod val="75000"/>
                  </a:schemeClr>
                </a:solidFill>
              </a:rPr>
              <a:t>Streit entstanden, stellen sich viele Fragen….????</a:t>
            </a:r>
          </a:p>
          <a:p>
            <a:pPr marL="0" indent="0">
              <a:buNone/>
            </a:pPr>
            <a:endParaRPr lang="de-DE" dirty="0"/>
          </a:p>
          <a:p>
            <a:pPr marL="0" indent="0">
              <a:buNone/>
            </a:pPr>
            <a:r>
              <a:rPr lang="de-DE" sz="2400" b="1" dirty="0" smtClean="0">
                <a:latin typeface="Bradley Hand ITC" panose="03070402050302030203" pitchFamily="66" charset="0"/>
              </a:rPr>
              <a:t>Wie kann ich meinen Anspruch erlangen?</a:t>
            </a:r>
          </a:p>
          <a:p>
            <a:pPr marL="0" indent="0">
              <a:buNone/>
            </a:pPr>
            <a:endParaRPr lang="de-DE" sz="2400" b="1" dirty="0" smtClean="0">
              <a:latin typeface="Bradley Hand ITC" panose="03070402050302030203" pitchFamily="66" charset="0"/>
            </a:endParaRPr>
          </a:p>
          <a:p>
            <a:pPr marL="0" indent="0">
              <a:buNone/>
            </a:pPr>
            <a:r>
              <a:rPr lang="de-DE" sz="2400" b="1" dirty="0" smtClean="0">
                <a:latin typeface="Bradley Hand ITC" panose="03070402050302030203" pitchFamily="66" charset="0"/>
              </a:rPr>
              <a:t>Muss ich vor Gericht ziehen und klagen oder gibt es andere Lösungen?</a:t>
            </a:r>
          </a:p>
          <a:p>
            <a:pPr marL="0" indent="0">
              <a:buNone/>
            </a:pPr>
            <a:endParaRPr lang="de-DE" sz="2400" b="1" dirty="0" smtClean="0">
              <a:latin typeface="Bradley Hand ITC" panose="03070402050302030203" pitchFamily="66" charset="0"/>
            </a:endParaRPr>
          </a:p>
          <a:p>
            <a:pPr marL="0" indent="0">
              <a:buNone/>
            </a:pPr>
            <a:r>
              <a:rPr lang="de-DE" sz="2400" b="1" dirty="0" smtClean="0">
                <a:latin typeface="Bradley Hand ITC" panose="03070402050302030203" pitchFamily="66" charset="0"/>
              </a:rPr>
              <a:t>Wie sieht eine Klage aus?</a:t>
            </a:r>
          </a:p>
          <a:p>
            <a:pPr marL="0" indent="0">
              <a:buNone/>
            </a:pPr>
            <a:endParaRPr lang="de-DE" sz="2400" b="1" dirty="0" smtClean="0">
              <a:latin typeface="Bradley Hand ITC" panose="03070402050302030203" pitchFamily="66" charset="0"/>
            </a:endParaRPr>
          </a:p>
          <a:p>
            <a:pPr marL="0" indent="0">
              <a:buNone/>
            </a:pPr>
            <a:r>
              <a:rPr lang="de-DE" sz="2400" b="1" dirty="0" smtClean="0">
                <a:latin typeface="Bradley Hand ITC" panose="03070402050302030203" pitchFamily="66" charset="0"/>
              </a:rPr>
              <a:t>Brauche ich einen Rechtsanwalt?</a:t>
            </a:r>
          </a:p>
          <a:p>
            <a:pPr marL="0" indent="0">
              <a:buNone/>
            </a:pPr>
            <a:endParaRPr lang="de-DE" sz="2400" b="1" dirty="0" smtClean="0">
              <a:latin typeface="Bradley Hand ITC" panose="03070402050302030203" pitchFamily="66" charset="0"/>
            </a:endParaRPr>
          </a:p>
          <a:p>
            <a:pPr marL="0" indent="0">
              <a:buNone/>
            </a:pPr>
            <a:r>
              <a:rPr lang="de-DE" sz="2400" b="1" dirty="0" smtClean="0">
                <a:latin typeface="Bradley Hand ITC" panose="03070402050302030203" pitchFamily="66" charset="0"/>
              </a:rPr>
              <a:t>Wo muss die Klage eingereicht werden?</a:t>
            </a:r>
          </a:p>
          <a:p>
            <a:pPr marL="0" indent="0">
              <a:buNone/>
            </a:pPr>
            <a:endParaRPr lang="de-DE" dirty="0"/>
          </a:p>
        </p:txBody>
      </p:sp>
    </p:spTree>
    <p:extLst>
      <p:ext uri="{BB962C8B-B14F-4D97-AF65-F5344CB8AC3E}">
        <p14:creationId xmlns:p14="http://schemas.microsoft.com/office/powerpoint/2010/main" val="23648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1000"/>
                                        <p:tgtEl>
                                          <p:spTgt spid="3">
                                            <p:txEl>
                                              <p:pRg st="8" end="8"/>
                                            </p:txEl>
                                          </p:spTgt>
                                        </p:tgtEl>
                                      </p:cBhvr>
                                    </p:animEffect>
                                    <p:anim calcmode="lin" valueType="num">
                                      <p:cBhvr>
                                        <p:cTn id="3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1000"/>
                                        <p:tgtEl>
                                          <p:spTgt spid="3">
                                            <p:txEl>
                                              <p:pRg st="10" end="10"/>
                                            </p:txEl>
                                          </p:spTgt>
                                        </p:tgtEl>
                                      </p:cBhvr>
                                    </p:animEffect>
                                    <p:anim calcmode="lin" valueType="num">
                                      <p:cBhvr>
                                        <p:cTn id="3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9"/>
            <a:ext cx="10515600" cy="5684594"/>
          </a:xfrm>
        </p:spPr>
        <p:txBody>
          <a:bodyPr>
            <a:normAutofit fontScale="77500" lnSpcReduction="20000"/>
          </a:bodyPr>
          <a:lstStyle/>
          <a:p>
            <a:pPr marL="0" indent="0">
              <a:buNone/>
            </a:pPr>
            <a:r>
              <a:rPr lang="de-DE" b="1" u="sng" dirty="0" smtClean="0">
                <a:solidFill>
                  <a:srgbClr val="C00000"/>
                </a:solidFill>
              </a:rPr>
              <a:t>Das Zwangsvollstreckungsverfahren </a:t>
            </a:r>
            <a:r>
              <a:rPr lang="de-DE" b="1" dirty="0" smtClean="0">
                <a:solidFill>
                  <a:srgbClr val="C00000"/>
                </a:solidFill>
              </a:rPr>
              <a:t>ist völlig </a:t>
            </a:r>
            <a:r>
              <a:rPr lang="de-DE" b="1" u="sng" dirty="0" smtClean="0">
                <a:solidFill>
                  <a:srgbClr val="C00000"/>
                </a:solidFill>
              </a:rPr>
              <a:t>unabhängig vom Erkenntnisverfahren </a:t>
            </a:r>
            <a:r>
              <a:rPr lang="de-DE" b="1" dirty="0" smtClean="0">
                <a:solidFill>
                  <a:srgbClr val="C00000"/>
                </a:solidFill>
              </a:rPr>
              <a:t>zu betrachten, auch wenn es sich in aller Regel an das Erkenntnisverfahren anschließt.</a:t>
            </a:r>
          </a:p>
          <a:p>
            <a:pPr marL="0" indent="0">
              <a:buNone/>
            </a:pPr>
            <a:endParaRPr lang="de-DE" dirty="0" smtClean="0">
              <a:solidFill>
                <a:srgbClr val="C00000"/>
              </a:solidFill>
            </a:endParaRPr>
          </a:p>
          <a:p>
            <a:pPr marL="0" indent="0">
              <a:buNone/>
            </a:pPr>
            <a:r>
              <a:rPr lang="de-DE" b="1" dirty="0" smtClean="0">
                <a:solidFill>
                  <a:schemeClr val="accent6">
                    <a:lumMod val="75000"/>
                  </a:schemeClr>
                </a:solidFill>
              </a:rPr>
              <a:t>Erkenntnisverfahren</a:t>
            </a:r>
            <a:r>
              <a:rPr lang="de-DE" dirty="0" smtClean="0">
                <a:solidFill>
                  <a:schemeClr val="accent6">
                    <a:lumMod val="75000"/>
                  </a:schemeClr>
                </a:solidFill>
              </a:rPr>
              <a:t> </a:t>
            </a:r>
            <a:r>
              <a:rPr lang="de-DE" dirty="0" smtClean="0"/>
              <a:t>					</a:t>
            </a:r>
            <a:r>
              <a:rPr lang="de-DE" b="1" dirty="0" smtClean="0">
                <a:solidFill>
                  <a:schemeClr val="accent6">
                    <a:lumMod val="75000"/>
                  </a:schemeClr>
                </a:solidFill>
              </a:rPr>
              <a:t>Vollstreckungsverfahren</a:t>
            </a:r>
          </a:p>
          <a:p>
            <a:pPr marL="0" indent="0">
              <a:buNone/>
            </a:pPr>
            <a:r>
              <a:rPr lang="de-DE" dirty="0" smtClean="0"/>
              <a:t> 						</a:t>
            </a:r>
            <a:endParaRPr lang="de-DE" dirty="0"/>
          </a:p>
          <a:p>
            <a:pPr marL="0" indent="0">
              <a:buNone/>
            </a:pPr>
            <a:r>
              <a:rPr lang="de-DE" dirty="0" smtClean="0">
                <a:solidFill>
                  <a:srgbClr val="C00000"/>
                </a:solidFill>
              </a:rPr>
              <a:t>				</a:t>
            </a:r>
            <a:br>
              <a:rPr lang="de-DE" dirty="0" smtClean="0">
                <a:solidFill>
                  <a:srgbClr val="C00000"/>
                </a:solidFill>
              </a:rPr>
            </a:br>
            <a:r>
              <a:rPr lang="de-DE" dirty="0" smtClean="0">
                <a:solidFill>
                  <a:srgbClr val="C00000"/>
                </a:solidFill>
              </a:rPr>
              <a:t> 			</a:t>
            </a:r>
            <a:br>
              <a:rPr lang="de-DE" dirty="0" smtClean="0">
                <a:solidFill>
                  <a:srgbClr val="C00000"/>
                </a:solidFill>
              </a:rPr>
            </a:br>
            <a:r>
              <a:rPr lang="de-DE" dirty="0" smtClean="0">
                <a:solidFill>
                  <a:srgbClr val="C00000"/>
                </a:solidFill>
              </a:rPr>
              <a:t> 		</a:t>
            </a:r>
            <a:br>
              <a:rPr lang="de-DE" dirty="0" smtClean="0">
                <a:solidFill>
                  <a:srgbClr val="C00000"/>
                </a:solidFill>
              </a:rPr>
            </a:br>
            <a:r>
              <a:rPr lang="de-DE" dirty="0" smtClean="0">
                <a:solidFill>
                  <a:srgbClr val="C00000"/>
                </a:solidFill>
              </a:rPr>
              <a:t/>
            </a:r>
            <a:br>
              <a:rPr lang="de-DE" dirty="0" smtClean="0">
                <a:solidFill>
                  <a:srgbClr val="C00000"/>
                </a:solidFill>
              </a:rPr>
            </a:br>
            <a:r>
              <a:rPr lang="de-DE" dirty="0" smtClean="0">
                <a:solidFill>
                  <a:srgbClr val="C00000"/>
                </a:solidFill>
              </a:rPr>
              <a:t> 		</a:t>
            </a:r>
            <a:r>
              <a:rPr lang="de-DE" b="1" dirty="0" smtClean="0">
                <a:solidFill>
                  <a:schemeClr val="accent6">
                    <a:lumMod val="75000"/>
                  </a:schemeClr>
                </a:solidFill>
              </a:rPr>
              <a:t>Klauselerteilungsverfahren (§§ 724 ff. ZPO)</a:t>
            </a:r>
            <a:r>
              <a:rPr lang="de-DE" dirty="0" smtClean="0">
                <a:solidFill>
                  <a:srgbClr val="C00000"/>
                </a:solidFill>
              </a:rPr>
              <a:t/>
            </a:r>
            <a:br>
              <a:rPr lang="de-DE" dirty="0" smtClean="0">
                <a:solidFill>
                  <a:srgbClr val="C00000"/>
                </a:solidFill>
              </a:rPr>
            </a:br>
            <a:r>
              <a:rPr lang="de-DE" dirty="0" smtClean="0">
                <a:solidFill>
                  <a:srgbClr val="C00000"/>
                </a:solidFill>
              </a:rPr>
              <a:t> 		</a:t>
            </a:r>
            <a:br>
              <a:rPr lang="de-DE" dirty="0" smtClean="0">
                <a:solidFill>
                  <a:srgbClr val="C00000"/>
                </a:solidFill>
              </a:rPr>
            </a:br>
            <a:r>
              <a:rPr lang="de-DE" dirty="0" smtClean="0">
                <a:solidFill>
                  <a:srgbClr val="C00000"/>
                </a:solidFill>
              </a:rPr>
              <a:t/>
            </a:r>
            <a:br>
              <a:rPr lang="de-DE" dirty="0" smtClean="0">
                <a:solidFill>
                  <a:srgbClr val="C00000"/>
                </a:solidFill>
              </a:rPr>
            </a:br>
            <a:endParaRPr lang="de-DE" dirty="0" smtClean="0">
              <a:solidFill>
                <a:srgbClr val="C00000"/>
              </a:solidFill>
            </a:endParaRPr>
          </a:p>
          <a:p>
            <a:pPr marL="0" indent="0">
              <a:buNone/>
            </a:pPr>
            <a:r>
              <a:rPr lang="de-DE" i="1" dirty="0" smtClean="0">
                <a:solidFill>
                  <a:schemeClr val="accent6">
                    <a:lumMod val="75000"/>
                  </a:schemeClr>
                </a:solidFill>
              </a:rPr>
              <a:t>In diesem Klauselerteilungsverfahren wird dem Gläubiger bescheinigt, dass aus dem vorgelegten „Titel“ (in der Regel aus dem Erkenntnisverfahren) die Zwangsvollstreckung betrieben werden kann – </a:t>
            </a:r>
            <a:r>
              <a:rPr lang="de-DE" i="1" dirty="0" smtClean="0">
                <a:solidFill>
                  <a:schemeClr val="accent6">
                    <a:lumMod val="75000"/>
                  </a:schemeClr>
                </a:solidFill>
                <a:latin typeface="Bradley Hand ITC" panose="03070402050302030203" pitchFamily="66" charset="0"/>
              </a:rPr>
              <a:t>dazu später mehr auch im Unterricht Zwangsvollstreckung</a:t>
            </a:r>
            <a:r>
              <a:rPr lang="de-DE" dirty="0" smtClean="0">
                <a:solidFill>
                  <a:srgbClr val="C00000"/>
                </a:solidFill>
              </a:rPr>
              <a:t/>
            </a:r>
            <a:br>
              <a:rPr lang="de-DE" dirty="0" smtClean="0">
                <a:solidFill>
                  <a:srgbClr val="C00000"/>
                </a:solidFill>
              </a:rPr>
            </a:br>
            <a:r>
              <a:rPr lang="de-DE" dirty="0" smtClean="0">
                <a:solidFill>
                  <a:srgbClr val="C00000"/>
                </a:solidFill>
              </a:rPr>
              <a:t/>
            </a:r>
            <a:br>
              <a:rPr lang="de-DE" dirty="0" smtClean="0">
                <a:solidFill>
                  <a:srgbClr val="C00000"/>
                </a:solidFill>
              </a:rPr>
            </a:br>
            <a:endParaRPr lang="de-DE" dirty="0">
              <a:solidFill>
                <a:srgbClr val="C00000"/>
              </a:solidFill>
            </a:endParaRPr>
          </a:p>
        </p:txBody>
      </p:sp>
      <p:sp>
        <p:nvSpPr>
          <p:cNvPr id="4" name="Pfeil nach rechts 3"/>
          <p:cNvSpPr/>
          <p:nvPr/>
        </p:nvSpPr>
        <p:spPr>
          <a:xfrm>
            <a:off x="3613639" y="167053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Pfeil nach oben 4"/>
          <p:cNvSpPr/>
          <p:nvPr/>
        </p:nvSpPr>
        <p:spPr>
          <a:xfrm>
            <a:off x="5167123" y="1954705"/>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Pfeil nach rechts 5"/>
          <p:cNvSpPr/>
          <p:nvPr/>
        </p:nvSpPr>
        <p:spPr>
          <a:xfrm>
            <a:off x="6277415" y="167053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8989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0823"/>
            <a:ext cx="10515600" cy="5746140"/>
          </a:xfrm>
        </p:spPr>
        <p:txBody>
          <a:bodyPr>
            <a:normAutofit fontScale="77500" lnSpcReduction="20000"/>
          </a:bodyPr>
          <a:lstStyle/>
          <a:p>
            <a:pPr marL="0" indent="0">
              <a:buNone/>
            </a:pPr>
            <a:r>
              <a:rPr lang="de-DE" b="1" i="1" dirty="0" smtClean="0">
                <a:solidFill>
                  <a:schemeClr val="accent6">
                    <a:lumMod val="75000"/>
                  </a:schemeClr>
                </a:solidFill>
              </a:rPr>
              <a:t>Definition  -Titel-</a:t>
            </a:r>
          </a:p>
          <a:p>
            <a:pPr marL="0" indent="0">
              <a:buNone/>
            </a:pPr>
            <a:r>
              <a:rPr lang="de-DE" b="1" i="1" dirty="0" smtClean="0">
                <a:solidFill>
                  <a:schemeClr val="accent6">
                    <a:lumMod val="75000"/>
                  </a:schemeClr>
                </a:solidFill>
              </a:rPr>
              <a:t>Der Begriff  -Titel- hat in der deutschen Sprache mehrere Bedeutungen.</a:t>
            </a:r>
          </a:p>
          <a:p>
            <a:pPr marL="0" indent="0">
              <a:buNone/>
            </a:pPr>
            <a:endParaRPr lang="de-DE" dirty="0"/>
          </a:p>
          <a:p>
            <a:pPr marL="0" indent="0">
              <a:buNone/>
            </a:pPr>
            <a:r>
              <a:rPr lang="de-DE" dirty="0" smtClean="0"/>
              <a:t>Er kann einen akademischen Grad bezeichnen</a:t>
            </a:r>
            <a:br>
              <a:rPr lang="de-DE" dirty="0" smtClean="0"/>
            </a:br>
            <a:r>
              <a:rPr lang="de-DE" dirty="0" smtClean="0"/>
              <a:t>Doktor, Professor, Magister, Bachelor….,</a:t>
            </a:r>
            <a:br>
              <a:rPr lang="de-DE" dirty="0" smtClean="0"/>
            </a:br>
            <a:endParaRPr lang="de-DE" dirty="0"/>
          </a:p>
          <a:p>
            <a:pPr marL="0" indent="0">
              <a:buNone/>
            </a:pPr>
            <a:r>
              <a:rPr lang="de-DE" dirty="0" smtClean="0"/>
              <a:t>er kann einen militärischen Rang bezeichnen</a:t>
            </a:r>
          </a:p>
          <a:p>
            <a:pPr marL="0" indent="0">
              <a:buNone/>
            </a:pPr>
            <a:r>
              <a:rPr lang="de-DE" dirty="0" smtClean="0"/>
              <a:t>Hauptmann, Major, General…,</a:t>
            </a:r>
            <a:br>
              <a:rPr lang="de-DE" dirty="0" smtClean="0"/>
            </a:br>
            <a:endParaRPr lang="de-DE" dirty="0"/>
          </a:p>
          <a:p>
            <a:pPr marL="0" indent="0">
              <a:buNone/>
            </a:pPr>
            <a:r>
              <a:rPr lang="de-DE" dirty="0" smtClean="0"/>
              <a:t>er kann in der Kunst oder Musikszene ein Lied oder Song bezeichnen.</a:t>
            </a:r>
          </a:p>
          <a:p>
            <a:pPr marL="0" indent="0">
              <a:buNone/>
            </a:pPr>
            <a:r>
              <a:rPr lang="de-DE" dirty="0" smtClean="0"/>
              <a:t/>
            </a:r>
            <a:br>
              <a:rPr lang="de-DE" dirty="0" smtClean="0"/>
            </a:br>
            <a:r>
              <a:rPr lang="de-DE" dirty="0" smtClean="0"/>
              <a:t/>
            </a:r>
            <a:br>
              <a:rPr lang="de-DE" dirty="0" smtClean="0"/>
            </a:br>
            <a:r>
              <a:rPr lang="de-DE" dirty="0" smtClean="0">
                <a:solidFill>
                  <a:schemeClr val="accent6">
                    <a:lumMod val="75000"/>
                  </a:schemeClr>
                </a:solidFill>
              </a:rPr>
              <a:t>In der öfftl. Verwaltung stellt es eine Urkunde bzw. ein Dokument dar,</a:t>
            </a:r>
            <a:r>
              <a:rPr lang="de-DE" dirty="0" smtClean="0">
                <a:solidFill>
                  <a:schemeClr val="accent6">
                    <a:lumMod val="75000"/>
                  </a:schemeClr>
                </a:solidFill>
              </a:rPr>
              <a:t> welches vom Gericht oder einem Notar ausgestellt wurde. </a:t>
            </a:r>
            <a:br>
              <a:rPr lang="de-DE" dirty="0" smtClean="0">
                <a:solidFill>
                  <a:schemeClr val="accent6">
                    <a:lumMod val="75000"/>
                  </a:schemeClr>
                </a:solidFill>
              </a:rPr>
            </a:br>
            <a:r>
              <a:rPr lang="de-DE" u="sng" dirty="0" smtClean="0">
                <a:solidFill>
                  <a:schemeClr val="accent6">
                    <a:lumMod val="75000"/>
                  </a:schemeClr>
                </a:solidFill>
              </a:rPr>
              <a:t>Der Titel ist hier eine öfftl. Urkunde welcher u.a. ein Urteil, einen Beschluss oder auch einen Vergleich widerspiegelt.</a:t>
            </a:r>
            <a:r>
              <a:rPr lang="de-DE" dirty="0" smtClean="0">
                <a:solidFill>
                  <a:schemeClr val="accent6">
                    <a:lumMod val="75000"/>
                  </a:schemeClr>
                </a:solidFill>
              </a:rPr>
              <a:t/>
            </a:r>
            <a:br>
              <a:rPr lang="de-DE" dirty="0" smtClean="0">
                <a:solidFill>
                  <a:schemeClr val="accent6">
                    <a:lumMod val="75000"/>
                  </a:schemeClr>
                </a:solidFill>
              </a:rPr>
            </a:br>
            <a:r>
              <a:rPr lang="de-DE" dirty="0" smtClean="0">
                <a:solidFill>
                  <a:schemeClr val="accent6">
                    <a:lumMod val="75000"/>
                  </a:schemeClr>
                </a:solidFill>
              </a:rPr>
              <a:t>Darin werden Inhalt, Art und Umfang des Anspruchs festgehalten und ggf. geltend gemacht (zur Zwangsvollstreckung).</a:t>
            </a:r>
            <a:r>
              <a:rPr lang="de-DE" dirty="0" smtClean="0"/>
              <a:t/>
            </a:r>
            <a:br>
              <a:rPr lang="de-DE" dirty="0" smtClean="0"/>
            </a:br>
            <a:r>
              <a:rPr lang="de-DE" dirty="0" smtClean="0"/>
              <a:t/>
            </a:r>
            <a:br>
              <a:rPr lang="de-DE" dirty="0" smtClean="0"/>
            </a:br>
            <a:endParaRPr lang="de-DE" dirty="0" smtClean="0"/>
          </a:p>
        </p:txBody>
      </p:sp>
    </p:spTree>
    <p:extLst>
      <p:ext uri="{BB962C8B-B14F-4D97-AF65-F5344CB8AC3E}">
        <p14:creationId xmlns:p14="http://schemas.microsoft.com/office/powerpoint/2010/main" val="319441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3">
                                            <p:txEl>
                                              <p:pRg st="4" end="4"/>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p:cTn id="3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circle(in)">
                                      <p:cBhvr>
                                        <p:cTn id="43"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r>
              <a:rPr lang="de-DE" b="1" dirty="0" smtClean="0">
                <a:solidFill>
                  <a:schemeClr val="accent6">
                    <a:lumMod val="75000"/>
                  </a:schemeClr>
                </a:solidFill>
              </a:rPr>
              <a:t>Im formellen Zivilprozessrecht gibt es einige Grundsätze die man zwingend betrachten muss:</a:t>
            </a:r>
          </a:p>
          <a:p>
            <a:pPr marL="0" indent="0">
              <a:buNone/>
            </a:pPr>
            <a:endParaRPr lang="de-DE" dirty="0"/>
          </a:p>
          <a:p>
            <a:r>
              <a:rPr lang="de-DE" dirty="0" smtClean="0"/>
              <a:t>Grundsatz des rechtlichen Gehörs</a:t>
            </a:r>
          </a:p>
          <a:p>
            <a:r>
              <a:rPr lang="de-DE" dirty="0" smtClean="0"/>
              <a:t>Dispositionsgrundsatz</a:t>
            </a:r>
          </a:p>
          <a:p>
            <a:r>
              <a:rPr lang="de-DE" dirty="0" smtClean="0"/>
              <a:t>Grundsatz der Öffentlichkeit</a:t>
            </a:r>
          </a:p>
          <a:p>
            <a:r>
              <a:rPr lang="de-DE" dirty="0" smtClean="0"/>
              <a:t>Grundsatz der Mündlichkeit</a:t>
            </a:r>
          </a:p>
          <a:p>
            <a:r>
              <a:rPr lang="de-DE" dirty="0" smtClean="0"/>
              <a:t>Grundsatz der Pflicht zur Wahrheit und Vollständigkeit</a:t>
            </a:r>
          </a:p>
          <a:p>
            <a:r>
              <a:rPr lang="de-DE" dirty="0" smtClean="0"/>
              <a:t>Grundsatz der freien Beweiswürdigung</a:t>
            </a:r>
          </a:p>
          <a:p>
            <a:r>
              <a:rPr lang="de-DE" dirty="0" smtClean="0"/>
              <a:t>Beschleunigungsgrundsatz</a:t>
            </a:r>
          </a:p>
          <a:p>
            <a:r>
              <a:rPr lang="de-DE" dirty="0" smtClean="0"/>
              <a:t>Grundsatz der Unmittelbarkeit</a:t>
            </a:r>
            <a:endParaRPr lang="de-DE" dirty="0"/>
          </a:p>
        </p:txBody>
      </p:sp>
    </p:spTree>
    <p:extLst>
      <p:ext uri="{BB962C8B-B14F-4D97-AF65-F5344CB8AC3E}">
        <p14:creationId xmlns:p14="http://schemas.microsoft.com/office/powerpoint/2010/main" val="87018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16523"/>
            <a:ext cx="10515600" cy="5860440"/>
          </a:xfrm>
        </p:spPr>
        <p:txBody>
          <a:bodyPr/>
          <a:lstStyle/>
          <a:p>
            <a:pPr marL="0" indent="0">
              <a:buNone/>
            </a:pPr>
            <a:r>
              <a:rPr lang="de-DE" b="1" u="sng" dirty="0" smtClean="0">
                <a:solidFill>
                  <a:schemeClr val="accent6">
                    <a:lumMod val="75000"/>
                  </a:schemeClr>
                </a:solidFill>
              </a:rPr>
              <a:t>Grundsatz des rechtlichen Gehörs</a:t>
            </a:r>
          </a:p>
          <a:p>
            <a:pPr marL="0" indent="0">
              <a:buNone/>
            </a:pPr>
            <a:endParaRPr lang="de-DE" dirty="0"/>
          </a:p>
          <a:p>
            <a:pPr marL="0" indent="0">
              <a:buNone/>
            </a:pPr>
            <a:r>
              <a:rPr lang="de-DE" dirty="0" smtClean="0"/>
              <a:t>Ist in Art.103 I GG geregelt.</a:t>
            </a:r>
          </a:p>
          <a:p>
            <a:pPr marL="0" indent="0">
              <a:buNone/>
            </a:pPr>
            <a:endParaRPr lang="de-DE" dirty="0"/>
          </a:p>
          <a:p>
            <a:pPr marL="0" indent="0">
              <a:buNone/>
            </a:pPr>
            <a:r>
              <a:rPr lang="de-DE" i="1" dirty="0" smtClean="0"/>
              <a:t>„Vor Gericht hat jedermann Anspruch auf rechtliches Gehör“</a:t>
            </a:r>
          </a:p>
          <a:p>
            <a:pPr marL="0" indent="0">
              <a:buNone/>
            </a:pPr>
            <a:endParaRPr lang="de-DE" i="1" dirty="0"/>
          </a:p>
          <a:p>
            <a:pPr marL="0" indent="0">
              <a:buNone/>
            </a:pPr>
            <a:r>
              <a:rPr lang="de-DE" dirty="0" smtClean="0"/>
              <a:t>Der Anspruch steht nur den Parteien eines Zivilprozesses zu, grundsätzlich aber nicht einem Dritten, z.B. einem Zeugen.</a:t>
            </a:r>
          </a:p>
          <a:p>
            <a:pPr marL="0" indent="0">
              <a:buNone/>
            </a:pPr>
            <a:endParaRPr lang="de-DE" dirty="0" smtClean="0"/>
          </a:p>
          <a:p>
            <a:pPr marL="0" indent="0">
              <a:buNone/>
            </a:pPr>
            <a:r>
              <a:rPr lang="de-DE" dirty="0" smtClean="0"/>
              <a:t>Auch nur mit der Möglichkeit sich zu äußern, ist dem Anspruch auf rechtl. Gehör genüge getan.</a:t>
            </a:r>
            <a:endParaRPr lang="de-DE" dirty="0"/>
          </a:p>
        </p:txBody>
      </p:sp>
    </p:spTree>
    <p:extLst>
      <p:ext uri="{BB962C8B-B14F-4D97-AF65-F5344CB8AC3E}">
        <p14:creationId xmlns:p14="http://schemas.microsoft.com/office/powerpoint/2010/main" val="61010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1000"/>
                                        <p:tgtEl>
                                          <p:spTgt spid="3">
                                            <p:txEl>
                                              <p:pRg st="8" end="8"/>
                                            </p:txEl>
                                          </p:spTgt>
                                        </p:tgtEl>
                                      </p:cBhvr>
                                    </p:animEffect>
                                    <p:anim calcmode="lin" valueType="num">
                                      <p:cBhvr>
                                        <p:cTn id="2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4446"/>
            <a:ext cx="10515600" cy="5772517"/>
          </a:xfrm>
        </p:spPr>
        <p:txBody>
          <a:bodyPr/>
          <a:lstStyle/>
          <a:p>
            <a:pPr marL="0" indent="0">
              <a:buNone/>
            </a:pPr>
            <a:r>
              <a:rPr lang="de-DE" b="1" u="sng" dirty="0" smtClean="0">
                <a:solidFill>
                  <a:schemeClr val="accent6">
                    <a:lumMod val="75000"/>
                  </a:schemeClr>
                </a:solidFill>
              </a:rPr>
              <a:t>Dispositionsgrundsatz ( § 308 I ZPO)</a:t>
            </a:r>
          </a:p>
          <a:p>
            <a:pPr marL="0" indent="0">
              <a:buNone/>
            </a:pPr>
            <a:endParaRPr lang="de-DE" b="1" u="sng" dirty="0"/>
          </a:p>
          <a:p>
            <a:pPr marL="0" indent="0">
              <a:buNone/>
            </a:pPr>
            <a:r>
              <a:rPr lang="de-DE" dirty="0" smtClean="0"/>
              <a:t>= Prinzip der Verfahrensgestaltung</a:t>
            </a:r>
          </a:p>
          <a:p>
            <a:pPr marL="0" indent="0">
              <a:buNone/>
            </a:pPr>
            <a:endParaRPr lang="de-DE" dirty="0"/>
          </a:p>
          <a:p>
            <a:pPr marL="0" indent="0">
              <a:buNone/>
            </a:pPr>
            <a:r>
              <a:rPr lang="de-DE" dirty="0" smtClean="0"/>
              <a:t>Die Parteien bestimmen durch ihre Anträge den Beginn, das Ende und den Umfang des Zivilprozesses sowie den Umfang des Prozessstoffes, also auch die Beweismittel, die sie Vorbringen möchten um ihre Position zu untermauern.</a:t>
            </a:r>
          </a:p>
        </p:txBody>
      </p:sp>
    </p:spTree>
    <p:extLst>
      <p:ext uri="{BB962C8B-B14F-4D97-AF65-F5344CB8AC3E}">
        <p14:creationId xmlns:p14="http://schemas.microsoft.com/office/powerpoint/2010/main" val="252440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1000"/>
                                        <p:tgtEl>
                                          <p:spTgt spid="3">
                                            <p:txEl>
                                              <p:pRg st="4" end="4"/>
                                            </p:txEl>
                                          </p:spTgt>
                                        </p:tgtEl>
                                      </p:cBhvr>
                                    </p:animEffect>
                                    <p:anim calcmode="lin" valueType="num">
                                      <p:cBhvr>
                                        <p:cTn id="1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normAutofit/>
          </a:bodyPr>
          <a:lstStyle/>
          <a:p>
            <a:pPr marL="0" indent="0">
              <a:buNone/>
            </a:pPr>
            <a:r>
              <a:rPr lang="de-DE" b="1" u="sng" dirty="0" smtClean="0">
                <a:solidFill>
                  <a:schemeClr val="accent6">
                    <a:lumMod val="75000"/>
                  </a:schemeClr>
                </a:solidFill>
              </a:rPr>
              <a:t>Grundsatz der Öffentlichkeit</a:t>
            </a:r>
            <a:br>
              <a:rPr lang="de-DE" b="1" u="sng" dirty="0" smtClean="0">
                <a:solidFill>
                  <a:schemeClr val="accent6">
                    <a:lumMod val="75000"/>
                  </a:schemeClr>
                </a:solidFill>
              </a:rPr>
            </a:br>
            <a:r>
              <a:rPr lang="de-DE" b="1" u="sng" dirty="0" smtClean="0">
                <a:solidFill>
                  <a:schemeClr val="accent6">
                    <a:lumMod val="75000"/>
                  </a:schemeClr>
                </a:solidFill>
              </a:rPr>
              <a:t>§§ 169 I 1 u.2, 171b I,172, 173 I GVG, 547 Nr.5 ZPO</a:t>
            </a:r>
          </a:p>
          <a:p>
            <a:pPr marL="0" indent="0">
              <a:buNone/>
            </a:pPr>
            <a:endParaRPr lang="de-DE" b="1" u="sng" dirty="0"/>
          </a:p>
          <a:p>
            <a:pPr marL="0" indent="0">
              <a:buNone/>
            </a:pPr>
            <a:r>
              <a:rPr lang="de-DE" dirty="0" smtClean="0"/>
              <a:t>Die </a:t>
            </a:r>
            <a:r>
              <a:rPr lang="de-DE" dirty="0"/>
              <a:t>V</a:t>
            </a:r>
            <a:r>
              <a:rPr lang="de-DE" dirty="0" smtClean="0"/>
              <a:t>erhandlung vor dem erkennenden Gericht einschließlich der Verkündung der Urteile und Beschlüsse ist öffentlich.</a:t>
            </a:r>
          </a:p>
          <a:p>
            <a:pPr marL="0" indent="0">
              <a:buNone/>
            </a:pPr>
            <a:r>
              <a:rPr lang="de-DE" b="1" dirty="0" smtClean="0">
                <a:latin typeface="Bradley Hand ITC" panose="03070402050302030203" pitchFamily="66" charset="0"/>
              </a:rPr>
              <a:t/>
            </a:r>
            <a:br>
              <a:rPr lang="de-DE" b="1" dirty="0" smtClean="0">
                <a:latin typeface="Bradley Hand ITC" panose="03070402050302030203" pitchFamily="66" charset="0"/>
              </a:rPr>
            </a:br>
            <a:r>
              <a:rPr lang="de-DE" b="1" dirty="0" smtClean="0">
                <a:solidFill>
                  <a:schemeClr val="accent6">
                    <a:lumMod val="75000"/>
                  </a:schemeClr>
                </a:solidFill>
                <a:latin typeface="Bradley Hand ITC" panose="03070402050302030203" pitchFamily="66" charset="0"/>
              </a:rPr>
              <a:t>Das bedeutet, dass auch Unbeteiligte grundsätzlich Zutritt zu den Gerichtsverhandlungen haben müssen</a:t>
            </a:r>
            <a:r>
              <a:rPr lang="de-DE" dirty="0" smtClean="0">
                <a:solidFill>
                  <a:schemeClr val="accent6">
                    <a:lumMod val="75000"/>
                  </a:schemeClr>
                </a:solidFill>
              </a:rPr>
              <a:t>.</a:t>
            </a:r>
          </a:p>
          <a:p>
            <a:pPr marL="0" indent="0">
              <a:buNone/>
            </a:pPr>
            <a:r>
              <a:rPr lang="de-DE" dirty="0" smtClean="0"/>
              <a:t/>
            </a:r>
            <a:br>
              <a:rPr lang="de-DE" dirty="0" smtClean="0"/>
            </a:br>
            <a:endParaRPr lang="de-DE" dirty="0"/>
          </a:p>
        </p:txBody>
      </p:sp>
      <p:sp>
        <p:nvSpPr>
          <p:cNvPr id="4" name="Datumsplatzhalter 3"/>
          <p:cNvSpPr>
            <a:spLocks noGrp="1"/>
          </p:cNvSpPr>
          <p:nvPr>
            <p:ph type="dt" sz="half" idx="10"/>
          </p:nvPr>
        </p:nvSpPr>
        <p:spPr/>
        <p:txBody>
          <a:bodyPr/>
          <a:lstStyle/>
          <a:p>
            <a:fld id="{24365FDF-5EBB-49A2-8234-E5178ACE1683}" type="datetime1">
              <a:rPr lang="de-DE" smtClean="0"/>
              <a:t>25.09.2024</a:t>
            </a:fld>
            <a:endParaRPr lang="de-DE"/>
          </a:p>
        </p:txBody>
      </p:sp>
    </p:spTree>
    <p:extLst>
      <p:ext uri="{BB962C8B-B14F-4D97-AF65-F5344CB8AC3E}">
        <p14:creationId xmlns:p14="http://schemas.microsoft.com/office/powerpoint/2010/main" val="35531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9"/>
            <a:ext cx="10515600" cy="5684594"/>
          </a:xfrm>
        </p:spPr>
        <p:txBody>
          <a:bodyPr/>
          <a:lstStyle/>
          <a:p>
            <a:r>
              <a:rPr lang="de-DE" dirty="0" smtClean="0"/>
              <a:t>Ton und Filmaufnahmen sind unzulässig.</a:t>
            </a:r>
            <a:br>
              <a:rPr lang="de-DE" dirty="0" smtClean="0"/>
            </a:br>
            <a:endParaRPr lang="de-DE" dirty="0" smtClean="0"/>
          </a:p>
          <a:p>
            <a:r>
              <a:rPr lang="de-DE" dirty="0" smtClean="0"/>
              <a:t>Aus persönlichen Gründen kann die Öffentlichkeit ausgeschlossen werden.</a:t>
            </a:r>
            <a:br>
              <a:rPr lang="de-DE" dirty="0" smtClean="0"/>
            </a:br>
            <a:endParaRPr lang="de-DE" dirty="0" smtClean="0"/>
          </a:p>
          <a:p>
            <a:r>
              <a:rPr lang="de-DE" dirty="0" smtClean="0"/>
              <a:t>Das Gericht kann für die Verhandlung oder für Teile davon die Öffentlichkeit ausschließen ( Gefährdung Staatssicherheit, Gefährdung Leben oder Freiheit des Zeugen, bei Personen unter 18 Jahren).</a:t>
            </a:r>
          </a:p>
          <a:p>
            <a:pPr marL="0" indent="0">
              <a:buNone/>
            </a:pPr>
            <a:endParaRPr lang="de-DE" dirty="0" smtClean="0"/>
          </a:p>
          <a:p>
            <a:pPr marL="0" indent="0">
              <a:buNone/>
            </a:pPr>
            <a:r>
              <a:rPr lang="de-DE" dirty="0" smtClean="0">
                <a:solidFill>
                  <a:srgbClr val="C00000"/>
                </a:solidFill>
              </a:rPr>
              <a:t>Ein Verstoß gegen die Öffentlichkeit = absoluter Revisionsgrund</a:t>
            </a:r>
            <a:br>
              <a:rPr lang="de-DE" dirty="0" smtClean="0">
                <a:solidFill>
                  <a:srgbClr val="C00000"/>
                </a:solidFill>
              </a:rPr>
            </a:br>
            <a:r>
              <a:rPr lang="de-DE" dirty="0" smtClean="0">
                <a:solidFill>
                  <a:srgbClr val="C00000"/>
                </a:solidFill>
              </a:rPr>
              <a:t>§ 547 Nr. 5 ZPO</a:t>
            </a:r>
            <a:endParaRPr lang="de-DE" dirty="0">
              <a:solidFill>
                <a:srgbClr val="C00000"/>
              </a:solidFill>
            </a:endParaRPr>
          </a:p>
        </p:txBody>
      </p:sp>
    </p:spTree>
    <p:extLst>
      <p:ext uri="{BB962C8B-B14F-4D97-AF65-F5344CB8AC3E}">
        <p14:creationId xmlns:p14="http://schemas.microsoft.com/office/powerpoint/2010/main" val="30964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lstStyle/>
          <a:p>
            <a:pPr marL="0" indent="0">
              <a:buNone/>
            </a:pPr>
            <a:r>
              <a:rPr lang="de-DE" b="1" u="sng" dirty="0" smtClean="0">
                <a:solidFill>
                  <a:schemeClr val="accent6">
                    <a:lumMod val="75000"/>
                  </a:schemeClr>
                </a:solidFill>
              </a:rPr>
              <a:t>Grundsatz der Mündlichkeit</a:t>
            </a:r>
            <a:endParaRPr lang="de-DE" b="1" u="sng" dirty="0">
              <a:solidFill>
                <a:schemeClr val="accent6">
                  <a:lumMod val="75000"/>
                </a:schemeClr>
              </a:solidFill>
            </a:endParaRPr>
          </a:p>
          <a:p>
            <a:pPr marL="0" indent="0">
              <a:buNone/>
            </a:pPr>
            <a:r>
              <a:rPr lang="de-DE" b="1" u="sng" dirty="0" smtClean="0">
                <a:solidFill>
                  <a:schemeClr val="accent6">
                    <a:lumMod val="75000"/>
                  </a:schemeClr>
                </a:solidFill>
              </a:rPr>
              <a:t>§§ 128 I-IV, 137 III, 688-694 ZPO</a:t>
            </a:r>
            <a:r>
              <a:rPr lang="de-DE" b="1" u="sng" dirty="0" smtClean="0"/>
              <a:t/>
            </a:r>
            <a:br>
              <a:rPr lang="de-DE" b="1" u="sng" dirty="0" smtClean="0"/>
            </a:br>
            <a:endParaRPr lang="de-DE" b="1" u="sng" dirty="0" smtClean="0"/>
          </a:p>
          <a:p>
            <a:pPr marL="0" indent="0">
              <a:buNone/>
            </a:pPr>
            <a:r>
              <a:rPr lang="de-DE" dirty="0" smtClean="0"/>
              <a:t>Die Parteien verhandeln vor dem erkennenden Gericht mündlich.</a:t>
            </a:r>
          </a:p>
          <a:p>
            <a:pPr marL="0" indent="0">
              <a:buNone/>
            </a:pPr>
            <a:r>
              <a:rPr lang="de-DE" dirty="0" smtClean="0"/>
              <a:t>Verhandlung, Beweisaufnahme und Urteilsverkündung sind daher mündlich.</a:t>
            </a:r>
          </a:p>
          <a:p>
            <a:pPr marL="0" indent="0">
              <a:buNone/>
            </a:pPr>
            <a:r>
              <a:rPr lang="de-DE" dirty="0" smtClean="0"/>
              <a:t>Über die mündlich Verhandlung muss ein Protokoll geführt werden.</a:t>
            </a:r>
          </a:p>
          <a:p>
            <a:pPr marL="0" indent="0">
              <a:buNone/>
            </a:pPr>
            <a:endParaRPr lang="de-DE" dirty="0"/>
          </a:p>
          <a:p>
            <a:pPr marL="0" indent="0">
              <a:buNone/>
            </a:pPr>
            <a:r>
              <a:rPr lang="de-DE" u="sng" dirty="0" smtClean="0"/>
              <a:t>Im Anwaltsprozess wird die mündliche Verhandlung durch Schriftsätze vorbereitet.</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205872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80292"/>
            <a:ext cx="10515600" cy="5596671"/>
          </a:xfrm>
        </p:spPr>
        <p:txBody>
          <a:bodyPr>
            <a:normAutofit lnSpcReduction="10000"/>
          </a:bodyPr>
          <a:lstStyle/>
          <a:p>
            <a:pPr marL="0" indent="0">
              <a:buNone/>
            </a:pPr>
            <a:r>
              <a:rPr lang="de-DE" u="sng" dirty="0" smtClean="0">
                <a:solidFill>
                  <a:schemeClr val="accent5"/>
                </a:solidFill>
              </a:rPr>
              <a:t>Entscheidung </a:t>
            </a:r>
            <a:r>
              <a:rPr lang="de-DE" b="1" u="sng" dirty="0" smtClean="0">
                <a:solidFill>
                  <a:schemeClr val="accent5"/>
                </a:solidFill>
              </a:rPr>
              <a:t>ohne</a:t>
            </a:r>
            <a:r>
              <a:rPr lang="de-DE" u="sng" dirty="0" smtClean="0">
                <a:solidFill>
                  <a:schemeClr val="accent5"/>
                </a:solidFill>
              </a:rPr>
              <a:t> mündliche Verhandlung:</a:t>
            </a:r>
          </a:p>
          <a:p>
            <a:pPr marL="0" indent="0">
              <a:buNone/>
            </a:pPr>
            <a:endParaRPr lang="de-DE" dirty="0"/>
          </a:p>
          <a:p>
            <a:r>
              <a:rPr lang="de-DE" dirty="0" smtClean="0"/>
              <a:t>Mahnverfahren 	- bis zum Widerspruch (§§ 688-694 ZPO)</a:t>
            </a:r>
          </a:p>
          <a:p>
            <a:pPr marL="0" indent="0">
              <a:buNone/>
            </a:pPr>
            <a:endParaRPr lang="de-DE" dirty="0"/>
          </a:p>
          <a:p>
            <a:r>
              <a:rPr lang="de-DE" dirty="0" smtClean="0"/>
              <a:t>mit Zustimmung beider Parteien – Entscheidung im schriftl. Verfahren</a:t>
            </a:r>
            <a:br>
              <a:rPr lang="de-DE" dirty="0" smtClean="0"/>
            </a:br>
            <a:r>
              <a:rPr lang="de-DE" dirty="0" smtClean="0"/>
              <a:t>(§ 128 II S. 1 ZPO)</a:t>
            </a:r>
          </a:p>
          <a:p>
            <a:endParaRPr lang="de-DE" dirty="0"/>
          </a:p>
          <a:p>
            <a:r>
              <a:rPr lang="de-DE" dirty="0"/>
              <a:t>w</a:t>
            </a:r>
            <a:r>
              <a:rPr lang="de-DE" dirty="0" smtClean="0"/>
              <a:t>enn nur noch über Kosten oder Nebenforderungen zu entscheiden ist (§ 128 III ZPO)</a:t>
            </a:r>
          </a:p>
          <a:p>
            <a:endParaRPr lang="de-DE" dirty="0"/>
          </a:p>
          <a:p>
            <a:r>
              <a:rPr lang="de-DE" dirty="0" smtClean="0"/>
              <a:t>Wenn es sich um eine </a:t>
            </a:r>
            <a:r>
              <a:rPr lang="de-DE" dirty="0" err="1" smtClean="0"/>
              <a:t>gerichtl</a:t>
            </a:r>
            <a:r>
              <a:rPr lang="de-DE" dirty="0" smtClean="0"/>
              <a:t>. Entscheidung handelt, aber kein Urteil  ist (§ 128 IV ZPO)</a:t>
            </a:r>
          </a:p>
        </p:txBody>
      </p:sp>
    </p:spTree>
    <p:extLst>
      <p:ext uri="{BB962C8B-B14F-4D97-AF65-F5344CB8AC3E}">
        <p14:creationId xmlns:p14="http://schemas.microsoft.com/office/powerpoint/2010/main" val="397099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9615"/>
            <a:ext cx="10515600" cy="5737348"/>
          </a:xfrm>
        </p:spPr>
        <p:txBody>
          <a:bodyPr/>
          <a:lstStyle/>
          <a:p>
            <a:pPr marL="0" indent="0">
              <a:buNone/>
            </a:pPr>
            <a:r>
              <a:rPr lang="de-DE" b="1" u="sng" dirty="0" smtClean="0">
                <a:solidFill>
                  <a:schemeClr val="accent6">
                    <a:lumMod val="75000"/>
                  </a:schemeClr>
                </a:solidFill>
              </a:rPr>
              <a:t>Grundsatz der Pflicht zur Wahrheit und Vollständigkeit</a:t>
            </a:r>
            <a:br>
              <a:rPr lang="de-DE" b="1" u="sng" dirty="0" smtClean="0">
                <a:solidFill>
                  <a:schemeClr val="accent6">
                    <a:lumMod val="75000"/>
                  </a:schemeClr>
                </a:solidFill>
              </a:rPr>
            </a:br>
            <a:r>
              <a:rPr lang="de-DE" b="1" u="sng" dirty="0" smtClean="0">
                <a:solidFill>
                  <a:schemeClr val="accent6">
                    <a:lumMod val="75000"/>
                  </a:schemeClr>
                </a:solidFill>
              </a:rPr>
              <a:t>(§ 138 I ZPO)</a:t>
            </a:r>
          </a:p>
          <a:p>
            <a:pPr marL="0" indent="0">
              <a:buNone/>
            </a:pPr>
            <a:endParaRPr lang="de-DE" b="1" u="sng" dirty="0"/>
          </a:p>
          <a:p>
            <a:pPr marL="0" indent="0">
              <a:buNone/>
            </a:pPr>
            <a:r>
              <a:rPr lang="de-DE" dirty="0" smtClean="0"/>
              <a:t>Parteien haben vor Gericht ihre Erklärungen über tatsächliche Umstände vollständig und der Wahrheit entsprechend abzugeben.</a:t>
            </a:r>
          </a:p>
          <a:p>
            <a:pPr marL="0" indent="0">
              <a:buNone/>
            </a:pPr>
            <a:endParaRPr lang="de-DE" dirty="0"/>
          </a:p>
          <a:p>
            <a:pPr marL="0" indent="0">
              <a:buNone/>
            </a:pPr>
            <a:r>
              <a:rPr lang="de-DE" dirty="0" smtClean="0"/>
              <a:t>Es ist nur eine Verpflichtung zur subjektiven Wahrhaftigkeit.</a:t>
            </a:r>
            <a:br>
              <a:rPr lang="de-DE" dirty="0" smtClean="0"/>
            </a:br>
            <a:endParaRPr lang="de-DE" dirty="0"/>
          </a:p>
          <a:p>
            <a:pPr marL="0" indent="0">
              <a:buNone/>
            </a:pPr>
            <a:r>
              <a:rPr lang="de-DE" dirty="0" smtClean="0"/>
              <a:t>Ein Verstoß liegt dann vor, wenn bekannte Tatsachen verschwiegen bzw. unwahre Tatsachen bewusst behauptet werden.</a:t>
            </a:r>
            <a:endParaRPr lang="de-DE" dirty="0"/>
          </a:p>
        </p:txBody>
      </p:sp>
    </p:spTree>
    <p:extLst>
      <p:ext uri="{BB962C8B-B14F-4D97-AF65-F5344CB8AC3E}">
        <p14:creationId xmlns:p14="http://schemas.microsoft.com/office/powerpoint/2010/main" val="250277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anim calcmode="lin" valueType="num">
                                      <p:cBhvr>
                                        <p:cTn id="2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838200" y="2019994"/>
            <a:ext cx="10424160" cy="23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Inhaltsplatzhalter 2"/>
          <p:cNvSpPr>
            <a:spLocks noGrp="1"/>
          </p:cNvSpPr>
          <p:nvPr>
            <p:ph idx="1"/>
          </p:nvPr>
        </p:nvSpPr>
        <p:spPr>
          <a:xfrm>
            <a:off x="838200" y="457200"/>
            <a:ext cx="10515600" cy="5719763"/>
          </a:xfrm>
          <a:solidFill>
            <a:schemeClr val="accent6">
              <a:lumMod val="60000"/>
              <a:lumOff val="40000"/>
            </a:schemeClr>
          </a:solidFill>
          <a:ln>
            <a:solidFill>
              <a:schemeClr val="accent6">
                <a:lumMod val="60000"/>
                <a:lumOff val="40000"/>
              </a:schemeClr>
            </a:solidFill>
          </a:ln>
        </p:spPr>
        <p:txBody>
          <a:bodyPr/>
          <a:lstStyle/>
          <a:p>
            <a:pPr marL="0" indent="0">
              <a:buNone/>
            </a:pPr>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r>
              <a:rPr lang="de-DE" dirty="0" smtClean="0"/>
              <a:t>    </a:t>
            </a:r>
            <a:r>
              <a:rPr lang="de-DE" b="1" dirty="0" smtClean="0">
                <a:latin typeface="Bradley Hand ITC" panose="03070402050302030203" pitchFamily="66" charset="0"/>
              </a:rPr>
              <a:t>All </a:t>
            </a:r>
            <a:r>
              <a:rPr lang="de-DE" b="1" u="sng" dirty="0" smtClean="0">
                <a:latin typeface="Bradley Hand ITC" panose="03070402050302030203" pitchFamily="66" charset="0"/>
              </a:rPr>
              <a:t>diese</a:t>
            </a:r>
            <a:r>
              <a:rPr lang="de-DE" b="1" dirty="0" smtClean="0">
                <a:latin typeface="Bradley Hand ITC" panose="03070402050302030203" pitchFamily="66" charset="0"/>
              </a:rPr>
              <a:t> Fragen beantwortet uns das formelle (Prozess-)Recht,  </a:t>
            </a:r>
            <a:br>
              <a:rPr lang="de-DE" b="1" dirty="0" smtClean="0">
                <a:latin typeface="Bradley Hand ITC" panose="03070402050302030203" pitchFamily="66" charset="0"/>
              </a:rPr>
            </a:br>
            <a:r>
              <a:rPr lang="de-DE" b="1" dirty="0" smtClean="0">
                <a:latin typeface="Bradley Hand ITC" panose="03070402050302030203" pitchFamily="66" charset="0"/>
              </a:rPr>
              <a:t>    welches in der ZPO (Zivilprozessordnung) geregelt ist.</a:t>
            </a:r>
          </a:p>
          <a:p>
            <a:pPr marL="0" indent="0">
              <a:buNone/>
            </a:pPr>
            <a:endParaRPr lang="de-DE" dirty="0"/>
          </a:p>
        </p:txBody>
      </p:sp>
    </p:spTree>
    <p:extLst>
      <p:ext uri="{BB962C8B-B14F-4D97-AF65-F5344CB8AC3E}">
        <p14:creationId xmlns:p14="http://schemas.microsoft.com/office/powerpoint/2010/main" val="692031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78069"/>
            <a:ext cx="10515600" cy="5798894"/>
          </a:xfrm>
        </p:spPr>
        <p:txBody>
          <a:bodyPr/>
          <a:lstStyle/>
          <a:p>
            <a:pPr marL="0" indent="0">
              <a:buNone/>
            </a:pPr>
            <a:r>
              <a:rPr lang="de-DE" b="1" u="sng" dirty="0" smtClean="0">
                <a:solidFill>
                  <a:schemeClr val="accent6">
                    <a:lumMod val="75000"/>
                  </a:schemeClr>
                </a:solidFill>
              </a:rPr>
              <a:t>Grundsatz der freien Beweiswürdigung (§ 286 ZPO)</a:t>
            </a:r>
          </a:p>
          <a:p>
            <a:pPr marL="0" indent="0">
              <a:buNone/>
            </a:pPr>
            <a:endParaRPr lang="de-DE" dirty="0" smtClean="0"/>
          </a:p>
          <a:p>
            <a:pPr marL="0" indent="0">
              <a:buNone/>
            </a:pPr>
            <a:r>
              <a:rPr lang="de-DE" dirty="0" smtClean="0"/>
              <a:t>Unter Berücksichtigung des gesamten Inhalts der Verhandlungen und des Ergebnisses der etwaigen Beweisaufnahme hat des Gericht nach freier Überzeugung zu entscheiden.</a:t>
            </a:r>
          </a:p>
          <a:p>
            <a:pPr marL="0" indent="0">
              <a:buNone/>
            </a:pPr>
            <a:endParaRPr lang="de-DE" dirty="0" smtClean="0"/>
          </a:p>
          <a:p>
            <a:pPr marL="0" indent="0">
              <a:buNone/>
            </a:pPr>
            <a:r>
              <a:rPr lang="de-DE" dirty="0" smtClean="0"/>
              <a:t>Im Urteil sind Gründe anzugeben, die für die richterliche Überzeugung leitend gewesen sind.</a:t>
            </a:r>
            <a:endParaRPr lang="de-DE" dirty="0"/>
          </a:p>
          <a:p>
            <a:pPr marL="0" indent="0">
              <a:buNone/>
            </a:pPr>
            <a:r>
              <a:rPr lang="de-DE" dirty="0" smtClean="0"/>
              <a:t/>
            </a:r>
            <a:br>
              <a:rPr lang="de-DE" dirty="0" smtClean="0"/>
            </a:br>
            <a:endParaRPr lang="de-DE" dirty="0"/>
          </a:p>
        </p:txBody>
      </p:sp>
    </p:spTree>
    <p:extLst>
      <p:ext uri="{BB962C8B-B14F-4D97-AF65-F5344CB8AC3E}">
        <p14:creationId xmlns:p14="http://schemas.microsoft.com/office/powerpoint/2010/main" val="300487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fontScale="92500" lnSpcReduction="10000"/>
          </a:bodyPr>
          <a:lstStyle/>
          <a:p>
            <a:pPr marL="0" indent="0">
              <a:buNone/>
            </a:pPr>
            <a:r>
              <a:rPr lang="de-DE" dirty="0" smtClean="0"/>
              <a:t>Um die im § 286 I ZPO erwähnte freie Überzeugung zu gewinnen, sind im Zivilprozess im Wesentlichen </a:t>
            </a:r>
            <a:r>
              <a:rPr lang="de-DE" dirty="0" smtClean="0">
                <a:solidFill>
                  <a:schemeClr val="accent6">
                    <a:lumMod val="75000"/>
                  </a:schemeClr>
                </a:solidFill>
              </a:rPr>
              <a:t>5 Beweismittel </a:t>
            </a:r>
            <a:r>
              <a:rPr lang="de-DE" dirty="0" smtClean="0"/>
              <a:t>zulässig:</a:t>
            </a:r>
            <a:br>
              <a:rPr lang="de-DE" dirty="0" smtClean="0"/>
            </a:br>
            <a:endParaRPr lang="de-DE" dirty="0" smtClean="0"/>
          </a:p>
          <a:p>
            <a:r>
              <a:rPr lang="de-DE" b="1" dirty="0" smtClean="0">
                <a:solidFill>
                  <a:schemeClr val="accent6">
                    <a:lumMod val="75000"/>
                  </a:schemeClr>
                </a:solidFill>
              </a:rPr>
              <a:t>S</a:t>
            </a:r>
            <a:r>
              <a:rPr lang="de-DE" dirty="0" smtClean="0"/>
              <a:t>achverständige</a:t>
            </a:r>
          </a:p>
          <a:p>
            <a:r>
              <a:rPr lang="de-DE" b="1" dirty="0" smtClean="0">
                <a:solidFill>
                  <a:schemeClr val="accent6">
                    <a:lumMod val="75000"/>
                  </a:schemeClr>
                </a:solidFill>
              </a:rPr>
              <a:t>A</a:t>
            </a:r>
            <a:r>
              <a:rPr lang="de-DE" dirty="0" smtClean="0"/>
              <a:t>ugenschein</a:t>
            </a:r>
          </a:p>
          <a:p>
            <a:r>
              <a:rPr lang="de-DE" b="1" dirty="0" smtClean="0">
                <a:solidFill>
                  <a:schemeClr val="accent6">
                    <a:lumMod val="75000"/>
                  </a:schemeClr>
                </a:solidFill>
              </a:rPr>
              <a:t>P</a:t>
            </a:r>
            <a:r>
              <a:rPr lang="de-DE" dirty="0" smtClean="0"/>
              <a:t>arteieinvernahme</a:t>
            </a:r>
          </a:p>
          <a:p>
            <a:r>
              <a:rPr lang="de-DE" b="1" dirty="0" smtClean="0">
                <a:solidFill>
                  <a:schemeClr val="accent6">
                    <a:lumMod val="75000"/>
                  </a:schemeClr>
                </a:solidFill>
              </a:rPr>
              <a:t>U</a:t>
            </a:r>
            <a:r>
              <a:rPr lang="de-DE" dirty="0" smtClean="0"/>
              <a:t>rkundenbeweis</a:t>
            </a:r>
          </a:p>
          <a:p>
            <a:r>
              <a:rPr lang="de-DE" b="1" dirty="0" smtClean="0">
                <a:solidFill>
                  <a:schemeClr val="accent6">
                    <a:lumMod val="75000"/>
                  </a:schemeClr>
                </a:solidFill>
              </a:rPr>
              <a:t>Z</a:t>
            </a:r>
            <a:r>
              <a:rPr lang="de-DE" dirty="0" smtClean="0"/>
              <a:t>eugen</a:t>
            </a:r>
          </a:p>
          <a:p>
            <a:pPr marL="0" indent="0">
              <a:buNone/>
            </a:pPr>
            <a:endParaRPr lang="de-DE" dirty="0"/>
          </a:p>
          <a:p>
            <a:endParaRPr lang="de-DE" dirty="0" smtClean="0"/>
          </a:p>
          <a:p>
            <a:endParaRPr lang="de-DE" dirty="0"/>
          </a:p>
          <a:p>
            <a:endParaRPr lang="de-DE" dirty="0" smtClean="0"/>
          </a:p>
          <a:p>
            <a:pPr marL="0" indent="0">
              <a:buNone/>
            </a:pPr>
            <a:r>
              <a:rPr lang="de-DE" sz="1700" b="1" i="1" dirty="0" smtClean="0">
                <a:latin typeface="Bradley Hand ITC" panose="03070402050302030203" pitchFamily="66" charset="0"/>
              </a:rPr>
              <a:t>Eselsbrücke</a:t>
            </a:r>
            <a:endParaRPr lang="de-DE" sz="1700" b="1" i="1" dirty="0">
              <a:latin typeface="Bradley Hand ITC" panose="03070402050302030203" pitchFamily="66" charset="0"/>
            </a:endParaRPr>
          </a:p>
        </p:txBody>
      </p:sp>
      <p:pic>
        <p:nvPicPr>
          <p:cNvPr id="4" name="Grafik 3">
            <a:extLst>
              <a:ext uri="{FF2B5EF4-FFF2-40B4-BE49-F238E27FC236}">
                <a16:creationId xmlns:a16="http://schemas.microsoft.com/office/drawing/2014/main" id="{BFACA69C-E8D7-472B-884A-9217C61D714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908538" y="4199609"/>
            <a:ext cx="3346938" cy="1388269"/>
          </a:xfrm>
          <a:prstGeom prst="rect">
            <a:avLst/>
          </a:prstGeom>
        </p:spPr>
      </p:pic>
    </p:spTree>
    <p:extLst>
      <p:ext uri="{BB962C8B-B14F-4D97-AF65-F5344CB8AC3E}">
        <p14:creationId xmlns:p14="http://schemas.microsoft.com/office/powerpoint/2010/main" val="393642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80">
                                          <p:stCondLst>
                                            <p:cond delay="0"/>
                                          </p:stCondLst>
                                        </p:cTn>
                                        <p:tgtEl>
                                          <p:spTgt spid="4"/>
                                        </p:tgtEl>
                                      </p:cBhvr>
                                    </p:animEffect>
                                    <p:anim calcmode="lin" valueType="num">
                                      <p:cBhvr>
                                        <p:cTn id="4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gtEl>
                                      </p:cBhvr>
                                      <p:to x="100000" y="60000"/>
                                    </p:animScale>
                                    <p:animScale>
                                      <p:cBhvr>
                                        <p:cTn id="50" dur="166" decel="50000">
                                          <p:stCondLst>
                                            <p:cond delay="676"/>
                                          </p:stCondLst>
                                        </p:cTn>
                                        <p:tgtEl>
                                          <p:spTgt spid="4"/>
                                        </p:tgtEl>
                                      </p:cBhvr>
                                      <p:to x="100000" y="100000"/>
                                    </p:animScale>
                                    <p:animScale>
                                      <p:cBhvr>
                                        <p:cTn id="51" dur="26">
                                          <p:stCondLst>
                                            <p:cond delay="1312"/>
                                          </p:stCondLst>
                                        </p:cTn>
                                        <p:tgtEl>
                                          <p:spTgt spid="4"/>
                                        </p:tgtEl>
                                      </p:cBhvr>
                                      <p:to x="100000" y="80000"/>
                                    </p:animScale>
                                    <p:animScale>
                                      <p:cBhvr>
                                        <p:cTn id="52" dur="166" decel="50000">
                                          <p:stCondLst>
                                            <p:cond delay="1338"/>
                                          </p:stCondLst>
                                        </p:cTn>
                                        <p:tgtEl>
                                          <p:spTgt spid="4"/>
                                        </p:tgtEl>
                                      </p:cBhvr>
                                      <p:to x="100000" y="100000"/>
                                    </p:animScale>
                                    <p:animScale>
                                      <p:cBhvr>
                                        <p:cTn id="53" dur="26">
                                          <p:stCondLst>
                                            <p:cond delay="1642"/>
                                          </p:stCondLst>
                                        </p:cTn>
                                        <p:tgtEl>
                                          <p:spTgt spid="4"/>
                                        </p:tgtEl>
                                      </p:cBhvr>
                                      <p:to x="100000" y="90000"/>
                                    </p:animScale>
                                    <p:animScale>
                                      <p:cBhvr>
                                        <p:cTn id="54" dur="166" decel="50000">
                                          <p:stCondLst>
                                            <p:cond delay="1668"/>
                                          </p:stCondLst>
                                        </p:cTn>
                                        <p:tgtEl>
                                          <p:spTgt spid="4"/>
                                        </p:tgtEl>
                                      </p:cBhvr>
                                      <p:to x="100000" y="100000"/>
                                    </p:animScale>
                                    <p:animScale>
                                      <p:cBhvr>
                                        <p:cTn id="55" dur="26">
                                          <p:stCondLst>
                                            <p:cond delay="1808"/>
                                          </p:stCondLst>
                                        </p:cTn>
                                        <p:tgtEl>
                                          <p:spTgt spid="4"/>
                                        </p:tgtEl>
                                      </p:cBhvr>
                                      <p:to x="100000" y="95000"/>
                                    </p:animScale>
                                    <p:animScale>
                                      <p:cBhvr>
                                        <p:cTn id="56" dur="166" decel="50000">
                                          <p:stCondLst>
                                            <p:cond delay="1834"/>
                                          </p:stCondLst>
                                        </p:cTn>
                                        <p:tgtEl>
                                          <p:spTgt spid="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p:cTn id="61"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6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86862"/>
            <a:ext cx="10515600" cy="5790101"/>
          </a:xfrm>
        </p:spPr>
        <p:txBody>
          <a:bodyPr>
            <a:normAutofit lnSpcReduction="10000"/>
          </a:bodyPr>
          <a:lstStyle/>
          <a:p>
            <a:pPr marL="0" indent="0">
              <a:buNone/>
            </a:pPr>
            <a:r>
              <a:rPr lang="de-DE" b="1" u="sng" dirty="0" smtClean="0">
                <a:solidFill>
                  <a:schemeClr val="accent6">
                    <a:lumMod val="75000"/>
                  </a:schemeClr>
                </a:solidFill>
              </a:rPr>
              <a:t>Beschleunigungsgrundsatz</a:t>
            </a:r>
          </a:p>
          <a:p>
            <a:pPr marL="0" indent="0">
              <a:buNone/>
            </a:pPr>
            <a:endParaRPr lang="de-DE" b="1" u="sng" dirty="0"/>
          </a:p>
          <a:p>
            <a:pPr marL="0" indent="0">
              <a:buNone/>
            </a:pPr>
            <a:r>
              <a:rPr lang="de-DE" dirty="0" smtClean="0">
                <a:solidFill>
                  <a:srgbClr val="C00000"/>
                </a:solidFill>
              </a:rPr>
              <a:t>Prozessverschleppungen jeglicher Art sind nach Möglichkeit zu verhindern.</a:t>
            </a:r>
          </a:p>
          <a:p>
            <a:pPr marL="0" indent="0">
              <a:buNone/>
            </a:pPr>
            <a:endParaRPr lang="de-DE" dirty="0"/>
          </a:p>
          <a:p>
            <a:pPr marL="0" indent="0">
              <a:buNone/>
            </a:pPr>
            <a:r>
              <a:rPr lang="de-DE" dirty="0" smtClean="0"/>
              <a:t>Nach § 272 I ZPO soll ein Rechtsstreit in der Regel in </a:t>
            </a:r>
            <a:r>
              <a:rPr lang="de-DE" u="sng" dirty="0" smtClean="0">
                <a:solidFill>
                  <a:schemeClr val="accent6">
                    <a:lumMod val="75000"/>
                  </a:schemeClr>
                </a:solidFill>
              </a:rPr>
              <a:t>einer</a:t>
            </a:r>
            <a:r>
              <a:rPr lang="de-DE" dirty="0" smtClean="0"/>
              <a:t> mündlichen Verhandlung (Haupttermin) erledigt werden.</a:t>
            </a:r>
          </a:p>
          <a:p>
            <a:pPr marL="0" indent="0">
              <a:buNone/>
            </a:pPr>
            <a:endParaRPr lang="de-DE" dirty="0"/>
          </a:p>
          <a:p>
            <a:pPr marL="0" indent="0">
              <a:buNone/>
            </a:pPr>
            <a:r>
              <a:rPr lang="de-DE" dirty="0" smtClean="0"/>
              <a:t>Richter ist verpflichtet in jedem Stadium des Verfahrens zu prüfen, welche Maßnahmen im Vorfeld herbeigeführt werden können, um die Entscheidungsreife für die Hauptverhandlung zu gewährleisten.</a:t>
            </a:r>
          </a:p>
          <a:p>
            <a:pPr marL="0" indent="0">
              <a:buNone/>
            </a:pPr>
            <a:r>
              <a:rPr lang="de-DE" dirty="0" smtClean="0"/>
              <a:t>Verspätet vorgebrachte Verteidigungsmittel können von Amts wegen zurückgewiesen werden (§ 296 ZPO </a:t>
            </a:r>
            <a:r>
              <a:rPr lang="de-DE" sz="1000" dirty="0" smtClean="0"/>
              <a:t>lesen</a:t>
            </a:r>
            <a:r>
              <a:rPr lang="de-DE" dirty="0" smtClean="0"/>
              <a:t>).</a:t>
            </a:r>
            <a:endParaRPr lang="de-DE" dirty="0"/>
          </a:p>
        </p:txBody>
      </p:sp>
    </p:spTree>
    <p:extLst>
      <p:ext uri="{BB962C8B-B14F-4D97-AF65-F5344CB8AC3E}">
        <p14:creationId xmlns:p14="http://schemas.microsoft.com/office/powerpoint/2010/main" val="136219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 calcmode="lin" valueType="num">
                                      <p:cBhvr additive="base">
                                        <p:cTn id="2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lstStyle/>
          <a:p>
            <a:pPr marL="0" indent="0">
              <a:buNone/>
            </a:pPr>
            <a:r>
              <a:rPr lang="de-DE" b="1" u="sng" dirty="0" smtClean="0">
                <a:solidFill>
                  <a:schemeClr val="accent6">
                    <a:lumMod val="75000"/>
                  </a:schemeClr>
                </a:solidFill>
              </a:rPr>
              <a:t>Grundsatz der Unmittelbarkeit (§§ 309,128 I, 355 I 1, 156 II 3 ZPO)</a:t>
            </a:r>
          </a:p>
          <a:p>
            <a:pPr marL="0" indent="0">
              <a:buNone/>
            </a:pPr>
            <a:endParaRPr lang="de-DE" b="1" u="sng" dirty="0"/>
          </a:p>
          <a:p>
            <a:pPr marL="0" indent="0">
              <a:buNone/>
            </a:pPr>
            <a:r>
              <a:rPr lang="de-DE" dirty="0" smtClean="0">
                <a:solidFill>
                  <a:srgbClr val="C00000"/>
                </a:solidFill>
              </a:rPr>
              <a:t>Das Urteil kann nur von denjenigen Richtern gefällt werden, die der Verhandlung auch tatsächlich beigewohnt haben.</a:t>
            </a:r>
          </a:p>
          <a:p>
            <a:pPr marL="0" indent="0">
              <a:buNone/>
            </a:pPr>
            <a:endParaRPr lang="de-DE" dirty="0"/>
          </a:p>
          <a:p>
            <a:pPr marL="0" indent="0">
              <a:buNone/>
            </a:pPr>
            <a:r>
              <a:rPr lang="de-DE" dirty="0" smtClean="0"/>
              <a:t>Wird ein Richter während der Verhandlung ausgetauscht, müssen Anträge und Tatsachenvorträge vor dem neuen Richter wiederholt werden – </a:t>
            </a:r>
            <a:r>
              <a:rPr lang="de-DE" b="1" i="1" dirty="0" smtClean="0"/>
              <a:t>dies gilt nicht für die Beweisaufnahme über die sich der Richter aus den Akten informieren kann.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193721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7324"/>
            <a:ext cx="10515600" cy="5769639"/>
          </a:xfrm>
        </p:spPr>
        <p:txBody>
          <a:bodyPr/>
          <a:lstStyle/>
          <a:p>
            <a:pPr marL="0" indent="0">
              <a:buNone/>
            </a:pPr>
            <a:r>
              <a:rPr lang="de-DE" dirty="0" smtClean="0"/>
              <a:t/>
            </a:r>
            <a:br>
              <a:rPr lang="de-DE" dirty="0" smtClean="0"/>
            </a:br>
            <a:r>
              <a:rPr lang="de-DE" dirty="0" smtClean="0"/>
              <a:t/>
            </a:r>
            <a:br>
              <a:rPr lang="de-DE" dirty="0" smtClean="0"/>
            </a:br>
            <a:r>
              <a:rPr lang="de-DE" dirty="0" smtClean="0"/>
              <a:t/>
            </a:r>
            <a:br>
              <a:rPr lang="de-DE" dirty="0" smtClean="0"/>
            </a:br>
            <a:r>
              <a:rPr lang="de-DE" dirty="0" smtClean="0"/>
              <a:t>Die entsprechenden Voraussetzungen, die vorliegen müssen, damit die Maschinerie „Zivilprozess“ überhaupt in Gang kommt , werden vom Gericht unter dem Punkt </a:t>
            </a:r>
            <a:r>
              <a:rPr lang="de-DE" b="1" dirty="0" smtClean="0">
                <a:solidFill>
                  <a:schemeClr val="accent6">
                    <a:lumMod val="75000"/>
                  </a:schemeClr>
                </a:solidFill>
              </a:rPr>
              <a:t>-Zulässigkeit der Klage-  </a:t>
            </a:r>
            <a:r>
              <a:rPr lang="de-DE" dirty="0" smtClean="0"/>
              <a:t>geprüft.</a:t>
            </a:r>
          </a:p>
          <a:p>
            <a:pPr marL="0" indent="0">
              <a:buNone/>
            </a:pPr>
            <a:endParaRPr lang="de-DE" dirty="0" smtClean="0"/>
          </a:p>
          <a:p>
            <a:pPr marL="0" indent="0">
              <a:buNone/>
            </a:pPr>
            <a:endParaRPr lang="de-DE" dirty="0" smtClean="0"/>
          </a:p>
          <a:p>
            <a:pPr marL="0" indent="0">
              <a:buNone/>
            </a:pPr>
            <a:r>
              <a:rPr lang="de-DE" dirty="0" smtClean="0"/>
              <a:t>Die Frage, ob der Anspruch auch wirklich besteht, wird vom Gericht unter dem Begriff </a:t>
            </a:r>
            <a:r>
              <a:rPr lang="de-DE" b="1" dirty="0" smtClean="0">
                <a:solidFill>
                  <a:schemeClr val="accent6">
                    <a:lumMod val="75000"/>
                  </a:schemeClr>
                </a:solidFill>
              </a:rPr>
              <a:t>-Begründetheit eine Klage- </a:t>
            </a:r>
            <a:r>
              <a:rPr lang="de-DE" dirty="0" smtClean="0"/>
              <a:t>geprüft.</a:t>
            </a:r>
          </a:p>
          <a:p>
            <a:pPr marL="0" indent="0">
              <a:buNone/>
            </a:pPr>
            <a:endParaRPr lang="de-DE" dirty="0"/>
          </a:p>
        </p:txBody>
      </p:sp>
    </p:spTree>
    <p:extLst>
      <p:ext uri="{BB962C8B-B14F-4D97-AF65-F5344CB8AC3E}">
        <p14:creationId xmlns:p14="http://schemas.microsoft.com/office/powerpoint/2010/main" val="1694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2262"/>
            <a:ext cx="10515600" cy="5744701"/>
          </a:xfrm>
        </p:spPr>
        <p:txBody>
          <a:bodyPr/>
          <a:lstStyle/>
          <a:p>
            <a:pPr marL="0" indent="0">
              <a:buNone/>
            </a:pPr>
            <a:r>
              <a:rPr lang="de-DE" dirty="0" smtClean="0"/>
              <a:t/>
            </a:r>
            <a:br>
              <a:rPr lang="de-DE" dirty="0" smtClean="0"/>
            </a:br>
            <a:r>
              <a:rPr lang="de-DE" b="1" dirty="0" smtClean="0">
                <a:solidFill>
                  <a:schemeClr val="accent6">
                    <a:lumMod val="75000"/>
                  </a:schemeClr>
                </a:solidFill>
              </a:rPr>
              <a:t>Eine Klage hat immer nur dann Aussicht auf Erfolg, wenn sie </a:t>
            </a:r>
            <a:r>
              <a:rPr lang="de-DE" b="1" u="sng" dirty="0" smtClean="0">
                <a:solidFill>
                  <a:schemeClr val="accent6">
                    <a:lumMod val="75000"/>
                  </a:schemeClr>
                </a:solidFill>
              </a:rPr>
              <a:t>zulässig</a:t>
            </a:r>
            <a:r>
              <a:rPr lang="de-DE" b="1" dirty="0" smtClean="0">
                <a:solidFill>
                  <a:schemeClr val="accent6">
                    <a:lumMod val="75000"/>
                  </a:schemeClr>
                </a:solidFill>
              </a:rPr>
              <a:t> ist und wenn sie </a:t>
            </a:r>
            <a:r>
              <a:rPr lang="de-DE" b="1" u="sng" dirty="0" smtClean="0">
                <a:solidFill>
                  <a:schemeClr val="accent6">
                    <a:lumMod val="75000"/>
                  </a:schemeClr>
                </a:solidFill>
              </a:rPr>
              <a:t>begründet</a:t>
            </a:r>
            <a:r>
              <a:rPr lang="de-DE" b="1" dirty="0" smtClean="0">
                <a:solidFill>
                  <a:schemeClr val="accent6">
                    <a:lumMod val="75000"/>
                  </a:schemeClr>
                </a:solidFill>
              </a:rPr>
              <a:t> ist.</a:t>
            </a:r>
          </a:p>
          <a:p>
            <a:pPr marL="0" indent="0">
              <a:buNone/>
            </a:pPr>
            <a:r>
              <a:rPr lang="de-DE" dirty="0" smtClean="0"/>
              <a:t/>
            </a:r>
            <a:br>
              <a:rPr lang="de-DE" dirty="0" smtClean="0"/>
            </a:br>
            <a:r>
              <a:rPr lang="de-DE" dirty="0" smtClean="0"/>
              <a:t/>
            </a:r>
            <a:br>
              <a:rPr lang="de-DE" dirty="0" smtClean="0"/>
            </a:br>
            <a:r>
              <a:rPr lang="de-DE" dirty="0" smtClean="0"/>
              <a:t>also:</a:t>
            </a:r>
            <a:br>
              <a:rPr lang="de-DE" dirty="0" smtClean="0"/>
            </a:br>
            <a:endParaRPr lang="de-DE" dirty="0"/>
          </a:p>
          <a:p>
            <a:r>
              <a:rPr lang="de-DE" dirty="0" smtClean="0">
                <a:solidFill>
                  <a:schemeClr val="accent6"/>
                </a:solidFill>
              </a:rPr>
              <a:t>formelle Voraussetzungen </a:t>
            </a:r>
            <a:r>
              <a:rPr lang="de-DE" dirty="0" smtClean="0"/>
              <a:t>erfüllt sind </a:t>
            </a:r>
            <a:r>
              <a:rPr lang="de-DE" dirty="0" smtClean="0">
                <a:solidFill>
                  <a:schemeClr val="accent6"/>
                </a:solidFill>
              </a:rPr>
              <a:t>(ZPO)</a:t>
            </a:r>
          </a:p>
          <a:p>
            <a:pPr marL="0" indent="0">
              <a:buNone/>
            </a:pPr>
            <a:endParaRPr lang="de-DE" dirty="0"/>
          </a:p>
          <a:p>
            <a:r>
              <a:rPr lang="de-DE" dirty="0" smtClean="0"/>
              <a:t>der Anspruch </a:t>
            </a:r>
            <a:r>
              <a:rPr lang="de-DE" dirty="0" smtClean="0">
                <a:solidFill>
                  <a:schemeClr val="accent6"/>
                </a:solidFill>
              </a:rPr>
              <a:t>materiell</a:t>
            </a:r>
            <a:r>
              <a:rPr lang="de-DE" dirty="0" smtClean="0"/>
              <a:t>-</a:t>
            </a:r>
            <a:r>
              <a:rPr lang="de-DE" dirty="0" smtClean="0">
                <a:solidFill>
                  <a:schemeClr val="accent6"/>
                </a:solidFill>
              </a:rPr>
              <a:t>rechtlich</a:t>
            </a:r>
            <a:r>
              <a:rPr lang="de-DE" dirty="0" smtClean="0"/>
              <a:t> besteht </a:t>
            </a:r>
            <a:r>
              <a:rPr lang="de-DE" dirty="0" smtClean="0">
                <a:solidFill>
                  <a:schemeClr val="accent6"/>
                </a:solidFill>
              </a:rPr>
              <a:t>(BGB)</a:t>
            </a:r>
            <a:endParaRPr lang="de-DE" dirty="0">
              <a:solidFill>
                <a:schemeClr val="accent6"/>
              </a:solidFill>
            </a:endParaRPr>
          </a:p>
        </p:txBody>
      </p:sp>
    </p:spTree>
    <p:extLst>
      <p:ext uri="{BB962C8B-B14F-4D97-AF65-F5344CB8AC3E}">
        <p14:creationId xmlns:p14="http://schemas.microsoft.com/office/powerpoint/2010/main" val="34110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5389"/>
            <a:ext cx="10515600" cy="5661574"/>
          </a:xfrm>
        </p:spPr>
        <p:txBody>
          <a:bodyPr/>
          <a:lstStyle/>
          <a:p>
            <a:pPr marL="0" indent="0">
              <a:buNone/>
            </a:pPr>
            <a:endParaRPr lang="de-DE" dirty="0" smtClean="0"/>
          </a:p>
          <a:p>
            <a:pPr marL="0" indent="0">
              <a:buNone/>
            </a:pPr>
            <a:r>
              <a:rPr lang="de-DE" b="1" u="sng" dirty="0" smtClean="0">
                <a:solidFill>
                  <a:schemeClr val="accent6">
                    <a:lumMod val="75000"/>
                  </a:schemeClr>
                </a:solidFill>
              </a:rPr>
              <a:t>Merke:</a:t>
            </a:r>
            <a:endParaRPr lang="de-DE" b="1" u="sng" dirty="0">
              <a:solidFill>
                <a:schemeClr val="accent6">
                  <a:lumMod val="75000"/>
                </a:schemeClr>
              </a:solidFill>
            </a:endParaRPr>
          </a:p>
          <a:p>
            <a:pPr marL="0" indent="0">
              <a:buNone/>
            </a:pPr>
            <a:endParaRPr lang="de-DE" dirty="0" smtClean="0"/>
          </a:p>
          <a:p>
            <a:pPr marL="0" indent="0">
              <a:buNone/>
            </a:pPr>
            <a:r>
              <a:rPr lang="de-DE" dirty="0" smtClean="0"/>
              <a:t>Das </a:t>
            </a:r>
            <a:r>
              <a:rPr lang="de-DE" b="1" dirty="0" smtClean="0">
                <a:solidFill>
                  <a:schemeClr val="accent6">
                    <a:lumMod val="75000"/>
                  </a:schemeClr>
                </a:solidFill>
              </a:rPr>
              <a:t>materielle Recht</a:t>
            </a:r>
            <a:r>
              <a:rPr lang="de-DE" dirty="0" smtClean="0">
                <a:solidFill>
                  <a:schemeClr val="accent6">
                    <a:lumMod val="75000"/>
                  </a:schemeClr>
                </a:solidFill>
              </a:rPr>
              <a:t> </a:t>
            </a:r>
            <a:r>
              <a:rPr lang="de-DE" dirty="0" smtClean="0"/>
              <a:t>regelt die Frage, </a:t>
            </a:r>
            <a:r>
              <a:rPr lang="de-DE" b="1" dirty="0" smtClean="0">
                <a:solidFill>
                  <a:schemeClr val="accent6">
                    <a:lumMod val="75000"/>
                  </a:schemeClr>
                </a:solidFill>
              </a:rPr>
              <a:t>ob</a:t>
            </a:r>
            <a:r>
              <a:rPr lang="de-DE" dirty="0" smtClean="0"/>
              <a:t> einer Person ein Anspruch überhaupt zusteht.</a:t>
            </a:r>
            <a:br>
              <a:rPr lang="de-DE" dirty="0" smtClean="0"/>
            </a:br>
            <a:r>
              <a:rPr lang="de-DE" dirty="0" smtClean="0"/>
              <a:t/>
            </a:r>
            <a:br>
              <a:rPr lang="de-DE" dirty="0" smtClean="0"/>
            </a:br>
            <a:r>
              <a:rPr lang="de-DE" dirty="0" smtClean="0"/>
              <a:t>Das </a:t>
            </a:r>
            <a:r>
              <a:rPr lang="de-DE" b="1" dirty="0" smtClean="0">
                <a:solidFill>
                  <a:schemeClr val="accent6">
                    <a:lumMod val="75000"/>
                  </a:schemeClr>
                </a:solidFill>
              </a:rPr>
              <a:t>formelle Recht </a:t>
            </a:r>
            <a:r>
              <a:rPr lang="de-DE" dirty="0" smtClean="0"/>
              <a:t>regelt dagegen die Frage, auf welcher </a:t>
            </a:r>
            <a:r>
              <a:rPr lang="de-DE" b="1" dirty="0" smtClean="0">
                <a:solidFill>
                  <a:schemeClr val="accent6">
                    <a:lumMod val="75000"/>
                  </a:schemeClr>
                </a:solidFill>
              </a:rPr>
              <a:t>Art und Weise</a:t>
            </a:r>
            <a:r>
              <a:rPr lang="de-DE" dirty="0" smtClean="0"/>
              <a:t> ein Anspruch gerichtlich durchgesetzt werden kann.</a:t>
            </a:r>
            <a:br>
              <a:rPr lang="de-DE" dirty="0" smtClean="0"/>
            </a:br>
            <a:endParaRPr lang="de-DE" dirty="0" smtClean="0"/>
          </a:p>
        </p:txBody>
      </p:sp>
    </p:spTree>
    <p:extLst>
      <p:ext uri="{BB962C8B-B14F-4D97-AF65-F5344CB8AC3E}">
        <p14:creationId xmlns:p14="http://schemas.microsoft.com/office/powerpoint/2010/main" val="719756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heel(1)">
                                      <p:cBhvr>
                                        <p:cTn id="1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356008"/>
            <a:ext cx="10515600" cy="5794578"/>
          </a:xfrm>
        </p:spPr>
        <p:txBody>
          <a:bodyPr/>
          <a:lstStyle/>
          <a:p>
            <a:pPr marL="0" indent="0">
              <a:buNone/>
            </a:pPr>
            <a:r>
              <a:rPr lang="de-DE" b="1" dirty="0" smtClean="0">
                <a:solidFill>
                  <a:schemeClr val="accent6">
                    <a:lumMod val="75000"/>
                  </a:schemeClr>
                </a:solidFill>
              </a:rPr>
              <a:t>Aufgabe des Gerichts ist es, anstehende Rechtskonflikte zwischen zwei Parteien in einem rechtlich geordneten Verfahren zu lösen.</a:t>
            </a:r>
          </a:p>
          <a:p>
            <a:pPr marL="0" indent="0">
              <a:buNone/>
            </a:pPr>
            <a:endParaRPr lang="de-DE" dirty="0"/>
          </a:p>
          <a:p>
            <a:pPr marL="0" indent="0">
              <a:buNone/>
            </a:pPr>
            <a:r>
              <a:rPr lang="de-DE" dirty="0" smtClean="0"/>
              <a:t>Es ergeht entweder eine </a:t>
            </a:r>
            <a:r>
              <a:rPr lang="de-DE" b="1" dirty="0" smtClean="0">
                <a:solidFill>
                  <a:schemeClr val="accent6">
                    <a:lumMod val="75000"/>
                  </a:schemeClr>
                </a:solidFill>
              </a:rPr>
              <a:t>richterliche Entscheidung (Urteil)</a:t>
            </a:r>
          </a:p>
          <a:p>
            <a:pPr marL="0" indent="0">
              <a:buNone/>
            </a:pPr>
            <a:r>
              <a:rPr lang="de-DE" dirty="0" smtClean="0"/>
              <a:t/>
            </a:r>
            <a:br>
              <a:rPr lang="de-DE" dirty="0" smtClean="0"/>
            </a:br>
            <a:r>
              <a:rPr lang="de-DE" dirty="0" smtClean="0"/>
              <a:t>oder</a:t>
            </a:r>
          </a:p>
          <a:p>
            <a:pPr marL="0" indent="0">
              <a:buNone/>
            </a:pPr>
            <a:r>
              <a:rPr lang="de-DE" dirty="0" smtClean="0"/>
              <a:t/>
            </a:r>
            <a:br>
              <a:rPr lang="de-DE" dirty="0" smtClean="0"/>
            </a:br>
            <a:r>
              <a:rPr lang="de-DE" dirty="0" smtClean="0"/>
              <a:t>der Rechtstreit wird durch </a:t>
            </a:r>
            <a:r>
              <a:rPr lang="de-DE" b="1" dirty="0" smtClean="0">
                <a:solidFill>
                  <a:schemeClr val="accent6">
                    <a:lumMod val="75000"/>
                  </a:schemeClr>
                </a:solidFill>
              </a:rPr>
              <a:t>gütliche Beilegung (Vergleich), </a:t>
            </a:r>
            <a:r>
              <a:rPr lang="de-DE" dirty="0" smtClean="0"/>
              <a:t>wenn die Parteien dazu bereit sind, beendet.</a:t>
            </a:r>
          </a:p>
          <a:p>
            <a:pPr marL="0" indent="0">
              <a:buNone/>
            </a:pPr>
            <a:endParaRPr lang="de-DE" dirty="0"/>
          </a:p>
        </p:txBody>
      </p:sp>
    </p:spTree>
    <p:extLst>
      <p:ext uri="{BB962C8B-B14F-4D97-AF65-F5344CB8AC3E}">
        <p14:creationId xmlns:p14="http://schemas.microsoft.com/office/powerpoint/2010/main" val="96673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73825"/>
            <a:ext cx="10515600" cy="5703138"/>
          </a:xfrm>
        </p:spPr>
        <p:txBody>
          <a:bodyPr/>
          <a:lstStyle/>
          <a:p>
            <a:pPr marL="0" indent="0">
              <a:buNone/>
            </a:pPr>
            <a:r>
              <a:rPr lang="de-DE" b="1" dirty="0" smtClean="0">
                <a:solidFill>
                  <a:schemeClr val="accent6">
                    <a:lumMod val="75000"/>
                  </a:schemeClr>
                </a:solidFill>
              </a:rPr>
              <a:t>Dieses zur Streitbeilegung unter Umständen erforderliche Verfahren, rechtlich geordnete Verfahren (ZP), teil sich auf in zwei große Abschnitte, die  voneinander abgegrenzt werden müssen.</a:t>
            </a:r>
          </a:p>
          <a:p>
            <a:pPr marL="0" indent="0">
              <a:buNone/>
            </a:pPr>
            <a:endParaRPr lang="de-DE" dirty="0"/>
          </a:p>
          <a:p>
            <a:pPr marL="0" indent="0">
              <a:buNone/>
            </a:pPr>
            <a:r>
              <a:rPr lang="de-DE" dirty="0" smtClean="0">
                <a:solidFill>
                  <a:schemeClr val="accent6">
                    <a:lumMod val="75000"/>
                  </a:schemeClr>
                </a:solidFill>
              </a:rPr>
              <a:t>In das Erkenntnisverfahren- </a:t>
            </a:r>
            <a:r>
              <a:rPr lang="de-DE" b="1" dirty="0" smtClean="0">
                <a:solidFill>
                  <a:srgbClr val="C00000"/>
                </a:solidFill>
                <a:latin typeface="Bradley Hand ITC" panose="03070402050302030203" pitchFamily="66" charset="0"/>
              </a:rPr>
              <a:t>welches den eigentlichen Zivilprozess darstellt</a:t>
            </a:r>
          </a:p>
          <a:p>
            <a:pPr marL="0" indent="0">
              <a:buNone/>
            </a:pPr>
            <a:endParaRPr lang="de-DE" dirty="0"/>
          </a:p>
          <a:p>
            <a:pPr marL="0" indent="0">
              <a:buNone/>
            </a:pPr>
            <a:r>
              <a:rPr lang="de-DE" dirty="0" smtClean="0"/>
              <a:t>und</a:t>
            </a:r>
          </a:p>
          <a:p>
            <a:pPr marL="0" indent="0">
              <a:buNone/>
            </a:pPr>
            <a:endParaRPr lang="de-DE" dirty="0"/>
          </a:p>
          <a:p>
            <a:pPr marL="0" indent="0">
              <a:buNone/>
            </a:pPr>
            <a:r>
              <a:rPr lang="de-DE" dirty="0" smtClean="0">
                <a:solidFill>
                  <a:schemeClr val="accent6">
                    <a:lumMod val="75000"/>
                  </a:schemeClr>
                </a:solidFill>
              </a:rPr>
              <a:t>in das Zwangsvollstreckungsverfahren- </a:t>
            </a:r>
            <a:r>
              <a:rPr lang="de-DE" b="1" dirty="0" smtClean="0">
                <a:solidFill>
                  <a:srgbClr val="C00000"/>
                </a:solidFill>
                <a:latin typeface="Bradley Hand ITC" panose="03070402050302030203" pitchFamily="66" charset="0"/>
              </a:rPr>
              <a:t>welches zur Verwirklichung des zuerkannten Anspruchs (Urteil o. Vergleich) dient, wenn der Anspruch nicht freiwillig erfüllt wird.</a:t>
            </a:r>
          </a:p>
          <a:p>
            <a:pPr marL="0" indent="0">
              <a:buNone/>
            </a:pPr>
            <a:endParaRPr lang="de-DE" dirty="0"/>
          </a:p>
        </p:txBody>
      </p:sp>
    </p:spTree>
    <p:extLst>
      <p:ext uri="{BB962C8B-B14F-4D97-AF65-F5344CB8AC3E}">
        <p14:creationId xmlns:p14="http://schemas.microsoft.com/office/powerpoint/2010/main" val="82451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71500"/>
            <a:ext cx="10515600" cy="5605463"/>
          </a:xfrm>
        </p:spPr>
        <p:txBody>
          <a:bodyPr/>
          <a:lstStyle/>
          <a:p>
            <a:pPr marL="0" indent="0">
              <a:buNone/>
            </a:pPr>
            <a:endParaRPr lang="de-DE" dirty="0" smtClean="0"/>
          </a:p>
          <a:p>
            <a:pPr marL="0" indent="0">
              <a:buNone/>
            </a:pPr>
            <a:endParaRPr lang="de-DE" dirty="0" smtClean="0"/>
          </a:p>
          <a:p>
            <a:pPr marL="0" indent="0">
              <a:buNone/>
            </a:pPr>
            <a:r>
              <a:rPr lang="de-DE" dirty="0" smtClean="0"/>
              <a:t>Im </a:t>
            </a:r>
            <a:r>
              <a:rPr lang="de-DE" b="1" dirty="0" smtClean="0">
                <a:solidFill>
                  <a:schemeClr val="accent6">
                    <a:lumMod val="75000"/>
                  </a:schemeClr>
                </a:solidFill>
              </a:rPr>
              <a:t>Erkenntnisverfahren</a:t>
            </a:r>
            <a:r>
              <a:rPr lang="de-DE" dirty="0" smtClean="0"/>
              <a:t> werden die Parteien </a:t>
            </a:r>
            <a:r>
              <a:rPr lang="de-DE" dirty="0" smtClean="0">
                <a:solidFill>
                  <a:schemeClr val="accent6">
                    <a:lumMod val="75000"/>
                  </a:schemeClr>
                </a:solidFill>
              </a:rPr>
              <a:t>als </a:t>
            </a:r>
            <a:r>
              <a:rPr lang="de-DE" b="1" dirty="0" smtClean="0">
                <a:solidFill>
                  <a:schemeClr val="accent6">
                    <a:lumMod val="75000"/>
                  </a:schemeClr>
                </a:solidFill>
              </a:rPr>
              <a:t>Kläger</a:t>
            </a:r>
            <a:r>
              <a:rPr lang="de-DE" dirty="0" smtClean="0">
                <a:solidFill>
                  <a:schemeClr val="accent6">
                    <a:lumMod val="75000"/>
                  </a:schemeClr>
                </a:solidFill>
              </a:rPr>
              <a:t> und </a:t>
            </a:r>
            <a:r>
              <a:rPr lang="de-DE" b="1" dirty="0" smtClean="0">
                <a:solidFill>
                  <a:schemeClr val="accent6">
                    <a:lumMod val="75000"/>
                  </a:schemeClr>
                </a:solidFill>
              </a:rPr>
              <a:t>Beklagter</a:t>
            </a:r>
            <a:r>
              <a:rPr lang="de-DE" dirty="0" smtClean="0">
                <a:solidFill>
                  <a:schemeClr val="accent6">
                    <a:lumMod val="75000"/>
                  </a:schemeClr>
                </a:solidFill>
              </a:rPr>
              <a:t> </a:t>
            </a:r>
            <a:r>
              <a:rPr lang="de-DE" dirty="0" smtClean="0"/>
              <a:t>bezeichnet, in einigen Fällen auch als Antragsteller und Antragsgegner.</a:t>
            </a:r>
          </a:p>
          <a:p>
            <a:pPr marL="0" indent="0">
              <a:buNone/>
            </a:pPr>
            <a:endParaRPr lang="de-DE" b="1" dirty="0" smtClean="0"/>
          </a:p>
          <a:p>
            <a:pPr marL="0" indent="0">
              <a:buNone/>
            </a:pPr>
            <a:endParaRPr lang="de-DE" b="1" dirty="0"/>
          </a:p>
          <a:p>
            <a:pPr marL="0" indent="0">
              <a:buNone/>
            </a:pPr>
            <a:r>
              <a:rPr lang="de-DE" dirty="0" smtClean="0"/>
              <a:t>Im </a:t>
            </a:r>
            <a:r>
              <a:rPr lang="de-DE" b="1" dirty="0" smtClean="0">
                <a:solidFill>
                  <a:schemeClr val="accent6">
                    <a:lumMod val="75000"/>
                  </a:schemeClr>
                </a:solidFill>
              </a:rPr>
              <a:t>Zwangsvollstreckungsverfahren</a:t>
            </a:r>
            <a:r>
              <a:rPr lang="de-DE" dirty="0" smtClean="0"/>
              <a:t> heißen die Beteiligten </a:t>
            </a:r>
            <a:r>
              <a:rPr lang="de-DE" b="1" dirty="0" smtClean="0">
                <a:solidFill>
                  <a:schemeClr val="accent6">
                    <a:lumMod val="75000"/>
                  </a:schemeClr>
                </a:solidFill>
              </a:rPr>
              <a:t>Gläubiger</a:t>
            </a:r>
            <a:r>
              <a:rPr lang="de-DE" dirty="0" smtClean="0">
                <a:solidFill>
                  <a:schemeClr val="accent6">
                    <a:lumMod val="75000"/>
                  </a:schemeClr>
                </a:solidFill>
              </a:rPr>
              <a:t> und </a:t>
            </a:r>
            <a:r>
              <a:rPr lang="de-DE" b="1" dirty="0" smtClean="0">
                <a:solidFill>
                  <a:schemeClr val="accent6">
                    <a:lumMod val="75000"/>
                  </a:schemeClr>
                </a:solidFill>
              </a:rPr>
              <a:t>Schuldner</a:t>
            </a:r>
            <a:r>
              <a:rPr lang="de-DE" dirty="0" smtClean="0"/>
              <a:t>, manchmal auch Antragsteller und Antragsgegner.</a:t>
            </a:r>
            <a:endParaRPr lang="de-DE" dirty="0"/>
          </a:p>
        </p:txBody>
      </p:sp>
    </p:spTree>
    <p:extLst>
      <p:ext uri="{BB962C8B-B14F-4D97-AF65-F5344CB8AC3E}">
        <p14:creationId xmlns:p14="http://schemas.microsoft.com/office/powerpoint/2010/main" val="164840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lstStyle/>
          <a:p>
            <a:pPr marL="0" indent="0">
              <a:buNone/>
            </a:pPr>
            <a:endParaRPr lang="de-DE" dirty="0"/>
          </a:p>
          <a:p>
            <a:pPr marL="0" indent="0">
              <a:buNone/>
            </a:pPr>
            <a:r>
              <a:rPr lang="de-DE" dirty="0" smtClean="0"/>
              <a:t>Beide Abschnitte: </a:t>
            </a:r>
            <a:r>
              <a:rPr lang="de-DE" b="1" dirty="0" smtClean="0">
                <a:solidFill>
                  <a:schemeClr val="accent6">
                    <a:lumMod val="75000"/>
                  </a:schemeClr>
                </a:solidFill>
              </a:rPr>
              <a:t>Erkenntnisverfahren</a:t>
            </a:r>
            <a:r>
              <a:rPr lang="de-DE" b="1" dirty="0" smtClean="0"/>
              <a:t> und </a:t>
            </a:r>
            <a:r>
              <a:rPr lang="de-DE" b="1" dirty="0" smtClean="0">
                <a:solidFill>
                  <a:schemeClr val="accent6">
                    <a:lumMod val="75000"/>
                  </a:schemeClr>
                </a:solidFill>
              </a:rPr>
              <a:t>Zwangsvollstreckungs-verfahren</a:t>
            </a:r>
            <a:r>
              <a:rPr lang="de-DE" b="1" dirty="0" smtClean="0"/>
              <a:t> werden in der </a:t>
            </a:r>
            <a:r>
              <a:rPr lang="de-DE" b="1" dirty="0" smtClean="0">
                <a:solidFill>
                  <a:schemeClr val="accent6">
                    <a:lumMod val="75000"/>
                  </a:schemeClr>
                </a:solidFill>
              </a:rPr>
              <a:t>ZPO</a:t>
            </a:r>
            <a:r>
              <a:rPr lang="de-DE" b="1" dirty="0" smtClean="0"/>
              <a:t> geregelt.</a:t>
            </a:r>
          </a:p>
          <a:p>
            <a:pPr marL="0" indent="0">
              <a:buNone/>
            </a:pPr>
            <a:r>
              <a:rPr lang="de-DE" dirty="0" smtClean="0"/>
              <a:t/>
            </a:r>
            <a:br>
              <a:rPr lang="de-DE" dirty="0" smtClean="0"/>
            </a:br>
            <a:r>
              <a:rPr lang="de-DE" dirty="0" smtClean="0"/>
              <a:t/>
            </a:r>
            <a:br>
              <a:rPr lang="de-DE" dirty="0" smtClean="0"/>
            </a:br>
            <a:r>
              <a:rPr lang="de-DE" dirty="0" smtClean="0">
                <a:solidFill>
                  <a:schemeClr val="accent6">
                    <a:lumMod val="75000"/>
                  </a:schemeClr>
                </a:solidFill>
              </a:rPr>
              <a:t>Das Erkenntnisverfahren im Wesentlichen im 2. Buch </a:t>
            </a:r>
            <a:br>
              <a:rPr lang="de-DE" dirty="0" smtClean="0">
                <a:solidFill>
                  <a:schemeClr val="accent6">
                    <a:lumMod val="75000"/>
                  </a:schemeClr>
                </a:solidFill>
              </a:rPr>
            </a:br>
            <a:r>
              <a:rPr lang="de-DE" dirty="0" smtClean="0">
                <a:solidFill>
                  <a:schemeClr val="accent6">
                    <a:lumMod val="75000"/>
                  </a:schemeClr>
                </a:solidFill>
              </a:rPr>
              <a:t>(§§ 253-510b) ZPO.</a:t>
            </a:r>
            <a:br>
              <a:rPr lang="de-DE" dirty="0" smtClean="0">
                <a:solidFill>
                  <a:schemeClr val="accent6">
                    <a:lumMod val="75000"/>
                  </a:schemeClr>
                </a:solidFill>
              </a:rPr>
            </a:br>
            <a:r>
              <a:rPr lang="de-DE" dirty="0" smtClean="0">
                <a:solidFill>
                  <a:schemeClr val="accent6">
                    <a:lumMod val="75000"/>
                  </a:schemeClr>
                </a:solidFill>
              </a:rPr>
              <a:t/>
            </a:r>
            <a:br>
              <a:rPr lang="de-DE" dirty="0" smtClean="0">
                <a:solidFill>
                  <a:schemeClr val="accent6">
                    <a:lumMod val="75000"/>
                  </a:schemeClr>
                </a:solidFill>
              </a:rPr>
            </a:br>
            <a:r>
              <a:rPr lang="de-DE" dirty="0" smtClean="0">
                <a:solidFill>
                  <a:schemeClr val="accent6">
                    <a:lumMod val="75000"/>
                  </a:schemeClr>
                </a:solidFill>
              </a:rPr>
              <a:t>Das Zwangsvollstreckungsverfahren im 8. Buch (§§ 704-898) ZPO.</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336651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anim calcmode="lin" valueType="num">
                                      <p:cBhvr>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1301</Words>
  <Application>Microsoft Office PowerPoint</Application>
  <PresentationFormat>Breitbild</PresentationFormat>
  <Paragraphs>148</Paragraphs>
  <Slides>23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Bradley Hand ITC</vt:lpstr>
      <vt:lpstr>Calibri</vt:lpstr>
      <vt:lpstr>Calibri Light</vt:lpstr>
      <vt:lpstr>Office</vt:lpstr>
      <vt:lpstr>Abgrenzung materielles und formelles Recht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Abgrenzung materielles und formelles Recht</dc:title>
  <dc:creator>Simmerl-Hübner, Susanne</dc:creator>
  <cp:lastModifiedBy>Simmerl-Hübner, Susanne</cp:lastModifiedBy>
  <cp:revision>42</cp:revision>
  <dcterms:created xsi:type="dcterms:W3CDTF">2024-09-25T07:20:57Z</dcterms:created>
  <dcterms:modified xsi:type="dcterms:W3CDTF">2024-09-25T14:17:53Z</dcterms:modified>
</cp:coreProperties>
</file>