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57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CAF7-65A5-4022-AFED-1E4611B43B9C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4E73-525F-4334-86E0-16C72EA28B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4910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CAF7-65A5-4022-AFED-1E4611B43B9C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4E73-525F-4334-86E0-16C72EA28B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277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CAF7-65A5-4022-AFED-1E4611B43B9C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4E73-525F-4334-86E0-16C72EA28B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009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CAF7-65A5-4022-AFED-1E4611B43B9C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4E73-525F-4334-86E0-16C72EA28B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4210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CAF7-65A5-4022-AFED-1E4611B43B9C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4E73-525F-4334-86E0-16C72EA28B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2833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CAF7-65A5-4022-AFED-1E4611B43B9C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4E73-525F-4334-86E0-16C72EA28B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6128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CAF7-65A5-4022-AFED-1E4611B43B9C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4E73-525F-4334-86E0-16C72EA28B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132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CAF7-65A5-4022-AFED-1E4611B43B9C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4E73-525F-4334-86E0-16C72EA28B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116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CAF7-65A5-4022-AFED-1E4611B43B9C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4E73-525F-4334-86E0-16C72EA28B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4091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CAF7-65A5-4022-AFED-1E4611B43B9C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4E73-525F-4334-86E0-16C72EA28B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435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CAF7-65A5-4022-AFED-1E4611B43B9C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4E73-525F-4334-86E0-16C72EA28B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6055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0CAF7-65A5-4022-AFED-1E4611B43B9C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B4E73-525F-4334-86E0-16C72EA28B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29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479946" y="2862281"/>
            <a:ext cx="8718279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/>
              <a:t>wer angehört wird, wird nicht automatisch zum Beteiligten </a:t>
            </a:r>
            <a:endParaRPr lang="de-DE" sz="2400" dirty="0" smtClean="0"/>
          </a:p>
          <a:p>
            <a:r>
              <a:rPr lang="de-DE" sz="2400" dirty="0" smtClean="0"/>
              <a:t>(§ </a:t>
            </a:r>
            <a:r>
              <a:rPr lang="de-DE" sz="2400" dirty="0"/>
              <a:t>7 VI </a:t>
            </a:r>
            <a:r>
              <a:rPr lang="de-DE" sz="2400" dirty="0" err="1"/>
              <a:t>FamFG</a:t>
            </a:r>
            <a:r>
              <a:rPr lang="de-DE" sz="2400" dirty="0"/>
              <a:t>)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871538" y="1541818"/>
            <a:ext cx="9326689" cy="1330423"/>
            <a:chOff x="263127" y="2973039"/>
            <a:chExt cx="9326689" cy="1330423"/>
          </a:xfrm>
        </p:grpSpPr>
        <p:sp>
          <p:nvSpPr>
            <p:cNvPr id="3" name="Abgerundetes Rechteck 2"/>
            <p:cNvSpPr/>
            <p:nvPr/>
          </p:nvSpPr>
          <p:spPr>
            <a:xfrm>
              <a:off x="871537" y="3379291"/>
              <a:ext cx="8718279" cy="924171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dirty="0"/>
                <a:t>in Antragsverfahren ist der Antragsteller Beteiligter (§ 7 I </a:t>
              </a:r>
              <a:r>
                <a:rPr lang="de-DE" sz="2400" dirty="0" err="1"/>
                <a:t>FamFG</a:t>
              </a:r>
              <a:r>
                <a:rPr lang="de-DE" sz="2400" dirty="0"/>
                <a:t>)</a:t>
              </a:r>
            </a:p>
          </p:txBody>
        </p:sp>
        <p:sp>
          <p:nvSpPr>
            <p:cNvPr id="6" name="Abgerundetes Rechteck 5"/>
            <p:cNvSpPr/>
            <p:nvPr/>
          </p:nvSpPr>
          <p:spPr>
            <a:xfrm>
              <a:off x="263127" y="2973039"/>
              <a:ext cx="5180411" cy="6775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800" b="1" dirty="0"/>
                <a:t>Beteiligte im Familienrecht</a:t>
              </a:r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871538" y="4359960"/>
            <a:ext cx="9326688" cy="1896955"/>
            <a:chOff x="263128" y="2973039"/>
            <a:chExt cx="9326688" cy="1896955"/>
          </a:xfrm>
          <a:solidFill>
            <a:schemeClr val="accent2"/>
          </a:solidFill>
        </p:grpSpPr>
        <p:sp>
          <p:nvSpPr>
            <p:cNvPr id="13" name="Abgerundetes Rechteck 12"/>
            <p:cNvSpPr/>
            <p:nvPr/>
          </p:nvSpPr>
          <p:spPr>
            <a:xfrm>
              <a:off x="871537" y="3449306"/>
              <a:ext cx="8718279" cy="142068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dirty="0" smtClean="0"/>
                <a:t>als </a:t>
              </a:r>
              <a:r>
                <a:rPr lang="de-DE" sz="2400" dirty="0"/>
                <a:t>Beteiligter sind diejenigen hinzuziehen,</a:t>
              </a:r>
            </a:p>
            <a:p>
              <a:pPr lvl="0"/>
              <a:r>
                <a:rPr lang="de-DE" sz="2400" dirty="0"/>
                <a:t>deren Rechte unmittelbar betroffen sind (§ 7 II Nr. 1 </a:t>
              </a:r>
              <a:r>
                <a:rPr lang="de-DE" sz="2400" dirty="0" err="1"/>
                <a:t>FamFG</a:t>
              </a:r>
              <a:r>
                <a:rPr lang="de-DE" sz="2400" dirty="0"/>
                <a:t>) sowie</a:t>
              </a:r>
            </a:p>
            <a:p>
              <a:pPr lvl="0"/>
              <a:r>
                <a:rPr lang="de-DE" sz="2400" dirty="0"/>
                <a:t>wer von Gesetzes wegen zu beteiligen ist (§ 7 II Nr. 2 </a:t>
              </a:r>
              <a:r>
                <a:rPr lang="de-DE" sz="2400" dirty="0" err="1"/>
                <a:t>FamFG</a:t>
              </a:r>
              <a:r>
                <a:rPr lang="de-DE" sz="2400" dirty="0"/>
                <a:t>)</a:t>
              </a:r>
            </a:p>
          </p:txBody>
        </p:sp>
        <p:sp>
          <p:nvSpPr>
            <p:cNvPr id="14" name="Abgerundetes Rechteck 13"/>
            <p:cNvSpPr/>
            <p:nvPr/>
          </p:nvSpPr>
          <p:spPr>
            <a:xfrm>
              <a:off x="263128" y="2973039"/>
              <a:ext cx="3028950" cy="67753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Muss-Beteiligte:</a:t>
              </a:r>
              <a:endParaRPr lang="de-DE" sz="2400" dirty="0"/>
            </a:p>
          </p:txBody>
        </p:sp>
      </p:grpSp>
      <p:sp>
        <p:nvSpPr>
          <p:cNvPr id="17" name="Gefaltete Ecke 16"/>
          <p:cNvSpPr/>
          <p:nvPr/>
        </p:nvSpPr>
        <p:spPr>
          <a:xfrm rot="21260758">
            <a:off x="10145275" y="4758020"/>
            <a:ext cx="1637050" cy="1539471"/>
          </a:xfrm>
          <a:prstGeom prst="foldedCorner">
            <a:avLst/>
          </a:prstGeom>
          <a:solidFill>
            <a:srgbClr val="DB57AC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…noch wach??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0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1781175" y="2912069"/>
            <a:ext cx="10058400" cy="270156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400" dirty="0"/>
              <a:t>allgemein: Antragsteller, Antragsgegner, Verfahrensbevollmächtigte, JA, VB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400" dirty="0"/>
              <a:t>Abstammungssachen (§ 172 </a:t>
            </a:r>
            <a:r>
              <a:rPr lang="de-DE" sz="2400" dirty="0" err="1"/>
              <a:t>FamFG</a:t>
            </a:r>
            <a:r>
              <a:rPr lang="de-DE" sz="2400" dirty="0"/>
              <a:t>): Kind, Mutter und Vater und in bestimmten Fällen das JA auf dessen Antrag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400" dirty="0"/>
              <a:t>Adoptionssachen (§ 188 </a:t>
            </a:r>
            <a:r>
              <a:rPr lang="de-DE" sz="2400" dirty="0" err="1"/>
              <a:t>FamFG</a:t>
            </a:r>
            <a:r>
              <a:rPr lang="de-DE" sz="2400" dirty="0"/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400" dirty="0"/>
              <a:t>Ehewohnungssachen (§ 204 </a:t>
            </a:r>
            <a:r>
              <a:rPr lang="de-DE" sz="2400" dirty="0" err="1"/>
              <a:t>FamFG</a:t>
            </a:r>
            <a:r>
              <a:rPr lang="de-DE" sz="2400" dirty="0"/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400" dirty="0"/>
              <a:t>Versorgungsausgleichssachen (§ 219 </a:t>
            </a:r>
            <a:r>
              <a:rPr lang="de-DE" sz="2400" dirty="0" err="1"/>
              <a:t>FamFG</a:t>
            </a:r>
            <a:r>
              <a:rPr lang="de-DE" sz="2400" dirty="0"/>
              <a:t>)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12" name="Gruppieren 11"/>
          <p:cNvGrpSpPr/>
          <p:nvPr/>
        </p:nvGrpSpPr>
        <p:grpSpPr>
          <a:xfrm>
            <a:off x="757238" y="1873935"/>
            <a:ext cx="3028950" cy="1255028"/>
            <a:chOff x="263128" y="2973039"/>
            <a:chExt cx="3028950" cy="1255028"/>
          </a:xfrm>
          <a:solidFill>
            <a:schemeClr val="accent2"/>
          </a:solidFill>
        </p:grpSpPr>
        <p:sp>
          <p:nvSpPr>
            <p:cNvPr id="13" name="Abgerundetes Rechteck 12"/>
            <p:cNvSpPr/>
            <p:nvPr/>
          </p:nvSpPr>
          <p:spPr>
            <a:xfrm>
              <a:off x="280240" y="3449306"/>
              <a:ext cx="1623265" cy="778761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Beispiel:</a:t>
              </a:r>
              <a:endParaRPr lang="de-DE" sz="2400" b="1" dirty="0"/>
            </a:p>
          </p:txBody>
        </p:sp>
        <p:sp>
          <p:nvSpPr>
            <p:cNvPr id="14" name="Abgerundetes Rechteck 13"/>
            <p:cNvSpPr/>
            <p:nvPr/>
          </p:nvSpPr>
          <p:spPr>
            <a:xfrm>
              <a:off x="263128" y="2973039"/>
              <a:ext cx="3028950" cy="6775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Muss-Beteiligte:</a:t>
              </a:r>
              <a:endParaRPr lang="de-DE" sz="2400" dirty="0"/>
            </a:p>
          </p:txBody>
        </p:sp>
      </p:grpSp>
      <p:sp>
        <p:nvSpPr>
          <p:cNvPr id="17" name="Gefaltete Ecke 16"/>
          <p:cNvSpPr/>
          <p:nvPr/>
        </p:nvSpPr>
        <p:spPr>
          <a:xfrm>
            <a:off x="8616601" y="4637634"/>
            <a:ext cx="1829589" cy="175681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JA=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Jugendamt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71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600518" y="1456030"/>
            <a:ext cx="10993788" cy="2114255"/>
            <a:chOff x="760062" y="2090425"/>
            <a:chExt cx="10993788" cy="2114255"/>
          </a:xfrm>
        </p:grpSpPr>
        <p:sp>
          <p:nvSpPr>
            <p:cNvPr id="5" name="Abgerundetes Rechteck 4"/>
            <p:cNvSpPr/>
            <p:nvPr/>
          </p:nvSpPr>
          <p:spPr>
            <a:xfrm>
              <a:off x="1695450" y="2479115"/>
              <a:ext cx="10058400" cy="1725565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sz="2400" dirty="0" smtClean="0"/>
            </a:p>
            <a:p>
              <a:r>
                <a:rPr lang="de-DE" sz="2400" dirty="0" smtClean="0"/>
                <a:t>Personen </a:t>
              </a:r>
              <a:r>
                <a:rPr lang="de-DE" sz="2400" dirty="0"/>
                <a:t>können von Amts wegen oder auf Antrag weiterer Personen zum Verfahren hinzugezogen werden (§ 7 III </a:t>
              </a:r>
              <a:r>
                <a:rPr lang="de-DE" sz="2400" dirty="0" err="1"/>
                <a:t>FamFG</a:t>
              </a:r>
              <a:r>
                <a:rPr lang="de-DE" sz="2400" dirty="0"/>
                <a:t>), soweit dies im </a:t>
              </a:r>
              <a:r>
                <a:rPr lang="de-DE" sz="2400" dirty="0" err="1"/>
                <a:t>FamFG</a:t>
              </a:r>
              <a:r>
                <a:rPr lang="de-DE" sz="2400" dirty="0"/>
                <a:t> oder einem anderen Gesetz vorgesehen ist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endParaRPr lang="de-DE" sz="2400" dirty="0"/>
            </a:p>
          </p:txBody>
        </p:sp>
        <p:sp>
          <p:nvSpPr>
            <p:cNvPr id="14" name="Abgerundetes Rechteck 13"/>
            <p:cNvSpPr/>
            <p:nvPr/>
          </p:nvSpPr>
          <p:spPr>
            <a:xfrm>
              <a:off x="760062" y="2090425"/>
              <a:ext cx="3028950" cy="6775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/>
                <a:t>Kann-Beteiligte:</a:t>
              </a:r>
              <a:endParaRPr lang="de-DE" sz="2400" dirty="0"/>
            </a:p>
          </p:txBody>
        </p:sp>
      </p:grpSp>
      <p:grpSp>
        <p:nvGrpSpPr>
          <p:cNvPr id="6" name="Gruppieren 5"/>
          <p:cNvGrpSpPr/>
          <p:nvPr/>
        </p:nvGrpSpPr>
        <p:grpSpPr>
          <a:xfrm>
            <a:off x="597694" y="3479426"/>
            <a:ext cx="10996612" cy="1842331"/>
            <a:chOff x="757238" y="4354759"/>
            <a:chExt cx="10996612" cy="1842331"/>
          </a:xfrm>
        </p:grpSpPr>
        <p:sp>
          <p:nvSpPr>
            <p:cNvPr id="3" name="Abgerundetes Rechteck 2"/>
            <p:cNvSpPr/>
            <p:nvPr/>
          </p:nvSpPr>
          <p:spPr>
            <a:xfrm>
              <a:off x="2028825" y="4904988"/>
              <a:ext cx="9725025" cy="1292102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/>
                <a:t>SV, Zeugen, Verwandte, JA</a:t>
              </a:r>
            </a:p>
            <a:p>
              <a:pPr lvl="0"/>
              <a:r>
                <a:rPr lang="de-DE" sz="2400"/>
                <a:t>Kindschaftssachen: Pflegeeltern – im Interesse des Kindes (§ 161 FamFG)</a:t>
              </a:r>
            </a:p>
          </p:txBody>
        </p:sp>
        <p:sp>
          <p:nvSpPr>
            <p:cNvPr id="13" name="Abgerundetes Rechteck 12"/>
            <p:cNvSpPr/>
            <p:nvPr/>
          </p:nvSpPr>
          <p:spPr>
            <a:xfrm>
              <a:off x="757238" y="4354759"/>
              <a:ext cx="1623265" cy="778761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Beispiel:</a:t>
              </a:r>
              <a:endParaRPr lang="de-DE" sz="2400" b="1" dirty="0"/>
            </a:p>
          </p:txBody>
        </p:sp>
      </p:grpSp>
      <p:sp>
        <p:nvSpPr>
          <p:cNvPr id="7" name="Abgerundetes Rechteck 6"/>
          <p:cNvSpPr/>
          <p:nvPr/>
        </p:nvSpPr>
        <p:spPr>
          <a:xfrm>
            <a:off x="1869281" y="5581492"/>
            <a:ext cx="9043988" cy="91440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Kann-Beteiligte sind von der Einleitung des Verfahrens zu benachrichtigen und über ihr Antragsrecht zu belehren </a:t>
            </a:r>
          </a:p>
        </p:txBody>
      </p:sp>
    </p:spTree>
    <p:extLst>
      <p:ext uri="{BB962C8B-B14F-4D97-AF65-F5344CB8AC3E}">
        <p14:creationId xmlns:p14="http://schemas.microsoft.com/office/powerpoint/2010/main" val="190832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600517" y="1917825"/>
            <a:ext cx="10993789" cy="2161819"/>
            <a:chOff x="760061" y="2090425"/>
            <a:chExt cx="10993789" cy="2161819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5" name="Abgerundetes Rechteck 4"/>
            <p:cNvSpPr/>
            <p:nvPr/>
          </p:nvSpPr>
          <p:spPr>
            <a:xfrm>
              <a:off x="1695450" y="2526679"/>
              <a:ext cx="10058400" cy="172556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sz="2000" dirty="0" smtClean="0"/>
            </a:p>
            <a:p>
              <a:r>
                <a:rPr lang="de-DE" sz="2000" dirty="0"/>
                <a:t>generell wird das JA nur auf Antrag beteiligt – es kann entscheiden, ob</a:t>
              </a:r>
            </a:p>
            <a:p>
              <a:pPr lvl="0"/>
              <a:r>
                <a:rPr lang="de-DE" sz="2000" dirty="0"/>
                <a:t>es im Rahmen ihrer Anhörung am Verfahren teilnehmen oder</a:t>
              </a:r>
            </a:p>
            <a:p>
              <a:pPr lvl="0"/>
              <a:r>
                <a:rPr lang="de-DE" sz="2000" dirty="0"/>
                <a:t>eine aktive Rolle im Verfahren wahrnehmen möchte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endParaRPr lang="de-DE" sz="2000" dirty="0"/>
            </a:p>
          </p:txBody>
        </p:sp>
        <p:sp>
          <p:nvSpPr>
            <p:cNvPr id="14" name="Abgerundetes Rechteck 13"/>
            <p:cNvSpPr/>
            <p:nvPr/>
          </p:nvSpPr>
          <p:spPr>
            <a:xfrm>
              <a:off x="760061" y="2090425"/>
              <a:ext cx="4142933" cy="67753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/>
                <a:t>Beteiligte kraft </a:t>
              </a:r>
              <a:r>
                <a:rPr lang="de-DE" sz="2400" b="1" dirty="0" smtClean="0"/>
                <a:t>Antrags:</a:t>
              </a:r>
              <a:endParaRPr lang="de-DE" sz="2400" dirty="0"/>
            </a:p>
          </p:txBody>
        </p:sp>
      </p:grpSp>
      <p:sp>
        <p:nvSpPr>
          <p:cNvPr id="3" name="Abgerundetes Rechteck 2"/>
          <p:cNvSpPr/>
          <p:nvPr/>
        </p:nvSpPr>
        <p:spPr>
          <a:xfrm>
            <a:off x="1535906" y="4507114"/>
            <a:ext cx="10058400" cy="129210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i="1" dirty="0"/>
              <a:t>Hinweis für die Praxis: wird das JA angeschrieben und das JA hat uns noch kein Stellenzeichen mitgesandt, dann neben dem Kindernamen, das Geburtsdatum und die Anschrift des Kindes notieren – bessere Zuordnung beim JA </a:t>
            </a:r>
            <a:endParaRPr lang="de-DE" sz="2000" dirty="0"/>
          </a:p>
        </p:txBody>
      </p:sp>
      <p:sp>
        <p:nvSpPr>
          <p:cNvPr id="15" name="Gefaltete Ecke 14"/>
          <p:cNvSpPr/>
          <p:nvPr/>
        </p:nvSpPr>
        <p:spPr>
          <a:xfrm>
            <a:off x="9998474" y="1280558"/>
            <a:ext cx="1829589" cy="175681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JA=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Jugendamt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01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600517" y="1917825"/>
            <a:ext cx="6956183" cy="1423048"/>
            <a:chOff x="760061" y="2090425"/>
            <a:chExt cx="6956183" cy="1423048"/>
          </a:xfrm>
        </p:grpSpPr>
        <p:sp>
          <p:nvSpPr>
            <p:cNvPr id="5" name="Abgerundetes Rechteck 4"/>
            <p:cNvSpPr/>
            <p:nvPr/>
          </p:nvSpPr>
          <p:spPr>
            <a:xfrm>
              <a:off x="2140547" y="2684071"/>
              <a:ext cx="5575697" cy="829402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400" dirty="0" smtClean="0"/>
                <a:t>Anwaltszwang </a:t>
              </a:r>
              <a:r>
                <a:rPr lang="de-DE" sz="2400" dirty="0"/>
                <a:t>in Ehe- und </a:t>
              </a:r>
              <a:r>
                <a:rPr lang="de-DE" sz="2400" dirty="0" smtClean="0"/>
                <a:t>Folgesachen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400" dirty="0" smtClean="0"/>
                <a:t>selbständigen </a:t>
              </a:r>
              <a:r>
                <a:rPr lang="de-DE" sz="2400" dirty="0"/>
                <a:t>Familienstreitsachen </a:t>
              </a:r>
            </a:p>
          </p:txBody>
        </p:sp>
        <p:sp>
          <p:nvSpPr>
            <p:cNvPr id="14" name="Abgerundetes Rechteck 13"/>
            <p:cNvSpPr/>
            <p:nvPr/>
          </p:nvSpPr>
          <p:spPr>
            <a:xfrm>
              <a:off x="760061" y="2090425"/>
              <a:ext cx="4442971" cy="6775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/>
                <a:t>Anwaltszwang (§ 114 I </a:t>
              </a:r>
              <a:r>
                <a:rPr lang="de-DE" sz="2400" b="1" dirty="0" err="1"/>
                <a:t>FamFG</a:t>
              </a:r>
              <a:r>
                <a:rPr lang="de-DE" sz="2400" b="1" dirty="0"/>
                <a:t>): </a:t>
              </a:r>
              <a:endParaRPr lang="de-DE" sz="2400" dirty="0"/>
            </a:p>
          </p:txBody>
        </p:sp>
      </p:grpSp>
      <p:sp>
        <p:nvSpPr>
          <p:cNvPr id="6" name="Abgerundetes Rechteck 5"/>
          <p:cNvSpPr/>
          <p:nvPr/>
        </p:nvSpPr>
        <p:spPr>
          <a:xfrm>
            <a:off x="4012255" y="1028186"/>
            <a:ext cx="4426301" cy="67151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/>
              <a:t>Verfahrensbevollmächtigte</a:t>
            </a:r>
          </a:p>
        </p:txBody>
      </p:sp>
      <p:grpSp>
        <p:nvGrpSpPr>
          <p:cNvPr id="11" name="Gruppieren 10"/>
          <p:cNvGrpSpPr/>
          <p:nvPr/>
        </p:nvGrpSpPr>
        <p:grpSpPr>
          <a:xfrm>
            <a:off x="600517" y="3934519"/>
            <a:ext cx="7629083" cy="1423048"/>
            <a:chOff x="760061" y="2090425"/>
            <a:chExt cx="7629083" cy="1423048"/>
          </a:xfrm>
        </p:grpSpPr>
        <p:sp>
          <p:nvSpPr>
            <p:cNvPr id="12" name="Abgerundetes Rechteck 11"/>
            <p:cNvSpPr/>
            <p:nvPr/>
          </p:nvSpPr>
          <p:spPr>
            <a:xfrm>
              <a:off x="2140547" y="2684071"/>
              <a:ext cx="6248597" cy="829402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dirty="0" smtClean="0"/>
                <a:t>Familiensachen der freiwilligen Gerichtsbarkeit</a:t>
              </a:r>
              <a:endParaRPr lang="de-DE" sz="2400" dirty="0"/>
            </a:p>
          </p:txBody>
        </p:sp>
        <p:sp>
          <p:nvSpPr>
            <p:cNvPr id="13" name="Abgerundetes Rechteck 12"/>
            <p:cNvSpPr/>
            <p:nvPr/>
          </p:nvSpPr>
          <p:spPr>
            <a:xfrm>
              <a:off x="760061" y="2090425"/>
              <a:ext cx="4442971" cy="677530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 kein Anwaltszwang : </a:t>
              </a:r>
              <a:endParaRPr lang="de-DE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614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28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435769" y="1112044"/>
            <a:ext cx="10922200" cy="4267901"/>
            <a:chOff x="760061" y="2090425"/>
            <a:chExt cx="10922200" cy="4267901"/>
          </a:xfrm>
        </p:grpSpPr>
        <p:sp>
          <p:nvSpPr>
            <p:cNvPr id="5" name="Abgerundetes Rechteck 4"/>
            <p:cNvSpPr/>
            <p:nvPr/>
          </p:nvSpPr>
          <p:spPr>
            <a:xfrm>
              <a:off x="1417134" y="2684071"/>
              <a:ext cx="10265127" cy="3674255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sz="2000" dirty="0"/>
                <a:t>Nr. 1: im Verfahren der einstweiligen Anordnung</a:t>
              </a:r>
            </a:p>
            <a:p>
              <a:pPr lvl="0"/>
              <a:r>
                <a:rPr lang="de-DE" sz="2000" dirty="0"/>
                <a:t>Nr. 2: in Unterhaltssachen für Beteiligte, die durch das Jugendamt als Beistand, Vormund oder </a:t>
              </a:r>
              <a:r>
                <a:rPr lang="de-DE" sz="2000" dirty="0" smtClean="0"/>
                <a:t>	Ergänzungspfleger </a:t>
              </a:r>
              <a:r>
                <a:rPr lang="de-DE" sz="2000" dirty="0"/>
                <a:t>vertreten sind</a:t>
              </a:r>
            </a:p>
            <a:p>
              <a:pPr lvl="0"/>
              <a:r>
                <a:rPr lang="de-DE" sz="2000" dirty="0"/>
                <a:t>Nr. 3: für die Zustimmung zur Scheidung und zur Rücknahme des Scheidungsantrags und für </a:t>
              </a:r>
              <a:r>
                <a:rPr lang="de-DE" sz="2000" dirty="0" smtClean="0"/>
                <a:t>	den </a:t>
              </a:r>
              <a:r>
                <a:rPr lang="de-DE" sz="2000" dirty="0"/>
                <a:t>Widerruf der Zustimmung zur Scheidung</a:t>
              </a:r>
            </a:p>
            <a:p>
              <a:pPr lvl="0"/>
              <a:r>
                <a:rPr lang="de-DE" sz="2000" dirty="0"/>
                <a:t>Nr. 4: für einen Antrag auf Abtrennung einer Folgesache von der Scheidung</a:t>
              </a:r>
            </a:p>
            <a:p>
              <a:pPr lvl="0"/>
              <a:r>
                <a:rPr lang="de-DE" sz="2000" dirty="0"/>
                <a:t>Nr. 5: im Verfahren über die Verfahrenskostenhilfe</a:t>
              </a:r>
            </a:p>
            <a:p>
              <a:pPr lvl="0"/>
              <a:r>
                <a:rPr lang="de-DE" sz="2000" dirty="0"/>
                <a:t>Nr. 6: in den Fällen des § 78 III ZPO (betrifft die Beteiligung Dritter im Verfahren vor dem </a:t>
              </a:r>
              <a:r>
                <a:rPr lang="de-DE" sz="2000" dirty="0" smtClean="0"/>
                <a:t>	OLG/KG</a:t>
              </a:r>
              <a:r>
                <a:rPr lang="de-DE" sz="2000" dirty="0"/>
                <a:t>)</a:t>
              </a:r>
            </a:p>
            <a:p>
              <a:r>
                <a:rPr lang="de-DE" sz="2000" dirty="0"/>
                <a:t>Nr. 7: für den Antrag auf Durchführung des VA nach § 3 III </a:t>
              </a:r>
              <a:r>
                <a:rPr lang="de-DE" sz="2000" dirty="0" err="1"/>
                <a:t>VersAusglG</a:t>
              </a:r>
              <a:r>
                <a:rPr lang="de-DE" sz="2000" dirty="0"/>
                <a:t> und die Erklärung </a:t>
              </a:r>
              <a:r>
                <a:rPr lang="de-DE" sz="2000"/>
                <a:t>zum </a:t>
              </a:r>
              <a:r>
                <a:rPr lang="de-DE" sz="2000" smtClean="0"/>
                <a:t>	Wahlrecht </a:t>
              </a:r>
              <a:r>
                <a:rPr lang="de-DE" sz="2000" dirty="0"/>
                <a:t>nach § 15 I und III des </a:t>
              </a:r>
              <a:r>
                <a:rPr lang="de-DE" sz="2000" dirty="0" err="1"/>
                <a:t>VersAusglG</a:t>
              </a:r>
              <a:endParaRPr lang="de-DE" sz="2000" dirty="0"/>
            </a:p>
          </p:txBody>
        </p:sp>
        <p:sp>
          <p:nvSpPr>
            <p:cNvPr id="14" name="Abgerundetes Rechteck 13"/>
            <p:cNvSpPr/>
            <p:nvPr/>
          </p:nvSpPr>
          <p:spPr>
            <a:xfrm>
              <a:off x="760061" y="2090425"/>
              <a:ext cx="6743258" cy="6775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/>
                <a:t>Ausnahmen vom Anwaltszwang (§ 114 IV </a:t>
              </a:r>
              <a:r>
                <a:rPr lang="de-DE" sz="2400" b="1" dirty="0" err="1"/>
                <a:t>FamFG</a:t>
              </a:r>
              <a:r>
                <a:rPr lang="de-DE" sz="2400" b="1" dirty="0"/>
                <a:t>): </a:t>
              </a:r>
              <a:endParaRPr lang="de-DE" sz="2400" dirty="0"/>
            </a:p>
          </p:txBody>
        </p:sp>
      </p:grpSp>
      <p:sp>
        <p:nvSpPr>
          <p:cNvPr id="15" name="Gefaltete Ecke 14"/>
          <p:cNvSpPr/>
          <p:nvPr/>
        </p:nvSpPr>
        <p:spPr>
          <a:xfrm rot="21421656">
            <a:off x="9829936" y="383138"/>
            <a:ext cx="1829589" cy="175681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VA=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Versorgungs-</a:t>
            </a:r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ausgleich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16" name="Gruppieren 15"/>
          <p:cNvGrpSpPr/>
          <p:nvPr/>
        </p:nvGrpSpPr>
        <p:grpSpPr>
          <a:xfrm>
            <a:off x="539972" y="5434302"/>
            <a:ext cx="10366131" cy="1270566"/>
            <a:chOff x="539972" y="5434302"/>
            <a:chExt cx="10366131" cy="1270566"/>
          </a:xfrm>
        </p:grpSpPr>
        <p:sp>
          <p:nvSpPr>
            <p:cNvPr id="7" name="Abgerundetes Rechteck 6"/>
            <p:cNvSpPr/>
            <p:nvPr/>
          </p:nvSpPr>
          <p:spPr>
            <a:xfrm>
              <a:off x="1544707" y="5587434"/>
              <a:ext cx="9361396" cy="1117434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000" dirty="0" smtClean="0"/>
                <a:t>es </a:t>
              </a:r>
              <a:r>
                <a:rPr lang="de-DE" sz="2000" dirty="0"/>
                <a:t>ist eine besondere Vollmacht für das Verfahren notwendig (§ 114 V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000" dirty="0" smtClean="0"/>
                <a:t>diese </a:t>
              </a:r>
              <a:r>
                <a:rPr lang="de-DE" sz="2000" dirty="0"/>
                <a:t>erstreckt sich auch auf die Folgesachen (§ 114 V S. 2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</p:txBody>
        </p:sp>
        <p:sp>
          <p:nvSpPr>
            <p:cNvPr id="8" name="Abgerundetes Rechteck 7"/>
            <p:cNvSpPr/>
            <p:nvPr/>
          </p:nvSpPr>
          <p:spPr>
            <a:xfrm>
              <a:off x="539972" y="5434302"/>
              <a:ext cx="1631599" cy="448667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smtClean="0"/>
                <a:t>Vollmacht: </a:t>
              </a:r>
              <a:endParaRPr lang="de-DE" sz="2400" b="1"/>
            </a:p>
          </p:txBody>
        </p:sp>
      </p:grpSp>
    </p:spTree>
    <p:extLst>
      <p:ext uri="{BB962C8B-B14F-4D97-AF65-F5344CB8AC3E}">
        <p14:creationId xmlns:p14="http://schemas.microsoft.com/office/powerpoint/2010/main" val="44380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481</Words>
  <Application>Microsoft Office PowerPoint</Application>
  <PresentationFormat>Breitbild</PresentationFormat>
  <Paragraphs>74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11</cp:revision>
  <dcterms:created xsi:type="dcterms:W3CDTF">2023-06-26T11:13:20Z</dcterms:created>
  <dcterms:modified xsi:type="dcterms:W3CDTF">2023-08-08T08:17:17Z</dcterms:modified>
</cp:coreProperties>
</file>