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05.01.2024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5190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05.01.2024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1616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05.01.2024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7324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05.01.2024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0887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05.01.2024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9650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05.01.2024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2046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05.01.2024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1407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05.01.2024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6222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05.01.2024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1038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05.01.2024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5060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DDBD2-8696-4DF8-96CB-051D0056E8AA}" type="datetimeFigureOut">
              <a:rPr lang="de-DE" smtClean="0"/>
              <a:t>05.01.2024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183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DDBD2-8696-4DF8-96CB-051D0056E8AA}" type="datetimeFigureOut">
              <a:rPr lang="de-DE" smtClean="0"/>
              <a:t>05.01.2024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8CABB-655D-4389-AE15-DDC0C25B75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7462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88912" y="106729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de-DE" sz="2800" b="1" dirty="0" smtClean="0"/>
          </a:p>
          <a:p>
            <a:pPr algn="ctr"/>
            <a:r>
              <a:rPr lang="de-DE" sz="2800" b="1" dirty="0"/>
              <a:t>Zuständigkeiten im Familienrecht </a:t>
            </a:r>
          </a:p>
          <a:p>
            <a:pPr lvl="1" algn="ctr"/>
            <a:r>
              <a:rPr lang="de-DE" sz="2800" b="1" dirty="0"/>
              <a:t>	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748902" y="2450926"/>
            <a:ext cx="8423673" cy="1549896"/>
            <a:chOff x="263127" y="2973039"/>
            <a:chExt cx="8423673" cy="1549896"/>
          </a:xfrm>
        </p:grpSpPr>
        <p:sp>
          <p:nvSpPr>
            <p:cNvPr id="3" name="Abgerundetes Rechteck 2"/>
            <p:cNvSpPr/>
            <p:nvPr/>
          </p:nvSpPr>
          <p:spPr>
            <a:xfrm>
              <a:off x="871538" y="3379291"/>
              <a:ext cx="7815262" cy="1143644"/>
            </a:xfrm>
            <a:prstGeom prst="roundRect">
              <a:avLst/>
            </a:prstGeom>
            <a:solidFill>
              <a:schemeClr val="accent2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dirty="0"/>
                <a:t>Amtsgerichte für Familiensachen (§§ 23a I Nr. 1, 23b GVG)</a:t>
              </a:r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263127" y="2973039"/>
              <a:ext cx="3937397" cy="6775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sachliche Zuständigkeit</a:t>
              </a:r>
              <a:endParaRPr lang="de-DE" sz="2400" dirty="0">
                <a:effectLst/>
              </a:endParaRPr>
            </a:p>
          </p:txBody>
        </p:sp>
      </p:grpSp>
      <p:grpSp>
        <p:nvGrpSpPr>
          <p:cNvPr id="12" name="Gruppieren 11"/>
          <p:cNvGrpSpPr/>
          <p:nvPr/>
        </p:nvGrpSpPr>
        <p:grpSpPr>
          <a:xfrm>
            <a:off x="748902" y="4407074"/>
            <a:ext cx="8423672" cy="1896955"/>
            <a:chOff x="263128" y="2973039"/>
            <a:chExt cx="8423672" cy="1896955"/>
          </a:xfrm>
        </p:grpSpPr>
        <p:sp>
          <p:nvSpPr>
            <p:cNvPr id="13" name="Abgerundetes Rechteck 12"/>
            <p:cNvSpPr/>
            <p:nvPr/>
          </p:nvSpPr>
          <p:spPr>
            <a:xfrm>
              <a:off x="871538" y="3449306"/>
              <a:ext cx="7815262" cy="142068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dirty="0"/>
                <a:t>abhängig vom jeweiligen Gegenstand des Verfahrens </a:t>
              </a:r>
            </a:p>
            <a:p>
              <a:pPr lvl="0"/>
              <a:r>
                <a:rPr lang="de-DE" sz="2400" dirty="0"/>
                <a:t>der gewöhnliche Aufenthalt minderjähriger Kinder besonders maßgeblich </a:t>
              </a:r>
            </a:p>
          </p:txBody>
        </p:sp>
        <p:sp>
          <p:nvSpPr>
            <p:cNvPr id="14" name="Abgerundetes Rechteck 13"/>
            <p:cNvSpPr/>
            <p:nvPr/>
          </p:nvSpPr>
          <p:spPr>
            <a:xfrm>
              <a:off x="263128" y="2973039"/>
              <a:ext cx="3028950" cy="6775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/>
                <a:t>örtliche Zuständigkeit</a:t>
              </a:r>
              <a:endParaRPr lang="de-DE" sz="2400" dirty="0">
                <a:effectLst/>
              </a:endParaRPr>
            </a:p>
          </p:txBody>
        </p:sp>
      </p:grpSp>
      <p:sp>
        <p:nvSpPr>
          <p:cNvPr id="17" name="Gefaltete Ecke 16"/>
          <p:cNvSpPr/>
          <p:nvPr/>
        </p:nvSpPr>
        <p:spPr>
          <a:xfrm rot="21260758">
            <a:off x="9603250" y="3205353"/>
            <a:ext cx="1637050" cy="153947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in Berlin sind das vier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52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9379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88912" y="908945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de-DE" sz="2800" b="1" dirty="0" smtClean="0"/>
          </a:p>
          <a:p>
            <a:pPr algn="ctr"/>
            <a:r>
              <a:rPr lang="de-DE" sz="2800" b="1" dirty="0"/>
              <a:t>Zuständigkeiten im Familienrecht </a:t>
            </a:r>
          </a:p>
          <a:p>
            <a:pPr lvl="1" algn="ctr"/>
            <a:r>
              <a:rPr lang="de-DE" sz="2800" b="1" dirty="0"/>
              <a:t>	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1774555" y="1585064"/>
            <a:ext cx="8423673" cy="1153797"/>
            <a:chOff x="263127" y="2973039"/>
            <a:chExt cx="8423673" cy="1153797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3" name="Abgerundetes Rechteck 2"/>
            <p:cNvSpPr/>
            <p:nvPr/>
          </p:nvSpPr>
          <p:spPr>
            <a:xfrm>
              <a:off x="871538" y="3372375"/>
              <a:ext cx="7815262" cy="75446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i="1" dirty="0" smtClean="0"/>
                <a:t>Charlottenburg</a:t>
              </a:r>
              <a:r>
                <a:rPr lang="de-DE" sz="2000" i="1" dirty="0"/>
                <a:t>, Lichtenberg, Neukölln, Spandau, </a:t>
              </a:r>
              <a:r>
                <a:rPr lang="de-DE" sz="2000" i="1" dirty="0"/>
                <a:t>Kreuzberg (</a:t>
              </a:r>
              <a:r>
                <a:rPr lang="de-DE" sz="2000" i="1" dirty="0" smtClean="0"/>
                <a:t>Tempelhof), </a:t>
              </a:r>
              <a:endParaRPr lang="de-DE" sz="2000" dirty="0"/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263127" y="2973039"/>
              <a:ext cx="3937397" cy="59044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AG Kreuzberg </a:t>
              </a:r>
              <a:endParaRPr lang="de-DE" sz="2400" b="1" dirty="0">
                <a:effectLst/>
              </a:endParaRPr>
            </a:p>
          </p:txBody>
        </p:sp>
      </p:grpSp>
      <p:grpSp>
        <p:nvGrpSpPr>
          <p:cNvPr id="12" name="Gruppieren 11"/>
          <p:cNvGrpSpPr/>
          <p:nvPr/>
        </p:nvGrpSpPr>
        <p:grpSpPr>
          <a:xfrm>
            <a:off x="1774555" y="2803827"/>
            <a:ext cx="8423673" cy="1250346"/>
            <a:chOff x="263127" y="2973039"/>
            <a:chExt cx="8423673" cy="1250346"/>
          </a:xfrm>
        </p:grpSpPr>
        <p:sp>
          <p:nvSpPr>
            <p:cNvPr id="13" name="Abgerundetes Rechteck 12"/>
            <p:cNvSpPr/>
            <p:nvPr/>
          </p:nvSpPr>
          <p:spPr>
            <a:xfrm>
              <a:off x="871538" y="3449306"/>
              <a:ext cx="7815262" cy="77407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sz="2000" i="1" dirty="0"/>
                <a:t>Mitte, </a:t>
              </a:r>
              <a:r>
                <a:rPr lang="de-DE" sz="2000" i="1" dirty="0" smtClean="0"/>
                <a:t>Pankow (Weißensee), </a:t>
              </a:r>
              <a:r>
                <a:rPr lang="de-DE" sz="2000" i="1" dirty="0"/>
                <a:t>Tiergarten, </a:t>
              </a:r>
              <a:r>
                <a:rPr lang="de-DE" sz="2000" i="1" dirty="0" smtClean="0"/>
                <a:t>Wedding</a:t>
              </a:r>
              <a:r>
                <a:rPr lang="de-DE" sz="2000" dirty="0" smtClean="0"/>
                <a:t> </a:t>
              </a:r>
              <a:endParaRPr lang="de-DE" sz="2000" dirty="0"/>
            </a:p>
          </p:txBody>
        </p:sp>
        <p:sp>
          <p:nvSpPr>
            <p:cNvPr id="14" name="Abgerundetes Rechteck 13"/>
            <p:cNvSpPr/>
            <p:nvPr/>
          </p:nvSpPr>
          <p:spPr>
            <a:xfrm>
              <a:off x="263127" y="2973039"/>
              <a:ext cx="3937397" cy="6775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AG Pankow </a:t>
              </a:r>
              <a:endParaRPr lang="de-DE" sz="2400" b="1" dirty="0">
                <a:effectLst/>
              </a:endParaRPr>
            </a:p>
          </p:txBody>
        </p:sp>
      </p:grpSp>
      <p:grpSp>
        <p:nvGrpSpPr>
          <p:cNvPr id="15" name="Gruppieren 14"/>
          <p:cNvGrpSpPr/>
          <p:nvPr/>
        </p:nvGrpSpPr>
        <p:grpSpPr>
          <a:xfrm>
            <a:off x="1774555" y="4104965"/>
            <a:ext cx="8423673" cy="1250346"/>
            <a:chOff x="263127" y="2973039"/>
            <a:chExt cx="8423673" cy="1250346"/>
          </a:xfrm>
        </p:grpSpPr>
        <p:sp>
          <p:nvSpPr>
            <p:cNvPr id="16" name="Abgerundetes Rechteck 15"/>
            <p:cNvSpPr/>
            <p:nvPr/>
          </p:nvSpPr>
          <p:spPr>
            <a:xfrm>
              <a:off x="871538" y="3449306"/>
              <a:ext cx="7815262" cy="77407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sz="2000" i="1" dirty="0"/>
                <a:t>Köpenick</a:t>
              </a:r>
              <a:endParaRPr lang="de-DE" sz="2000" dirty="0"/>
            </a:p>
          </p:txBody>
        </p:sp>
        <p:sp>
          <p:nvSpPr>
            <p:cNvPr id="18" name="Abgerundetes Rechteck 17"/>
            <p:cNvSpPr/>
            <p:nvPr/>
          </p:nvSpPr>
          <p:spPr>
            <a:xfrm>
              <a:off x="263127" y="2973039"/>
              <a:ext cx="3937397" cy="6775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AG Köpenick </a:t>
              </a:r>
              <a:endParaRPr lang="de-DE" sz="2400" b="1" dirty="0">
                <a:effectLst/>
              </a:endParaRPr>
            </a:p>
          </p:txBody>
        </p:sp>
      </p:grpSp>
      <p:grpSp>
        <p:nvGrpSpPr>
          <p:cNvPr id="19" name="Gruppieren 18"/>
          <p:cNvGrpSpPr/>
          <p:nvPr/>
        </p:nvGrpSpPr>
        <p:grpSpPr>
          <a:xfrm>
            <a:off x="1774555" y="5454522"/>
            <a:ext cx="8423673" cy="1250346"/>
            <a:chOff x="263127" y="2973039"/>
            <a:chExt cx="8423673" cy="1250346"/>
          </a:xfrm>
        </p:grpSpPr>
        <p:sp>
          <p:nvSpPr>
            <p:cNvPr id="20" name="Abgerundetes Rechteck 19"/>
            <p:cNvSpPr/>
            <p:nvPr/>
          </p:nvSpPr>
          <p:spPr>
            <a:xfrm>
              <a:off x="871538" y="3449306"/>
              <a:ext cx="7815262" cy="77407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sz="2000" i="1" dirty="0"/>
                <a:t>Schöneberg</a:t>
              </a:r>
              <a:endParaRPr lang="de-DE" sz="2000" dirty="0"/>
            </a:p>
          </p:txBody>
        </p:sp>
        <p:sp>
          <p:nvSpPr>
            <p:cNvPr id="21" name="Abgerundetes Rechteck 20"/>
            <p:cNvSpPr/>
            <p:nvPr/>
          </p:nvSpPr>
          <p:spPr>
            <a:xfrm>
              <a:off x="263127" y="2973039"/>
              <a:ext cx="3937397" cy="6775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AG Schöneberg </a:t>
              </a:r>
              <a:endParaRPr lang="de-DE" sz="2400" b="1" dirty="0"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415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9379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25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78199" y="782833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de-DE" sz="2800" b="1" dirty="0" smtClean="0"/>
          </a:p>
          <a:p>
            <a:pPr algn="ctr"/>
            <a:r>
              <a:rPr lang="de-DE" sz="2800" b="1" dirty="0"/>
              <a:t>Zuständigkeiten im Familienrecht </a:t>
            </a:r>
          </a:p>
          <a:p>
            <a:pPr lvl="1" algn="ctr"/>
            <a:r>
              <a:rPr lang="de-DE" sz="2800" b="1" dirty="0"/>
              <a:t>	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2382966" y="2464342"/>
            <a:ext cx="7815262" cy="424052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Scheidung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Versorgungsausgleich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Übertragung der elterlichen Sorge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Entscheidung über den Entzug der elterlichen Sorge nach § 1666 BGB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Umgangsregelungen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Verfahren wegen Herausgabe des Kindes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Vaterschaftsfeststellung und Vaterschaftsanfechtung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Adoption von Minderjährigen und Volljährigen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Unterhaltsverfahren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Gewaltschutzverfahren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Genehmigung zur geschlossenen Unterbringung/Freiheitsentziehung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Wohnungs- und Haushaltssachen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Güterrecht und Zugewinn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Anordnung Vormundschaft/Pflegschaft bei Ausländern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1188767" y="1460363"/>
            <a:ext cx="8809436" cy="1151700"/>
            <a:chOff x="-122636" y="2886970"/>
            <a:chExt cx="8809436" cy="115170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3" name="Abgerundetes Rechteck 2"/>
            <p:cNvSpPr/>
            <p:nvPr/>
          </p:nvSpPr>
          <p:spPr>
            <a:xfrm>
              <a:off x="871538" y="3415003"/>
              <a:ext cx="7815262" cy="623667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dirty="0"/>
                <a:t>dem </a:t>
              </a:r>
              <a:r>
                <a:rPr lang="de-DE" sz="2000" b="1" dirty="0"/>
                <a:t>Richter</a:t>
              </a:r>
              <a:r>
                <a:rPr lang="de-DE" sz="2000" dirty="0"/>
                <a:t> sind folgende Geschäfte vorbehalten (§§ 3, 14 RPflG): </a:t>
              </a:r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-122636" y="2886970"/>
              <a:ext cx="3937397" cy="59044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/>
                <a:t>funktionelle Zuständigkeit</a:t>
              </a:r>
              <a:endParaRPr lang="de-DE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54884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2168654" y="992729"/>
            <a:ext cx="7815262" cy="570810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Feststellung des Ruhens der </a:t>
            </a:r>
            <a:r>
              <a:rPr lang="de-DE" dirty="0" err="1"/>
              <a:t>eSo</a:t>
            </a:r>
            <a:r>
              <a:rPr lang="de-DE" dirty="0"/>
              <a:t> wegen tatsächlicher oder rechtlicher Hindernisse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Vereinfachtes Unterhaltsverfahren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Vormundschaften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err="1"/>
              <a:t>Pflegschaften</a:t>
            </a:r>
            <a:endParaRPr lang="de-D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Genehmigung für Eltern gemäß § 1643 BGB, z. B. bei Erbausschlagung für das Kind, Grundstücksgeschäften bei Kind als (Mit)</a:t>
            </a:r>
            <a:r>
              <a:rPr lang="de-DE" dirty="0" err="1"/>
              <a:t>eigentümer</a:t>
            </a:r>
            <a:r>
              <a:rPr lang="de-DE" dirty="0"/>
              <a:t> des Grundstücks, Genehmigung von Kaufverträgen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Verfahren nach § 1640 BGB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Verfahren zur Bestimmung des Kindergeldberechtigten gemäß § 64 </a:t>
            </a:r>
            <a:r>
              <a:rPr lang="de-DE" dirty="0" err="1"/>
              <a:t>EstG</a:t>
            </a:r>
            <a:endParaRPr lang="de-D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Entscheidung über Genehmigung zur Erteilung einer zweiten vollstreckbaren Ausfertigung von Urkunden und Entscheidungen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Entschädigung von Rechtsanwälten, Verfahrensbeiständen, Pflegern und Vormündern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Vollstreckung von Zwangsgeld im Versorgungsausgleichsverfahren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Verfahrenskostenhilfe-Überprüfung und Abänderung/Aufhebung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Kostenfestsetzungsantrag/Kostenfestsetzungsbeschluss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die Erteilung der vollstreckbaren Ausfertigungen in den Fällen des § 726 I, der §§ 727 bis 729, 733, 738, 742, 744, 745 II sowie des § 749 ZPO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1560243" y="170601"/>
            <a:ext cx="8423673" cy="1065631"/>
            <a:chOff x="263127" y="2973039"/>
            <a:chExt cx="8423673" cy="1065631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3" name="Abgerundetes Rechteck 2"/>
            <p:cNvSpPr/>
            <p:nvPr/>
          </p:nvSpPr>
          <p:spPr>
            <a:xfrm>
              <a:off x="871538" y="3415003"/>
              <a:ext cx="7815262" cy="623667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b="1" dirty="0"/>
                <a:t>Rechtspfleger</a:t>
              </a:r>
              <a:r>
                <a:rPr lang="de-DE" sz="2000" dirty="0"/>
                <a:t> obliegt folgende Geschäfte (§§ 3, 14, 20, 21 RPflG)</a:t>
              </a:r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263127" y="2973039"/>
              <a:ext cx="3937397" cy="59044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/>
                <a:t>funktionelle Zuständigkeit</a:t>
              </a:r>
              <a:endParaRPr lang="de-DE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9536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27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871538" y="4207398"/>
            <a:ext cx="10615612" cy="214950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Abteilungen – Einzelrichter (§§ 22 I, 23b I GVG) </a:t>
            </a:r>
            <a:r>
              <a:rPr lang="de-DE" dirty="0" smtClean="0"/>
              <a:t> </a:t>
            </a:r>
          </a:p>
          <a:p>
            <a:r>
              <a:rPr lang="de-DE" dirty="0" smtClean="0"/>
              <a:t>Familiensenate </a:t>
            </a:r>
            <a:r>
              <a:rPr lang="de-DE" dirty="0"/>
              <a:t>– 3 Richter (§ 122 I GVG) </a:t>
            </a:r>
          </a:p>
          <a:p>
            <a:r>
              <a:rPr lang="de-DE" dirty="0"/>
              <a:t> </a:t>
            </a:r>
            <a:endParaRPr lang="de-DE" dirty="0" smtClean="0">
              <a:effectLst/>
            </a:endParaRPr>
          </a:p>
          <a:p>
            <a:r>
              <a:rPr lang="de-DE" sz="2800" dirty="0"/>
              <a:t>alle Familiensachen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desselben Personenkreises werden derselben Abteilung</a:t>
            </a:r>
            <a:r>
              <a:rPr lang="de-DE" sz="2800" dirty="0"/>
              <a:t> zugewiesen </a:t>
            </a:r>
            <a:br>
              <a:rPr lang="de-DE" sz="2800" dirty="0"/>
            </a:br>
            <a:r>
              <a:rPr lang="de-DE" sz="2800" dirty="0"/>
              <a:t>(§ 23b II S. 1 GVG)</a:t>
            </a: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535865"/>
              </p:ext>
            </p:extLst>
          </p:nvPr>
        </p:nvGraphicFramePr>
        <p:xfrm>
          <a:off x="1560242" y="2199747"/>
          <a:ext cx="8814217" cy="1755468"/>
        </p:xfrm>
        <a:graphic>
          <a:graphicData uri="http://schemas.openxmlformats.org/drawingml/2006/table">
            <a:tbl>
              <a:tblPr firstRow="1" firstCol="1" bandRow="1"/>
              <a:tblGrid>
                <a:gridCol w="3168021">
                  <a:extLst>
                    <a:ext uri="{9D8B030D-6E8A-4147-A177-3AD203B41FA5}">
                      <a16:colId xmlns:a16="http://schemas.microsoft.com/office/drawing/2014/main" val="1225388397"/>
                    </a:ext>
                  </a:extLst>
                </a:gridCol>
                <a:gridCol w="2203798">
                  <a:extLst>
                    <a:ext uri="{9D8B030D-6E8A-4147-A177-3AD203B41FA5}">
                      <a16:colId xmlns:a16="http://schemas.microsoft.com/office/drawing/2014/main" val="3372147658"/>
                    </a:ext>
                  </a:extLst>
                </a:gridCol>
                <a:gridCol w="3442398">
                  <a:extLst>
                    <a:ext uri="{9D8B030D-6E8A-4147-A177-3AD203B41FA5}">
                      <a16:colId xmlns:a16="http://schemas.microsoft.com/office/drawing/2014/main" val="1453152008"/>
                    </a:ext>
                  </a:extLst>
                </a:gridCol>
              </a:tblGrid>
              <a:tr h="585156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I. </a:t>
                      </a:r>
                      <a:r>
                        <a:rPr lang="de-DE" sz="2000" dirty="0" err="1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Intanz</a:t>
                      </a:r>
                      <a:r>
                        <a:rPr lang="de-DE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AG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dirty="0" smtClean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§§ 23a I S. 1 Nr. 1, 23b GVG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286525"/>
                  </a:ext>
                </a:extLst>
              </a:tr>
              <a:tr h="585156">
                <a:tc>
                  <a:txBody>
                    <a:bodyPr/>
                    <a:lstStyle/>
                    <a:p>
                      <a:r>
                        <a:rPr lang="de-DE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II. Instanz: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OLG/KG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§ 119 I Nr. 1a) GVG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103661"/>
                  </a:ext>
                </a:extLst>
              </a:tr>
              <a:tr h="585156">
                <a:tc>
                  <a:txBody>
                    <a:bodyPr/>
                    <a:lstStyle/>
                    <a:p>
                      <a:r>
                        <a:rPr lang="de-DE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III. Instanz: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BGH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000" dirty="0"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§ 133 GVG</a:t>
                      </a:r>
                      <a:endParaRPr lang="de-DE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609621"/>
                  </a:ext>
                </a:extLst>
              </a:tr>
            </a:tbl>
          </a:graphicData>
        </a:graphic>
      </p:graphicFrame>
      <p:sp>
        <p:nvSpPr>
          <p:cNvPr id="5" name="Abgerundetes Rechteck 4"/>
          <p:cNvSpPr/>
          <p:nvPr/>
        </p:nvSpPr>
        <p:spPr>
          <a:xfrm>
            <a:off x="608367" y="1735550"/>
            <a:ext cx="1903751" cy="40536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/>
              <a:t>Instanzen:</a:t>
            </a:r>
            <a:endParaRPr lang="de-DE" sz="2400" dirty="0"/>
          </a:p>
        </p:txBody>
      </p:sp>
      <p:sp>
        <p:nvSpPr>
          <p:cNvPr id="11" name="Abgerundetes Rechteck 10"/>
          <p:cNvSpPr/>
          <p:nvPr/>
        </p:nvSpPr>
        <p:spPr>
          <a:xfrm>
            <a:off x="2988912" y="19379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2954164" y="883006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de-DE" sz="2800" b="1" dirty="0" smtClean="0"/>
          </a:p>
          <a:p>
            <a:pPr algn="ctr"/>
            <a:r>
              <a:rPr lang="de-DE" sz="2800" b="1" dirty="0"/>
              <a:t>Zuständigkeiten im Familienrecht </a:t>
            </a:r>
          </a:p>
          <a:p>
            <a:pPr lvl="1" algn="ctr"/>
            <a:r>
              <a:rPr lang="de-DE" sz="2800" b="1" dirty="0"/>
              <a:t>	</a:t>
            </a:r>
          </a:p>
        </p:txBody>
      </p:sp>
      <p:sp>
        <p:nvSpPr>
          <p:cNvPr id="14" name="Gefaltete Ecke 13"/>
          <p:cNvSpPr/>
          <p:nvPr/>
        </p:nvSpPr>
        <p:spPr>
          <a:xfrm rot="384736">
            <a:off x="10092331" y="2500826"/>
            <a:ext cx="1869507" cy="1743633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Besonderheit</a:t>
            </a:r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!!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743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381</Words>
  <Application>Microsoft Office PowerPoint</Application>
  <PresentationFormat>Breitbild</PresentationFormat>
  <Paragraphs>88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8</cp:revision>
  <dcterms:created xsi:type="dcterms:W3CDTF">2023-06-26T10:02:44Z</dcterms:created>
  <dcterms:modified xsi:type="dcterms:W3CDTF">2024-01-05T07:45:54Z</dcterms:modified>
</cp:coreProperties>
</file>