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8" r:id="rId3"/>
    <p:sldId id="258" r:id="rId4"/>
    <p:sldId id="313" r:id="rId5"/>
    <p:sldId id="314" r:id="rId6"/>
    <p:sldId id="315" r:id="rId7"/>
    <p:sldId id="265" r:id="rId8"/>
    <p:sldId id="316" r:id="rId9"/>
    <p:sldId id="317" r:id="rId10"/>
    <p:sldId id="318" r:id="rId11"/>
    <p:sldId id="267" r:id="rId12"/>
    <p:sldId id="269" r:id="rId13"/>
    <p:sldId id="270" r:id="rId14"/>
    <p:sldId id="299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7ECE"/>
    <a:srgbClr val="EDABDA"/>
    <a:srgbClr val="DEDEDE"/>
    <a:srgbClr val="AAD292"/>
    <a:srgbClr val="F7CAAB"/>
    <a:srgbClr val="FFFFFF"/>
    <a:srgbClr val="F3A36D"/>
    <a:srgbClr val="FDF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12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34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7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66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14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29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873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398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07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38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245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889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2742D-65CF-43DE-8693-58CD70454AFD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93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199214" y="1227015"/>
            <a:ext cx="10148340" cy="364047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dirty="0"/>
              <a:t>Herr </a:t>
            </a:r>
            <a:r>
              <a:rPr lang="de-DE" dirty="0" err="1"/>
              <a:t>Kirazli</a:t>
            </a:r>
            <a:r>
              <a:rPr lang="de-DE" dirty="0"/>
              <a:t>, vertreten durch Rechtsanwalt Götz, reicht Klage gegen Frau Bakir, wegen einer Forderung in Höhe von 8.350,00 EUR nebst Zinsen in der Höhe von 5 Prozentpunkten über dem jeweiligen Basiszinssatz seit dem 22.02.2023. Im Verhandlungstermin erscheinen beide Parteien. Nach Erörterung der Sach- und Rechtslage schließen die Parteien folgenden Vergleich:</a:t>
            </a:r>
          </a:p>
          <a:p>
            <a:r>
              <a:rPr lang="de-DE" dirty="0"/>
              <a:t>„1. Die Beklagte zahlt an den Kläger 5.000,00 EUR nebst Zinsen in Höhe von 5 Prozentpunkten über dem jeweiligen Basiszinssatz seit dem 22.02.2023.</a:t>
            </a:r>
          </a:p>
          <a:p>
            <a:r>
              <a:rPr lang="de-DE" dirty="0"/>
              <a:t>         … 2. Die Parteien sind sich darüber einig, dass damit alle gegenseitigen</a:t>
            </a:r>
          </a:p>
          <a:p>
            <a:r>
              <a:rPr lang="de-DE" dirty="0"/>
              <a:t>         Ansprüche </a:t>
            </a:r>
            <a:r>
              <a:rPr lang="de-DE" dirty="0" smtClean="0"/>
              <a:t>ausgeglichen</a:t>
            </a:r>
            <a:r>
              <a:rPr lang="de-DE" dirty="0"/>
              <a:t> </a:t>
            </a:r>
          </a:p>
          <a:p>
            <a:r>
              <a:rPr lang="de-DE" dirty="0"/>
              <a:t>         …3. Von den Kosten des Rechtsstreits und dieses Vergleichs tragen der Kläger  </a:t>
            </a:r>
          </a:p>
          <a:p>
            <a:r>
              <a:rPr lang="de-DE" dirty="0"/>
              <a:t>            30% und die Beklagte 70 %.,,“            </a:t>
            </a:r>
          </a:p>
          <a:p>
            <a:endParaRPr lang="de-D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10148340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Gefaltete Ecke 7"/>
          <p:cNvSpPr/>
          <p:nvPr/>
        </p:nvSpPr>
        <p:spPr>
          <a:xfrm>
            <a:off x="4605024" y="4929921"/>
            <a:ext cx="1526944" cy="15263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Wie viele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KRs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sind zu fertigen?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Gefaltete Ecke 9"/>
          <p:cNvSpPr/>
          <p:nvPr/>
        </p:nvSpPr>
        <p:spPr>
          <a:xfrm rot="20944963">
            <a:off x="6673923" y="4968332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1.Vorschuss-KR</a:t>
            </a:r>
          </a:p>
        </p:txBody>
      </p:sp>
      <p:sp>
        <p:nvSpPr>
          <p:cNvPr id="12" name="Gefaltete Ecke 11"/>
          <p:cNvSpPr/>
          <p:nvPr/>
        </p:nvSpPr>
        <p:spPr>
          <a:xfrm>
            <a:off x="8501434" y="4839625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Schluss-KR= 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62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 animBg="1"/>
      <p:bldP spid="16" grpId="0" animBg="1"/>
      <p:bldP spid="8" grpId="0" animBg="1"/>
      <p:bldP spid="10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7765" y="1380484"/>
          <a:ext cx="10150879" cy="4418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</a:rPr>
                        <a:t>Widerbeklagter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Widerkläger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467765" y="3132972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1211/3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04397" y="3191568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-fache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Gebühr)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745191" y="3167091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15.800,00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925833" y="3121067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324,00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8754568" y="3132972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286609" y="3132972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94265" y="4438758"/>
            <a:ext cx="186376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317829" y="4416431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   324,00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2" name="Gefaltete Ecke 41"/>
          <p:cNvSpPr/>
          <p:nvPr/>
        </p:nvSpPr>
        <p:spPr>
          <a:xfrm>
            <a:off x="8496114" y="5124205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324,00 €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334618" y="172138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5" name="Gefaltete Ecke 44"/>
          <p:cNvSpPr/>
          <p:nvPr/>
        </p:nvSpPr>
        <p:spPr>
          <a:xfrm>
            <a:off x="398946" y="1577084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3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3" grpId="0" animBg="1"/>
      <p:bldP spid="24" grpId="0" animBg="1"/>
      <p:bldP spid="36" grpId="0" animBg="1"/>
      <p:bldP spid="37" grpId="0" animBg="1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>
                <a:solidFill>
                  <a:schemeClr val="tx1"/>
                </a:solidFill>
              </a:rPr>
              <a:t>Bereits gezahlt: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543201" y="1697661"/>
            <a:ext cx="507417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mit 1/2	             = 162,00 EUR</a:t>
            </a:r>
            <a:endParaRPr lang="de-DE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54403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972,00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mit 1/2 	                          =  162,00 EUR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582577" y="3133049"/>
            <a:ext cx="4751163" cy="423610"/>
            <a:chOff x="1190005" y="5503902"/>
            <a:chExt cx="4751163" cy="423610"/>
          </a:xfrm>
        </p:grpSpPr>
        <p:sp>
          <p:nvSpPr>
            <p:cNvPr id="4" name="Rechteck 3"/>
            <p:cNvSpPr/>
            <p:nvPr/>
          </p:nvSpPr>
          <p:spPr>
            <a:xfrm>
              <a:off x="1190005" y="5505840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4419349" y="550390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810,00 EUR</a:t>
              </a:r>
              <a:endParaRPr lang="de-DE" dirty="0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581227" y="3502305"/>
            <a:ext cx="4752513" cy="421672"/>
            <a:chOff x="1188655" y="5940140"/>
            <a:chExt cx="4752513" cy="421672"/>
          </a:xfrm>
        </p:grpSpPr>
        <p:sp>
          <p:nvSpPr>
            <p:cNvPr id="24" name="Rechteck 23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auf Bekl. </a:t>
              </a: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4419349" y="597281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162,00 EUR</a:t>
              </a:r>
              <a:endParaRPr lang="de-DE" dirty="0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581227" y="3958755"/>
            <a:ext cx="4767883" cy="442809"/>
            <a:chOff x="1190005" y="6361812"/>
            <a:chExt cx="4767883" cy="442809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Rest/</a:t>
              </a:r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36069" y="6435289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648,00 EUR</a:t>
              </a:r>
              <a:endParaRPr lang="de-DE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896662" y="2263225"/>
            <a:ext cx="4696360" cy="421672"/>
            <a:chOff x="1188655" y="5940140"/>
            <a:chExt cx="4696360" cy="421672"/>
          </a:xfrm>
        </p:grpSpPr>
        <p:sp>
          <p:nvSpPr>
            <p:cNvPr id="32" name="Rechteck 31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vom Kl. </a:t>
              </a:r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4363196" y="5962833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162,00 EUR</a:t>
              </a:r>
              <a:endParaRPr lang="de-DE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921011" y="2874175"/>
            <a:ext cx="4696360" cy="421672"/>
            <a:chOff x="1190005" y="6361812"/>
            <a:chExt cx="4696360" cy="421672"/>
          </a:xfrm>
        </p:grpSpPr>
        <p:sp>
          <p:nvSpPr>
            <p:cNvPr id="35" name="Rechteck 3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4364546" y="638798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Gefaltete Ecke 28"/>
          <p:cNvSpPr/>
          <p:nvPr/>
        </p:nvSpPr>
        <p:spPr>
          <a:xfrm>
            <a:off x="2146915" y="4829182"/>
            <a:ext cx="1658157" cy="1526303"/>
          </a:xfrm>
          <a:prstGeom prst="foldedCorner">
            <a:avLst/>
          </a:prstGeom>
          <a:solidFill>
            <a:srgbClr val="EDABDA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estliche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162,00 €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30" name="Gruppieren 29"/>
          <p:cNvGrpSpPr/>
          <p:nvPr/>
        </p:nvGrpSpPr>
        <p:grpSpPr>
          <a:xfrm>
            <a:off x="5349110" y="4133518"/>
            <a:ext cx="4431106" cy="1128668"/>
            <a:chOff x="7213555" y="5259475"/>
            <a:chExt cx="4431106" cy="1128668"/>
          </a:xfrm>
        </p:grpSpPr>
        <p:sp>
          <p:nvSpPr>
            <p:cNvPr id="37" name="Rechteck 36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38" name="Gleichschenkliges Dreieck 37"/>
            <p:cNvSpPr/>
            <p:nvPr/>
          </p:nvSpPr>
          <p:spPr>
            <a:xfrm rot="14985617">
              <a:off x="7138311" y="5535349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9" name="Gefaltete Ecke 38"/>
          <p:cNvSpPr/>
          <p:nvPr/>
        </p:nvSpPr>
        <p:spPr>
          <a:xfrm>
            <a:off x="2975993" y="64662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324,00 €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40" name="Gerade Verbindung mit Pfeil 39"/>
          <p:cNvCxnSpPr/>
          <p:nvPr/>
        </p:nvCxnSpPr>
        <p:spPr>
          <a:xfrm flipV="1">
            <a:off x="5305626" y="2589622"/>
            <a:ext cx="1622234" cy="119441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Gefaltete Ecke 40"/>
          <p:cNvSpPr/>
          <p:nvPr/>
        </p:nvSpPr>
        <p:spPr>
          <a:xfrm>
            <a:off x="10386014" y="4944912"/>
            <a:ext cx="1658157" cy="1526303"/>
          </a:xfrm>
          <a:prstGeom prst="foldedCorner">
            <a:avLst/>
          </a:prstGeom>
          <a:solidFill>
            <a:srgbClr val="EDABDA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324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€-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162,0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0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€=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162,0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0€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40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2" grpId="0" animBg="1"/>
      <p:bldP spid="13" grpId="0" animBg="1"/>
      <p:bldP spid="15" grpId="0" animBg="1"/>
      <p:bldP spid="29" grpId="0" animBg="1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1130635" y="2352804"/>
            <a:ext cx="10486740" cy="731382"/>
            <a:chOff x="1130635" y="2352804"/>
            <a:chExt cx="10486740" cy="731382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1466396" y="2352804"/>
              <a:ext cx="10150979" cy="70788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	Alle Kosten sind nun gem. § 9 Abs. 2 Nr. 2 GKG fällig. Gem. § 28 Abs. 1 </a:t>
              </a:r>
              <a:r>
                <a:rPr lang="de-DE" sz="2000" dirty="0" err="1" smtClean="0"/>
                <a:t>KostVfg</a:t>
              </a:r>
              <a:r>
                <a:rPr lang="de-DE" sz="2000" dirty="0" smtClean="0"/>
                <a:t>. Ist</a:t>
              </a:r>
            </a:p>
            <a:p>
              <a:r>
                <a:rPr lang="de-DE" sz="2000" dirty="0"/>
                <a:t>	</a:t>
              </a:r>
              <a:r>
                <a:rPr lang="de-DE" sz="2000" dirty="0" smtClean="0"/>
                <a:t>nunmehr eine neue Kostenrechnung die Schlusskostenrechnung, zu erstellen.</a:t>
              </a:r>
              <a:endParaRPr lang="de-DE" sz="2000" dirty="0"/>
            </a:p>
          </p:txBody>
        </p:sp>
        <p:sp>
          <p:nvSpPr>
            <p:cNvPr id="2" name="Flussdiagramm: Verbinder 1"/>
            <p:cNvSpPr/>
            <p:nvPr/>
          </p:nvSpPr>
          <p:spPr>
            <a:xfrm>
              <a:off x="1130635" y="2417897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a)</a:t>
              </a:r>
              <a:endParaRPr lang="de-DE" sz="2400" b="1" dirty="0"/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130632" y="3377293"/>
            <a:ext cx="10486735" cy="1087986"/>
            <a:chOff x="1130632" y="3377293"/>
            <a:chExt cx="10486735" cy="1087986"/>
          </a:xfrm>
        </p:grpSpPr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1466388" y="3449616"/>
              <a:ext cx="10150979" cy="10156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 	Kostenschuldner sind gem. § 29 Nr. 2 GKG der Klägerin (mit 1/2) und die Beklagte </a:t>
              </a:r>
            </a:p>
            <a:p>
              <a:r>
                <a:rPr lang="de-DE" sz="2000" dirty="0"/>
                <a:t> </a:t>
              </a:r>
              <a:r>
                <a:rPr lang="de-DE" sz="2000" dirty="0" smtClean="0"/>
                <a:t>               (mit 1/2) als </a:t>
              </a:r>
              <a:r>
                <a:rPr lang="de-DE" sz="2000" u="sng" dirty="0" smtClean="0"/>
                <a:t>Übernahmeschuldner</a:t>
              </a:r>
              <a:r>
                <a:rPr lang="de-DE" sz="2000" dirty="0"/>
                <a:t>. </a:t>
              </a:r>
              <a:endParaRPr lang="de-DE" sz="2000" dirty="0" smtClean="0"/>
            </a:p>
            <a:p>
              <a:r>
                <a:rPr lang="de-DE" sz="2000" dirty="0"/>
                <a:t>	</a:t>
              </a:r>
            </a:p>
          </p:txBody>
        </p:sp>
        <p:sp>
          <p:nvSpPr>
            <p:cNvPr id="13" name="Flussdiagramm: Verbinder 12"/>
            <p:cNvSpPr/>
            <p:nvPr/>
          </p:nvSpPr>
          <p:spPr>
            <a:xfrm>
              <a:off x="1130632" y="3377293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b)</a:t>
              </a:r>
              <a:endParaRPr lang="de-DE" sz="2400" b="1" dirty="0"/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1130631" y="4846788"/>
            <a:ext cx="10408589" cy="1323439"/>
            <a:chOff x="1208784" y="5003477"/>
            <a:chExt cx="10408589" cy="1323439"/>
          </a:xfrm>
        </p:grpSpPr>
        <p:sp>
          <p:nvSpPr>
            <p:cNvPr id="16" name="Rectangle 1"/>
            <p:cNvSpPr>
              <a:spLocks noChangeArrowheads="1"/>
            </p:cNvSpPr>
            <p:nvPr/>
          </p:nvSpPr>
          <p:spPr bwMode="auto">
            <a:xfrm>
              <a:off x="1466394" y="5003477"/>
              <a:ext cx="10150979" cy="13234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	Der von der Klägerin, als Antragsschuldnerin gem. § 22 I S.1 GKG, geleisteter Vorschuss ist 	auf die zu Kosten der Beklagten, im Rahmen der restlichen </a:t>
              </a:r>
              <a:r>
                <a:rPr lang="de-DE" sz="2000" dirty="0" err="1" smtClean="0"/>
                <a:t>Mithaft</a:t>
              </a:r>
              <a:r>
                <a:rPr lang="de-DE" sz="2000" dirty="0" smtClean="0"/>
                <a:t>, zu verrechnen.</a:t>
              </a:r>
            </a:p>
            <a:p>
              <a:r>
                <a:rPr lang="de-DE" sz="2000" dirty="0"/>
                <a:t>	Die verbleibende Überzahlung wird gem.  § 29 Abs. 3 + 4 S.1 </a:t>
              </a:r>
              <a:r>
                <a:rPr lang="de-DE" sz="2000" dirty="0" err="1"/>
                <a:t>KostVfg</a:t>
              </a:r>
              <a:r>
                <a:rPr lang="de-DE" sz="2000" dirty="0"/>
                <a:t> über </a:t>
              </a:r>
              <a:r>
                <a:rPr lang="de-DE" sz="2000" dirty="0" smtClean="0"/>
                <a:t>den</a:t>
              </a:r>
            </a:p>
            <a:p>
              <a:r>
                <a:rPr lang="de-DE" sz="2000" dirty="0"/>
                <a:t> </a:t>
              </a:r>
              <a:r>
                <a:rPr lang="de-DE" sz="2000" dirty="0" smtClean="0"/>
                <a:t>               Prozessbevollmächtigten mit </a:t>
              </a:r>
              <a:r>
                <a:rPr lang="de-DE" sz="2000" dirty="0"/>
                <a:t>Kost 18 an </a:t>
              </a:r>
              <a:r>
                <a:rPr lang="de-DE" sz="2000" dirty="0" smtClean="0"/>
                <a:t>die Klägerin </a:t>
              </a:r>
              <a:r>
                <a:rPr lang="de-DE" sz="2000" dirty="0"/>
                <a:t>erstattet.    </a:t>
              </a:r>
            </a:p>
          </p:txBody>
        </p:sp>
        <p:sp>
          <p:nvSpPr>
            <p:cNvPr id="14" name="Flussdiagramm: Verbinder 13"/>
            <p:cNvSpPr/>
            <p:nvPr/>
          </p:nvSpPr>
          <p:spPr>
            <a:xfrm>
              <a:off x="1208784" y="5043734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c</a:t>
              </a:r>
              <a:r>
                <a:rPr lang="de-DE" sz="2400" b="1" dirty="0" smtClean="0"/>
                <a:t>)</a:t>
              </a:r>
              <a:endParaRPr lang="de-DE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42885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229193" y="749509"/>
            <a:ext cx="10193311" cy="486013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/>
              <a:t>Herr Götz, vertreten durch Rechtsanwältin Großjohann, reicht Klage, gegen Frau Yildirim ein, wegen einer Forderung in Höhe von 26.000,00 EUR ein. </a:t>
            </a:r>
          </a:p>
          <a:p>
            <a:r>
              <a:rPr lang="de-DE"/>
              <a:t>Es wird ein Termin zur mündlichen Verhandlung, durch den Richter, anberaumt und es ergeht folgender Beweisbeschluss: „Die Sachverständige Erdogan soll zur Behauptung des Klägers vernommen werden und wird zum Termin geladen. Der Kläger hat einen hinreichenden Kostenvorschuss in Höhe von 350,00 EUR zu leisten.“</a:t>
            </a:r>
          </a:p>
          <a:p>
            <a:r>
              <a:rPr lang="de-DE"/>
              <a:t>Nach Beweisaufnahme schließen die Parteien folgenden Vergleich: </a:t>
            </a:r>
          </a:p>
          <a:p>
            <a:r>
              <a:rPr lang="de-DE"/>
              <a:t> „1. Die Beklagte zahlt an die Kläger, zum Ausgleich der Forderung, 15.350,00 EUR.</a:t>
            </a:r>
          </a:p>
          <a:p>
            <a:r>
              <a:rPr lang="de-DE"/>
              <a:t>…2. Die Kosten des Rechtsstreits werden gegeneinander aufgehoben.</a:t>
            </a:r>
          </a:p>
          <a:p>
            <a:r>
              <a:rPr lang="de-DE"/>
              <a:t>…3. Der Vergleichswert übersteigt den Streitwert um 1000,00 EUR.“</a:t>
            </a:r>
          </a:p>
          <a:p>
            <a:r>
              <a:rPr lang="de-DE"/>
              <a:t> </a:t>
            </a:r>
          </a:p>
          <a:p>
            <a:r>
              <a:rPr lang="de-DE"/>
              <a:t>Die Sachverständige wird antragsgemäß in Höhe von 456,00 EUR entschädigt.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10148340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2432027" y="5025928"/>
            <a:ext cx="1526944" cy="15263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Wie viele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KRs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sind zu fertigen?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 rot="20944963">
            <a:off x="4453519" y="5079709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1.Vorschuss-KR</a:t>
            </a:r>
          </a:p>
        </p:txBody>
      </p:sp>
      <p:sp>
        <p:nvSpPr>
          <p:cNvPr id="12" name="Gefaltete Ecke 11"/>
          <p:cNvSpPr/>
          <p:nvPr/>
        </p:nvSpPr>
        <p:spPr>
          <a:xfrm>
            <a:off x="8003370" y="5120469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Schluss-KR= </a:t>
            </a:r>
            <a:r>
              <a:rPr lang="de-DE" sz="28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</a:p>
        </p:txBody>
      </p:sp>
      <p:sp>
        <p:nvSpPr>
          <p:cNvPr id="13" name="Gefaltete Ecke 12"/>
          <p:cNvSpPr/>
          <p:nvPr/>
        </p:nvSpPr>
        <p:spPr>
          <a:xfrm>
            <a:off x="5864237" y="5124205"/>
            <a:ext cx="1603251" cy="1555058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SV-Vorschuss-KR</a:t>
            </a:r>
          </a:p>
        </p:txBody>
      </p:sp>
    </p:spTree>
    <p:extLst>
      <p:ext uri="{BB962C8B-B14F-4D97-AF65-F5344CB8AC3E}">
        <p14:creationId xmlns:p14="http://schemas.microsoft.com/office/powerpoint/2010/main" val="26535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 animBg="1"/>
      <p:bldP spid="16" grpId="0" animBg="1"/>
      <p:bldP spid="18" grpId="0" animBg="1"/>
      <p:bldP spid="19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652771"/>
              </p:ext>
            </p:extLst>
          </p:nvPr>
        </p:nvGraphicFramePr>
        <p:xfrm>
          <a:off x="1469036" y="2051065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012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000" b="1" dirty="0" smtClean="0">
              <a:solidFill>
                <a:schemeClr val="tx1"/>
              </a:solidFill>
            </a:endParaRPr>
          </a:p>
          <a:p>
            <a:r>
              <a:rPr lang="de-DE" sz="2000" b="1" dirty="0" smtClean="0">
                <a:solidFill>
                  <a:schemeClr val="tx1"/>
                </a:solidFill>
              </a:rPr>
              <a:t>KR Vorschuss</a:t>
            </a:r>
            <a:endParaRPr lang="de-DE" sz="2000" b="1" dirty="0">
              <a:solidFill>
                <a:schemeClr val="tx1"/>
              </a:solidFill>
            </a:endParaRPr>
          </a:p>
          <a:p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519596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081664" y="351087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26.000,00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112919" y="3447363"/>
            <a:ext cx="1101049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1347,00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566877" y="3501996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</a:t>
            </a: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83264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Summe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436594" y="4987992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  1347,00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2583351" y="3510879"/>
            <a:ext cx="2183608" cy="6271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</p:txBody>
      </p:sp>
    </p:spTree>
    <p:extLst>
      <p:ext uri="{BB962C8B-B14F-4D97-AF65-F5344CB8AC3E}">
        <p14:creationId xmlns:p14="http://schemas.microsoft.com/office/powerpoint/2010/main" val="335563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Vorschuss-KR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1130635" y="2417897"/>
            <a:ext cx="10486740" cy="666289"/>
            <a:chOff x="1130635" y="2417897"/>
            <a:chExt cx="10486740" cy="666289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1466396" y="2506691"/>
              <a:ext cx="10150979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	Fälligkeit tritt gem. § 6 Abs. 1 S. 1 Nr. 1 GKG </a:t>
              </a:r>
              <a:r>
                <a:rPr lang="de-DE" sz="2000" u="sng" dirty="0" smtClean="0"/>
                <a:t>mit Eingang der Klage </a:t>
              </a:r>
              <a:r>
                <a:rPr lang="de-DE" sz="2000" dirty="0" smtClean="0"/>
                <a:t>ein.</a:t>
              </a:r>
              <a:endParaRPr lang="de-DE" sz="2000" dirty="0"/>
            </a:p>
          </p:txBody>
        </p:sp>
        <p:sp>
          <p:nvSpPr>
            <p:cNvPr id="2" name="Flussdiagramm: Verbinder 1"/>
            <p:cNvSpPr/>
            <p:nvPr/>
          </p:nvSpPr>
          <p:spPr>
            <a:xfrm>
              <a:off x="1130635" y="2417897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a)</a:t>
              </a:r>
              <a:endParaRPr lang="de-DE" sz="2400" b="1" dirty="0"/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130633" y="3155626"/>
            <a:ext cx="10486741" cy="666289"/>
            <a:chOff x="1130633" y="3155626"/>
            <a:chExt cx="10486741" cy="666289"/>
          </a:xfrm>
        </p:grpSpPr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1466395" y="3308375"/>
              <a:ext cx="10150979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 	Kostenschuldner ist der </a:t>
              </a:r>
              <a:r>
                <a:rPr lang="de-DE" sz="2000" dirty="0" smtClean="0">
                  <a:solidFill>
                    <a:srgbClr val="C00000"/>
                  </a:solidFill>
                </a:rPr>
                <a:t>Kläger</a:t>
              </a:r>
              <a:r>
                <a:rPr lang="de-DE" sz="2000" dirty="0" smtClean="0"/>
                <a:t> gem. § 22 Abs. 1 Satz 1 GKG</a:t>
              </a:r>
              <a:endParaRPr lang="de-DE" sz="2000" dirty="0"/>
            </a:p>
          </p:txBody>
        </p:sp>
        <p:sp>
          <p:nvSpPr>
            <p:cNvPr id="13" name="Flussdiagramm: Verbinder 12"/>
            <p:cNvSpPr/>
            <p:nvPr/>
          </p:nvSpPr>
          <p:spPr>
            <a:xfrm>
              <a:off x="1130633" y="3155626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b)</a:t>
              </a:r>
              <a:endParaRPr lang="de-DE" sz="2400" b="1" dirty="0"/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1130633" y="3893355"/>
            <a:ext cx="10486735" cy="1540143"/>
            <a:chOff x="1130633" y="3893355"/>
            <a:chExt cx="10486735" cy="1540143"/>
          </a:xfrm>
        </p:grpSpPr>
        <p:sp>
          <p:nvSpPr>
            <p:cNvPr id="16" name="Rectangle 1"/>
            <p:cNvSpPr>
              <a:spLocks noChangeArrowheads="1"/>
            </p:cNvSpPr>
            <p:nvPr/>
          </p:nvSpPr>
          <p:spPr bwMode="auto">
            <a:xfrm>
              <a:off x="1466389" y="4110059"/>
              <a:ext cx="10150979" cy="13234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1036638" indent="0">
                <a:buNone/>
              </a:pPr>
              <a:r>
                <a:rPr lang="de-DE" sz="2000" dirty="0" smtClean="0"/>
                <a:t>Gem</a:t>
              </a:r>
              <a:r>
                <a:rPr lang="de-DE" sz="2000" dirty="0"/>
                <a:t>. § 12 Abs. 1 S. 1 GKG ist mit Kostennachricht Muster Kost40 gem.</a:t>
              </a:r>
            </a:p>
            <a:p>
              <a:pPr marL="1036638" indent="0">
                <a:buNone/>
              </a:pPr>
              <a:r>
                <a:rPr lang="de-DE" sz="2000" dirty="0"/>
                <a:t>§ 26 </a:t>
              </a:r>
              <a:r>
                <a:rPr lang="de-DE" sz="2000" dirty="0" err="1"/>
                <a:t>KostVfg</a:t>
              </a:r>
              <a:r>
                <a:rPr lang="de-DE" sz="2000" dirty="0"/>
                <a:t> eine </a:t>
              </a:r>
              <a:r>
                <a:rPr lang="de-DE" sz="2000" dirty="0" err="1"/>
                <a:t>Vorrauszahlung</a:t>
              </a:r>
              <a:r>
                <a:rPr lang="de-DE" sz="2000" dirty="0"/>
                <a:t> </a:t>
              </a:r>
              <a:r>
                <a:rPr lang="de-DE" sz="2000" dirty="0" err="1"/>
                <a:t>i.H.v</a:t>
              </a:r>
              <a:r>
                <a:rPr lang="de-DE" sz="2000" dirty="0"/>
                <a:t>. </a:t>
              </a:r>
              <a:r>
                <a:rPr lang="de-DE" sz="2000" dirty="0" smtClean="0"/>
                <a:t>1347,00 </a:t>
              </a:r>
              <a:r>
                <a:rPr lang="de-DE" sz="2000" dirty="0"/>
                <a:t>EUR zu fordern. Sie wird gem. </a:t>
              </a:r>
              <a:endParaRPr lang="de-DE" sz="2000" dirty="0" smtClean="0"/>
            </a:p>
            <a:p>
              <a:pPr marL="1036638" indent="0">
                <a:buNone/>
              </a:pPr>
              <a:r>
                <a:rPr lang="de-DE" sz="2000" dirty="0" smtClean="0"/>
                <a:t>§§ </a:t>
              </a:r>
              <a:r>
                <a:rPr lang="de-DE" sz="2000" dirty="0"/>
                <a:t>4 Abs. 2, 15 Abs. 1 und 26 Abs. 1 + 6 </a:t>
              </a:r>
              <a:r>
                <a:rPr lang="de-DE" sz="2000" dirty="0" err="1"/>
                <a:t>KostVfg</a:t>
              </a:r>
              <a:r>
                <a:rPr lang="de-DE" sz="2000" dirty="0"/>
                <a:t> über den </a:t>
              </a:r>
              <a:r>
                <a:rPr lang="de-DE" sz="2000" dirty="0" smtClean="0"/>
                <a:t>Prozessbevollmächtigte des Klägers erfordert</a:t>
              </a:r>
              <a:r>
                <a:rPr lang="de-DE" sz="2000" dirty="0"/>
                <a:t>.</a:t>
              </a:r>
            </a:p>
          </p:txBody>
        </p:sp>
        <p:sp>
          <p:nvSpPr>
            <p:cNvPr id="14" name="Flussdiagramm: Verbinder 13"/>
            <p:cNvSpPr/>
            <p:nvPr/>
          </p:nvSpPr>
          <p:spPr>
            <a:xfrm>
              <a:off x="1130633" y="3893355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c</a:t>
              </a:r>
              <a:r>
                <a:rPr lang="de-DE" sz="2400" b="1" dirty="0" smtClean="0"/>
                <a:t>)</a:t>
              </a:r>
              <a:endParaRPr lang="de-DE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2239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9034" y="2062423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012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Beweisbeschluss Sachverständige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83264" y="3468196"/>
            <a:ext cx="2251062" cy="8307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Vorschuss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Sachverständiger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6787724" y="354114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350,00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566877" y="3501996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</a:t>
            </a: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83264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Summe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436594" y="4987992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350,00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94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3" grpId="0" animBg="1"/>
      <p:bldP spid="15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Beweisbeschluss Sachverständige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1130633" y="2352803"/>
            <a:ext cx="10486742" cy="707886"/>
            <a:chOff x="1130633" y="2352803"/>
            <a:chExt cx="10486742" cy="707886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1466396" y="2352803"/>
              <a:ext cx="10150979" cy="70788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	</a:t>
              </a:r>
              <a:r>
                <a:rPr lang="de-DE" sz="2000" dirty="0"/>
                <a:t>Fälligkeit der Sachverständigenauslagen tritt gem. § 9 Abs. </a:t>
              </a:r>
              <a:r>
                <a:rPr lang="de-DE" sz="2000" dirty="0" smtClean="0"/>
                <a:t>3 </a:t>
              </a:r>
              <a:r>
                <a:rPr lang="de-DE" sz="2000" dirty="0"/>
                <a:t>GKG mit Erlass einer </a:t>
              </a:r>
              <a:r>
                <a:rPr lang="de-DE" sz="2000" dirty="0" smtClean="0"/>
                <a:t>	Kostenentscheidung </a:t>
              </a:r>
              <a:r>
                <a:rPr lang="de-DE" sz="2000" dirty="0"/>
                <a:t>oder bei anderweitiger Verfahrensbeendigung ein.</a:t>
              </a:r>
            </a:p>
          </p:txBody>
        </p:sp>
        <p:sp>
          <p:nvSpPr>
            <p:cNvPr id="2" name="Flussdiagramm: Verbinder 1"/>
            <p:cNvSpPr/>
            <p:nvPr/>
          </p:nvSpPr>
          <p:spPr>
            <a:xfrm>
              <a:off x="1130633" y="2364355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a)</a:t>
              </a:r>
              <a:endParaRPr lang="de-DE" sz="2400" b="1" dirty="0"/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130633" y="3155626"/>
            <a:ext cx="10486741" cy="666289"/>
            <a:chOff x="1130633" y="3155626"/>
            <a:chExt cx="10486741" cy="666289"/>
          </a:xfrm>
        </p:grpSpPr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1466395" y="3308375"/>
              <a:ext cx="10150979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 	Kostenschuldner ist der  </a:t>
              </a:r>
              <a:r>
                <a:rPr lang="de-DE" sz="2000" dirty="0" smtClean="0">
                  <a:solidFill>
                    <a:srgbClr val="C00000"/>
                  </a:solidFill>
                </a:rPr>
                <a:t>Kläger</a:t>
              </a:r>
              <a:r>
                <a:rPr lang="de-DE" sz="2000" dirty="0" smtClean="0"/>
                <a:t>  </a:t>
              </a:r>
              <a:r>
                <a:rPr lang="de-DE" sz="2000" b="1" dirty="0" smtClean="0"/>
                <a:t>gem. </a:t>
              </a:r>
              <a:r>
                <a:rPr lang="de-DE" sz="2000" b="1" dirty="0"/>
                <a:t>§ 17 Abs. 1 S. 1 GKG</a:t>
              </a:r>
            </a:p>
          </p:txBody>
        </p:sp>
        <p:sp>
          <p:nvSpPr>
            <p:cNvPr id="13" name="Flussdiagramm: Verbinder 12"/>
            <p:cNvSpPr/>
            <p:nvPr/>
          </p:nvSpPr>
          <p:spPr>
            <a:xfrm>
              <a:off x="1130633" y="3155626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b)</a:t>
              </a:r>
              <a:endParaRPr lang="de-DE" sz="2400" b="1" dirty="0"/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1130632" y="3899650"/>
            <a:ext cx="10486741" cy="1631216"/>
            <a:chOff x="1130632" y="3899650"/>
            <a:chExt cx="10486741" cy="1631216"/>
          </a:xfrm>
        </p:grpSpPr>
        <p:sp>
          <p:nvSpPr>
            <p:cNvPr id="16" name="Rectangle 1"/>
            <p:cNvSpPr>
              <a:spLocks noChangeArrowheads="1"/>
            </p:cNvSpPr>
            <p:nvPr/>
          </p:nvSpPr>
          <p:spPr bwMode="auto">
            <a:xfrm>
              <a:off x="1466394" y="3899650"/>
              <a:ext cx="10150979" cy="16312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	Die </a:t>
              </a:r>
              <a:r>
                <a:rPr lang="de-DE" sz="2000" dirty="0"/>
                <a:t>Einforderung erfolgt im Wege des Kostenvorschusses mittels Kostennachricht </a:t>
              </a:r>
              <a:r>
                <a:rPr lang="de-DE" sz="2000" dirty="0" smtClean="0"/>
                <a:t>	Kost40 gem</a:t>
              </a:r>
              <a:r>
                <a:rPr lang="de-DE" sz="2000" dirty="0"/>
                <a:t>. §§ 4 Abs. 2</a:t>
              </a:r>
              <a:r>
                <a:rPr lang="de-DE" sz="2000" dirty="0" smtClean="0"/>
                <a:t>, 15 </a:t>
              </a:r>
              <a:r>
                <a:rPr lang="de-DE" sz="2000" dirty="0"/>
                <a:t>Abs. 1 und 26 Abs. 1 + 6 </a:t>
              </a:r>
              <a:r>
                <a:rPr lang="de-DE" sz="2000" dirty="0" err="1"/>
                <a:t>KostVfg</a:t>
              </a:r>
              <a:r>
                <a:rPr lang="de-DE" sz="2000" dirty="0"/>
                <a:t> über den </a:t>
              </a:r>
              <a:r>
                <a:rPr lang="de-DE" sz="2000" dirty="0" smtClean="0"/>
                <a:t>	Prozessbevollmächtigten des </a:t>
              </a:r>
              <a:r>
                <a:rPr lang="de-DE" sz="2000" dirty="0"/>
                <a:t>Klägers, </a:t>
              </a:r>
              <a:r>
                <a:rPr lang="de-DE" sz="2000" dirty="0" err="1" smtClean="0"/>
                <a:t>RAin</a:t>
              </a:r>
              <a:r>
                <a:rPr lang="de-DE" sz="2000" dirty="0" smtClean="0"/>
                <a:t> </a:t>
              </a:r>
              <a:r>
                <a:rPr lang="de-DE" sz="2000" dirty="0" err="1" smtClean="0"/>
                <a:t>Großjohann</a:t>
              </a:r>
              <a:r>
                <a:rPr lang="de-DE" sz="2000" dirty="0" smtClean="0"/>
                <a:t>. Der </a:t>
              </a:r>
              <a:r>
                <a:rPr lang="de-DE" sz="2000" dirty="0"/>
                <a:t>Beweisbeschluss enthält </a:t>
              </a:r>
              <a:r>
                <a:rPr lang="de-DE" sz="2000" dirty="0" smtClean="0"/>
                <a:t>  	</a:t>
              </a:r>
              <a:r>
                <a:rPr lang="de-DE" sz="2000" u="sng" dirty="0" smtClean="0"/>
                <a:t>keine </a:t>
              </a:r>
              <a:r>
                <a:rPr lang="de-DE" sz="2000" dirty="0" smtClean="0"/>
                <a:t>Zahlungsfrist</a:t>
              </a:r>
              <a:r>
                <a:rPr lang="de-DE" sz="2000" dirty="0"/>
                <a:t>, so dass die </a:t>
              </a:r>
              <a:r>
                <a:rPr lang="de-DE" sz="2000" dirty="0" smtClean="0"/>
                <a:t>Kostenrechnung gem</a:t>
              </a:r>
              <a:r>
                <a:rPr lang="de-DE" sz="2000" dirty="0"/>
                <a:t>. § 26 </a:t>
              </a:r>
              <a:r>
                <a:rPr lang="de-DE" sz="2000" dirty="0" smtClean="0"/>
                <a:t>Abs</a:t>
              </a:r>
              <a:r>
                <a:rPr lang="de-DE" sz="2000" dirty="0"/>
                <a:t>. 3 </a:t>
              </a:r>
              <a:r>
                <a:rPr lang="de-DE" sz="2000" dirty="0" err="1" smtClean="0"/>
                <a:t>KostVfg</a:t>
              </a:r>
              <a:r>
                <a:rPr lang="de-DE" sz="2000" dirty="0" smtClean="0"/>
                <a:t> </a:t>
              </a:r>
              <a:r>
                <a:rPr lang="de-DE" sz="2000" u="sng" dirty="0" smtClean="0"/>
                <a:t>nicht</a:t>
              </a:r>
              <a:r>
                <a:rPr lang="de-DE" sz="2000" dirty="0" smtClean="0"/>
                <a:t> 	unterbleiben </a:t>
              </a:r>
              <a:r>
                <a:rPr lang="de-DE" sz="2000" dirty="0"/>
                <a:t>kann.</a:t>
              </a:r>
            </a:p>
          </p:txBody>
        </p:sp>
        <p:sp>
          <p:nvSpPr>
            <p:cNvPr id="14" name="Flussdiagramm: Verbinder 13"/>
            <p:cNvSpPr/>
            <p:nvPr/>
          </p:nvSpPr>
          <p:spPr>
            <a:xfrm>
              <a:off x="1130632" y="3938641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c</a:t>
              </a:r>
              <a:r>
                <a:rPr lang="de-DE" sz="2400" b="1" dirty="0" smtClean="0"/>
                <a:t>)</a:t>
              </a:r>
              <a:endParaRPr lang="de-DE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8010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931551"/>
              </p:ext>
            </p:extLst>
          </p:nvPr>
        </p:nvGraphicFramePr>
        <p:xfrm>
          <a:off x="1467765" y="1380484"/>
          <a:ext cx="10150879" cy="4395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467765" y="3110545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1211/3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35606" y="3177764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-fache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Gebühr)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805285" y="3183780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29.500,00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971235" y="3131859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449,00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8711093" y="313589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449,00 €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311161" y="314261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487386" y="3890520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1900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67765" y="4511993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2570406" y="3890520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Vergleichsgebühr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4954941" y="3790083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1.000,00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7069705" y="3790083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8750905" y="3810307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10355210" y="3768706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15,00 €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84284" y="4383395"/>
            <a:ext cx="1781284" cy="705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Sachverständigen-auslagen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6971235" y="4453722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456,00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8728439" y="4483729"/>
            <a:ext cx="103685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456,00 €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10417917" y="4475373"/>
            <a:ext cx="851694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493791" y="5816389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301683" y="5816389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   920,00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0" name="Gefaltete Ecke 39"/>
          <p:cNvSpPr/>
          <p:nvPr/>
        </p:nvSpPr>
        <p:spPr>
          <a:xfrm>
            <a:off x="5344521" y="4054497"/>
            <a:ext cx="1417283" cy="1362041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15€=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Mindest-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Gebühr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34 II GKG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2" name="Gefaltete Ecke 41"/>
          <p:cNvSpPr/>
          <p:nvPr/>
        </p:nvSpPr>
        <p:spPr>
          <a:xfrm>
            <a:off x="8420613" y="5237986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920 €…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 rot="21116468">
            <a:off x="280924" y="4685269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eim Vergleichs-wert § 36 II GKG beachten!!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Abgerundetes Rechteck 3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67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0" grpId="0" animBg="1"/>
      <p:bldP spid="42" grpId="0" animBg="1"/>
      <p:bldP spid="43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bgerundetes Rechteck 43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06401" y="1983750"/>
            <a:ext cx="4188816" cy="11131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Bereits gezahlt: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9" name="Gefaltete Ecke 8"/>
          <p:cNvSpPr/>
          <p:nvPr/>
        </p:nvSpPr>
        <p:spPr>
          <a:xfrm rot="21054758">
            <a:off x="10384687" y="183811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543201" y="1697661"/>
            <a:ext cx="507417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– ½                                    =  460,00 EUR</a:t>
            </a:r>
            <a:endParaRPr lang="de-DE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102709" y="2596372"/>
            <a:ext cx="1692504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1697,00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 ½                                                   =  460,00 EUR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1070204" y="3836130"/>
            <a:ext cx="4751164" cy="423610"/>
            <a:chOff x="1190005" y="5503902"/>
            <a:chExt cx="4751164" cy="423610"/>
          </a:xfrm>
        </p:grpSpPr>
        <p:sp>
          <p:nvSpPr>
            <p:cNvPr id="4" name="Rechteck 3"/>
            <p:cNvSpPr/>
            <p:nvPr/>
          </p:nvSpPr>
          <p:spPr>
            <a:xfrm>
              <a:off x="1190005" y="5505840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4293217" y="5503902"/>
              <a:ext cx="1647952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1237,00 EUR</a:t>
              </a:r>
              <a:endParaRPr lang="de-DE" dirty="0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1029953" y="4515975"/>
            <a:ext cx="4752513" cy="421672"/>
            <a:chOff x="1188655" y="5940140"/>
            <a:chExt cx="4752513" cy="421672"/>
          </a:xfrm>
        </p:grpSpPr>
        <p:sp>
          <p:nvSpPr>
            <p:cNvPr id="24" name="Rechteck 23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auf Bekl. </a:t>
              </a: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4419349" y="597281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460,00 EUR</a:t>
              </a:r>
              <a:endParaRPr lang="de-DE" dirty="0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1014583" y="5114330"/>
            <a:ext cx="4767883" cy="442809"/>
            <a:chOff x="1190005" y="6361812"/>
            <a:chExt cx="4767883" cy="442809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36069" y="6435289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777,00 EUR</a:t>
              </a:r>
              <a:endParaRPr lang="de-DE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896662" y="2319267"/>
            <a:ext cx="4696360" cy="421672"/>
            <a:chOff x="1188655" y="5940140"/>
            <a:chExt cx="4696360" cy="421672"/>
          </a:xfrm>
        </p:grpSpPr>
        <p:sp>
          <p:nvSpPr>
            <p:cNvPr id="32" name="Rechteck 31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vom Kl. </a:t>
              </a:r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4363196" y="5962833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460,00 EUR</a:t>
              </a:r>
              <a:endParaRPr lang="de-DE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921011" y="2919011"/>
            <a:ext cx="4696360" cy="421672"/>
            <a:chOff x="1190005" y="6361812"/>
            <a:chExt cx="4696360" cy="421672"/>
          </a:xfrm>
        </p:grpSpPr>
        <p:sp>
          <p:nvSpPr>
            <p:cNvPr id="35" name="Rechteck 3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4364546" y="638798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0,00 EUR</a:t>
              </a:r>
              <a:endParaRPr lang="de-DE" dirty="0"/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5479628" y="5297240"/>
            <a:ext cx="4431106" cy="1128668"/>
            <a:chOff x="7213555" y="5259475"/>
            <a:chExt cx="4431106" cy="1128668"/>
          </a:xfrm>
        </p:grpSpPr>
        <p:sp>
          <p:nvSpPr>
            <p:cNvPr id="37" name="Rechteck 36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38" name="Gleichschenkliges Dreieck 37"/>
            <p:cNvSpPr/>
            <p:nvPr/>
          </p:nvSpPr>
          <p:spPr>
            <a:xfrm rot="14985617">
              <a:off x="7138311" y="5535349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0" name="Gefaltete Ecke 39"/>
          <p:cNvSpPr/>
          <p:nvPr/>
        </p:nvSpPr>
        <p:spPr>
          <a:xfrm>
            <a:off x="4898378" y="2092443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Entschei-dungsschuld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460,00 €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2" name="Gefaltete Ecke 41"/>
          <p:cNvSpPr/>
          <p:nvPr/>
        </p:nvSpPr>
        <p:spPr>
          <a:xfrm>
            <a:off x="10512057" y="4896749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Antragsschuld – Entscheidungs-schuld =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sz="1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sz="1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Pfeil nach unten 15"/>
          <p:cNvSpPr/>
          <p:nvPr/>
        </p:nvSpPr>
        <p:spPr>
          <a:xfrm rot="2062720">
            <a:off x="5823563" y="3652419"/>
            <a:ext cx="269031" cy="130142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Gefaltete Ecke 40"/>
          <p:cNvSpPr/>
          <p:nvPr/>
        </p:nvSpPr>
        <p:spPr>
          <a:xfrm rot="21335635">
            <a:off x="6008113" y="3539585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460,00 €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>
            <a:off x="4540605" y="126186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920 €…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15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3" grpId="0" animBg="1"/>
      <p:bldP spid="15" grpId="0" animBg="1"/>
      <p:bldP spid="40" grpId="0" animBg="1"/>
      <p:bldP spid="42" grpId="0" animBg="1"/>
      <p:bldP spid="16" grpId="0" animBg="1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043614"/>
              </p:ext>
            </p:extLst>
          </p:nvPr>
        </p:nvGraphicFramePr>
        <p:xfrm>
          <a:off x="1526458" y="2091891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36035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673275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Vorschuss-KR 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607664" y="3626128"/>
            <a:ext cx="728262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83264" y="3592400"/>
            <a:ext cx="2105240" cy="11512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987327" y="3698225"/>
            <a:ext cx="1419287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8.350,00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05437" y="3592400"/>
            <a:ext cx="1239349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735,00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616806" y="3617842"/>
            <a:ext cx="1581423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</a:t>
            </a: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83264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Summe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6705437" y="5003618"/>
            <a:ext cx="1674065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735,00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78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2" grpId="0" animBg="1"/>
      <p:bldP spid="13" grpId="0" animBg="1"/>
      <p:bldP spid="15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1130633" y="3155626"/>
            <a:ext cx="10486741" cy="666289"/>
            <a:chOff x="1130633" y="3155626"/>
            <a:chExt cx="10486741" cy="666289"/>
          </a:xfrm>
        </p:grpSpPr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1466395" y="3323764"/>
              <a:ext cx="10150979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b) 	Kostenschuldner sind beide Parteien (je ½) gem. § 29 Nr. 2  GKG als Übernahmeschuldner</a:t>
              </a:r>
              <a:endParaRPr lang="de-DE" dirty="0"/>
            </a:p>
          </p:txBody>
        </p:sp>
        <p:sp>
          <p:nvSpPr>
            <p:cNvPr id="18" name="Flussdiagramm: Verbinder 17"/>
            <p:cNvSpPr/>
            <p:nvPr/>
          </p:nvSpPr>
          <p:spPr>
            <a:xfrm>
              <a:off x="1130633" y="3155626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b)</a:t>
              </a:r>
              <a:endParaRPr lang="de-DE" sz="2400" b="1" dirty="0"/>
            </a:p>
          </p:txBody>
        </p:sp>
      </p:grpSp>
      <p:grpSp>
        <p:nvGrpSpPr>
          <p:cNvPr id="2" name="Gruppieren 1"/>
          <p:cNvGrpSpPr/>
          <p:nvPr/>
        </p:nvGrpSpPr>
        <p:grpSpPr>
          <a:xfrm>
            <a:off x="1130632" y="3916852"/>
            <a:ext cx="10486739" cy="873538"/>
            <a:chOff x="1130632" y="3916852"/>
            <a:chExt cx="10486739" cy="873538"/>
          </a:xfrm>
        </p:grpSpPr>
        <p:sp>
          <p:nvSpPr>
            <p:cNvPr id="16" name="Rectangle 1"/>
            <p:cNvSpPr>
              <a:spLocks noChangeArrowheads="1"/>
            </p:cNvSpPr>
            <p:nvPr/>
          </p:nvSpPr>
          <p:spPr bwMode="auto">
            <a:xfrm>
              <a:off x="1466392" y="4144059"/>
              <a:ext cx="10150979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c</a:t>
              </a:r>
              <a:r>
                <a:rPr lang="de-DE" dirty="0" smtClean="0"/>
                <a:t>) 	Die verbleibende Überzahlung wird gem.  § 29 Abs. 3 + 4 S.1 </a:t>
              </a:r>
              <a:r>
                <a:rPr lang="de-DE" dirty="0" err="1" smtClean="0"/>
                <a:t>KostVfg</a:t>
              </a:r>
              <a:r>
                <a:rPr lang="de-DE" dirty="0" smtClean="0"/>
                <a:t> über die 	Prozessbevollmächtigte mit Kost 18 an den Kläger erstattet.    </a:t>
              </a:r>
              <a:endParaRPr lang="de-DE" dirty="0"/>
            </a:p>
          </p:txBody>
        </p:sp>
        <p:sp>
          <p:nvSpPr>
            <p:cNvPr id="19" name="Flussdiagramm: Verbinder 18"/>
            <p:cNvSpPr/>
            <p:nvPr/>
          </p:nvSpPr>
          <p:spPr>
            <a:xfrm>
              <a:off x="1130632" y="3916852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c</a:t>
              </a:r>
              <a:r>
                <a:rPr lang="de-DE" sz="2400" b="1" dirty="0" smtClean="0"/>
                <a:t>)</a:t>
              </a:r>
              <a:endParaRPr lang="de-DE" sz="2400" b="1" dirty="0"/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130632" y="2411367"/>
            <a:ext cx="10486740" cy="666289"/>
            <a:chOff x="1130632" y="2411367"/>
            <a:chExt cx="10486740" cy="666289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1466393" y="2411367"/>
              <a:ext cx="10150979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342900" indent="-342900">
                <a:buAutoNum type="alphaLcParenR"/>
              </a:pPr>
              <a:r>
                <a:rPr lang="de-DE" dirty="0" smtClean="0"/>
                <a:t>Alle Kosten sind nun gem. § 9 Abs. 3 Nr. 2 GKG fällig. Gem. § 28 Abs. 1 </a:t>
              </a:r>
              <a:r>
                <a:rPr lang="de-DE" dirty="0" err="1" smtClean="0"/>
                <a:t>KostVfg</a:t>
              </a:r>
              <a:r>
                <a:rPr lang="de-DE" dirty="0" smtClean="0"/>
                <a:t>. ist nunmehr eine neue Kostenrechnung die Schlusskostenrechnung, zu erstellen.</a:t>
              </a:r>
              <a:endParaRPr lang="de-DE" dirty="0"/>
            </a:p>
          </p:txBody>
        </p:sp>
        <p:sp>
          <p:nvSpPr>
            <p:cNvPr id="20" name="Flussdiagramm: Verbinder 19"/>
            <p:cNvSpPr/>
            <p:nvPr/>
          </p:nvSpPr>
          <p:spPr>
            <a:xfrm>
              <a:off x="1130632" y="2411367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a)</a:t>
              </a:r>
              <a:endParaRPr lang="de-DE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1002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931551"/>
              </p:ext>
            </p:extLst>
          </p:nvPr>
        </p:nvGraphicFramePr>
        <p:xfrm>
          <a:off x="1467765" y="1380484"/>
          <a:ext cx="10150879" cy="4418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467765" y="3110545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1211/3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35606" y="3177764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 smtClean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-fache </a:t>
            </a:r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Gebühr)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805285" y="3183780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26.000,00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971235" y="3131859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449,00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8711093" y="313589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449,00 €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311161" y="314261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487386" y="3890520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67765" y="3850168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0483" y="3769909"/>
            <a:ext cx="1781284" cy="705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Sachverständigen-auslagen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6971235" y="3784002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456,00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8711093" y="3784002"/>
            <a:ext cx="103685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456,00 €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10311161" y="3770985"/>
            <a:ext cx="851694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493791" y="5816389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301683" y="5816389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    905,00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2" name="Gefaltete Ecke 41"/>
          <p:cNvSpPr/>
          <p:nvPr/>
        </p:nvSpPr>
        <p:spPr>
          <a:xfrm>
            <a:off x="8565852" y="4147776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905 €…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 rot="21116468">
            <a:off x="280924" y="4685269"/>
            <a:ext cx="1417283" cy="1362041"/>
          </a:xfrm>
          <a:prstGeom prst="foldedCorner">
            <a:avLst/>
          </a:prstGeom>
          <a:solidFill>
            <a:srgbClr val="FA7ECE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</a:t>
            </a:r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eim Vergleichs-wert § 36 II GKG beachten!!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8" name="Abgerundetes Rechteck 3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2982544" y="4825956"/>
            <a:ext cx="3776133" cy="150706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Hier wird keine Vergleichsgebühr erhoben! </a:t>
            </a:r>
            <a:r>
              <a:rPr lang="de-DE" sz="24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warum?</a:t>
            </a:r>
            <a:endParaRPr lang="de-DE" sz="24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Gefaltete Ecke 38"/>
          <p:cNvSpPr/>
          <p:nvPr/>
        </p:nvSpPr>
        <p:spPr>
          <a:xfrm>
            <a:off x="6837163" y="5184423"/>
            <a:ext cx="1504438" cy="1416499"/>
          </a:xfrm>
          <a:prstGeom prst="foldedCorner">
            <a:avLst/>
          </a:prstGeom>
          <a:solidFill>
            <a:srgbClr val="FA7ECE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Streitwert + Vergleichswert = 27000 €</a:t>
            </a:r>
            <a:endParaRPr lang="de-DE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8313176" y="5342827"/>
            <a:ext cx="1417283" cy="1362041"/>
          </a:xfrm>
          <a:prstGeom prst="foldedCorner">
            <a:avLst/>
          </a:prstGeom>
          <a:solidFill>
            <a:srgbClr val="FA7ECE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Gebühr für diesen Betrag darf…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4" name="Gefaltete Ecke 43"/>
          <p:cNvSpPr/>
          <p:nvPr/>
        </p:nvSpPr>
        <p:spPr>
          <a:xfrm>
            <a:off x="9702034" y="5251781"/>
            <a:ext cx="1417283" cy="1362041"/>
          </a:xfrm>
          <a:prstGeom prst="foldedCorner">
            <a:avLst/>
          </a:prstGeom>
          <a:solidFill>
            <a:srgbClr val="FA7ECE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…nicht über-schritten </a:t>
            </a:r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werden</a:t>
            </a:r>
          </a:p>
        </p:txBody>
      </p:sp>
    </p:spTree>
    <p:extLst>
      <p:ext uri="{BB962C8B-B14F-4D97-AF65-F5344CB8AC3E}">
        <p14:creationId xmlns:p14="http://schemas.microsoft.com/office/powerpoint/2010/main" val="391497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23" grpId="0" animBg="1"/>
      <p:bldP spid="24" grpId="0" animBg="1"/>
      <p:bldP spid="25" grpId="0" animBg="1"/>
      <p:bldP spid="26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2" grpId="0" animBg="1"/>
      <p:bldP spid="43" grpId="0" animBg="1"/>
      <p:bldP spid="9" grpId="0" animBg="1"/>
      <p:bldP spid="2" grpId="0" animBg="1"/>
      <p:bldP spid="39" grpId="0" animBg="1"/>
      <p:bldP spid="41" grpId="0" animBg="1"/>
      <p:bldP spid="4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bgerundetes Rechteck 43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06401" y="1983750"/>
            <a:ext cx="4188816" cy="11131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r>
              <a:rPr lang="de-DE" dirty="0" smtClean="0">
                <a:solidFill>
                  <a:schemeClr val="tx1"/>
                </a:solidFill>
              </a:rPr>
              <a:t>Bereits gezahlt: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9" name="Gefaltete Ecke 8"/>
          <p:cNvSpPr/>
          <p:nvPr/>
        </p:nvSpPr>
        <p:spPr>
          <a:xfrm rot="21054758">
            <a:off x="10384687" y="183811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543201" y="1697661"/>
            <a:ext cx="507417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– ½                                    =  452,50 EUR</a:t>
            </a:r>
            <a:endParaRPr lang="de-DE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102709" y="2596372"/>
            <a:ext cx="1692504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 1697,00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 ½                                                   =  452,50 EUR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1070204" y="3836130"/>
            <a:ext cx="4751164" cy="423610"/>
            <a:chOff x="1190005" y="5503902"/>
            <a:chExt cx="4751164" cy="423610"/>
          </a:xfrm>
        </p:grpSpPr>
        <p:sp>
          <p:nvSpPr>
            <p:cNvPr id="4" name="Rechteck 3"/>
            <p:cNvSpPr/>
            <p:nvPr/>
          </p:nvSpPr>
          <p:spPr>
            <a:xfrm>
              <a:off x="1190005" y="5505840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4293217" y="5503902"/>
              <a:ext cx="1647952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1244,50 EUR</a:t>
              </a:r>
              <a:endParaRPr lang="de-DE" dirty="0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1029953" y="4515975"/>
            <a:ext cx="4752513" cy="421672"/>
            <a:chOff x="1188655" y="5940140"/>
            <a:chExt cx="4752513" cy="421672"/>
          </a:xfrm>
        </p:grpSpPr>
        <p:sp>
          <p:nvSpPr>
            <p:cNvPr id="24" name="Rechteck 23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auf Bekl. </a:t>
              </a: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4419349" y="597281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452,50 EUR</a:t>
              </a:r>
              <a:endParaRPr lang="de-DE" dirty="0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1014583" y="5114330"/>
            <a:ext cx="4767883" cy="442809"/>
            <a:chOff x="1190005" y="6361812"/>
            <a:chExt cx="4767883" cy="442809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36069" y="6435289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792,00 EUR</a:t>
              </a:r>
              <a:endParaRPr lang="de-DE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896662" y="2319267"/>
            <a:ext cx="4696360" cy="421672"/>
            <a:chOff x="1188655" y="5940140"/>
            <a:chExt cx="4696360" cy="421672"/>
          </a:xfrm>
        </p:grpSpPr>
        <p:sp>
          <p:nvSpPr>
            <p:cNvPr id="32" name="Rechteck 31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vom Kl. </a:t>
              </a:r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4363196" y="5962833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452,50 EUR</a:t>
              </a:r>
              <a:endParaRPr lang="de-DE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921011" y="2919011"/>
            <a:ext cx="4696360" cy="421672"/>
            <a:chOff x="1190005" y="6361812"/>
            <a:chExt cx="4696360" cy="421672"/>
          </a:xfrm>
        </p:grpSpPr>
        <p:sp>
          <p:nvSpPr>
            <p:cNvPr id="35" name="Rechteck 3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4364546" y="638798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0,00 EUR</a:t>
              </a:r>
              <a:endParaRPr lang="de-DE" dirty="0"/>
            </a:p>
          </p:txBody>
        </p:sp>
      </p:grpSp>
      <p:grpSp>
        <p:nvGrpSpPr>
          <p:cNvPr id="39" name="Gruppieren 38"/>
          <p:cNvGrpSpPr/>
          <p:nvPr/>
        </p:nvGrpSpPr>
        <p:grpSpPr>
          <a:xfrm>
            <a:off x="5479628" y="5297240"/>
            <a:ext cx="4431106" cy="1128668"/>
            <a:chOff x="7213555" y="5259475"/>
            <a:chExt cx="4431106" cy="1128668"/>
          </a:xfrm>
        </p:grpSpPr>
        <p:sp>
          <p:nvSpPr>
            <p:cNvPr id="37" name="Rechteck 36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38" name="Gleichschenkliges Dreieck 37"/>
            <p:cNvSpPr/>
            <p:nvPr/>
          </p:nvSpPr>
          <p:spPr>
            <a:xfrm rot="14985617">
              <a:off x="7138311" y="5535349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0" name="Gefaltete Ecke 39"/>
          <p:cNvSpPr/>
          <p:nvPr/>
        </p:nvSpPr>
        <p:spPr>
          <a:xfrm>
            <a:off x="4898378" y="2092443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Entschei-dungsschuld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452,50 €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2" name="Gefaltete Ecke 41"/>
          <p:cNvSpPr/>
          <p:nvPr/>
        </p:nvSpPr>
        <p:spPr>
          <a:xfrm>
            <a:off x="10512057" y="4896749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Antragsschuld – Entscheidungs-schuld =</a:t>
            </a:r>
          </a:p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sz="1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sz="1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Pfeil nach unten 15"/>
          <p:cNvSpPr/>
          <p:nvPr/>
        </p:nvSpPr>
        <p:spPr>
          <a:xfrm rot="2062720">
            <a:off x="5823563" y="3652419"/>
            <a:ext cx="269031" cy="130142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Gefaltete Ecke 40"/>
          <p:cNvSpPr/>
          <p:nvPr/>
        </p:nvSpPr>
        <p:spPr>
          <a:xfrm rot="21335635">
            <a:off x="6008113" y="3539585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452,50 €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3" name="Gefaltete Ecke 42"/>
          <p:cNvSpPr/>
          <p:nvPr/>
        </p:nvSpPr>
        <p:spPr>
          <a:xfrm>
            <a:off x="4540605" y="126186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905 €…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40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3" grpId="0" animBg="1"/>
      <p:bldP spid="15" grpId="0" animBg="1"/>
      <p:bldP spid="40" grpId="0" animBg="1"/>
      <p:bldP spid="42" grpId="0" animBg="1"/>
      <p:bldP spid="16" grpId="0" animBg="1"/>
      <p:bldP spid="4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1130633" y="3155626"/>
            <a:ext cx="10486741" cy="666289"/>
            <a:chOff x="1130633" y="3155626"/>
            <a:chExt cx="10486741" cy="666289"/>
          </a:xfrm>
        </p:grpSpPr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1466395" y="3323764"/>
              <a:ext cx="10150979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b) 	Kostenschuldner sind beide Parteien (je ½) gem. § 29 Nr. 2  GKG als Übernahmeschuldner</a:t>
              </a:r>
              <a:endParaRPr lang="de-DE" dirty="0"/>
            </a:p>
          </p:txBody>
        </p:sp>
        <p:sp>
          <p:nvSpPr>
            <p:cNvPr id="18" name="Flussdiagramm: Verbinder 17"/>
            <p:cNvSpPr/>
            <p:nvPr/>
          </p:nvSpPr>
          <p:spPr>
            <a:xfrm>
              <a:off x="1130633" y="3155626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b)</a:t>
              </a:r>
              <a:endParaRPr lang="de-DE" sz="2400" b="1" dirty="0"/>
            </a:p>
          </p:txBody>
        </p:sp>
      </p:grpSp>
      <p:grpSp>
        <p:nvGrpSpPr>
          <p:cNvPr id="2" name="Gruppieren 1"/>
          <p:cNvGrpSpPr/>
          <p:nvPr/>
        </p:nvGrpSpPr>
        <p:grpSpPr>
          <a:xfrm>
            <a:off x="1130632" y="3916852"/>
            <a:ext cx="10486739" cy="873538"/>
            <a:chOff x="1130632" y="3916852"/>
            <a:chExt cx="10486739" cy="873538"/>
          </a:xfrm>
        </p:grpSpPr>
        <p:sp>
          <p:nvSpPr>
            <p:cNvPr id="16" name="Rectangle 1"/>
            <p:cNvSpPr>
              <a:spLocks noChangeArrowheads="1"/>
            </p:cNvSpPr>
            <p:nvPr/>
          </p:nvSpPr>
          <p:spPr bwMode="auto">
            <a:xfrm>
              <a:off x="1466392" y="4144059"/>
              <a:ext cx="10150979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c</a:t>
              </a:r>
              <a:r>
                <a:rPr lang="de-DE" dirty="0" smtClean="0"/>
                <a:t>) 	Die verbleibende Überzahlung wird gem.  § 29 Abs. 3 + 4 S.1 </a:t>
              </a:r>
              <a:r>
                <a:rPr lang="de-DE" dirty="0" err="1" smtClean="0"/>
                <a:t>KostVfg</a:t>
              </a:r>
              <a:r>
                <a:rPr lang="de-DE" dirty="0" smtClean="0"/>
                <a:t> über die 	Prozessbevollmächtigte mit Kost 18 an den Kläger erstattet.    </a:t>
              </a:r>
              <a:endParaRPr lang="de-DE" dirty="0"/>
            </a:p>
          </p:txBody>
        </p:sp>
        <p:sp>
          <p:nvSpPr>
            <p:cNvPr id="19" name="Flussdiagramm: Verbinder 18"/>
            <p:cNvSpPr/>
            <p:nvPr/>
          </p:nvSpPr>
          <p:spPr>
            <a:xfrm>
              <a:off x="1130632" y="3916852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c</a:t>
              </a:r>
              <a:r>
                <a:rPr lang="de-DE" sz="2400" b="1" dirty="0" smtClean="0"/>
                <a:t>)</a:t>
              </a:r>
              <a:endParaRPr lang="de-DE" sz="2400" b="1" dirty="0"/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130632" y="2411367"/>
            <a:ext cx="10486740" cy="666289"/>
            <a:chOff x="1130632" y="2411367"/>
            <a:chExt cx="10486740" cy="666289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1466393" y="2411367"/>
              <a:ext cx="10150979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342900" indent="-342900">
                <a:buAutoNum type="alphaLcParenR"/>
              </a:pPr>
              <a:r>
                <a:rPr lang="de-DE" dirty="0" smtClean="0"/>
                <a:t>Alle Kosten sind nun gem. § 9 Abs. </a:t>
              </a:r>
              <a:r>
                <a:rPr lang="de-DE" smtClean="0"/>
                <a:t>3 </a:t>
              </a:r>
              <a:r>
                <a:rPr lang="de-DE" dirty="0" smtClean="0"/>
                <a:t>Nr. 2 GKG fällig. Gem. § 28 Abs. 1 </a:t>
              </a:r>
              <a:r>
                <a:rPr lang="de-DE" dirty="0" err="1" smtClean="0"/>
                <a:t>KostVfg</a:t>
              </a:r>
              <a:r>
                <a:rPr lang="de-DE" dirty="0" smtClean="0"/>
                <a:t>. ist nunmehr eine neue Kostenrechnung die Schlusskostenrechnung, zu erstellen.</a:t>
              </a:r>
              <a:endParaRPr lang="de-DE" dirty="0"/>
            </a:p>
          </p:txBody>
        </p:sp>
        <p:sp>
          <p:nvSpPr>
            <p:cNvPr id="20" name="Flussdiagramm: Verbinder 19"/>
            <p:cNvSpPr/>
            <p:nvPr/>
          </p:nvSpPr>
          <p:spPr>
            <a:xfrm>
              <a:off x="1130632" y="2411367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a)</a:t>
              </a:r>
              <a:endParaRPr lang="de-DE" sz="2400" b="1" dirty="0"/>
            </a:p>
          </p:txBody>
        </p:sp>
      </p:grp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3984124" y="5454442"/>
            <a:ext cx="7088885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	</a:t>
            </a:r>
            <a:r>
              <a:rPr lang="de-DE" dirty="0"/>
              <a:t>G</a:t>
            </a:r>
            <a:r>
              <a:rPr lang="de-DE" dirty="0" smtClean="0"/>
              <a:t>em. § 36 Abs. 2 GKG wird keine Vergleichsgebühr erhoben. </a:t>
            </a:r>
            <a:endParaRPr lang="de-DE" dirty="0"/>
          </a:p>
        </p:txBody>
      </p:sp>
      <p:sp>
        <p:nvSpPr>
          <p:cNvPr id="5" name="Ellipse 4"/>
          <p:cNvSpPr/>
          <p:nvPr/>
        </p:nvSpPr>
        <p:spPr>
          <a:xfrm>
            <a:off x="2201396" y="5274627"/>
            <a:ext cx="2583525" cy="79287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</a:t>
            </a:r>
            <a:r>
              <a:rPr lang="de-DE" dirty="0" smtClean="0"/>
              <a:t>ur Vergleichsgebühr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130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1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Vorschuss-KR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1130635" y="2417897"/>
            <a:ext cx="10486740" cy="666289"/>
            <a:chOff x="1130635" y="2417897"/>
            <a:chExt cx="10486740" cy="666289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1466396" y="2506691"/>
              <a:ext cx="10150979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	Fälligkeit tritt gem. § 6 Abs. 1 S. 1 Nr. 1 GKG </a:t>
              </a:r>
              <a:r>
                <a:rPr lang="de-DE" sz="2000" u="sng" dirty="0" smtClean="0"/>
                <a:t>mit Eingang der Klage </a:t>
              </a:r>
              <a:r>
                <a:rPr lang="de-DE" sz="2000" dirty="0" smtClean="0"/>
                <a:t>ein.</a:t>
              </a:r>
              <a:endParaRPr lang="de-DE" sz="2000" dirty="0"/>
            </a:p>
          </p:txBody>
        </p:sp>
        <p:sp>
          <p:nvSpPr>
            <p:cNvPr id="2" name="Flussdiagramm: Verbinder 1"/>
            <p:cNvSpPr/>
            <p:nvPr/>
          </p:nvSpPr>
          <p:spPr>
            <a:xfrm>
              <a:off x="1130635" y="2417897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a)</a:t>
              </a:r>
              <a:endParaRPr lang="de-DE" sz="2400" b="1" dirty="0"/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130633" y="3155626"/>
            <a:ext cx="10486741" cy="666289"/>
            <a:chOff x="1130633" y="3155626"/>
            <a:chExt cx="10486741" cy="666289"/>
          </a:xfrm>
        </p:grpSpPr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1466395" y="3308375"/>
              <a:ext cx="10150979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 	Kostenschuldner ist der </a:t>
              </a:r>
              <a:r>
                <a:rPr lang="de-DE" sz="2000" dirty="0" smtClean="0">
                  <a:solidFill>
                    <a:srgbClr val="C00000"/>
                  </a:solidFill>
                </a:rPr>
                <a:t>Kläger</a:t>
              </a:r>
              <a:r>
                <a:rPr lang="de-DE" sz="2000" dirty="0" smtClean="0"/>
                <a:t> gem. § 22 Abs. 1 Satz 1 GKG</a:t>
              </a:r>
              <a:endParaRPr lang="de-DE" sz="2000" dirty="0"/>
            </a:p>
          </p:txBody>
        </p:sp>
        <p:sp>
          <p:nvSpPr>
            <p:cNvPr id="13" name="Flussdiagramm: Verbinder 12"/>
            <p:cNvSpPr/>
            <p:nvPr/>
          </p:nvSpPr>
          <p:spPr>
            <a:xfrm>
              <a:off x="1130633" y="3155626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b)</a:t>
              </a:r>
              <a:endParaRPr lang="de-DE" sz="2400" b="1" dirty="0"/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1130633" y="3893355"/>
            <a:ext cx="10486735" cy="1540143"/>
            <a:chOff x="1130633" y="3893355"/>
            <a:chExt cx="10486735" cy="1540143"/>
          </a:xfrm>
        </p:grpSpPr>
        <p:sp>
          <p:nvSpPr>
            <p:cNvPr id="16" name="Rectangle 1"/>
            <p:cNvSpPr>
              <a:spLocks noChangeArrowheads="1"/>
            </p:cNvSpPr>
            <p:nvPr/>
          </p:nvSpPr>
          <p:spPr bwMode="auto">
            <a:xfrm>
              <a:off x="1466389" y="4110059"/>
              <a:ext cx="10150979" cy="13234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1036638" indent="0">
                <a:buNone/>
              </a:pPr>
              <a:r>
                <a:rPr lang="de-DE" sz="2000" dirty="0" smtClean="0"/>
                <a:t>Gem</a:t>
              </a:r>
              <a:r>
                <a:rPr lang="de-DE" sz="2000" dirty="0"/>
                <a:t>. § 12 Abs. 1 S. 1 GKG ist mit Kostennachricht Muster Kost40 gem.</a:t>
              </a:r>
            </a:p>
            <a:p>
              <a:pPr marL="1036638" indent="0">
                <a:buNone/>
              </a:pPr>
              <a:r>
                <a:rPr lang="de-DE" sz="2000" dirty="0"/>
                <a:t>§ 26 </a:t>
              </a:r>
              <a:r>
                <a:rPr lang="de-DE" sz="2000" dirty="0" err="1"/>
                <a:t>KostVfg</a:t>
              </a:r>
              <a:r>
                <a:rPr lang="de-DE" sz="2000" dirty="0"/>
                <a:t> eine </a:t>
              </a:r>
              <a:r>
                <a:rPr lang="de-DE" sz="2000" dirty="0" err="1"/>
                <a:t>Vorrauszahlung</a:t>
              </a:r>
              <a:r>
                <a:rPr lang="de-DE" sz="2000" dirty="0"/>
                <a:t> </a:t>
              </a:r>
              <a:r>
                <a:rPr lang="de-DE" sz="2000" dirty="0" err="1"/>
                <a:t>i.H.v</a:t>
              </a:r>
              <a:r>
                <a:rPr lang="de-DE" sz="2000" dirty="0"/>
                <a:t>. </a:t>
              </a:r>
              <a:r>
                <a:rPr lang="de-DE" sz="2000" dirty="0" smtClean="0"/>
                <a:t>735,00 </a:t>
              </a:r>
              <a:r>
                <a:rPr lang="de-DE" sz="2000" dirty="0"/>
                <a:t>EUR zu fordern. Sie wird gem. §§ 4 Abs. 2, 15 Abs. 1 und 26 Abs. 1 + 6 </a:t>
              </a:r>
              <a:r>
                <a:rPr lang="de-DE" sz="2000" dirty="0" err="1"/>
                <a:t>KostVfg</a:t>
              </a:r>
              <a:r>
                <a:rPr lang="de-DE" sz="2000" dirty="0"/>
                <a:t> über den Prozessbevollmächtigten </a:t>
              </a:r>
              <a:r>
                <a:rPr lang="de-DE" sz="2000" dirty="0" smtClean="0"/>
                <a:t>des Klägers </a:t>
              </a:r>
              <a:r>
                <a:rPr lang="de-DE" sz="2000" dirty="0"/>
                <a:t>erfordert.</a:t>
              </a:r>
            </a:p>
          </p:txBody>
        </p:sp>
        <p:sp>
          <p:nvSpPr>
            <p:cNvPr id="14" name="Flussdiagramm: Verbinder 13"/>
            <p:cNvSpPr/>
            <p:nvPr/>
          </p:nvSpPr>
          <p:spPr>
            <a:xfrm>
              <a:off x="1130633" y="3893355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c</a:t>
              </a:r>
              <a:r>
                <a:rPr lang="de-DE" sz="2400" b="1" dirty="0" smtClean="0"/>
                <a:t>)</a:t>
              </a:r>
              <a:endParaRPr lang="de-DE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9528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9034" y="2062423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012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90582" y="23150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819886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Summe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452484" y="5003618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 245,00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469034" y="3792138"/>
            <a:ext cx="912289" cy="3020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1211/3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2631914" y="3642205"/>
            <a:ext cx="2379203" cy="921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allg.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1-fache Gebühr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6806407" y="3915840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245,00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5231136" y="3900376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8.350,00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8871980" y="3806833"/>
            <a:ext cx="1834064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voll/keine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Gefaltete Ecke 22"/>
          <p:cNvSpPr/>
          <p:nvPr/>
        </p:nvSpPr>
        <p:spPr>
          <a:xfrm rot="590273">
            <a:off x="548224" y="4413469"/>
            <a:ext cx="1473356" cy="144917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Reduzierung der Gebühr, wegen Vergleich</a:t>
            </a:r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9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>
                <a:solidFill>
                  <a:schemeClr val="tx1"/>
                </a:solidFill>
              </a:rPr>
              <a:t>Bereits gezahlt: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543201" y="1697661"/>
            <a:ext cx="507417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mit 70%	             = 171,50 EUR</a:t>
            </a:r>
            <a:endParaRPr lang="de-DE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521819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735 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mit 30%  	                     =  73,50 EUR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582577" y="3133049"/>
            <a:ext cx="4751163" cy="423610"/>
            <a:chOff x="1190005" y="5503902"/>
            <a:chExt cx="4751163" cy="423610"/>
          </a:xfrm>
        </p:grpSpPr>
        <p:sp>
          <p:nvSpPr>
            <p:cNvPr id="4" name="Rechteck 3"/>
            <p:cNvSpPr/>
            <p:nvPr/>
          </p:nvSpPr>
          <p:spPr>
            <a:xfrm>
              <a:off x="1190005" y="5505840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 smtClean="0">
                  <a:solidFill>
                    <a:schemeClr val="tx1"/>
                  </a:solidFill>
                </a:rPr>
                <a:t>zuviel</a:t>
              </a:r>
              <a:endParaRPr lang="de-DE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4419349" y="550390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661,50 EUR</a:t>
              </a:r>
              <a:endParaRPr lang="de-DE" dirty="0"/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581227" y="3502305"/>
            <a:ext cx="4752513" cy="421672"/>
            <a:chOff x="1188655" y="5940140"/>
            <a:chExt cx="4752513" cy="421672"/>
          </a:xfrm>
        </p:grpSpPr>
        <p:sp>
          <p:nvSpPr>
            <p:cNvPr id="24" name="Rechteck 23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auf Bekl. </a:t>
              </a: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4419349" y="597281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171,50 EUR</a:t>
              </a:r>
              <a:endParaRPr lang="de-DE" dirty="0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581227" y="3958755"/>
            <a:ext cx="4767883" cy="442809"/>
            <a:chOff x="1190005" y="6361812"/>
            <a:chExt cx="4767883" cy="442809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36069" y="6435289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490,00 EUR</a:t>
              </a:r>
              <a:endParaRPr lang="de-DE" dirty="0"/>
            </a:p>
          </p:txBody>
        </p:sp>
      </p:grpSp>
      <p:grpSp>
        <p:nvGrpSpPr>
          <p:cNvPr id="31" name="Gruppieren 30"/>
          <p:cNvGrpSpPr/>
          <p:nvPr/>
        </p:nvGrpSpPr>
        <p:grpSpPr>
          <a:xfrm>
            <a:off x="6896662" y="2263225"/>
            <a:ext cx="4696360" cy="421672"/>
            <a:chOff x="1188655" y="5940140"/>
            <a:chExt cx="4696360" cy="421672"/>
          </a:xfrm>
        </p:grpSpPr>
        <p:sp>
          <p:nvSpPr>
            <p:cNvPr id="32" name="Rechteck 31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Zu verrechnen vom Kl. </a:t>
              </a:r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4363196" y="5962833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171,50 EUR</a:t>
              </a:r>
              <a:endParaRPr lang="de-DE" dirty="0"/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921011" y="2874175"/>
            <a:ext cx="4696360" cy="421672"/>
            <a:chOff x="1190005" y="6361812"/>
            <a:chExt cx="4696360" cy="421672"/>
          </a:xfrm>
        </p:grpSpPr>
        <p:sp>
          <p:nvSpPr>
            <p:cNvPr id="35" name="Rechteck 3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4364546" y="638798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9" name="Gruppieren 28"/>
          <p:cNvGrpSpPr/>
          <p:nvPr/>
        </p:nvGrpSpPr>
        <p:grpSpPr>
          <a:xfrm>
            <a:off x="5349110" y="4032232"/>
            <a:ext cx="4431106" cy="1128668"/>
            <a:chOff x="7213555" y="5259475"/>
            <a:chExt cx="4431106" cy="1128668"/>
          </a:xfrm>
        </p:grpSpPr>
        <p:sp>
          <p:nvSpPr>
            <p:cNvPr id="30" name="Rechteck 29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 smtClean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 smtClean="0">
                  <a:solidFill>
                    <a:srgbClr val="C00000"/>
                  </a:solidFill>
                </a:rPr>
                <a:t>Bl</a:t>
              </a:r>
              <a:r>
                <a:rPr lang="de-DE" sz="2000" b="1" i="1" dirty="0" smtClean="0">
                  <a:solidFill>
                    <a:srgbClr val="C00000"/>
                  </a:solidFill>
                </a:rPr>
                <a:t>. … an den Kl. z. Hd. PV zu erstatten sind.</a:t>
              </a:r>
              <a:endParaRPr lang="de-DE" sz="2000" b="1" i="1" dirty="0">
                <a:solidFill>
                  <a:srgbClr val="C00000"/>
                </a:solidFill>
              </a:endParaRPr>
            </a:p>
          </p:txBody>
        </p:sp>
        <p:sp>
          <p:nvSpPr>
            <p:cNvPr id="37" name="Gleichschenkliges Dreieck 36"/>
            <p:cNvSpPr/>
            <p:nvPr/>
          </p:nvSpPr>
          <p:spPr>
            <a:xfrm rot="14985617">
              <a:off x="7138311" y="5535349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8" name="Gefaltete Ecke 37"/>
          <p:cNvSpPr/>
          <p:nvPr/>
        </p:nvSpPr>
        <p:spPr>
          <a:xfrm>
            <a:off x="2146915" y="4829182"/>
            <a:ext cx="1658157" cy="1526303"/>
          </a:xfrm>
          <a:prstGeom prst="foldedCorner">
            <a:avLst/>
          </a:prstGeom>
          <a:solidFill>
            <a:srgbClr val="EDABDA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estliche</a:t>
            </a:r>
          </a:p>
          <a:p>
            <a:pPr algn="ctr"/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171,50 €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cxnSp>
        <p:nvCxnSpPr>
          <p:cNvPr id="14" name="Gerade Verbindung mit Pfeil 13"/>
          <p:cNvCxnSpPr/>
          <p:nvPr/>
        </p:nvCxnSpPr>
        <p:spPr>
          <a:xfrm flipV="1">
            <a:off x="5305626" y="2589622"/>
            <a:ext cx="1622234" cy="119441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Gefaltete Ecke 38"/>
          <p:cNvSpPr/>
          <p:nvPr/>
        </p:nvSpPr>
        <p:spPr>
          <a:xfrm>
            <a:off x="10386014" y="4944912"/>
            <a:ext cx="1658157" cy="1526303"/>
          </a:xfrm>
          <a:prstGeom prst="foldedCorner">
            <a:avLst/>
          </a:prstGeom>
          <a:solidFill>
            <a:srgbClr val="EDABDA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245€-73,50€=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171,50 €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16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2" grpId="0" animBg="1"/>
      <p:bldP spid="13" grpId="0" animBg="1"/>
      <p:bldP spid="15" grpId="0" animBg="1"/>
      <p:bldP spid="38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1130633" y="2353204"/>
            <a:ext cx="10486742" cy="676708"/>
            <a:chOff x="1130633" y="2353204"/>
            <a:chExt cx="10486742" cy="676708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1466396" y="2383581"/>
              <a:ext cx="10150979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342900" indent="-342900">
                <a:buAutoNum type="alphaLcParenR"/>
              </a:pPr>
              <a:r>
                <a:rPr lang="de-DE" dirty="0" smtClean="0"/>
                <a:t>Alle Kosten sind nun gem. § 9 Abs. 3 Nr. 2 GKG fällig. Gem. § 28 Abs. 1 </a:t>
              </a:r>
              <a:r>
                <a:rPr lang="de-DE" dirty="0" err="1" smtClean="0"/>
                <a:t>KostVfg</a:t>
              </a:r>
              <a:r>
                <a:rPr lang="de-DE" dirty="0" smtClean="0"/>
                <a:t>. ist nunmehr eine neue Kostenrechnung die Schlusskostenrechnung, zu erstellen.</a:t>
              </a:r>
              <a:endParaRPr lang="de-DE" dirty="0"/>
            </a:p>
          </p:txBody>
        </p:sp>
        <p:sp>
          <p:nvSpPr>
            <p:cNvPr id="14" name="Flussdiagramm: Verbinder 13"/>
            <p:cNvSpPr/>
            <p:nvPr/>
          </p:nvSpPr>
          <p:spPr>
            <a:xfrm>
              <a:off x="1130633" y="2353204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a)</a:t>
              </a:r>
              <a:endParaRPr lang="de-DE" sz="2400" b="1" dirty="0"/>
            </a:p>
          </p:txBody>
        </p:sp>
      </p:grpSp>
      <p:grpSp>
        <p:nvGrpSpPr>
          <p:cNvPr id="3" name="Gruppieren 2"/>
          <p:cNvGrpSpPr/>
          <p:nvPr/>
        </p:nvGrpSpPr>
        <p:grpSpPr>
          <a:xfrm>
            <a:off x="1130633" y="3280616"/>
            <a:ext cx="10486741" cy="923330"/>
            <a:chOff x="1130633" y="3046766"/>
            <a:chExt cx="10486741" cy="923330"/>
          </a:xfrm>
        </p:grpSpPr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1466395" y="3046766"/>
              <a:ext cx="10150979" cy="9233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b) Kostenschuldner sind beide Parteien (Kl. mit 30%, Bekl. Mit 70%) gem. § 29 Nr. 2  GKG als</a:t>
              </a:r>
            </a:p>
            <a:p>
              <a:r>
                <a:rPr lang="de-DE" dirty="0"/>
                <a:t> </a:t>
              </a:r>
              <a:r>
                <a:rPr lang="de-DE" dirty="0" smtClean="0"/>
                <a:t>    Übernahmeschuldner </a:t>
              </a:r>
            </a:p>
            <a:p>
              <a:r>
                <a:rPr lang="de-DE" dirty="0"/>
                <a:t> </a:t>
              </a:r>
              <a:r>
                <a:rPr lang="de-DE" dirty="0" smtClean="0"/>
                <a:t>    (Auch Erstschuldner im Sinne von § 31 Abs. 2 S.1 GKG, es gibt allerdings keine offenen Restbeträge.)</a:t>
              </a:r>
              <a:endParaRPr lang="de-DE" dirty="0"/>
            </a:p>
          </p:txBody>
        </p:sp>
        <p:sp>
          <p:nvSpPr>
            <p:cNvPr id="17" name="Flussdiagramm: Verbinder 16"/>
            <p:cNvSpPr/>
            <p:nvPr/>
          </p:nvSpPr>
          <p:spPr>
            <a:xfrm>
              <a:off x="1130633" y="3046766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b)</a:t>
              </a:r>
              <a:endParaRPr lang="de-DE" sz="2400" b="1" dirty="0"/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130633" y="4331887"/>
            <a:ext cx="10486738" cy="897035"/>
            <a:chOff x="1130633" y="3893355"/>
            <a:chExt cx="10486738" cy="897035"/>
          </a:xfrm>
        </p:grpSpPr>
        <p:sp>
          <p:nvSpPr>
            <p:cNvPr id="16" name="Rectangle 1"/>
            <p:cNvSpPr>
              <a:spLocks noChangeArrowheads="1"/>
            </p:cNvSpPr>
            <p:nvPr/>
          </p:nvSpPr>
          <p:spPr bwMode="auto">
            <a:xfrm>
              <a:off x="1466392" y="4144059"/>
              <a:ext cx="10150979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c</a:t>
              </a:r>
              <a:r>
                <a:rPr lang="de-DE" dirty="0" smtClean="0"/>
                <a:t>) Die verbleibende Überzahlung wird gem.  § 29 Abs. 3 + 4 S.1 </a:t>
              </a:r>
              <a:r>
                <a:rPr lang="de-DE" dirty="0" err="1" smtClean="0"/>
                <a:t>KostVfg</a:t>
              </a:r>
              <a:r>
                <a:rPr lang="de-DE" dirty="0" smtClean="0"/>
                <a:t> über den Prozessbevollmächtigten</a:t>
              </a:r>
            </a:p>
            <a:p>
              <a:r>
                <a:rPr lang="de-DE" dirty="0"/>
                <a:t> </a:t>
              </a:r>
              <a:r>
                <a:rPr lang="de-DE" dirty="0" smtClean="0"/>
                <a:t>    mit Kost 18 an den Kläger erstattet.    </a:t>
              </a:r>
              <a:endParaRPr lang="de-DE" dirty="0"/>
            </a:p>
          </p:txBody>
        </p:sp>
        <p:sp>
          <p:nvSpPr>
            <p:cNvPr id="18" name="Flussdiagramm: Verbinder 17"/>
            <p:cNvSpPr/>
            <p:nvPr/>
          </p:nvSpPr>
          <p:spPr>
            <a:xfrm>
              <a:off x="1130633" y="3893355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c</a:t>
              </a:r>
              <a:r>
                <a:rPr lang="de-DE" sz="2400" b="1" dirty="0" smtClean="0"/>
                <a:t>)</a:t>
              </a:r>
              <a:endParaRPr lang="de-DE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35524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154788" y="983646"/>
            <a:ext cx="10148340" cy="389513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/>
              <a:t>Frau Erdogan, vertreten durch Rechtsanwalt Diewell, reicht Klage gegen Frau Quakatz, wegen einer Forderung in Höhe von 15.800,00 EUR nebst Zinsen in der Höhe von 5 Prozentpunkten über dem jeweiligen Basiszinssatz seit dem 12.05.2023. </a:t>
            </a:r>
          </a:p>
          <a:p>
            <a:r>
              <a:rPr lang="de-DE"/>
              <a:t> </a:t>
            </a:r>
          </a:p>
          <a:p>
            <a:r>
              <a:rPr lang="de-DE"/>
              <a:t>Im Verhandlungstermin schließen die Parteien folgenden Vergleich:</a:t>
            </a:r>
          </a:p>
          <a:p>
            <a:r>
              <a:rPr lang="de-DE"/>
              <a:t>„1. Die Beklagte zahlt an die Kläger, zum Ausgleich der Forderung, 11.000,00 EUR.</a:t>
            </a:r>
          </a:p>
          <a:p>
            <a:r>
              <a:rPr lang="de-DE"/>
              <a:t>…2. Die Kosten des Rechtsstreits werden gegeneinander aufgehoben.“</a:t>
            </a:r>
          </a:p>
          <a:p>
            <a:r>
              <a:rPr lang="de-DE"/>
              <a:t> 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10148340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4605024" y="4929921"/>
            <a:ext cx="1526944" cy="152630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Wie viele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KRs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sind zu fertigen?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Gefaltete Ecke 9"/>
          <p:cNvSpPr/>
          <p:nvPr/>
        </p:nvSpPr>
        <p:spPr>
          <a:xfrm rot="20944963">
            <a:off x="6673923" y="4968332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1.Vorschuss-KR</a:t>
            </a:r>
          </a:p>
        </p:txBody>
      </p:sp>
      <p:sp>
        <p:nvSpPr>
          <p:cNvPr id="12" name="Gefaltete Ecke 11"/>
          <p:cNvSpPr/>
          <p:nvPr/>
        </p:nvSpPr>
        <p:spPr>
          <a:xfrm>
            <a:off x="8525647" y="4689636"/>
            <a:ext cx="1526944" cy="152630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Schluss-KR= 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63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 animBg="1"/>
      <p:bldP spid="16" grpId="0" animBg="1"/>
      <p:bldP spid="18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043614"/>
              </p:ext>
            </p:extLst>
          </p:nvPr>
        </p:nvGraphicFramePr>
        <p:xfrm>
          <a:off x="1526458" y="2091891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36035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673275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Vorschuss-KR 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83264" y="3547610"/>
            <a:ext cx="2105967" cy="1196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855131" y="3698225"/>
            <a:ext cx="155148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15.800,00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705437" y="3592400"/>
            <a:ext cx="1239349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972,00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616806" y="3617842"/>
            <a:ext cx="2385974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</a:t>
            </a: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2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583264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Summe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6705437" y="5003618"/>
            <a:ext cx="1674065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972,00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02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2" grpId="0" animBg="1"/>
      <p:bldP spid="13" grpId="0" animBg="1"/>
      <p:bldP spid="15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Vorschuss-KR 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018z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1130635" y="2417897"/>
            <a:ext cx="10486740" cy="666289"/>
            <a:chOff x="1130635" y="2417897"/>
            <a:chExt cx="10486740" cy="666289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1466396" y="2506691"/>
              <a:ext cx="10150979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	Fälligkeit tritt gem. § 6 Abs. 1 S. 1 Nr. 1 GKG </a:t>
              </a:r>
              <a:r>
                <a:rPr lang="de-DE" sz="2000" u="sng" dirty="0" smtClean="0"/>
                <a:t>mit Eingang der Klage </a:t>
              </a:r>
              <a:r>
                <a:rPr lang="de-DE" sz="2000" dirty="0" smtClean="0"/>
                <a:t>ein.</a:t>
              </a:r>
              <a:endParaRPr lang="de-DE" sz="2000" dirty="0"/>
            </a:p>
          </p:txBody>
        </p:sp>
        <p:sp>
          <p:nvSpPr>
            <p:cNvPr id="2" name="Flussdiagramm: Verbinder 1"/>
            <p:cNvSpPr/>
            <p:nvPr/>
          </p:nvSpPr>
          <p:spPr>
            <a:xfrm>
              <a:off x="1130635" y="2417897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a)</a:t>
              </a:r>
              <a:endParaRPr lang="de-DE" sz="2400" b="1" dirty="0"/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130633" y="3155626"/>
            <a:ext cx="10486741" cy="666289"/>
            <a:chOff x="1130633" y="3155626"/>
            <a:chExt cx="10486741" cy="666289"/>
          </a:xfrm>
        </p:grpSpPr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1466395" y="3308375"/>
              <a:ext cx="10150979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 smtClean="0"/>
                <a:t> 	Kostenschuldner ist die </a:t>
              </a:r>
              <a:r>
                <a:rPr lang="de-DE" sz="2000" dirty="0" smtClean="0">
                  <a:solidFill>
                    <a:srgbClr val="C00000"/>
                  </a:solidFill>
                </a:rPr>
                <a:t>Klägerin</a:t>
              </a:r>
              <a:r>
                <a:rPr lang="de-DE" sz="2000" dirty="0" smtClean="0"/>
                <a:t> gem. § 22 Abs. 1 Satz 1 GKG</a:t>
              </a:r>
              <a:endParaRPr lang="de-DE" sz="2000" dirty="0"/>
            </a:p>
          </p:txBody>
        </p:sp>
        <p:sp>
          <p:nvSpPr>
            <p:cNvPr id="13" name="Flussdiagramm: Verbinder 12"/>
            <p:cNvSpPr/>
            <p:nvPr/>
          </p:nvSpPr>
          <p:spPr>
            <a:xfrm>
              <a:off x="1130633" y="3155626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b)</a:t>
              </a:r>
              <a:endParaRPr lang="de-DE" sz="2400" b="1" dirty="0"/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1130633" y="3893355"/>
            <a:ext cx="10486735" cy="1540143"/>
            <a:chOff x="1130633" y="3893355"/>
            <a:chExt cx="10486735" cy="1540143"/>
          </a:xfrm>
        </p:grpSpPr>
        <p:sp>
          <p:nvSpPr>
            <p:cNvPr id="16" name="Rectangle 1"/>
            <p:cNvSpPr>
              <a:spLocks noChangeArrowheads="1"/>
            </p:cNvSpPr>
            <p:nvPr/>
          </p:nvSpPr>
          <p:spPr bwMode="auto">
            <a:xfrm>
              <a:off x="1466389" y="4110059"/>
              <a:ext cx="10150979" cy="13234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1036638" indent="0">
                <a:buNone/>
              </a:pPr>
              <a:r>
                <a:rPr lang="de-DE" sz="2000" dirty="0" smtClean="0"/>
                <a:t>Gem</a:t>
              </a:r>
              <a:r>
                <a:rPr lang="de-DE" sz="2000" dirty="0"/>
                <a:t>. § 12 Abs. 1 S. 1 GKG ist mit Kostennachricht Muster Kost40 gem.</a:t>
              </a:r>
            </a:p>
            <a:p>
              <a:pPr marL="1036638" indent="0">
                <a:buNone/>
              </a:pPr>
              <a:r>
                <a:rPr lang="de-DE" sz="2000" dirty="0"/>
                <a:t>§ 26 </a:t>
              </a:r>
              <a:r>
                <a:rPr lang="de-DE" sz="2000" dirty="0" err="1"/>
                <a:t>KostVfg</a:t>
              </a:r>
              <a:r>
                <a:rPr lang="de-DE" sz="2000" dirty="0"/>
                <a:t> eine </a:t>
              </a:r>
              <a:r>
                <a:rPr lang="de-DE" sz="2000" dirty="0" err="1"/>
                <a:t>Vorrauszahlung</a:t>
              </a:r>
              <a:r>
                <a:rPr lang="de-DE" sz="2000" dirty="0"/>
                <a:t> </a:t>
              </a:r>
              <a:r>
                <a:rPr lang="de-DE" sz="2000" dirty="0" err="1"/>
                <a:t>i.H.v</a:t>
              </a:r>
              <a:r>
                <a:rPr lang="de-DE" sz="2000" dirty="0"/>
                <a:t>. </a:t>
              </a:r>
              <a:r>
                <a:rPr lang="de-DE" sz="2000" dirty="0" smtClean="0"/>
                <a:t>972,00 </a:t>
              </a:r>
              <a:r>
                <a:rPr lang="de-DE" sz="2000" dirty="0"/>
                <a:t>EUR zu fordern. Sie wird gem. §§ 4 Abs. 2, 15 Abs. 1 und 26 Abs. 1 + 6 </a:t>
              </a:r>
              <a:r>
                <a:rPr lang="de-DE" sz="2000" dirty="0" err="1"/>
                <a:t>KostVfg</a:t>
              </a:r>
              <a:r>
                <a:rPr lang="de-DE" sz="2000" dirty="0"/>
                <a:t> über den Prozessbevollmächtigten </a:t>
              </a:r>
              <a:r>
                <a:rPr lang="de-DE" sz="2000" dirty="0" smtClean="0"/>
                <a:t>der Klägerin </a:t>
              </a:r>
              <a:r>
                <a:rPr lang="de-DE" sz="2000" dirty="0"/>
                <a:t>erfordert.</a:t>
              </a:r>
            </a:p>
          </p:txBody>
        </p:sp>
        <p:sp>
          <p:nvSpPr>
            <p:cNvPr id="14" name="Flussdiagramm: Verbinder 13"/>
            <p:cNvSpPr/>
            <p:nvPr/>
          </p:nvSpPr>
          <p:spPr>
            <a:xfrm>
              <a:off x="1130633" y="3893355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c</a:t>
              </a:r>
              <a:r>
                <a:rPr lang="de-DE" sz="2400" b="1" dirty="0" smtClean="0"/>
                <a:t>)</a:t>
              </a:r>
              <a:endParaRPr lang="de-DE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91024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2199</Words>
  <Application>Microsoft Office PowerPoint</Application>
  <PresentationFormat>Breitbild</PresentationFormat>
  <Paragraphs>542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104</cp:revision>
  <cp:lastPrinted>2023-10-26T09:55:40Z</cp:lastPrinted>
  <dcterms:created xsi:type="dcterms:W3CDTF">2023-10-24T11:11:57Z</dcterms:created>
  <dcterms:modified xsi:type="dcterms:W3CDTF">2024-03-15T09:42:50Z</dcterms:modified>
</cp:coreProperties>
</file>