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panose="020B0503030501040103" pitchFamily="3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EF075-CC2E-1E47-A51B-79040A5DB22D}" v="42" dt="2025-02-20T04:36:22.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Dittrich" userId="7fd2e0e7fd3099c6" providerId="LiveId" clId="{C22EF075-CC2E-1E47-A51B-79040A5DB22D}"/>
    <pc:docChg chg="undo custSel modSld">
      <pc:chgData name="Katja Dittrich" userId="7fd2e0e7fd3099c6" providerId="LiveId" clId="{C22EF075-CC2E-1E47-A51B-79040A5DB22D}" dt="2025-02-20T04:36:22.533" v="82"/>
      <pc:docMkLst>
        <pc:docMk/>
      </pc:docMkLst>
      <pc:sldChg chg="modSp mod modAnim">
        <pc:chgData name="Katja Dittrich" userId="7fd2e0e7fd3099c6" providerId="LiveId" clId="{C22EF075-CC2E-1E47-A51B-79040A5DB22D}" dt="2025-02-20T04:33:46.409" v="37"/>
        <pc:sldMkLst>
          <pc:docMk/>
          <pc:sldMk cId="0" sldId="256"/>
        </pc:sldMkLst>
        <pc:spChg chg="mod">
          <ac:chgData name="Katja Dittrich" userId="7fd2e0e7fd3099c6" providerId="LiveId" clId="{C22EF075-CC2E-1E47-A51B-79040A5DB22D}" dt="2025-02-20T04:31:27.191" v="0" actId="14100"/>
          <ac:spMkLst>
            <pc:docMk/>
            <pc:sldMk cId="0" sldId="256"/>
            <ac:spMk id="10" creationId="{00000000-0000-0000-0000-000000000000}"/>
          </ac:spMkLst>
        </pc:spChg>
      </pc:sldChg>
      <pc:sldChg chg="modSp mod modAnim">
        <pc:chgData name="Katja Dittrich" userId="7fd2e0e7fd3099c6" providerId="LiveId" clId="{C22EF075-CC2E-1E47-A51B-79040A5DB22D}" dt="2025-02-20T04:34:22.193" v="41"/>
        <pc:sldMkLst>
          <pc:docMk/>
          <pc:sldMk cId="0" sldId="257"/>
        </pc:sldMkLst>
        <pc:spChg chg="mod">
          <ac:chgData name="Katja Dittrich" userId="7fd2e0e7fd3099c6" providerId="LiveId" clId="{C22EF075-CC2E-1E47-A51B-79040A5DB22D}" dt="2025-02-20T04:31:41.012" v="5" actId="14100"/>
          <ac:spMkLst>
            <pc:docMk/>
            <pc:sldMk cId="0" sldId="257"/>
            <ac:spMk id="8" creationId="{00000000-0000-0000-0000-000000000000}"/>
          </ac:spMkLst>
        </pc:spChg>
        <pc:spChg chg="mod">
          <ac:chgData name="Katja Dittrich" userId="7fd2e0e7fd3099c6" providerId="LiveId" clId="{C22EF075-CC2E-1E47-A51B-79040A5DB22D}" dt="2025-02-20T04:31:30.932" v="1" actId="14100"/>
          <ac:spMkLst>
            <pc:docMk/>
            <pc:sldMk cId="0" sldId="257"/>
            <ac:spMk id="9" creationId="{00000000-0000-0000-0000-000000000000}"/>
          </ac:spMkLst>
        </pc:spChg>
        <pc:spChg chg="mod">
          <ac:chgData name="Katja Dittrich" userId="7fd2e0e7fd3099c6" providerId="LiveId" clId="{C22EF075-CC2E-1E47-A51B-79040A5DB22D}" dt="2025-02-20T04:31:34.923" v="3" actId="120"/>
          <ac:spMkLst>
            <pc:docMk/>
            <pc:sldMk cId="0" sldId="257"/>
            <ac:spMk id="10" creationId="{00000000-0000-0000-0000-000000000000}"/>
          </ac:spMkLst>
        </pc:spChg>
        <pc:spChg chg="mod">
          <ac:chgData name="Katja Dittrich" userId="7fd2e0e7fd3099c6" providerId="LiveId" clId="{C22EF075-CC2E-1E47-A51B-79040A5DB22D}" dt="2025-02-20T04:31:37.540" v="4" actId="14100"/>
          <ac:spMkLst>
            <pc:docMk/>
            <pc:sldMk cId="0" sldId="257"/>
            <ac:spMk id="11" creationId="{00000000-0000-0000-0000-000000000000}"/>
          </ac:spMkLst>
        </pc:spChg>
      </pc:sldChg>
      <pc:sldChg chg="modSp mod modAnim">
        <pc:chgData name="Katja Dittrich" userId="7fd2e0e7fd3099c6" providerId="LiveId" clId="{C22EF075-CC2E-1E47-A51B-79040A5DB22D}" dt="2025-02-20T04:34:34.035" v="46"/>
        <pc:sldMkLst>
          <pc:docMk/>
          <pc:sldMk cId="0" sldId="258"/>
        </pc:sldMkLst>
        <pc:spChg chg="mod">
          <ac:chgData name="Katja Dittrich" userId="7fd2e0e7fd3099c6" providerId="LiveId" clId="{C22EF075-CC2E-1E47-A51B-79040A5DB22D}" dt="2025-02-20T04:31:46.989" v="6" actId="14100"/>
          <ac:spMkLst>
            <pc:docMk/>
            <pc:sldMk cId="0" sldId="258"/>
            <ac:spMk id="4" creationId="{00000000-0000-0000-0000-000000000000}"/>
          </ac:spMkLst>
        </pc:spChg>
        <pc:spChg chg="mod">
          <ac:chgData name="Katja Dittrich" userId="7fd2e0e7fd3099c6" providerId="LiveId" clId="{C22EF075-CC2E-1E47-A51B-79040A5DB22D}" dt="2025-02-20T04:31:49.630" v="7" actId="14100"/>
          <ac:spMkLst>
            <pc:docMk/>
            <pc:sldMk cId="0" sldId="258"/>
            <ac:spMk id="11" creationId="{00000000-0000-0000-0000-000000000000}"/>
          </ac:spMkLst>
        </pc:spChg>
      </pc:sldChg>
      <pc:sldChg chg="modSp mod modAnim">
        <pc:chgData name="Katja Dittrich" userId="7fd2e0e7fd3099c6" providerId="LiveId" clId="{C22EF075-CC2E-1E47-A51B-79040A5DB22D}" dt="2025-02-20T04:34:44.356" v="50"/>
        <pc:sldMkLst>
          <pc:docMk/>
          <pc:sldMk cId="0" sldId="259"/>
        </pc:sldMkLst>
        <pc:spChg chg="mod">
          <ac:chgData name="Katja Dittrich" userId="7fd2e0e7fd3099c6" providerId="LiveId" clId="{C22EF075-CC2E-1E47-A51B-79040A5DB22D}" dt="2025-02-20T04:31:58.741" v="9" actId="1076"/>
          <ac:spMkLst>
            <pc:docMk/>
            <pc:sldMk cId="0" sldId="259"/>
            <ac:spMk id="4" creationId="{00000000-0000-0000-0000-000000000000}"/>
          </ac:spMkLst>
        </pc:spChg>
        <pc:spChg chg="mod">
          <ac:chgData name="Katja Dittrich" userId="7fd2e0e7fd3099c6" providerId="LiveId" clId="{C22EF075-CC2E-1E47-A51B-79040A5DB22D}" dt="2025-02-20T04:32:07.577" v="12" actId="14100"/>
          <ac:spMkLst>
            <pc:docMk/>
            <pc:sldMk cId="0" sldId="259"/>
            <ac:spMk id="8" creationId="{00000000-0000-0000-0000-000000000000}"/>
          </ac:spMkLst>
        </pc:spChg>
        <pc:spChg chg="mod">
          <ac:chgData name="Katja Dittrich" userId="7fd2e0e7fd3099c6" providerId="LiveId" clId="{C22EF075-CC2E-1E47-A51B-79040A5DB22D}" dt="2025-02-20T04:32:03.885" v="11" actId="14100"/>
          <ac:spMkLst>
            <pc:docMk/>
            <pc:sldMk cId="0" sldId="259"/>
            <ac:spMk id="11" creationId="{00000000-0000-0000-0000-000000000000}"/>
          </ac:spMkLst>
        </pc:spChg>
        <pc:spChg chg="mod">
          <ac:chgData name="Katja Dittrich" userId="7fd2e0e7fd3099c6" providerId="LiveId" clId="{C22EF075-CC2E-1E47-A51B-79040A5DB22D}" dt="2025-02-20T04:32:01.533" v="10" actId="14100"/>
          <ac:spMkLst>
            <pc:docMk/>
            <pc:sldMk cId="0" sldId="259"/>
            <ac:spMk id="12" creationId="{00000000-0000-0000-0000-000000000000}"/>
          </ac:spMkLst>
        </pc:spChg>
      </pc:sldChg>
      <pc:sldChg chg="modSp mod modAnim">
        <pc:chgData name="Katja Dittrich" userId="7fd2e0e7fd3099c6" providerId="LiveId" clId="{C22EF075-CC2E-1E47-A51B-79040A5DB22D}" dt="2025-02-20T04:34:59.671" v="55"/>
        <pc:sldMkLst>
          <pc:docMk/>
          <pc:sldMk cId="0" sldId="260"/>
        </pc:sldMkLst>
        <pc:spChg chg="mod">
          <ac:chgData name="Katja Dittrich" userId="7fd2e0e7fd3099c6" providerId="LiveId" clId="{C22EF075-CC2E-1E47-A51B-79040A5DB22D}" dt="2025-02-20T04:32:12.414" v="13" actId="14100"/>
          <ac:spMkLst>
            <pc:docMk/>
            <pc:sldMk cId="0" sldId="260"/>
            <ac:spMk id="4" creationId="{00000000-0000-0000-0000-000000000000}"/>
          </ac:spMkLst>
        </pc:spChg>
        <pc:spChg chg="mod">
          <ac:chgData name="Katja Dittrich" userId="7fd2e0e7fd3099c6" providerId="LiveId" clId="{C22EF075-CC2E-1E47-A51B-79040A5DB22D}" dt="2025-02-20T04:32:18.901" v="15" actId="14100"/>
          <ac:spMkLst>
            <pc:docMk/>
            <pc:sldMk cId="0" sldId="260"/>
            <ac:spMk id="11" creationId="{00000000-0000-0000-0000-000000000000}"/>
          </ac:spMkLst>
        </pc:spChg>
      </pc:sldChg>
      <pc:sldChg chg="modSp mod modAnim">
        <pc:chgData name="Katja Dittrich" userId="7fd2e0e7fd3099c6" providerId="LiveId" clId="{C22EF075-CC2E-1E47-A51B-79040A5DB22D}" dt="2025-02-20T04:35:06.084" v="58"/>
        <pc:sldMkLst>
          <pc:docMk/>
          <pc:sldMk cId="0" sldId="261"/>
        </pc:sldMkLst>
        <pc:spChg chg="mod">
          <ac:chgData name="Katja Dittrich" userId="7fd2e0e7fd3099c6" providerId="LiveId" clId="{C22EF075-CC2E-1E47-A51B-79040A5DB22D}" dt="2025-02-20T04:32:24.599" v="16" actId="14100"/>
          <ac:spMkLst>
            <pc:docMk/>
            <pc:sldMk cId="0" sldId="261"/>
            <ac:spMk id="4" creationId="{00000000-0000-0000-0000-000000000000}"/>
          </ac:spMkLst>
        </pc:spChg>
        <pc:spChg chg="mod">
          <ac:chgData name="Katja Dittrich" userId="7fd2e0e7fd3099c6" providerId="LiveId" clId="{C22EF075-CC2E-1E47-A51B-79040A5DB22D}" dt="2025-02-20T04:32:29.904" v="18" actId="14100"/>
          <ac:spMkLst>
            <pc:docMk/>
            <pc:sldMk cId="0" sldId="261"/>
            <ac:spMk id="8" creationId="{00000000-0000-0000-0000-000000000000}"/>
          </ac:spMkLst>
        </pc:spChg>
        <pc:spChg chg="mod">
          <ac:chgData name="Katja Dittrich" userId="7fd2e0e7fd3099c6" providerId="LiveId" clId="{C22EF075-CC2E-1E47-A51B-79040A5DB22D}" dt="2025-02-20T04:32:26.838" v="17" actId="14100"/>
          <ac:spMkLst>
            <pc:docMk/>
            <pc:sldMk cId="0" sldId="261"/>
            <ac:spMk id="9" creationId="{00000000-0000-0000-0000-000000000000}"/>
          </ac:spMkLst>
        </pc:spChg>
      </pc:sldChg>
      <pc:sldChg chg="modSp mod modAnim">
        <pc:chgData name="Katja Dittrich" userId="7fd2e0e7fd3099c6" providerId="LiveId" clId="{C22EF075-CC2E-1E47-A51B-79040A5DB22D}" dt="2025-02-20T04:35:36.189" v="67"/>
        <pc:sldMkLst>
          <pc:docMk/>
          <pc:sldMk cId="0" sldId="262"/>
        </pc:sldMkLst>
        <pc:spChg chg="mod">
          <ac:chgData name="Katja Dittrich" userId="7fd2e0e7fd3099c6" providerId="LiveId" clId="{C22EF075-CC2E-1E47-A51B-79040A5DB22D}" dt="2025-02-20T04:35:23.957" v="62" actId="1076"/>
          <ac:spMkLst>
            <pc:docMk/>
            <pc:sldMk cId="0" sldId="262"/>
            <ac:spMk id="3" creationId="{00000000-0000-0000-0000-000000000000}"/>
          </ac:spMkLst>
        </pc:spChg>
        <pc:spChg chg="mod">
          <ac:chgData name="Katja Dittrich" userId="7fd2e0e7fd3099c6" providerId="LiveId" clId="{C22EF075-CC2E-1E47-A51B-79040A5DB22D}" dt="2025-02-20T04:32:40.562" v="20" actId="1076"/>
          <ac:spMkLst>
            <pc:docMk/>
            <pc:sldMk cId="0" sldId="262"/>
            <ac:spMk id="4" creationId="{00000000-0000-0000-0000-000000000000}"/>
          </ac:spMkLst>
        </pc:spChg>
        <pc:spChg chg="mod">
          <ac:chgData name="Katja Dittrich" userId="7fd2e0e7fd3099c6" providerId="LiveId" clId="{C22EF075-CC2E-1E47-A51B-79040A5DB22D}" dt="2025-02-20T04:32:47.694" v="23" actId="20577"/>
          <ac:spMkLst>
            <pc:docMk/>
            <pc:sldMk cId="0" sldId="262"/>
            <ac:spMk id="7" creationId="{00000000-0000-0000-0000-000000000000}"/>
          </ac:spMkLst>
        </pc:spChg>
        <pc:spChg chg="mod">
          <ac:chgData name="Katja Dittrich" userId="7fd2e0e7fd3099c6" providerId="LiveId" clId="{C22EF075-CC2E-1E47-A51B-79040A5DB22D}" dt="2025-02-20T04:32:51.595" v="24" actId="14100"/>
          <ac:spMkLst>
            <pc:docMk/>
            <pc:sldMk cId="0" sldId="262"/>
            <ac:spMk id="10" creationId="{00000000-0000-0000-0000-000000000000}"/>
          </ac:spMkLst>
        </pc:spChg>
        <pc:spChg chg="mod">
          <ac:chgData name="Katja Dittrich" userId="7fd2e0e7fd3099c6" providerId="LiveId" clId="{C22EF075-CC2E-1E47-A51B-79040A5DB22D}" dt="2025-02-20T04:32:55.779" v="26" actId="14100"/>
          <ac:spMkLst>
            <pc:docMk/>
            <pc:sldMk cId="0" sldId="262"/>
            <ac:spMk id="11" creationId="{00000000-0000-0000-0000-000000000000}"/>
          </ac:spMkLst>
        </pc:spChg>
      </pc:sldChg>
      <pc:sldChg chg="modSp mod modAnim">
        <pc:chgData name="Katja Dittrich" userId="7fd2e0e7fd3099c6" providerId="LiveId" clId="{C22EF075-CC2E-1E47-A51B-79040A5DB22D}" dt="2025-02-20T04:35:53.328" v="73"/>
        <pc:sldMkLst>
          <pc:docMk/>
          <pc:sldMk cId="0" sldId="263"/>
        </pc:sldMkLst>
        <pc:spChg chg="mod">
          <ac:chgData name="Katja Dittrich" userId="7fd2e0e7fd3099c6" providerId="LiveId" clId="{C22EF075-CC2E-1E47-A51B-79040A5DB22D}" dt="2025-02-20T04:35:43.351" v="69" actId="1076"/>
          <ac:spMkLst>
            <pc:docMk/>
            <pc:sldMk cId="0" sldId="263"/>
            <ac:spMk id="4" creationId="{00000000-0000-0000-0000-000000000000}"/>
          </ac:spMkLst>
        </pc:spChg>
        <pc:spChg chg="mod">
          <ac:chgData name="Katja Dittrich" userId="7fd2e0e7fd3099c6" providerId="LiveId" clId="{C22EF075-CC2E-1E47-A51B-79040A5DB22D}" dt="2025-02-20T04:33:00.520" v="27" actId="14100"/>
          <ac:spMkLst>
            <pc:docMk/>
            <pc:sldMk cId="0" sldId="263"/>
            <ac:spMk id="7" creationId="{00000000-0000-0000-0000-000000000000}"/>
          </ac:spMkLst>
        </pc:spChg>
        <pc:spChg chg="mod">
          <ac:chgData name="Katja Dittrich" userId="7fd2e0e7fd3099c6" providerId="LiveId" clId="{C22EF075-CC2E-1E47-A51B-79040A5DB22D}" dt="2025-02-20T04:33:03.325" v="28" actId="14100"/>
          <ac:spMkLst>
            <pc:docMk/>
            <pc:sldMk cId="0" sldId="263"/>
            <ac:spMk id="10" creationId="{00000000-0000-0000-0000-000000000000}"/>
          </ac:spMkLst>
        </pc:spChg>
      </pc:sldChg>
      <pc:sldChg chg="modSp mod modAnim">
        <pc:chgData name="Katja Dittrich" userId="7fd2e0e7fd3099c6" providerId="LiveId" clId="{C22EF075-CC2E-1E47-A51B-79040A5DB22D}" dt="2025-02-20T04:36:13.504" v="78"/>
        <pc:sldMkLst>
          <pc:docMk/>
          <pc:sldMk cId="0" sldId="264"/>
        </pc:sldMkLst>
        <pc:spChg chg="mod">
          <ac:chgData name="Katja Dittrich" userId="7fd2e0e7fd3099c6" providerId="LiveId" clId="{C22EF075-CC2E-1E47-A51B-79040A5DB22D}" dt="2025-02-20T04:36:02.414" v="75" actId="1076"/>
          <ac:spMkLst>
            <pc:docMk/>
            <pc:sldMk cId="0" sldId="264"/>
            <ac:spMk id="4" creationId="{00000000-0000-0000-0000-000000000000}"/>
          </ac:spMkLst>
        </pc:spChg>
        <pc:spChg chg="mod">
          <ac:chgData name="Katja Dittrich" userId="7fd2e0e7fd3099c6" providerId="LiveId" clId="{C22EF075-CC2E-1E47-A51B-79040A5DB22D}" dt="2025-02-20T04:33:10.136" v="30" actId="14100"/>
          <ac:spMkLst>
            <pc:docMk/>
            <pc:sldMk cId="0" sldId="264"/>
            <ac:spMk id="11" creationId="{00000000-0000-0000-0000-000000000000}"/>
          </ac:spMkLst>
        </pc:spChg>
      </pc:sldChg>
      <pc:sldChg chg="modSp mod modAnim">
        <pc:chgData name="Katja Dittrich" userId="7fd2e0e7fd3099c6" providerId="LiveId" clId="{C22EF075-CC2E-1E47-A51B-79040A5DB22D}" dt="2025-02-20T04:36:22.533" v="82"/>
        <pc:sldMkLst>
          <pc:docMk/>
          <pc:sldMk cId="0" sldId="265"/>
        </pc:sldMkLst>
        <pc:spChg chg="mod">
          <ac:chgData name="Katja Dittrich" userId="7fd2e0e7fd3099c6" providerId="LiveId" clId="{C22EF075-CC2E-1E47-A51B-79040A5DB22D}" dt="2025-02-20T04:33:14.536" v="31" actId="14100"/>
          <ac:spMkLst>
            <pc:docMk/>
            <pc:sldMk cId="0" sldId="265"/>
            <ac:spMk id="7" creationId="{00000000-0000-0000-0000-000000000000}"/>
          </ac:spMkLst>
        </pc:spChg>
        <pc:spChg chg="mod">
          <ac:chgData name="Katja Dittrich" userId="7fd2e0e7fd3099c6" providerId="LiveId" clId="{C22EF075-CC2E-1E47-A51B-79040A5DB22D}" dt="2025-02-20T04:33:21.528" v="32" actId="14100"/>
          <ac:spMkLst>
            <pc:docMk/>
            <pc:sldMk cId="0" sldId="265"/>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659790" y="865945"/>
            <a:ext cx="1220837" cy="679450"/>
          </a:xfrm>
          <a:prstGeom prst="rect">
            <a:avLst/>
          </a:prstGeom>
        </p:spPr>
        <p:txBody>
          <a:bodyPr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A16a</a:t>
            </a:r>
          </a:p>
        </p:txBody>
      </p:sp>
      <p:grpSp>
        <p:nvGrpSpPr>
          <p:cNvPr id="5" name="Group 5"/>
          <p:cNvGrpSpPr/>
          <p:nvPr/>
        </p:nvGrpSpPr>
        <p:grpSpPr>
          <a:xfrm>
            <a:off x="2650381" y="471743"/>
            <a:ext cx="15120857" cy="2772231"/>
            <a:chOff x="0" y="0"/>
            <a:chExt cx="2342616" cy="429491"/>
          </a:xfrm>
        </p:grpSpPr>
        <p:sp>
          <p:nvSpPr>
            <p:cNvPr id="6" name="Freeform 6"/>
            <p:cNvSpPr/>
            <p:nvPr/>
          </p:nvSpPr>
          <p:spPr>
            <a:xfrm>
              <a:off x="0" y="0"/>
              <a:ext cx="2342616" cy="429491"/>
            </a:xfrm>
            <a:custGeom>
              <a:avLst/>
              <a:gdLst/>
              <a:ahLst/>
              <a:cxnLst/>
              <a:rect l="l" t="t" r="r" b="b"/>
              <a:pathLst>
                <a:path w="2342616" h="429491">
                  <a:moveTo>
                    <a:pt x="11776" y="0"/>
                  </a:moveTo>
                  <a:lnTo>
                    <a:pt x="2330840" y="0"/>
                  </a:lnTo>
                  <a:cubicBezTo>
                    <a:pt x="2337344" y="0"/>
                    <a:pt x="2342616" y="5272"/>
                    <a:pt x="2342616" y="11776"/>
                  </a:cubicBezTo>
                  <a:lnTo>
                    <a:pt x="2342616" y="417715"/>
                  </a:lnTo>
                  <a:cubicBezTo>
                    <a:pt x="2342616" y="424219"/>
                    <a:pt x="2337344" y="429491"/>
                    <a:pt x="2330840" y="429491"/>
                  </a:cubicBezTo>
                  <a:lnTo>
                    <a:pt x="11776" y="429491"/>
                  </a:lnTo>
                  <a:cubicBezTo>
                    <a:pt x="5272" y="429491"/>
                    <a:pt x="0" y="424219"/>
                    <a:pt x="0" y="417715"/>
                  </a:cubicBezTo>
                  <a:lnTo>
                    <a:pt x="0" y="11776"/>
                  </a:lnTo>
                  <a:cubicBezTo>
                    <a:pt x="0" y="5272"/>
                    <a:pt x="5272" y="0"/>
                    <a:pt x="11776" y="0"/>
                  </a:cubicBezTo>
                  <a:close/>
                </a:path>
              </a:pathLst>
            </a:custGeom>
            <a:blipFill>
              <a:blip r:embed="rId5"/>
              <a:stretch>
                <a:fillRect t="-222719" b="-222719"/>
              </a:stretch>
            </a:blipFill>
          </p:spPr>
          <p:txBody>
            <a:bodyPr/>
            <a:lstStyle/>
            <a:p>
              <a:endParaRPr lang="de-DE"/>
            </a:p>
          </p:txBody>
        </p:sp>
      </p:grpSp>
      <p:sp>
        <p:nvSpPr>
          <p:cNvPr id="7" name="TextBox 7"/>
          <p:cNvSpPr txBox="1"/>
          <p:nvPr/>
        </p:nvSpPr>
        <p:spPr>
          <a:xfrm>
            <a:off x="3820852" y="7299038"/>
            <a:ext cx="6723459" cy="863600"/>
          </a:xfrm>
          <a:prstGeom prst="rect">
            <a:avLst/>
          </a:prstGeom>
        </p:spPr>
        <p:txBody>
          <a:bodyPr lIns="0" tIns="0" rIns="0" bIns="0" rtlCol="0" anchor="t">
            <a:spAutoFit/>
          </a:bodyPr>
          <a:lstStyle/>
          <a:p>
            <a:pPr algn="ctr">
              <a:lnSpc>
                <a:spcPts val="7000"/>
              </a:lnSpc>
              <a:spcBef>
                <a:spcPct val="0"/>
              </a:spcBef>
            </a:pPr>
            <a:r>
              <a:rPr lang="en-US" sz="5000" dirty="0">
                <a:solidFill>
                  <a:srgbClr val="000000"/>
                </a:solidFill>
                <a:latin typeface="Canva Sans"/>
                <a:ea typeface="Canva Sans"/>
                <a:cs typeface="Canva Sans"/>
                <a:sym typeface="Canva Sans"/>
              </a:rPr>
              <a:t>§§ 1 ZPO, 23 Nr. 1 GVG</a:t>
            </a:r>
          </a:p>
        </p:txBody>
      </p:sp>
      <p:sp>
        <p:nvSpPr>
          <p:cNvPr id="8" name="TextBox 8"/>
          <p:cNvSpPr txBox="1"/>
          <p:nvPr/>
        </p:nvSpPr>
        <p:spPr>
          <a:xfrm>
            <a:off x="2650381" y="3661424"/>
            <a:ext cx="3759473" cy="1193800"/>
          </a:xfrm>
          <a:prstGeom prst="rect">
            <a:avLst/>
          </a:prstGeom>
        </p:spPr>
        <p:txBody>
          <a:bodyPr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sachlich</a:t>
            </a:r>
            <a:r>
              <a:rPr lang="en-US" sz="6999" u="sng" dirty="0">
                <a:solidFill>
                  <a:srgbClr val="000000"/>
                </a:solidFill>
                <a:latin typeface="Canva Sans"/>
                <a:ea typeface="Canva Sans"/>
                <a:cs typeface="Canva Sans"/>
                <a:sym typeface="Canva Sans"/>
              </a:rPr>
              <a:t>:</a:t>
            </a:r>
          </a:p>
        </p:txBody>
      </p:sp>
      <p:sp>
        <p:nvSpPr>
          <p:cNvPr id="9" name="TextBox 9"/>
          <p:cNvSpPr txBox="1"/>
          <p:nvPr/>
        </p:nvSpPr>
        <p:spPr>
          <a:xfrm>
            <a:off x="3820852" y="5133300"/>
            <a:ext cx="3741093"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000000"/>
                </a:solidFill>
                <a:latin typeface="Canva Sans"/>
                <a:ea typeface="Canva Sans"/>
                <a:cs typeface="Canva Sans"/>
                <a:sym typeface="Canva Sans"/>
              </a:rPr>
              <a:t>Amtsgericht</a:t>
            </a:r>
            <a:endParaRPr lang="en-US" sz="5000" dirty="0">
              <a:solidFill>
                <a:srgbClr val="000000"/>
              </a:solidFill>
              <a:latin typeface="Canva Sans"/>
              <a:ea typeface="Canva Sans"/>
              <a:cs typeface="Canva Sans"/>
              <a:sym typeface="Canva Sans"/>
            </a:endParaRPr>
          </a:p>
        </p:txBody>
      </p:sp>
      <p:sp>
        <p:nvSpPr>
          <p:cNvPr id="10" name="TextBox 10"/>
          <p:cNvSpPr txBox="1"/>
          <p:nvPr/>
        </p:nvSpPr>
        <p:spPr>
          <a:xfrm>
            <a:off x="3820852" y="6159213"/>
            <a:ext cx="9056948"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Streitwert</a:t>
            </a:r>
            <a:r>
              <a:rPr lang="en-US" sz="5000" dirty="0">
                <a:solidFill>
                  <a:srgbClr val="000000"/>
                </a:solidFill>
                <a:latin typeface="Canva Sans"/>
                <a:ea typeface="Canva Sans"/>
                <a:cs typeface="Canva Sans"/>
                <a:sym typeface="Canva Sans"/>
              </a:rPr>
              <a:t> bis 5.000,00 €</a:t>
            </a:r>
          </a:p>
        </p:txBody>
      </p:sp>
      <p:sp>
        <p:nvSpPr>
          <p:cNvPr id="11" name="TextBox 11"/>
          <p:cNvSpPr txBox="1"/>
          <p:nvPr/>
        </p:nvSpPr>
        <p:spPr>
          <a:xfrm>
            <a:off x="2935230" y="524359"/>
            <a:ext cx="14836008" cy="26670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Herr Manfred Schmidt, wohnhaft in Lichtenberg, vertreten durch Rechtsanwalt Hans Schubert, verklagt Frau Ute Liebermann, wohn-haft in Mitte, wegen Restkaufpreisforderung in Höhe von 2.500,00 €. Ein entsprechender Vorschuss ist mit der Klageschrift per Gerichtskostenstempler eingegangen.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637949" y="865945"/>
            <a:ext cx="1264518"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A16d</a:t>
            </a:r>
          </a:p>
        </p:txBody>
      </p:sp>
      <p:grpSp>
        <p:nvGrpSpPr>
          <p:cNvPr id="5" name="Group 5"/>
          <p:cNvGrpSpPr/>
          <p:nvPr/>
        </p:nvGrpSpPr>
        <p:grpSpPr>
          <a:xfrm>
            <a:off x="2650381" y="669843"/>
            <a:ext cx="15049647" cy="2975747"/>
            <a:chOff x="0" y="0"/>
            <a:chExt cx="2331584" cy="461021"/>
          </a:xfrm>
        </p:grpSpPr>
        <p:sp>
          <p:nvSpPr>
            <p:cNvPr id="6" name="Freeform 6"/>
            <p:cNvSpPr/>
            <p:nvPr/>
          </p:nvSpPr>
          <p:spPr>
            <a:xfrm>
              <a:off x="0" y="0"/>
              <a:ext cx="2331584" cy="461021"/>
            </a:xfrm>
            <a:custGeom>
              <a:avLst/>
              <a:gdLst/>
              <a:ahLst/>
              <a:cxnLst/>
              <a:rect l="l" t="t" r="r" b="b"/>
              <a:pathLst>
                <a:path w="2331584" h="461021">
                  <a:moveTo>
                    <a:pt x="11832" y="0"/>
                  </a:moveTo>
                  <a:lnTo>
                    <a:pt x="2319752" y="0"/>
                  </a:lnTo>
                  <a:cubicBezTo>
                    <a:pt x="2322890" y="0"/>
                    <a:pt x="2325900" y="1247"/>
                    <a:pt x="2328119" y="3465"/>
                  </a:cubicBezTo>
                  <a:cubicBezTo>
                    <a:pt x="2330338" y="5684"/>
                    <a:pt x="2331584" y="8694"/>
                    <a:pt x="2331584" y="11832"/>
                  </a:cubicBezTo>
                  <a:lnTo>
                    <a:pt x="2331584" y="449189"/>
                  </a:lnTo>
                  <a:cubicBezTo>
                    <a:pt x="2331584" y="452327"/>
                    <a:pt x="2330338" y="455337"/>
                    <a:pt x="2328119" y="457556"/>
                  </a:cubicBezTo>
                  <a:cubicBezTo>
                    <a:pt x="2325900" y="459775"/>
                    <a:pt x="2322890" y="461021"/>
                    <a:pt x="2319752" y="461021"/>
                  </a:cubicBezTo>
                  <a:lnTo>
                    <a:pt x="11832" y="461021"/>
                  </a:lnTo>
                  <a:cubicBezTo>
                    <a:pt x="8694" y="461021"/>
                    <a:pt x="5684" y="459775"/>
                    <a:pt x="3465" y="457556"/>
                  </a:cubicBezTo>
                  <a:cubicBezTo>
                    <a:pt x="1247" y="455337"/>
                    <a:pt x="0" y="452327"/>
                    <a:pt x="0" y="449189"/>
                  </a:cubicBezTo>
                  <a:lnTo>
                    <a:pt x="0" y="11832"/>
                  </a:lnTo>
                  <a:cubicBezTo>
                    <a:pt x="0" y="8694"/>
                    <a:pt x="1247" y="5684"/>
                    <a:pt x="3465" y="3465"/>
                  </a:cubicBezTo>
                  <a:cubicBezTo>
                    <a:pt x="5684" y="1247"/>
                    <a:pt x="8694" y="0"/>
                    <a:pt x="11832" y="0"/>
                  </a:cubicBezTo>
                  <a:close/>
                </a:path>
              </a:pathLst>
            </a:custGeom>
            <a:blipFill>
              <a:blip r:embed="rId5"/>
              <a:stretch>
                <a:fillRect t="-202871" b="-202871"/>
              </a:stretch>
            </a:blipFill>
          </p:spPr>
          <p:txBody>
            <a:bodyPr/>
            <a:lstStyle/>
            <a:p>
              <a:endParaRPr lang="de-DE"/>
            </a:p>
          </p:txBody>
        </p:sp>
      </p:grpSp>
      <p:sp>
        <p:nvSpPr>
          <p:cNvPr id="7" name="TextBox 7"/>
          <p:cNvSpPr txBox="1"/>
          <p:nvPr/>
        </p:nvSpPr>
        <p:spPr>
          <a:xfrm>
            <a:off x="2650381" y="4077638"/>
            <a:ext cx="134278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Mahnverfahren</a:t>
            </a:r>
            <a:r>
              <a:rPr lang="en-US" sz="6999" u="sng" dirty="0">
                <a:solidFill>
                  <a:srgbClr val="000000"/>
                </a:solidFill>
                <a:latin typeface="Canva Sans"/>
                <a:ea typeface="Canva Sans"/>
                <a:cs typeface="Canva Sans"/>
                <a:sym typeface="Canva Sans"/>
              </a:rPr>
              <a:t> </a:t>
            </a: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912012" y="820287"/>
            <a:ext cx="14526386" cy="26670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Herr Willi Winter, wohnhaft in Pankow, möchte aus einem geleisteten Darlehen seinen Anspruch geltend machen. Er hatte Luise Müller, wohnhaft in Steglitz, 6.000,00 E geborgt, die sie aber nicht gewillt ist, zurückzuzahlen. Wo kann Herr Winter seinen Anspruch geltend machen?</a:t>
            </a:r>
          </a:p>
        </p:txBody>
      </p:sp>
      <p:sp>
        <p:nvSpPr>
          <p:cNvPr id="9" name="TextBox 9"/>
          <p:cNvSpPr txBox="1"/>
          <p:nvPr/>
        </p:nvSpPr>
        <p:spPr>
          <a:xfrm>
            <a:off x="3830271" y="8400113"/>
            <a:ext cx="12247929" cy="863600"/>
          </a:xfrm>
          <a:prstGeom prst="rect">
            <a:avLst/>
          </a:prstGeom>
        </p:spPr>
        <p:txBody>
          <a:bodyPr wrap="square"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AG Wedding (</a:t>
            </a:r>
            <a:r>
              <a:rPr lang="en-US" sz="5000" dirty="0" err="1">
                <a:solidFill>
                  <a:srgbClr val="000000"/>
                </a:solidFill>
                <a:latin typeface="Canva Sans"/>
                <a:ea typeface="Canva Sans"/>
                <a:cs typeface="Canva Sans"/>
                <a:sym typeface="Canva Sans"/>
              </a:rPr>
              <a:t>zentral</a:t>
            </a:r>
            <a:r>
              <a:rPr lang="en-US" sz="5000" dirty="0">
                <a:solidFill>
                  <a:srgbClr val="000000"/>
                </a:solidFill>
                <a:latin typeface="Canva Sans"/>
                <a:ea typeface="Canva Sans"/>
                <a:cs typeface="Canva Sans"/>
                <a:sym typeface="Canva Sans"/>
              </a:rPr>
              <a:t> in Berlin)</a:t>
            </a:r>
          </a:p>
        </p:txBody>
      </p:sp>
      <p:sp>
        <p:nvSpPr>
          <p:cNvPr id="10" name="TextBox 10"/>
          <p:cNvSpPr txBox="1"/>
          <p:nvPr/>
        </p:nvSpPr>
        <p:spPr>
          <a:xfrm>
            <a:off x="3830271" y="5409263"/>
            <a:ext cx="13768760" cy="86360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allgemeiner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des </a:t>
            </a:r>
            <a:r>
              <a:rPr lang="en-US" sz="5000" dirty="0" err="1">
                <a:solidFill>
                  <a:srgbClr val="000000"/>
                </a:solidFill>
                <a:latin typeface="Canva Sans"/>
                <a:ea typeface="Canva Sans"/>
                <a:cs typeface="Canva Sans"/>
                <a:sym typeface="Canva Sans"/>
              </a:rPr>
              <a:t>Antragstellers</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30271" y="6406213"/>
            <a:ext cx="10493722" cy="86360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ausschließlicher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AG</a:t>
            </a:r>
          </a:p>
        </p:txBody>
      </p:sp>
      <p:sp>
        <p:nvSpPr>
          <p:cNvPr id="12" name="TextBox 12"/>
          <p:cNvSpPr txBox="1"/>
          <p:nvPr/>
        </p:nvSpPr>
        <p:spPr>
          <a:xfrm>
            <a:off x="3830271" y="7403163"/>
            <a:ext cx="4150965"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689 II 1 ZPO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659790" y="865945"/>
            <a:ext cx="1220837"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A16a</a:t>
            </a:r>
          </a:p>
        </p:txBody>
      </p:sp>
      <p:grpSp>
        <p:nvGrpSpPr>
          <p:cNvPr id="5" name="Group 5"/>
          <p:cNvGrpSpPr/>
          <p:nvPr/>
        </p:nvGrpSpPr>
        <p:grpSpPr>
          <a:xfrm>
            <a:off x="2650381" y="471743"/>
            <a:ext cx="15120857" cy="2772231"/>
            <a:chOff x="0" y="0"/>
            <a:chExt cx="2342616" cy="429491"/>
          </a:xfrm>
        </p:grpSpPr>
        <p:sp>
          <p:nvSpPr>
            <p:cNvPr id="6" name="Freeform 6"/>
            <p:cNvSpPr/>
            <p:nvPr/>
          </p:nvSpPr>
          <p:spPr>
            <a:xfrm>
              <a:off x="0" y="0"/>
              <a:ext cx="2342616" cy="429491"/>
            </a:xfrm>
            <a:custGeom>
              <a:avLst/>
              <a:gdLst/>
              <a:ahLst/>
              <a:cxnLst/>
              <a:rect l="l" t="t" r="r" b="b"/>
              <a:pathLst>
                <a:path w="2342616" h="429491">
                  <a:moveTo>
                    <a:pt x="11776" y="0"/>
                  </a:moveTo>
                  <a:lnTo>
                    <a:pt x="2330840" y="0"/>
                  </a:lnTo>
                  <a:cubicBezTo>
                    <a:pt x="2337344" y="0"/>
                    <a:pt x="2342616" y="5272"/>
                    <a:pt x="2342616" y="11776"/>
                  </a:cubicBezTo>
                  <a:lnTo>
                    <a:pt x="2342616" y="417715"/>
                  </a:lnTo>
                  <a:cubicBezTo>
                    <a:pt x="2342616" y="424219"/>
                    <a:pt x="2337344" y="429491"/>
                    <a:pt x="2330840" y="429491"/>
                  </a:cubicBezTo>
                  <a:lnTo>
                    <a:pt x="11776" y="429491"/>
                  </a:lnTo>
                  <a:cubicBezTo>
                    <a:pt x="5272" y="429491"/>
                    <a:pt x="0" y="424219"/>
                    <a:pt x="0" y="417715"/>
                  </a:cubicBezTo>
                  <a:lnTo>
                    <a:pt x="0" y="11776"/>
                  </a:lnTo>
                  <a:cubicBezTo>
                    <a:pt x="0" y="5272"/>
                    <a:pt x="5272" y="0"/>
                    <a:pt x="11776" y="0"/>
                  </a:cubicBezTo>
                  <a:close/>
                </a:path>
              </a:pathLst>
            </a:custGeom>
            <a:blipFill>
              <a:blip r:embed="rId5"/>
              <a:stretch>
                <a:fillRect t="-222719" b="-222719"/>
              </a:stretch>
            </a:blipFill>
          </p:spPr>
          <p:txBody>
            <a:bodyPr/>
            <a:lstStyle/>
            <a:p>
              <a:endParaRPr lang="de-DE"/>
            </a:p>
          </p:txBody>
        </p:sp>
      </p:grpSp>
      <p:sp>
        <p:nvSpPr>
          <p:cNvPr id="7" name="TextBox 7"/>
          <p:cNvSpPr txBox="1"/>
          <p:nvPr/>
        </p:nvSpPr>
        <p:spPr>
          <a:xfrm>
            <a:off x="2935230" y="524359"/>
            <a:ext cx="14836008" cy="26670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Herr Manfred Schmidt, wohnhaft in Lichtenberg, vertreten durch Rechtsanwalt Hans Schubert, verklagt Frau Ute Liebermann, wohn-haft in Mitte, wegen Restkaufpreisforderung in Höhe von 2.500,00 €. Ein entsprechender Vorschuss ist mit der Klageschrift per Gerichtskostenstempler eingegangen.</a:t>
            </a:r>
          </a:p>
        </p:txBody>
      </p:sp>
      <p:sp>
        <p:nvSpPr>
          <p:cNvPr id="8" name="TextBox 8"/>
          <p:cNvSpPr txBox="1"/>
          <p:nvPr/>
        </p:nvSpPr>
        <p:spPr>
          <a:xfrm>
            <a:off x="3816259" y="8029575"/>
            <a:ext cx="4413341" cy="863600"/>
          </a:xfrm>
          <a:prstGeom prst="rect">
            <a:avLst/>
          </a:prstGeom>
        </p:spPr>
        <p:txBody>
          <a:bodyPr wrap="square"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AG Mitte</a:t>
            </a:r>
          </a:p>
        </p:txBody>
      </p:sp>
      <p:sp>
        <p:nvSpPr>
          <p:cNvPr id="9" name="TextBox 9"/>
          <p:cNvSpPr txBox="1"/>
          <p:nvPr/>
        </p:nvSpPr>
        <p:spPr>
          <a:xfrm>
            <a:off x="2650380" y="3706832"/>
            <a:ext cx="46648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10" name="TextBox 10"/>
          <p:cNvSpPr txBox="1"/>
          <p:nvPr/>
        </p:nvSpPr>
        <p:spPr>
          <a:xfrm>
            <a:off x="3816258" y="5038725"/>
            <a:ext cx="8756741" cy="863600"/>
          </a:xfrm>
          <a:prstGeom prst="rect">
            <a:avLst/>
          </a:prstGeom>
        </p:spPr>
        <p:txBody>
          <a:bodyPr wrap="square" lIns="0" tIns="0" rIns="0" bIns="0" rtlCol="0" anchor="t">
            <a:spAutoFit/>
          </a:bodyPr>
          <a:lstStyle/>
          <a:p>
            <a:pPr>
              <a:lnSpc>
                <a:spcPts val="7000"/>
              </a:lnSpc>
              <a:spcBef>
                <a:spcPct val="0"/>
              </a:spcBef>
            </a:pPr>
            <a:r>
              <a:rPr lang="en-US" sz="5000" dirty="0" err="1">
                <a:solidFill>
                  <a:srgbClr val="000000"/>
                </a:solidFill>
                <a:latin typeface="Canva Sans"/>
                <a:ea typeface="Canva Sans"/>
                <a:cs typeface="Canva Sans"/>
                <a:sym typeface="Canva Sans"/>
              </a:rPr>
              <a:t>allgemeine</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16259" y="6035675"/>
            <a:ext cx="9213941"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Wohnsitz</a:t>
            </a:r>
            <a:r>
              <a:rPr lang="en-US" sz="5000" dirty="0">
                <a:solidFill>
                  <a:srgbClr val="000000"/>
                </a:solidFill>
                <a:latin typeface="Canva Sans"/>
                <a:ea typeface="Canva Sans"/>
                <a:cs typeface="Canva Sans"/>
                <a:sym typeface="Canva Sans"/>
              </a:rPr>
              <a:t> des </a:t>
            </a:r>
            <a:r>
              <a:rPr lang="en-US" sz="5000" dirty="0" err="1">
                <a:solidFill>
                  <a:srgbClr val="000000"/>
                </a:solidFill>
                <a:latin typeface="Canva Sans"/>
                <a:ea typeface="Canva Sans"/>
                <a:cs typeface="Canva Sans"/>
                <a:sym typeface="Canva Sans"/>
              </a:rPr>
              <a:t>Beklagten</a:t>
            </a:r>
            <a:endParaRPr lang="en-US" sz="5000" dirty="0">
              <a:solidFill>
                <a:srgbClr val="000000"/>
              </a:solidFill>
              <a:latin typeface="Canva Sans"/>
              <a:ea typeface="Canva Sans"/>
              <a:cs typeface="Canva Sans"/>
              <a:sym typeface="Canva Sans"/>
            </a:endParaRPr>
          </a:p>
        </p:txBody>
      </p:sp>
      <p:sp>
        <p:nvSpPr>
          <p:cNvPr id="12" name="TextBox 12"/>
          <p:cNvSpPr txBox="1"/>
          <p:nvPr/>
        </p:nvSpPr>
        <p:spPr>
          <a:xfrm>
            <a:off x="3816259" y="7032625"/>
            <a:ext cx="3975795"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12, 13 ZPO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638098" y="865944"/>
            <a:ext cx="1343102" cy="696155"/>
          </a:xfrm>
          <a:prstGeom prst="rect">
            <a:avLst/>
          </a:prstGeom>
        </p:spPr>
        <p:txBody>
          <a:bodyPr wrap="square"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A16b</a:t>
            </a:r>
          </a:p>
        </p:txBody>
      </p:sp>
      <p:grpSp>
        <p:nvGrpSpPr>
          <p:cNvPr id="5" name="Group 5"/>
          <p:cNvGrpSpPr/>
          <p:nvPr/>
        </p:nvGrpSpPr>
        <p:grpSpPr>
          <a:xfrm>
            <a:off x="2650381" y="471743"/>
            <a:ext cx="15234057" cy="2860004"/>
            <a:chOff x="0" y="0"/>
            <a:chExt cx="2360154" cy="443089"/>
          </a:xfrm>
        </p:grpSpPr>
        <p:sp>
          <p:nvSpPr>
            <p:cNvPr id="6" name="Freeform 6"/>
            <p:cNvSpPr/>
            <p:nvPr/>
          </p:nvSpPr>
          <p:spPr>
            <a:xfrm>
              <a:off x="0" y="0"/>
              <a:ext cx="2360154" cy="443089"/>
            </a:xfrm>
            <a:custGeom>
              <a:avLst/>
              <a:gdLst/>
              <a:ahLst/>
              <a:cxnLst/>
              <a:rect l="l" t="t" r="r" b="b"/>
              <a:pathLst>
                <a:path w="2360154" h="443089">
                  <a:moveTo>
                    <a:pt x="11689" y="0"/>
                  </a:moveTo>
                  <a:lnTo>
                    <a:pt x="2348465" y="0"/>
                  </a:lnTo>
                  <a:cubicBezTo>
                    <a:pt x="2351565" y="0"/>
                    <a:pt x="2354538" y="1231"/>
                    <a:pt x="2356731" y="3423"/>
                  </a:cubicBezTo>
                  <a:cubicBezTo>
                    <a:pt x="2358922" y="5616"/>
                    <a:pt x="2360154" y="8589"/>
                    <a:pt x="2360154" y="11689"/>
                  </a:cubicBezTo>
                  <a:lnTo>
                    <a:pt x="2360154" y="431401"/>
                  </a:lnTo>
                  <a:cubicBezTo>
                    <a:pt x="2360154" y="437856"/>
                    <a:pt x="2354921" y="443089"/>
                    <a:pt x="2348465" y="443089"/>
                  </a:cubicBezTo>
                  <a:lnTo>
                    <a:pt x="11689" y="443089"/>
                  </a:lnTo>
                  <a:cubicBezTo>
                    <a:pt x="5233" y="443089"/>
                    <a:pt x="0" y="437856"/>
                    <a:pt x="0" y="431401"/>
                  </a:cubicBezTo>
                  <a:lnTo>
                    <a:pt x="0" y="11689"/>
                  </a:lnTo>
                  <a:cubicBezTo>
                    <a:pt x="0" y="5233"/>
                    <a:pt x="5233" y="0"/>
                    <a:pt x="11689" y="0"/>
                  </a:cubicBezTo>
                  <a:close/>
                </a:path>
              </a:pathLst>
            </a:custGeom>
            <a:blipFill>
              <a:blip r:embed="rId5"/>
              <a:stretch>
                <a:fillRect t="-216329" b="-216329"/>
              </a:stretch>
            </a:blipFill>
          </p:spPr>
          <p:txBody>
            <a:bodyPr/>
            <a:lstStyle/>
            <a:p>
              <a:endParaRPr lang="de-DE"/>
            </a:p>
          </p:txBody>
        </p:sp>
      </p:grpSp>
      <p:sp>
        <p:nvSpPr>
          <p:cNvPr id="7" name="TextBox 7"/>
          <p:cNvSpPr txBox="1"/>
          <p:nvPr/>
        </p:nvSpPr>
        <p:spPr>
          <a:xfrm>
            <a:off x="2763581" y="568245"/>
            <a:ext cx="14920100" cy="26670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Herr Uwe Meier, wohnhaft in Hohenschönhausen, vertreten durch Rechtsanwalt Hans Schubert, verklagt Herrn Hans Schmidt, wohnhaft in Mitte, wegen eines Darlehens in Höhe von 3.500,00 €. Ein ent-sprechender Vorschuss ist mit der Klageschrift per Scheck eingegangen.</a:t>
            </a:r>
          </a:p>
        </p:txBody>
      </p:sp>
      <p:sp>
        <p:nvSpPr>
          <p:cNvPr id="8" name="TextBox 8"/>
          <p:cNvSpPr txBox="1"/>
          <p:nvPr/>
        </p:nvSpPr>
        <p:spPr>
          <a:xfrm>
            <a:off x="3835002" y="7004588"/>
            <a:ext cx="6723459"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1 ZPO, 23 Nr. 1 GVG</a:t>
            </a:r>
          </a:p>
        </p:txBody>
      </p:sp>
      <p:sp>
        <p:nvSpPr>
          <p:cNvPr id="9" name="TextBox 9"/>
          <p:cNvSpPr txBox="1"/>
          <p:nvPr/>
        </p:nvSpPr>
        <p:spPr>
          <a:xfrm>
            <a:off x="2650381" y="3682687"/>
            <a:ext cx="3759473" cy="1193800"/>
          </a:xfrm>
          <a:prstGeom prst="rect">
            <a:avLst/>
          </a:prstGeom>
        </p:spPr>
        <p:txBody>
          <a:bodyPr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sachlich</a:t>
            </a:r>
            <a:r>
              <a:rPr lang="en-US" sz="6999" u="sng" dirty="0">
                <a:solidFill>
                  <a:srgbClr val="000000"/>
                </a:solidFill>
                <a:latin typeface="Canva Sans"/>
                <a:ea typeface="Canva Sans"/>
                <a:cs typeface="Canva Sans"/>
                <a:sym typeface="Canva Sans"/>
              </a:rPr>
              <a:t>:</a:t>
            </a:r>
          </a:p>
        </p:txBody>
      </p:sp>
      <p:sp>
        <p:nvSpPr>
          <p:cNvPr id="10" name="TextBox 10"/>
          <p:cNvSpPr txBox="1"/>
          <p:nvPr/>
        </p:nvSpPr>
        <p:spPr>
          <a:xfrm>
            <a:off x="3835002" y="5140413"/>
            <a:ext cx="3741093" cy="86360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Amtsgericht</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35002" y="6072500"/>
            <a:ext cx="9499998"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Streitwert</a:t>
            </a:r>
            <a:r>
              <a:rPr lang="en-US" sz="5000" dirty="0">
                <a:solidFill>
                  <a:srgbClr val="000000"/>
                </a:solidFill>
                <a:latin typeface="Canva Sans"/>
                <a:ea typeface="Canva Sans"/>
                <a:cs typeface="Canva Sans"/>
                <a:sym typeface="Canva Sans"/>
              </a:rPr>
              <a:t> bis 5.000,00 €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60557" y="904044"/>
            <a:ext cx="1419302" cy="679450"/>
          </a:xfrm>
          <a:prstGeom prst="rect">
            <a:avLst/>
          </a:prstGeom>
        </p:spPr>
        <p:txBody>
          <a:bodyPr wrap="square"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A16b</a:t>
            </a:r>
          </a:p>
        </p:txBody>
      </p:sp>
      <p:grpSp>
        <p:nvGrpSpPr>
          <p:cNvPr id="5" name="Group 5"/>
          <p:cNvGrpSpPr/>
          <p:nvPr/>
        </p:nvGrpSpPr>
        <p:grpSpPr>
          <a:xfrm>
            <a:off x="2650381" y="471743"/>
            <a:ext cx="15234057" cy="2860004"/>
            <a:chOff x="0" y="0"/>
            <a:chExt cx="2360154" cy="443089"/>
          </a:xfrm>
        </p:grpSpPr>
        <p:sp>
          <p:nvSpPr>
            <p:cNvPr id="6" name="Freeform 6"/>
            <p:cNvSpPr/>
            <p:nvPr/>
          </p:nvSpPr>
          <p:spPr>
            <a:xfrm>
              <a:off x="0" y="0"/>
              <a:ext cx="2360154" cy="443089"/>
            </a:xfrm>
            <a:custGeom>
              <a:avLst/>
              <a:gdLst/>
              <a:ahLst/>
              <a:cxnLst/>
              <a:rect l="l" t="t" r="r" b="b"/>
              <a:pathLst>
                <a:path w="2360154" h="443089">
                  <a:moveTo>
                    <a:pt x="11689" y="0"/>
                  </a:moveTo>
                  <a:lnTo>
                    <a:pt x="2348465" y="0"/>
                  </a:lnTo>
                  <a:cubicBezTo>
                    <a:pt x="2351565" y="0"/>
                    <a:pt x="2354538" y="1231"/>
                    <a:pt x="2356731" y="3423"/>
                  </a:cubicBezTo>
                  <a:cubicBezTo>
                    <a:pt x="2358922" y="5616"/>
                    <a:pt x="2360154" y="8589"/>
                    <a:pt x="2360154" y="11689"/>
                  </a:cubicBezTo>
                  <a:lnTo>
                    <a:pt x="2360154" y="431401"/>
                  </a:lnTo>
                  <a:cubicBezTo>
                    <a:pt x="2360154" y="437856"/>
                    <a:pt x="2354921" y="443089"/>
                    <a:pt x="2348465" y="443089"/>
                  </a:cubicBezTo>
                  <a:lnTo>
                    <a:pt x="11689" y="443089"/>
                  </a:lnTo>
                  <a:cubicBezTo>
                    <a:pt x="5233" y="443089"/>
                    <a:pt x="0" y="437856"/>
                    <a:pt x="0" y="431401"/>
                  </a:cubicBezTo>
                  <a:lnTo>
                    <a:pt x="0" y="11689"/>
                  </a:lnTo>
                  <a:cubicBezTo>
                    <a:pt x="0" y="5233"/>
                    <a:pt x="5233" y="0"/>
                    <a:pt x="11689" y="0"/>
                  </a:cubicBezTo>
                  <a:close/>
                </a:path>
              </a:pathLst>
            </a:custGeom>
            <a:blipFill>
              <a:blip r:embed="rId5"/>
              <a:stretch>
                <a:fillRect t="-216329" b="-216329"/>
              </a:stretch>
            </a:blipFill>
          </p:spPr>
          <p:txBody>
            <a:bodyPr/>
            <a:lstStyle/>
            <a:p>
              <a:endParaRPr lang="de-DE"/>
            </a:p>
          </p:txBody>
        </p:sp>
      </p:grpSp>
      <p:sp>
        <p:nvSpPr>
          <p:cNvPr id="7" name="TextBox 7"/>
          <p:cNvSpPr txBox="1"/>
          <p:nvPr/>
        </p:nvSpPr>
        <p:spPr>
          <a:xfrm>
            <a:off x="2763581" y="568245"/>
            <a:ext cx="14920100" cy="26670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Herr Uwe Meier, wohnhaft in Hohenschönhausen, vertreten durch Rechtsanwalt Hans Schubert, verklagt Herrn Hans Schmidt, wohnhaft in Mitte, wegen eines Darlehens in Höhe von 3.500,00 €. Ein ent-sprechender Vorschuss ist mit der Klageschrift per Scheck eingegangen.</a:t>
            </a:r>
          </a:p>
        </p:txBody>
      </p:sp>
      <p:sp>
        <p:nvSpPr>
          <p:cNvPr id="8" name="TextBox 8"/>
          <p:cNvSpPr txBox="1"/>
          <p:nvPr/>
        </p:nvSpPr>
        <p:spPr>
          <a:xfrm>
            <a:off x="3896424" y="8058413"/>
            <a:ext cx="3875976" cy="863600"/>
          </a:xfrm>
          <a:prstGeom prst="rect">
            <a:avLst/>
          </a:prstGeom>
        </p:spPr>
        <p:txBody>
          <a:bodyPr wrap="square"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AG Mitte</a:t>
            </a:r>
          </a:p>
        </p:txBody>
      </p:sp>
      <p:sp>
        <p:nvSpPr>
          <p:cNvPr id="9" name="TextBox 9"/>
          <p:cNvSpPr txBox="1"/>
          <p:nvPr/>
        </p:nvSpPr>
        <p:spPr>
          <a:xfrm>
            <a:off x="2763581" y="3696057"/>
            <a:ext cx="5749152" cy="1193800"/>
          </a:xfrm>
          <a:prstGeom prst="rect">
            <a:avLst/>
          </a:prstGeom>
        </p:spPr>
        <p:txBody>
          <a:bodyPr lIns="0" tIns="0" rIns="0" bIns="0" rtlCol="0" anchor="t">
            <a:spAutoFit/>
          </a:bodyPr>
          <a:lstStyle/>
          <a:p>
            <a:pPr algn="l">
              <a:lnSpc>
                <a:spcPts val="9799"/>
              </a:lnSpc>
              <a:spcBef>
                <a:spcPct val="0"/>
              </a:spcBef>
            </a:pPr>
            <a:r>
              <a:rPr lang="en-US" sz="6999" u="sng">
                <a:solidFill>
                  <a:srgbClr val="000000"/>
                </a:solidFill>
                <a:latin typeface="Canva Sans"/>
                <a:ea typeface="Canva Sans"/>
                <a:cs typeface="Canva Sans"/>
                <a:sym typeface="Canva Sans"/>
              </a:rPr>
              <a:t>örtlich:</a:t>
            </a:r>
          </a:p>
        </p:txBody>
      </p:sp>
      <p:sp>
        <p:nvSpPr>
          <p:cNvPr id="10" name="TextBox 10"/>
          <p:cNvSpPr txBox="1"/>
          <p:nvPr/>
        </p:nvSpPr>
        <p:spPr>
          <a:xfrm>
            <a:off x="3896424" y="5126263"/>
            <a:ext cx="8061350"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000000"/>
                </a:solidFill>
                <a:latin typeface="Canva Sans"/>
                <a:ea typeface="Canva Sans"/>
                <a:cs typeface="Canva Sans"/>
                <a:sym typeface="Canva Sans"/>
              </a:rPr>
              <a:t>allgemeiner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96424" y="6102613"/>
            <a:ext cx="9743376"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Wohnsitz</a:t>
            </a:r>
            <a:r>
              <a:rPr lang="en-US" sz="5000" dirty="0">
                <a:solidFill>
                  <a:srgbClr val="000000"/>
                </a:solidFill>
                <a:latin typeface="Canva Sans"/>
                <a:ea typeface="Canva Sans"/>
                <a:cs typeface="Canva Sans"/>
                <a:sym typeface="Canva Sans"/>
              </a:rPr>
              <a:t> des </a:t>
            </a:r>
            <a:r>
              <a:rPr lang="en-US" sz="5000" dirty="0" err="1">
                <a:solidFill>
                  <a:srgbClr val="000000"/>
                </a:solidFill>
                <a:latin typeface="Canva Sans"/>
                <a:ea typeface="Canva Sans"/>
                <a:cs typeface="Canva Sans"/>
                <a:sym typeface="Canva Sans"/>
              </a:rPr>
              <a:t>Beklagten</a:t>
            </a:r>
            <a:endParaRPr lang="en-US" sz="5000" dirty="0">
              <a:solidFill>
                <a:srgbClr val="000000"/>
              </a:solidFill>
              <a:latin typeface="Canva Sans"/>
              <a:ea typeface="Canva Sans"/>
              <a:cs typeface="Canva Sans"/>
              <a:sym typeface="Canva Sans"/>
            </a:endParaRPr>
          </a:p>
        </p:txBody>
      </p:sp>
      <p:sp>
        <p:nvSpPr>
          <p:cNvPr id="12" name="TextBox 12"/>
          <p:cNvSpPr txBox="1"/>
          <p:nvPr/>
        </p:nvSpPr>
        <p:spPr>
          <a:xfrm>
            <a:off x="3896424" y="7080513"/>
            <a:ext cx="7244655" cy="863600"/>
          </a:xfrm>
          <a:prstGeom prst="rect">
            <a:avLst/>
          </a:prstGeom>
        </p:spPr>
        <p:txBody>
          <a:bodyPr wrap="square"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12, 13 ZPO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660272" y="865945"/>
            <a:ext cx="1244727" cy="679450"/>
          </a:xfrm>
          <a:prstGeom prst="rect">
            <a:avLst/>
          </a:prstGeom>
        </p:spPr>
        <p:txBody>
          <a:bodyPr wrap="square"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A16c</a:t>
            </a:r>
          </a:p>
        </p:txBody>
      </p:sp>
      <p:grpSp>
        <p:nvGrpSpPr>
          <p:cNvPr id="5" name="Group 5"/>
          <p:cNvGrpSpPr/>
          <p:nvPr/>
        </p:nvGrpSpPr>
        <p:grpSpPr>
          <a:xfrm>
            <a:off x="2650381" y="476288"/>
            <a:ext cx="15049647" cy="3401270"/>
            <a:chOff x="0" y="0"/>
            <a:chExt cx="2331584" cy="526946"/>
          </a:xfrm>
        </p:grpSpPr>
        <p:sp>
          <p:nvSpPr>
            <p:cNvPr id="6" name="Freeform 6"/>
            <p:cNvSpPr/>
            <p:nvPr/>
          </p:nvSpPr>
          <p:spPr>
            <a:xfrm>
              <a:off x="0" y="0"/>
              <a:ext cx="2331584" cy="526946"/>
            </a:xfrm>
            <a:custGeom>
              <a:avLst/>
              <a:gdLst/>
              <a:ahLst/>
              <a:cxnLst/>
              <a:rect l="l" t="t" r="r" b="b"/>
              <a:pathLst>
                <a:path w="2331584" h="526946">
                  <a:moveTo>
                    <a:pt x="11832" y="0"/>
                  </a:moveTo>
                  <a:lnTo>
                    <a:pt x="2319752" y="0"/>
                  </a:lnTo>
                  <a:cubicBezTo>
                    <a:pt x="2322890" y="0"/>
                    <a:pt x="2325900" y="1247"/>
                    <a:pt x="2328119" y="3465"/>
                  </a:cubicBezTo>
                  <a:cubicBezTo>
                    <a:pt x="2330338" y="5684"/>
                    <a:pt x="2331584" y="8694"/>
                    <a:pt x="2331584" y="11832"/>
                  </a:cubicBezTo>
                  <a:lnTo>
                    <a:pt x="2331584" y="515114"/>
                  </a:lnTo>
                  <a:cubicBezTo>
                    <a:pt x="2331584" y="518252"/>
                    <a:pt x="2330338" y="521261"/>
                    <a:pt x="2328119" y="523480"/>
                  </a:cubicBezTo>
                  <a:cubicBezTo>
                    <a:pt x="2325900" y="525699"/>
                    <a:pt x="2322890" y="526946"/>
                    <a:pt x="2319752" y="526946"/>
                  </a:cubicBezTo>
                  <a:lnTo>
                    <a:pt x="11832" y="526946"/>
                  </a:lnTo>
                  <a:cubicBezTo>
                    <a:pt x="8694" y="526946"/>
                    <a:pt x="5684" y="525699"/>
                    <a:pt x="3465" y="523480"/>
                  </a:cubicBezTo>
                  <a:cubicBezTo>
                    <a:pt x="1247" y="521261"/>
                    <a:pt x="0" y="518252"/>
                    <a:pt x="0" y="515114"/>
                  </a:cubicBezTo>
                  <a:lnTo>
                    <a:pt x="0" y="11832"/>
                  </a:lnTo>
                  <a:cubicBezTo>
                    <a:pt x="0" y="8694"/>
                    <a:pt x="1247" y="5684"/>
                    <a:pt x="3465" y="3465"/>
                  </a:cubicBezTo>
                  <a:cubicBezTo>
                    <a:pt x="5684" y="1247"/>
                    <a:pt x="8694" y="0"/>
                    <a:pt x="11832" y="0"/>
                  </a:cubicBezTo>
                  <a:close/>
                </a:path>
              </a:pathLst>
            </a:custGeom>
            <a:blipFill>
              <a:blip r:embed="rId5"/>
              <a:stretch>
                <a:fillRect t="-171235" b="-171235"/>
              </a:stretch>
            </a:blipFill>
          </p:spPr>
          <p:txBody>
            <a:bodyPr/>
            <a:lstStyle/>
            <a:p>
              <a:endParaRPr lang="de-DE"/>
            </a:p>
          </p:txBody>
        </p:sp>
      </p:grpSp>
      <p:sp>
        <p:nvSpPr>
          <p:cNvPr id="7" name="TextBox 7"/>
          <p:cNvSpPr txBox="1"/>
          <p:nvPr/>
        </p:nvSpPr>
        <p:spPr>
          <a:xfrm>
            <a:off x="2650381" y="4643050"/>
            <a:ext cx="3759473" cy="1193800"/>
          </a:xfrm>
          <a:prstGeom prst="rect">
            <a:avLst/>
          </a:prstGeom>
        </p:spPr>
        <p:txBody>
          <a:bodyPr lIns="0" tIns="0" rIns="0" bIns="0" rtlCol="0" anchor="t">
            <a:spAutoFit/>
          </a:bodyPr>
          <a:lstStyle/>
          <a:p>
            <a:pPr algn="ctr">
              <a:lnSpc>
                <a:spcPts val="9799"/>
              </a:lnSpc>
              <a:spcBef>
                <a:spcPct val="0"/>
              </a:spcBef>
            </a:pPr>
            <a:r>
              <a:rPr lang="en-US" sz="6999" u="sng">
                <a:solidFill>
                  <a:srgbClr val="000000"/>
                </a:solidFill>
                <a:latin typeface="Canva Sans"/>
                <a:ea typeface="Canva Sans"/>
                <a:cs typeface="Canva Sans"/>
                <a:sym typeface="Canva Sans"/>
              </a:rPr>
              <a:t>sachlich:</a:t>
            </a:r>
          </a:p>
        </p:txBody>
      </p:sp>
      <p:sp>
        <p:nvSpPr>
          <p:cNvPr id="8" name="TextBox 8"/>
          <p:cNvSpPr txBox="1"/>
          <p:nvPr/>
        </p:nvSpPr>
        <p:spPr>
          <a:xfrm>
            <a:off x="2776653" y="588299"/>
            <a:ext cx="14797104" cy="32004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Herr Max Krüger, wohnhaft in Weißensee, vertreten durch Rechts-anwalt Lehmann, verklagt Herrn Weber, wohnhaft in Mitte. Herr Weber wohnte bei Herrn Krüger in Spandau zur Miete. Nach einem Streit zog Herr Weber aus. Herr Weber soll die letzte Monatsmiete in Höhe von 750,00 € an Herrn Krüger zahlen. Ein entsprechender Vorschuss ist mit der Klageschrift per Scheck eingegangen.</a:t>
            </a:r>
          </a:p>
        </p:txBody>
      </p:sp>
      <p:sp>
        <p:nvSpPr>
          <p:cNvPr id="9" name="TextBox 9"/>
          <p:cNvSpPr txBox="1"/>
          <p:nvPr/>
        </p:nvSpPr>
        <p:spPr>
          <a:xfrm>
            <a:off x="3835002" y="7878375"/>
            <a:ext cx="7293992" cy="863600"/>
          </a:xfrm>
          <a:prstGeom prst="rect">
            <a:avLst/>
          </a:prstGeom>
        </p:spPr>
        <p:txBody>
          <a:bodyPr lIns="0" tIns="0" rIns="0" bIns="0" rtlCol="0" anchor="t">
            <a:spAutoFit/>
          </a:bodyPr>
          <a:lstStyle/>
          <a:p>
            <a:pPr algn="ctr">
              <a:lnSpc>
                <a:spcPts val="7000"/>
              </a:lnSpc>
              <a:spcBef>
                <a:spcPct val="0"/>
              </a:spcBef>
            </a:pPr>
            <a:r>
              <a:rPr lang="en-US" sz="5000" dirty="0">
                <a:solidFill>
                  <a:srgbClr val="000000"/>
                </a:solidFill>
                <a:latin typeface="Canva Sans"/>
                <a:ea typeface="Canva Sans"/>
                <a:cs typeface="Canva Sans"/>
                <a:sym typeface="Canva Sans"/>
              </a:rPr>
              <a:t>§§ 1 ZPO, 23 Nr. 2a) GVG</a:t>
            </a:r>
          </a:p>
        </p:txBody>
      </p:sp>
      <p:sp>
        <p:nvSpPr>
          <p:cNvPr id="10" name="TextBox 10"/>
          <p:cNvSpPr txBox="1"/>
          <p:nvPr/>
        </p:nvSpPr>
        <p:spPr>
          <a:xfrm>
            <a:off x="3835002" y="5941625"/>
            <a:ext cx="3741093" cy="86360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Amtsgericht</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35002" y="6910000"/>
            <a:ext cx="12547998" cy="838819"/>
          </a:xfrm>
          <a:prstGeom prst="rect">
            <a:avLst/>
          </a:prstGeom>
        </p:spPr>
        <p:txBody>
          <a:bodyPr wrap="square" lIns="0" tIns="0" rIns="0" bIns="0" rtlCol="0" anchor="t">
            <a:spAutoFit/>
          </a:bodyPr>
          <a:lstStyle/>
          <a:p>
            <a:pPr>
              <a:lnSpc>
                <a:spcPts val="7000"/>
              </a:lnSpc>
              <a:spcBef>
                <a:spcPct val="0"/>
              </a:spcBef>
            </a:pPr>
            <a:r>
              <a:rPr lang="en-US" sz="5000" dirty="0" err="1">
                <a:solidFill>
                  <a:srgbClr val="000000"/>
                </a:solidFill>
                <a:latin typeface="Canva Sans"/>
                <a:ea typeface="Canva Sans"/>
                <a:cs typeface="Canva Sans"/>
                <a:sym typeface="Canva Sans"/>
              </a:rPr>
              <a:t>ohne</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Rücksicht</a:t>
            </a:r>
            <a:r>
              <a:rPr lang="en-US" sz="5000" dirty="0">
                <a:solidFill>
                  <a:srgbClr val="000000"/>
                </a:solidFill>
                <a:latin typeface="Canva Sans"/>
                <a:ea typeface="Canva Sans"/>
                <a:cs typeface="Canva Sans"/>
                <a:sym typeface="Canva Sans"/>
              </a:rPr>
              <a:t> auf den </a:t>
            </a:r>
            <a:r>
              <a:rPr lang="en-US" sz="5000" dirty="0" err="1">
                <a:solidFill>
                  <a:srgbClr val="000000"/>
                </a:solidFill>
                <a:latin typeface="Canva Sans"/>
                <a:ea typeface="Canva Sans"/>
                <a:cs typeface="Canva Sans"/>
                <a:sym typeface="Canva Sans"/>
              </a:rPr>
              <a:t>Streitwert</a:t>
            </a:r>
            <a:endParaRPr lang="en-US" sz="5000" dirty="0">
              <a:solidFill>
                <a:srgbClr val="000000"/>
              </a:solidFill>
              <a:latin typeface="Canva Sans"/>
              <a:ea typeface="Canva Sans"/>
              <a:cs typeface="Canva Sans"/>
              <a:sym typeface="Canv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660272" y="865944"/>
            <a:ext cx="1244727" cy="671018"/>
          </a:xfrm>
          <a:prstGeom prst="rect">
            <a:avLst/>
          </a:prstGeom>
        </p:spPr>
        <p:txBody>
          <a:bodyPr wrap="square"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A16c</a:t>
            </a:r>
          </a:p>
        </p:txBody>
      </p:sp>
      <p:grpSp>
        <p:nvGrpSpPr>
          <p:cNvPr id="5" name="Group 5"/>
          <p:cNvGrpSpPr/>
          <p:nvPr/>
        </p:nvGrpSpPr>
        <p:grpSpPr>
          <a:xfrm>
            <a:off x="2650381" y="476288"/>
            <a:ext cx="15049647" cy="3401270"/>
            <a:chOff x="0" y="0"/>
            <a:chExt cx="2331584" cy="526946"/>
          </a:xfrm>
        </p:grpSpPr>
        <p:sp>
          <p:nvSpPr>
            <p:cNvPr id="6" name="Freeform 6"/>
            <p:cNvSpPr/>
            <p:nvPr/>
          </p:nvSpPr>
          <p:spPr>
            <a:xfrm>
              <a:off x="0" y="0"/>
              <a:ext cx="2331584" cy="526946"/>
            </a:xfrm>
            <a:custGeom>
              <a:avLst/>
              <a:gdLst/>
              <a:ahLst/>
              <a:cxnLst/>
              <a:rect l="l" t="t" r="r" b="b"/>
              <a:pathLst>
                <a:path w="2331584" h="526946">
                  <a:moveTo>
                    <a:pt x="11832" y="0"/>
                  </a:moveTo>
                  <a:lnTo>
                    <a:pt x="2319752" y="0"/>
                  </a:lnTo>
                  <a:cubicBezTo>
                    <a:pt x="2322890" y="0"/>
                    <a:pt x="2325900" y="1247"/>
                    <a:pt x="2328119" y="3465"/>
                  </a:cubicBezTo>
                  <a:cubicBezTo>
                    <a:pt x="2330338" y="5684"/>
                    <a:pt x="2331584" y="8694"/>
                    <a:pt x="2331584" y="11832"/>
                  </a:cubicBezTo>
                  <a:lnTo>
                    <a:pt x="2331584" y="515114"/>
                  </a:lnTo>
                  <a:cubicBezTo>
                    <a:pt x="2331584" y="518252"/>
                    <a:pt x="2330338" y="521261"/>
                    <a:pt x="2328119" y="523480"/>
                  </a:cubicBezTo>
                  <a:cubicBezTo>
                    <a:pt x="2325900" y="525699"/>
                    <a:pt x="2322890" y="526946"/>
                    <a:pt x="2319752" y="526946"/>
                  </a:cubicBezTo>
                  <a:lnTo>
                    <a:pt x="11832" y="526946"/>
                  </a:lnTo>
                  <a:cubicBezTo>
                    <a:pt x="8694" y="526946"/>
                    <a:pt x="5684" y="525699"/>
                    <a:pt x="3465" y="523480"/>
                  </a:cubicBezTo>
                  <a:cubicBezTo>
                    <a:pt x="1247" y="521261"/>
                    <a:pt x="0" y="518252"/>
                    <a:pt x="0" y="515114"/>
                  </a:cubicBezTo>
                  <a:lnTo>
                    <a:pt x="0" y="11832"/>
                  </a:lnTo>
                  <a:cubicBezTo>
                    <a:pt x="0" y="8694"/>
                    <a:pt x="1247" y="5684"/>
                    <a:pt x="3465" y="3465"/>
                  </a:cubicBezTo>
                  <a:cubicBezTo>
                    <a:pt x="5684" y="1247"/>
                    <a:pt x="8694" y="0"/>
                    <a:pt x="11832" y="0"/>
                  </a:cubicBezTo>
                  <a:close/>
                </a:path>
              </a:pathLst>
            </a:custGeom>
            <a:blipFill>
              <a:blip r:embed="rId5"/>
              <a:stretch>
                <a:fillRect t="-171235" b="-171235"/>
              </a:stretch>
            </a:blipFill>
          </p:spPr>
          <p:txBody>
            <a:bodyPr/>
            <a:lstStyle/>
            <a:p>
              <a:endParaRPr lang="de-DE"/>
            </a:p>
          </p:txBody>
        </p:sp>
      </p:grpSp>
      <p:sp>
        <p:nvSpPr>
          <p:cNvPr id="7" name="TextBox 7"/>
          <p:cNvSpPr txBox="1"/>
          <p:nvPr/>
        </p:nvSpPr>
        <p:spPr>
          <a:xfrm>
            <a:off x="2776653" y="588299"/>
            <a:ext cx="14797104" cy="32004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Herr Max Krüger, wohnhaft in Weißensee, vertreten durch Rechts-anwalt Lehmann, verklagt Herrn Weber, wohnhaft in Mitte. Herr Weber wohnte bei Herrn Krüger in Spandau zur Miete. Nach einem Streit zog Herr Weber aus. Herr Weber soll die letzte Monatsmiete in Höhe von 750,00 € an Herrn Krüger zahlen. Ein entsprechender Vorschuss ist mit der Klageschrift per Scheck eingegangen.</a:t>
            </a:r>
          </a:p>
        </p:txBody>
      </p:sp>
      <p:sp>
        <p:nvSpPr>
          <p:cNvPr id="8" name="TextBox 8"/>
          <p:cNvSpPr txBox="1"/>
          <p:nvPr/>
        </p:nvSpPr>
        <p:spPr>
          <a:xfrm>
            <a:off x="3850604" y="8602941"/>
            <a:ext cx="5902996" cy="863600"/>
          </a:xfrm>
          <a:prstGeom prst="rect">
            <a:avLst/>
          </a:prstGeom>
        </p:spPr>
        <p:txBody>
          <a:bodyPr wrap="square"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AG Spandau</a:t>
            </a:r>
          </a:p>
        </p:txBody>
      </p:sp>
      <p:sp>
        <p:nvSpPr>
          <p:cNvPr id="9" name="TextBox 9"/>
          <p:cNvSpPr txBox="1"/>
          <p:nvPr/>
        </p:nvSpPr>
        <p:spPr>
          <a:xfrm>
            <a:off x="2650380" y="4370266"/>
            <a:ext cx="58078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10" name="TextBox 10"/>
          <p:cNvSpPr txBox="1"/>
          <p:nvPr/>
        </p:nvSpPr>
        <p:spPr>
          <a:xfrm>
            <a:off x="3850604" y="5729566"/>
            <a:ext cx="10841310" cy="1533525"/>
          </a:xfrm>
          <a:prstGeom prst="rect">
            <a:avLst/>
          </a:prstGeom>
        </p:spPr>
        <p:txBody>
          <a:bodyPr lIns="0" tIns="0" rIns="0" bIns="0" rtlCol="0" anchor="t">
            <a:spAutoFit/>
          </a:bodyPr>
          <a:lstStyle/>
          <a:p>
            <a:pPr algn="ctr">
              <a:lnSpc>
                <a:spcPts val="6000"/>
              </a:lnSpc>
            </a:pPr>
            <a:r>
              <a:rPr lang="en-US" sz="5000" dirty="0" err="1">
                <a:solidFill>
                  <a:srgbClr val="000000"/>
                </a:solidFill>
                <a:latin typeface="Canva Sans"/>
                <a:ea typeface="Canva Sans"/>
                <a:cs typeface="Canva Sans"/>
                <a:sym typeface="Canva Sans"/>
              </a:rPr>
              <a:t>ausschließlicher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des </a:t>
            </a:r>
          </a:p>
          <a:p>
            <a:pPr algn="l">
              <a:lnSpc>
                <a:spcPts val="6000"/>
              </a:lnSpc>
            </a:pPr>
            <a:r>
              <a:rPr lang="en-US" sz="5000" dirty="0" err="1">
                <a:solidFill>
                  <a:srgbClr val="000000"/>
                </a:solidFill>
                <a:latin typeface="Canva Sans"/>
                <a:ea typeface="Canva Sans"/>
                <a:cs typeface="Canva Sans"/>
                <a:sym typeface="Canva Sans"/>
              </a:rPr>
              <a:t>Mietobjekts</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50604" y="7501216"/>
            <a:ext cx="3030810"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29a ZPO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63909" y="952500"/>
            <a:ext cx="1424460" cy="671018"/>
          </a:xfrm>
          <a:prstGeom prst="rect">
            <a:avLst/>
          </a:prstGeom>
        </p:spPr>
        <p:txBody>
          <a:bodyPr wrap="square"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A16d</a:t>
            </a:r>
          </a:p>
        </p:txBody>
      </p:sp>
      <p:grpSp>
        <p:nvGrpSpPr>
          <p:cNvPr id="5" name="Group 5"/>
          <p:cNvGrpSpPr/>
          <p:nvPr/>
        </p:nvGrpSpPr>
        <p:grpSpPr>
          <a:xfrm>
            <a:off x="2650381" y="669843"/>
            <a:ext cx="15049647" cy="2975747"/>
            <a:chOff x="0" y="0"/>
            <a:chExt cx="2331584" cy="461021"/>
          </a:xfrm>
        </p:grpSpPr>
        <p:sp>
          <p:nvSpPr>
            <p:cNvPr id="6" name="Freeform 6"/>
            <p:cNvSpPr/>
            <p:nvPr/>
          </p:nvSpPr>
          <p:spPr>
            <a:xfrm>
              <a:off x="0" y="0"/>
              <a:ext cx="2331584" cy="461021"/>
            </a:xfrm>
            <a:custGeom>
              <a:avLst/>
              <a:gdLst/>
              <a:ahLst/>
              <a:cxnLst/>
              <a:rect l="l" t="t" r="r" b="b"/>
              <a:pathLst>
                <a:path w="2331584" h="461021">
                  <a:moveTo>
                    <a:pt x="11832" y="0"/>
                  </a:moveTo>
                  <a:lnTo>
                    <a:pt x="2319752" y="0"/>
                  </a:lnTo>
                  <a:cubicBezTo>
                    <a:pt x="2322890" y="0"/>
                    <a:pt x="2325900" y="1247"/>
                    <a:pt x="2328119" y="3465"/>
                  </a:cubicBezTo>
                  <a:cubicBezTo>
                    <a:pt x="2330338" y="5684"/>
                    <a:pt x="2331584" y="8694"/>
                    <a:pt x="2331584" y="11832"/>
                  </a:cubicBezTo>
                  <a:lnTo>
                    <a:pt x="2331584" y="449189"/>
                  </a:lnTo>
                  <a:cubicBezTo>
                    <a:pt x="2331584" y="452327"/>
                    <a:pt x="2330338" y="455337"/>
                    <a:pt x="2328119" y="457556"/>
                  </a:cubicBezTo>
                  <a:cubicBezTo>
                    <a:pt x="2325900" y="459775"/>
                    <a:pt x="2322890" y="461021"/>
                    <a:pt x="2319752" y="461021"/>
                  </a:cubicBezTo>
                  <a:lnTo>
                    <a:pt x="11832" y="461021"/>
                  </a:lnTo>
                  <a:cubicBezTo>
                    <a:pt x="8694" y="461021"/>
                    <a:pt x="5684" y="459775"/>
                    <a:pt x="3465" y="457556"/>
                  </a:cubicBezTo>
                  <a:cubicBezTo>
                    <a:pt x="1247" y="455337"/>
                    <a:pt x="0" y="452327"/>
                    <a:pt x="0" y="449189"/>
                  </a:cubicBezTo>
                  <a:lnTo>
                    <a:pt x="0" y="11832"/>
                  </a:lnTo>
                  <a:cubicBezTo>
                    <a:pt x="0" y="8694"/>
                    <a:pt x="1247" y="5684"/>
                    <a:pt x="3465" y="3465"/>
                  </a:cubicBezTo>
                  <a:cubicBezTo>
                    <a:pt x="5684" y="1247"/>
                    <a:pt x="8694" y="0"/>
                    <a:pt x="11832" y="0"/>
                  </a:cubicBezTo>
                  <a:close/>
                </a:path>
              </a:pathLst>
            </a:custGeom>
            <a:blipFill>
              <a:blip r:embed="rId5"/>
              <a:stretch>
                <a:fillRect t="-202871" b="-202871"/>
              </a:stretch>
            </a:blipFill>
          </p:spPr>
          <p:txBody>
            <a:bodyPr/>
            <a:lstStyle/>
            <a:p>
              <a:endParaRPr lang="de-DE"/>
            </a:p>
          </p:txBody>
        </p:sp>
      </p:grpSp>
      <p:sp>
        <p:nvSpPr>
          <p:cNvPr id="7" name="TextBox 7"/>
          <p:cNvSpPr txBox="1"/>
          <p:nvPr/>
        </p:nvSpPr>
        <p:spPr>
          <a:xfrm>
            <a:off x="2650380" y="4305287"/>
            <a:ext cx="114466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Klageverfahren</a:t>
            </a:r>
            <a:r>
              <a:rPr lang="en-US" sz="6999" u="sng" dirty="0">
                <a:solidFill>
                  <a:srgbClr val="000000"/>
                </a:solidFill>
                <a:latin typeface="Canva Sans"/>
                <a:ea typeface="Canva Sans"/>
                <a:cs typeface="Canva Sans"/>
                <a:sym typeface="Canva Sans"/>
              </a:rPr>
              <a:t> </a:t>
            </a:r>
            <a:r>
              <a:rPr lang="en-US" sz="6999" u="sng" dirty="0" err="1">
                <a:solidFill>
                  <a:srgbClr val="000000"/>
                </a:solidFill>
                <a:latin typeface="Canva Sans"/>
                <a:ea typeface="Canva Sans"/>
                <a:cs typeface="Canva Sans"/>
                <a:sym typeface="Canva Sans"/>
              </a:rPr>
              <a:t>sachlich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912012" y="820287"/>
            <a:ext cx="14526386" cy="26670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Herr Willi Winter, wohnhaft in Pankow, möchte aus einem geleisteten Darlehen seinen Anspruch geltend machen. Er hatte Luise Müller, wohnhaft in Steglitz, 6.000,00 E geborgt, die sie aber nicht gewillt ist, zurückzuzahlen. Wo kann Herr Winter seinen Anspruch geltend machen?</a:t>
            </a:r>
          </a:p>
        </p:txBody>
      </p:sp>
      <p:sp>
        <p:nvSpPr>
          <p:cNvPr id="9" name="TextBox 9"/>
          <p:cNvSpPr txBox="1"/>
          <p:nvPr/>
        </p:nvSpPr>
        <p:spPr>
          <a:xfrm>
            <a:off x="3813600" y="5859937"/>
            <a:ext cx="3670697"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000000"/>
                </a:solidFill>
                <a:latin typeface="Canva Sans"/>
                <a:ea typeface="Canva Sans"/>
                <a:cs typeface="Canva Sans"/>
                <a:sym typeface="Canva Sans"/>
              </a:rPr>
              <a:t>Landgericht</a:t>
            </a:r>
            <a:endParaRPr lang="en-US" sz="5000" dirty="0">
              <a:solidFill>
                <a:srgbClr val="000000"/>
              </a:solidFill>
              <a:latin typeface="Canva Sans"/>
              <a:ea typeface="Canva Sans"/>
              <a:cs typeface="Canva Sans"/>
              <a:sym typeface="Canva Sans"/>
            </a:endParaRPr>
          </a:p>
        </p:txBody>
      </p:sp>
      <p:sp>
        <p:nvSpPr>
          <p:cNvPr id="10" name="TextBox 10"/>
          <p:cNvSpPr txBox="1"/>
          <p:nvPr/>
        </p:nvSpPr>
        <p:spPr>
          <a:xfrm>
            <a:off x="3813600" y="6790212"/>
            <a:ext cx="10283399"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Streitwert</a:t>
            </a:r>
            <a:r>
              <a:rPr lang="en-US" sz="5000" dirty="0">
                <a:solidFill>
                  <a:srgbClr val="000000"/>
                </a:solidFill>
                <a:latin typeface="Canva Sans"/>
                <a:ea typeface="Canva Sans"/>
                <a:cs typeface="Canva Sans"/>
                <a:sym typeface="Canva Sans"/>
              </a:rPr>
              <a:t> ab 5.000,01 €</a:t>
            </a:r>
          </a:p>
        </p:txBody>
      </p:sp>
      <p:sp>
        <p:nvSpPr>
          <p:cNvPr id="11" name="TextBox 11"/>
          <p:cNvSpPr txBox="1"/>
          <p:nvPr/>
        </p:nvSpPr>
        <p:spPr>
          <a:xfrm>
            <a:off x="3813600" y="7715862"/>
            <a:ext cx="6778200" cy="838819"/>
          </a:xfrm>
          <a:prstGeom prst="rect">
            <a:avLst/>
          </a:prstGeom>
        </p:spPr>
        <p:txBody>
          <a:bodyPr wrap="square" lIns="0" tIns="0" rIns="0" bIns="0" rtlCol="0" anchor="t">
            <a:spAutoFit/>
          </a:bodyPr>
          <a:lstStyle/>
          <a:p>
            <a:pPr>
              <a:lnSpc>
                <a:spcPts val="7000"/>
              </a:lnSpc>
              <a:spcBef>
                <a:spcPct val="0"/>
              </a:spcBef>
            </a:pPr>
            <a:r>
              <a:rPr lang="en-US" sz="5000" dirty="0">
                <a:solidFill>
                  <a:srgbClr val="000000"/>
                </a:solidFill>
                <a:latin typeface="Canva Sans"/>
                <a:ea typeface="Canva Sans"/>
                <a:cs typeface="Canva Sans"/>
                <a:sym typeface="Canva Sans"/>
              </a:rPr>
              <a:t>§§ 23, 71 GVG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67919" y="952500"/>
            <a:ext cx="1424460" cy="671018"/>
          </a:xfrm>
          <a:prstGeom prst="rect">
            <a:avLst/>
          </a:prstGeom>
        </p:spPr>
        <p:txBody>
          <a:bodyPr wrap="square"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A16d</a:t>
            </a:r>
          </a:p>
        </p:txBody>
      </p:sp>
      <p:grpSp>
        <p:nvGrpSpPr>
          <p:cNvPr id="5" name="Group 5"/>
          <p:cNvGrpSpPr/>
          <p:nvPr/>
        </p:nvGrpSpPr>
        <p:grpSpPr>
          <a:xfrm>
            <a:off x="2650381" y="669843"/>
            <a:ext cx="15049647" cy="2975747"/>
            <a:chOff x="0" y="0"/>
            <a:chExt cx="2331584" cy="461021"/>
          </a:xfrm>
        </p:grpSpPr>
        <p:sp>
          <p:nvSpPr>
            <p:cNvPr id="6" name="Freeform 6"/>
            <p:cNvSpPr/>
            <p:nvPr/>
          </p:nvSpPr>
          <p:spPr>
            <a:xfrm>
              <a:off x="0" y="0"/>
              <a:ext cx="2331584" cy="461021"/>
            </a:xfrm>
            <a:custGeom>
              <a:avLst/>
              <a:gdLst/>
              <a:ahLst/>
              <a:cxnLst/>
              <a:rect l="l" t="t" r="r" b="b"/>
              <a:pathLst>
                <a:path w="2331584" h="461021">
                  <a:moveTo>
                    <a:pt x="11832" y="0"/>
                  </a:moveTo>
                  <a:lnTo>
                    <a:pt x="2319752" y="0"/>
                  </a:lnTo>
                  <a:cubicBezTo>
                    <a:pt x="2322890" y="0"/>
                    <a:pt x="2325900" y="1247"/>
                    <a:pt x="2328119" y="3465"/>
                  </a:cubicBezTo>
                  <a:cubicBezTo>
                    <a:pt x="2330338" y="5684"/>
                    <a:pt x="2331584" y="8694"/>
                    <a:pt x="2331584" y="11832"/>
                  </a:cubicBezTo>
                  <a:lnTo>
                    <a:pt x="2331584" y="449189"/>
                  </a:lnTo>
                  <a:cubicBezTo>
                    <a:pt x="2331584" y="452327"/>
                    <a:pt x="2330338" y="455337"/>
                    <a:pt x="2328119" y="457556"/>
                  </a:cubicBezTo>
                  <a:cubicBezTo>
                    <a:pt x="2325900" y="459775"/>
                    <a:pt x="2322890" y="461021"/>
                    <a:pt x="2319752" y="461021"/>
                  </a:cubicBezTo>
                  <a:lnTo>
                    <a:pt x="11832" y="461021"/>
                  </a:lnTo>
                  <a:cubicBezTo>
                    <a:pt x="8694" y="461021"/>
                    <a:pt x="5684" y="459775"/>
                    <a:pt x="3465" y="457556"/>
                  </a:cubicBezTo>
                  <a:cubicBezTo>
                    <a:pt x="1247" y="455337"/>
                    <a:pt x="0" y="452327"/>
                    <a:pt x="0" y="449189"/>
                  </a:cubicBezTo>
                  <a:lnTo>
                    <a:pt x="0" y="11832"/>
                  </a:lnTo>
                  <a:cubicBezTo>
                    <a:pt x="0" y="8694"/>
                    <a:pt x="1247" y="5684"/>
                    <a:pt x="3465" y="3465"/>
                  </a:cubicBezTo>
                  <a:cubicBezTo>
                    <a:pt x="5684" y="1247"/>
                    <a:pt x="8694" y="0"/>
                    <a:pt x="11832" y="0"/>
                  </a:cubicBezTo>
                  <a:close/>
                </a:path>
              </a:pathLst>
            </a:custGeom>
            <a:blipFill>
              <a:blip r:embed="rId5"/>
              <a:stretch>
                <a:fillRect t="-202871" b="-202871"/>
              </a:stretch>
            </a:blipFill>
          </p:spPr>
          <p:txBody>
            <a:bodyPr/>
            <a:lstStyle/>
            <a:p>
              <a:endParaRPr lang="de-DE"/>
            </a:p>
          </p:txBody>
        </p:sp>
      </p:grpSp>
      <p:sp>
        <p:nvSpPr>
          <p:cNvPr id="7" name="TextBox 7"/>
          <p:cNvSpPr txBox="1"/>
          <p:nvPr/>
        </p:nvSpPr>
        <p:spPr>
          <a:xfrm>
            <a:off x="2650380" y="4077638"/>
            <a:ext cx="124372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Klageverfahren</a:t>
            </a:r>
            <a:r>
              <a:rPr lang="en-US" sz="6999" u="sng" dirty="0">
                <a:solidFill>
                  <a:srgbClr val="000000"/>
                </a:solidFill>
                <a:latin typeface="Canva Sans"/>
                <a:ea typeface="Canva Sans"/>
                <a:cs typeface="Canva Sans"/>
                <a:sym typeface="Canva Sans"/>
              </a:rPr>
              <a:t> </a:t>
            </a: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912012" y="820287"/>
            <a:ext cx="14526386" cy="26670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Herr Willi Winter, wohnhaft in Pankow, möchte aus einem geleisteten Darlehen seinen Anspruch geltend machen. Er hatte Luise Müller, wohnhaft in Steglitz, 6.000,00 E geborgt, die sie aber nicht gewillt ist, zurückzuzahlen. Wo kann Herr Winter seinen Anspruch geltend machen?</a:t>
            </a:r>
          </a:p>
        </p:txBody>
      </p:sp>
      <p:sp>
        <p:nvSpPr>
          <p:cNvPr id="9" name="TextBox 9"/>
          <p:cNvSpPr txBox="1"/>
          <p:nvPr/>
        </p:nvSpPr>
        <p:spPr>
          <a:xfrm>
            <a:off x="3839824" y="5418137"/>
            <a:ext cx="8061350" cy="86360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allgemeiner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endParaRPr lang="en-US" sz="5000" dirty="0">
              <a:solidFill>
                <a:srgbClr val="000000"/>
              </a:solidFill>
              <a:latin typeface="Canva Sans"/>
              <a:ea typeface="Canva Sans"/>
              <a:cs typeface="Canva Sans"/>
              <a:sym typeface="Canva Sans"/>
            </a:endParaRPr>
          </a:p>
        </p:txBody>
      </p:sp>
      <p:sp>
        <p:nvSpPr>
          <p:cNvPr id="10" name="TextBox 10"/>
          <p:cNvSpPr txBox="1"/>
          <p:nvPr/>
        </p:nvSpPr>
        <p:spPr>
          <a:xfrm>
            <a:off x="3839824" y="6424612"/>
            <a:ext cx="10866776"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Wohnsitz</a:t>
            </a:r>
            <a:r>
              <a:rPr lang="en-US" sz="5000" dirty="0">
                <a:solidFill>
                  <a:srgbClr val="000000"/>
                </a:solidFill>
                <a:latin typeface="Canva Sans"/>
                <a:ea typeface="Canva Sans"/>
                <a:cs typeface="Canva Sans"/>
                <a:sym typeface="Canva Sans"/>
              </a:rPr>
              <a:t> des </a:t>
            </a:r>
            <a:r>
              <a:rPr lang="en-US" sz="5000" dirty="0" err="1">
                <a:solidFill>
                  <a:srgbClr val="000000"/>
                </a:solidFill>
                <a:latin typeface="Canva Sans"/>
                <a:ea typeface="Canva Sans"/>
                <a:cs typeface="Canva Sans"/>
                <a:sym typeface="Canva Sans"/>
              </a:rPr>
              <a:t>Beklagten</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39824" y="7431087"/>
            <a:ext cx="3975795"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12, 13 ZPO</a:t>
            </a:r>
          </a:p>
        </p:txBody>
      </p:sp>
      <p:sp>
        <p:nvSpPr>
          <p:cNvPr id="12" name="TextBox 12"/>
          <p:cNvSpPr txBox="1"/>
          <p:nvPr/>
        </p:nvSpPr>
        <p:spPr>
          <a:xfrm>
            <a:off x="3839824" y="8437562"/>
            <a:ext cx="2800722" cy="863600"/>
          </a:xfrm>
          <a:prstGeom prst="rect">
            <a:avLst/>
          </a:prstGeom>
        </p:spPr>
        <p:txBody>
          <a:bodyPr lIns="0" tIns="0" rIns="0" bIns="0" rtlCol="0" anchor="t">
            <a:spAutoFit/>
          </a:bodyPr>
          <a:lstStyle/>
          <a:p>
            <a:pPr algn="ctr">
              <a:lnSpc>
                <a:spcPts val="7000"/>
              </a:lnSpc>
              <a:spcBef>
                <a:spcPct val="0"/>
              </a:spcBef>
            </a:pPr>
            <a:r>
              <a:rPr lang="en-US" sz="5000" dirty="0">
                <a:solidFill>
                  <a:srgbClr val="000000"/>
                </a:solidFill>
                <a:latin typeface="Canva Sans"/>
                <a:ea typeface="Canva Sans"/>
                <a:cs typeface="Canva Sans"/>
                <a:sym typeface="Canva Sans"/>
              </a:rPr>
              <a:t>LG Berlin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87972" y="952500"/>
            <a:ext cx="1424460" cy="671018"/>
          </a:xfrm>
          <a:prstGeom prst="rect">
            <a:avLst/>
          </a:prstGeom>
        </p:spPr>
        <p:txBody>
          <a:bodyPr wrap="square"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A16d</a:t>
            </a:r>
          </a:p>
        </p:txBody>
      </p:sp>
      <p:grpSp>
        <p:nvGrpSpPr>
          <p:cNvPr id="5" name="Group 5"/>
          <p:cNvGrpSpPr/>
          <p:nvPr/>
        </p:nvGrpSpPr>
        <p:grpSpPr>
          <a:xfrm>
            <a:off x="2650381" y="669843"/>
            <a:ext cx="15049647" cy="2975747"/>
            <a:chOff x="0" y="0"/>
            <a:chExt cx="2331584" cy="461021"/>
          </a:xfrm>
        </p:grpSpPr>
        <p:sp>
          <p:nvSpPr>
            <p:cNvPr id="6" name="Freeform 6"/>
            <p:cNvSpPr/>
            <p:nvPr/>
          </p:nvSpPr>
          <p:spPr>
            <a:xfrm>
              <a:off x="0" y="0"/>
              <a:ext cx="2331584" cy="461021"/>
            </a:xfrm>
            <a:custGeom>
              <a:avLst/>
              <a:gdLst/>
              <a:ahLst/>
              <a:cxnLst/>
              <a:rect l="l" t="t" r="r" b="b"/>
              <a:pathLst>
                <a:path w="2331584" h="461021">
                  <a:moveTo>
                    <a:pt x="11832" y="0"/>
                  </a:moveTo>
                  <a:lnTo>
                    <a:pt x="2319752" y="0"/>
                  </a:lnTo>
                  <a:cubicBezTo>
                    <a:pt x="2322890" y="0"/>
                    <a:pt x="2325900" y="1247"/>
                    <a:pt x="2328119" y="3465"/>
                  </a:cubicBezTo>
                  <a:cubicBezTo>
                    <a:pt x="2330338" y="5684"/>
                    <a:pt x="2331584" y="8694"/>
                    <a:pt x="2331584" y="11832"/>
                  </a:cubicBezTo>
                  <a:lnTo>
                    <a:pt x="2331584" y="449189"/>
                  </a:lnTo>
                  <a:cubicBezTo>
                    <a:pt x="2331584" y="452327"/>
                    <a:pt x="2330338" y="455337"/>
                    <a:pt x="2328119" y="457556"/>
                  </a:cubicBezTo>
                  <a:cubicBezTo>
                    <a:pt x="2325900" y="459775"/>
                    <a:pt x="2322890" y="461021"/>
                    <a:pt x="2319752" y="461021"/>
                  </a:cubicBezTo>
                  <a:lnTo>
                    <a:pt x="11832" y="461021"/>
                  </a:lnTo>
                  <a:cubicBezTo>
                    <a:pt x="8694" y="461021"/>
                    <a:pt x="5684" y="459775"/>
                    <a:pt x="3465" y="457556"/>
                  </a:cubicBezTo>
                  <a:cubicBezTo>
                    <a:pt x="1247" y="455337"/>
                    <a:pt x="0" y="452327"/>
                    <a:pt x="0" y="449189"/>
                  </a:cubicBezTo>
                  <a:lnTo>
                    <a:pt x="0" y="11832"/>
                  </a:lnTo>
                  <a:cubicBezTo>
                    <a:pt x="0" y="8694"/>
                    <a:pt x="1247" y="5684"/>
                    <a:pt x="3465" y="3465"/>
                  </a:cubicBezTo>
                  <a:cubicBezTo>
                    <a:pt x="5684" y="1247"/>
                    <a:pt x="8694" y="0"/>
                    <a:pt x="11832" y="0"/>
                  </a:cubicBezTo>
                  <a:close/>
                </a:path>
              </a:pathLst>
            </a:custGeom>
            <a:blipFill>
              <a:blip r:embed="rId5"/>
              <a:stretch>
                <a:fillRect t="-202871" b="-202871"/>
              </a:stretch>
            </a:blipFill>
          </p:spPr>
          <p:txBody>
            <a:bodyPr/>
            <a:lstStyle/>
            <a:p>
              <a:endParaRPr lang="de-DE"/>
            </a:p>
          </p:txBody>
        </p:sp>
      </p:grpSp>
      <p:sp>
        <p:nvSpPr>
          <p:cNvPr id="7" name="TextBox 7"/>
          <p:cNvSpPr txBox="1"/>
          <p:nvPr/>
        </p:nvSpPr>
        <p:spPr>
          <a:xfrm>
            <a:off x="2650381" y="4077638"/>
            <a:ext cx="10585624" cy="1193800"/>
          </a:xfrm>
          <a:prstGeom prst="rect">
            <a:avLst/>
          </a:prstGeom>
        </p:spPr>
        <p:txBody>
          <a:bodyPr lIns="0" tIns="0" rIns="0" bIns="0" rtlCol="0" anchor="t">
            <a:spAutoFit/>
          </a:bodyPr>
          <a:lstStyle/>
          <a:p>
            <a:pPr algn="l">
              <a:lnSpc>
                <a:spcPts val="9799"/>
              </a:lnSpc>
              <a:spcBef>
                <a:spcPct val="0"/>
              </a:spcBef>
            </a:pPr>
            <a:r>
              <a:rPr lang="en-US" sz="6999" u="sng">
                <a:solidFill>
                  <a:srgbClr val="000000"/>
                </a:solidFill>
                <a:latin typeface="Canva Sans"/>
                <a:ea typeface="Canva Sans"/>
                <a:cs typeface="Canva Sans"/>
                <a:sym typeface="Canva Sans"/>
              </a:rPr>
              <a:t>Mahnverfahren sachlich:</a:t>
            </a:r>
          </a:p>
        </p:txBody>
      </p:sp>
      <p:sp>
        <p:nvSpPr>
          <p:cNvPr id="8" name="TextBox 8"/>
          <p:cNvSpPr txBox="1"/>
          <p:nvPr/>
        </p:nvSpPr>
        <p:spPr>
          <a:xfrm>
            <a:off x="2912012" y="820287"/>
            <a:ext cx="14526386" cy="26670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Herr Willi Winter, wohnhaft in Pankow, möchte aus einem geleisteten Darlehen seinen Anspruch geltend machen. Er hatte Luise Müller, wohnhaft in Steglitz, 6.000,00 E geborgt, die sie aber nicht gewillt ist, zurückzuzahlen. Wo kann Herr Winter seinen Anspruch geltend machen?</a:t>
            </a:r>
          </a:p>
        </p:txBody>
      </p:sp>
      <p:sp>
        <p:nvSpPr>
          <p:cNvPr id="9" name="TextBox 9"/>
          <p:cNvSpPr txBox="1"/>
          <p:nvPr/>
        </p:nvSpPr>
        <p:spPr>
          <a:xfrm>
            <a:off x="3851188" y="7618488"/>
            <a:ext cx="10585624"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689 I 1 ZPO</a:t>
            </a:r>
          </a:p>
        </p:txBody>
      </p:sp>
      <p:sp>
        <p:nvSpPr>
          <p:cNvPr id="10" name="TextBox 10"/>
          <p:cNvSpPr txBox="1"/>
          <p:nvPr/>
        </p:nvSpPr>
        <p:spPr>
          <a:xfrm>
            <a:off x="3835002" y="5607363"/>
            <a:ext cx="3741093"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000000"/>
                </a:solidFill>
                <a:latin typeface="Canva Sans"/>
                <a:ea typeface="Canva Sans"/>
                <a:cs typeface="Canva Sans"/>
                <a:sym typeface="Canva Sans"/>
              </a:rPr>
              <a:t>Amtsgericht</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35002" y="6612014"/>
            <a:ext cx="12700398" cy="838819"/>
          </a:xfrm>
          <a:prstGeom prst="rect">
            <a:avLst/>
          </a:prstGeom>
        </p:spPr>
        <p:txBody>
          <a:bodyPr wrap="square" lIns="0" tIns="0" rIns="0" bIns="0" rtlCol="0" anchor="t">
            <a:spAutoFit/>
          </a:bodyPr>
          <a:lstStyle/>
          <a:p>
            <a:pPr>
              <a:lnSpc>
                <a:spcPts val="7000"/>
              </a:lnSpc>
              <a:spcBef>
                <a:spcPct val="0"/>
              </a:spcBef>
            </a:pPr>
            <a:r>
              <a:rPr lang="en-US" sz="5000" dirty="0" err="1">
                <a:solidFill>
                  <a:srgbClr val="000000"/>
                </a:solidFill>
                <a:latin typeface="Canva Sans"/>
                <a:ea typeface="Canva Sans"/>
                <a:cs typeface="Canva Sans"/>
                <a:sym typeface="Canva Sans"/>
              </a:rPr>
              <a:t>unabhängig</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vom</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Streitwert</a:t>
            </a:r>
            <a:endParaRPr lang="en-US" sz="5000" dirty="0">
              <a:solidFill>
                <a:srgbClr val="000000"/>
              </a:solidFill>
              <a:latin typeface="Canva Sans"/>
              <a:ea typeface="Canva Sans"/>
              <a:cs typeface="Canva Sans"/>
              <a:sym typeface="Canv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661</Words>
  <Application>Microsoft Macintosh PowerPoint</Application>
  <PresentationFormat>Benutzerdefiniert</PresentationFormat>
  <Paragraphs>65</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Calibri</vt:lpstr>
      <vt:lpstr>Canva Sans</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Übungsheft_ZP_A16</dc:title>
  <cp:lastModifiedBy>Katja Dittrich</cp:lastModifiedBy>
  <cp:revision>1</cp:revision>
  <dcterms:created xsi:type="dcterms:W3CDTF">2006-08-16T00:00:00Z</dcterms:created>
  <dcterms:modified xsi:type="dcterms:W3CDTF">2025-02-20T04:36:25Z</dcterms:modified>
  <dc:identifier>DAGfdJz7BKI</dc:identifier>
</cp:coreProperties>
</file>