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  <p:sldId id="265" r:id="rId8"/>
    <p:sldId id="277" r:id="rId9"/>
    <p:sldId id="267" r:id="rId10"/>
    <p:sldId id="272" r:id="rId11"/>
    <p:sldId id="273" r:id="rId12"/>
    <p:sldId id="274" r:id="rId13"/>
    <p:sldId id="275" r:id="rId14"/>
    <p:sldId id="276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ACB6"/>
    <a:srgbClr val="EED48A"/>
    <a:srgbClr val="F0C6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22.02.2024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061902" y="1339269"/>
            <a:ext cx="4306497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109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205830" y="2016601"/>
            <a:ext cx="9392898" cy="137683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wird nach Verfahrensabschluss erstellt, wenn festgestellter Kostenbetrag und eingeforderter Vorschuss sich nicht decken</a:t>
            </a:r>
          </a:p>
        </p:txBody>
      </p:sp>
      <p:sp>
        <p:nvSpPr>
          <p:cNvPr id="27" name="Gefaltete Ecke 26"/>
          <p:cNvSpPr/>
          <p:nvPr/>
        </p:nvSpPr>
        <p:spPr>
          <a:xfrm rot="21217953">
            <a:off x="771289" y="277265"/>
            <a:ext cx="1557274" cy="1539862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26 IX </a:t>
            </a:r>
            <a:r>
              <a:rPr lang="de-DE" sz="2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KostVfg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370674" y="3494665"/>
            <a:ext cx="10874842" cy="955892"/>
            <a:chOff x="370674" y="3494665"/>
            <a:chExt cx="10874842" cy="955892"/>
          </a:xfrm>
        </p:grpSpPr>
        <p:grpSp>
          <p:nvGrpSpPr>
            <p:cNvPr id="6" name="Gruppieren 5"/>
            <p:cNvGrpSpPr/>
            <p:nvPr/>
          </p:nvGrpSpPr>
          <p:grpSpPr>
            <a:xfrm>
              <a:off x="370674" y="3610574"/>
              <a:ext cx="10874842" cy="839983"/>
              <a:chOff x="650081" y="2482852"/>
              <a:chExt cx="10874842" cy="839983"/>
            </a:xfrm>
          </p:grpSpPr>
          <p:sp>
            <p:nvSpPr>
              <p:cNvPr id="7" name="Abgerundetes Rechteck 6"/>
              <p:cNvSpPr/>
              <p:nvPr/>
            </p:nvSpPr>
            <p:spPr>
              <a:xfrm>
                <a:off x="997771" y="2482852"/>
                <a:ext cx="10527152" cy="839983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sind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einzufordern mittels Sollstellung über </a:t>
                </a: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KEJ (§§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25, 29 Abs. 2 </a:t>
                </a:r>
                <a:r>
                  <a:rPr lang="de-DE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KostVfg</a:t>
                </a: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/>
                </a:r>
                <a:b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</a:br>
                <a:endPara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" name="Ellipse 2"/>
              <p:cNvSpPr/>
              <p:nvPr/>
            </p:nvSpPr>
            <p:spPr>
              <a:xfrm>
                <a:off x="650081" y="2550938"/>
                <a:ext cx="442913" cy="428625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28" name="Abgerundetes Rechteck 27"/>
            <p:cNvSpPr/>
            <p:nvPr/>
          </p:nvSpPr>
          <p:spPr>
            <a:xfrm>
              <a:off x="842613" y="3494665"/>
              <a:ext cx="2491875" cy="3614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Fehlbeträge</a:t>
              </a:r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385467" y="4584421"/>
            <a:ext cx="10809647" cy="813476"/>
            <a:chOff x="385467" y="4584421"/>
            <a:chExt cx="10809647" cy="813476"/>
          </a:xfrm>
        </p:grpSpPr>
        <p:grpSp>
          <p:nvGrpSpPr>
            <p:cNvPr id="13" name="Gruppieren 12"/>
            <p:cNvGrpSpPr/>
            <p:nvPr/>
          </p:nvGrpSpPr>
          <p:grpSpPr>
            <a:xfrm>
              <a:off x="385467" y="4827409"/>
              <a:ext cx="10809647" cy="570488"/>
              <a:chOff x="650081" y="2482852"/>
              <a:chExt cx="10809647" cy="570488"/>
            </a:xfrm>
          </p:grpSpPr>
          <p:sp>
            <p:nvSpPr>
              <p:cNvPr id="15" name="Abgerundetes Rechteck 14"/>
              <p:cNvSpPr/>
              <p:nvPr/>
            </p:nvSpPr>
            <p:spPr>
              <a:xfrm>
                <a:off x="991082" y="2482852"/>
                <a:ext cx="10468646" cy="570488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 algn="ctr">
                  <a:tabLst>
                    <a:tab pos="2427288" algn="l"/>
                  </a:tabLst>
                </a:pP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sind zu erstatten mittels </a:t>
                </a: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Kost18 (§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Abs. 3 </a:t>
                </a:r>
                <a:r>
                  <a:rPr lang="de-DE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KostVfg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</p:txBody>
          </p:sp>
          <p:sp>
            <p:nvSpPr>
              <p:cNvPr id="17" name="Ellipse 16"/>
              <p:cNvSpPr/>
              <p:nvPr/>
            </p:nvSpPr>
            <p:spPr>
              <a:xfrm>
                <a:off x="650081" y="2554996"/>
                <a:ext cx="442913" cy="428625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7" name="Abgerundetes Rechteck 36"/>
            <p:cNvSpPr/>
            <p:nvPr/>
          </p:nvSpPr>
          <p:spPr>
            <a:xfrm>
              <a:off x="842611" y="4584421"/>
              <a:ext cx="2491875" cy="3614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Mehrbeträge</a:t>
              </a:r>
            </a:p>
          </p:txBody>
        </p:sp>
      </p:grpSp>
      <p:grpSp>
        <p:nvGrpSpPr>
          <p:cNvPr id="12" name="Gruppieren 11"/>
          <p:cNvGrpSpPr/>
          <p:nvPr/>
        </p:nvGrpSpPr>
        <p:grpSpPr>
          <a:xfrm>
            <a:off x="385467" y="5520619"/>
            <a:ext cx="10816337" cy="834466"/>
            <a:chOff x="385467" y="5520619"/>
            <a:chExt cx="10816337" cy="834466"/>
          </a:xfrm>
        </p:grpSpPr>
        <p:grpSp>
          <p:nvGrpSpPr>
            <p:cNvPr id="21" name="Gruppieren 20"/>
            <p:cNvGrpSpPr/>
            <p:nvPr/>
          </p:nvGrpSpPr>
          <p:grpSpPr>
            <a:xfrm>
              <a:off x="385467" y="5815463"/>
              <a:ext cx="10816337" cy="539622"/>
              <a:chOff x="650080" y="2482852"/>
              <a:chExt cx="10816337" cy="539622"/>
            </a:xfrm>
          </p:grpSpPr>
          <p:sp>
            <p:nvSpPr>
              <p:cNvPr id="22" name="Abgerundetes Rechteck 21"/>
              <p:cNvSpPr/>
              <p:nvPr/>
            </p:nvSpPr>
            <p:spPr>
              <a:xfrm>
                <a:off x="997771" y="2482852"/>
                <a:ext cx="10468646" cy="539622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 algn="ctr">
                  <a:tabLst>
                    <a:tab pos="2427288" algn="l"/>
                  </a:tabLst>
                </a:pP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wenn sich Kosten mit Vorschuss </a:t>
                </a: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decken (§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26 Abs. 9 </a:t>
                </a:r>
                <a:r>
                  <a:rPr lang="de-DE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KostVfg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</p:txBody>
          </p:sp>
          <p:sp>
            <p:nvSpPr>
              <p:cNvPr id="23" name="Ellipse 22"/>
              <p:cNvSpPr/>
              <p:nvPr/>
            </p:nvSpPr>
            <p:spPr>
              <a:xfrm>
                <a:off x="650080" y="2505705"/>
                <a:ext cx="442913" cy="428625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8" name="Abgerundetes Rechteck 37"/>
            <p:cNvSpPr/>
            <p:nvPr/>
          </p:nvSpPr>
          <p:spPr>
            <a:xfrm>
              <a:off x="842612" y="5520619"/>
              <a:ext cx="2491875" cy="36147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Kostenvermerk</a:t>
              </a:r>
            </a:p>
          </p:txBody>
        </p:sp>
      </p:grpSp>
      <p:sp>
        <p:nvSpPr>
          <p:cNvPr id="8" name="Gefaltete Ecke 7"/>
          <p:cNvSpPr/>
          <p:nvPr/>
        </p:nvSpPr>
        <p:spPr>
          <a:xfrm rot="268608">
            <a:off x="10504517" y="3446549"/>
            <a:ext cx="1172558" cy="114842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Kost23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2" name="Gefaltete Ecke 31"/>
          <p:cNvSpPr/>
          <p:nvPr/>
        </p:nvSpPr>
        <p:spPr>
          <a:xfrm rot="20798109">
            <a:off x="10614202" y="4513359"/>
            <a:ext cx="1168222" cy="1145297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Kost18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6" name="Gefaltete Ecke 35"/>
          <p:cNvSpPr/>
          <p:nvPr/>
        </p:nvSpPr>
        <p:spPr>
          <a:xfrm rot="423700">
            <a:off x="9848573" y="5508678"/>
            <a:ext cx="1156641" cy="113046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Vermerk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02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27" grpId="0" animBg="1"/>
      <p:bldP spid="8" grpId="0" animBg="1"/>
      <p:bldP spid="32" grpId="0" animBg="1"/>
      <p:bldP spid="3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1414020" y="2025832"/>
            <a:ext cx="8704499" cy="1383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/>
          </a:p>
          <a:p>
            <a:pPr algn="ctr"/>
            <a:r>
              <a:rPr lang="de-DE" sz="2400" b="1" dirty="0">
                <a:solidFill>
                  <a:schemeClr val="tx1"/>
                </a:solidFill>
              </a:rPr>
              <a:t>Wenn jede Partei teils obsiegt und teils unterliegt, </a:t>
            </a:r>
            <a:endParaRPr lang="de-DE" sz="24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sind </a:t>
            </a:r>
            <a:r>
              <a:rPr lang="de-DE" sz="2400" b="1" dirty="0">
                <a:solidFill>
                  <a:schemeClr val="tx1"/>
                </a:solidFill>
              </a:rPr>
              <a:t>die Kosten gegeneinander </a:t>
            </a:r>
          </a:p>
          <a:p>
            <a:pPr algn="ctr"/>
            <a:r>
              <a:rPr lang="de-DE" sz="2400" b="1" dirty="0">
                <a:solidFill>
                  <a:schemeClr val="tx1"/>
                </a:solidFill>
              </a:rPr>
              <a:t>aufzuheben oder verhältnismäßig zu teilen (§ 92 Abs. 1 S. 1 ZPO). </a:t>
            </a:r>
          </a:p>
          <a:p>
            <a:pPr algn="ctr"/>
            <a:endParaRPr lang="de-DE" sz="2400" b="1" dirty="0"/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32433" y="1349554"/>
            <a:ext cx="2867675" cy="6382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Kostenteilung 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826087" y="3716207"/>
            <a:ext cx="7950640" cy="160686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bedeutet, dass jede Partei ½ der Gerichtskosten 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trägt und außergerichtliche Kosten nicht erstattet werden </a:t>
            </a:r>
            <a:endParaRPr lang="de-DE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jede Partei trägt die </a:t>
            </a:r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eigenen 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selbst). </a:t>
            </a:r>
          </a:p>
          <a:p>
            <a:pPr algn="ctr"/>
            <a:endParaRPr lang="de-DE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Abgerundetes Rechteck 19"/>
          <p:cNvSpPr/>
          <p:nvPr/>
        </p:nvSpPr>
        <p:spPr>
          <a:xfrm>
            <a:off x="2826087" y="5700716"/>
            <a:ext cx="7977297" cy="100415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bedeutet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dass den Parteien die Kosten nach Quoten oder </a:t>
            </a:r>
          </a:p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Bruchteilen auferlegt werden. </a:t>
            </a:r>
          </a:p>
          <a:p>
            <a:pPr algn="ctr"/>
            <a:r>
              <a: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  <p:sp>
        <p:nvSpPr>
          <p:cNvPr id="8" name="Gefaltete Ecke 7"/>
          <p:cNvSpPr/>
          <p:nvPr/>
        </p:nvSpPr>
        <p:spPr>
          <a:xfrm rot="21156280">
            <a:off x="9735064" y="1650974"/>
            <a:ext cx="1430469" cy="132708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92 I 1 ZPO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160513" y="3485908"/>
            <a:ext cx="4929461" cy="48688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„Gegeneinander aufgehoben“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160513" y="5399432"/>
            <a:ext cx="5657262" cy="47064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„Verhältnismäßig teilen“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Gefaltete Ecke 11"/>
          <p:cNvSpPr/>
          <p:nvPr/>
        </p:nvSpPr>
        <p:spPr>
          <a:xfrm rot="377749">
            <a:off x="10479878" y="5138109"/>
            <a:ext cx="1430469" cy="132708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bedeutet das?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90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4" grpId="0" animBg="1"/>
      <p:bldP spid="20" grpId="0" animBg="1"/>
      <p:bldP spid="8" grpId="0" animBg="1"/>
      <p:bldP spid="16" grpId="0" animBg="1"/>
      <p:bldP spid="17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1414020" y="2025832"/>
            <a:ext cx="8704499" cy="1383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/>
          </a:p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sz="2000" b="1" dirty="0">
                <a:solidFill>
                  <a:schemeClr val="tx1"/>
                </a:solidFill>
              </a:rPr>
              <a:t>„Die Kosten des Rechtsstreits trägt der Kläger zu 30 % und </a:t>
            </a:r>
            <a:endParaRPr lang="de-DE" sz="20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</a:rPr>
              <a:t>der Beklagte zu </a:t>
            </a:r>
            <a:r>
              <a:rPr lang="de-DE" sz="2000" b="1" dirty="0">
                <a:solidFill>
                  <a:schemeClr val="tx1"/>
                </a:solidFill>
              </a:rPr>
              <a:t>70 %“ oder </a:t>
            </a:r>
          </a:p>
          <a:p>
            <a:pPr algn="ctr"/>
            <a:r>
              <a:rPr lang="de-DE" sz="2000" b="1" dirty="0">
                <a:solidFill>
                  <a:schemeClr val="tx1"/>
                </a:solidFill>
              </a:rPr>
              <a:t>„Die Kosten des Rechtsstreits trägt der Kläger zu ¼ und der Beklagte zu </a:t>
            </a:r>
            <a:r>
              <a:rPr lang="de-DE" sz="2000" b="1" dirty="0" smtClean="0">
                <a:solidFill>
                  <a:schemeClr val="tx1"/>
                </a:solidFill>
              </a:rPr>
              <a:t>¾“.</a:t>
            </a:r>
            <a:endParaRPr lang="de-DE" sz="2000" b="1" dirty="0">
              <a:solidFill>
                <a:schemeClr val="tx1"/>
              </a:solidFill>
            </a:endParaRPr>
          </a:p>
          <a:p>
            <a:pPr algn="ctr"/>
            <a:endParaRPr lang="de-DE" sz="2400" b="1" dirty="0">
              <a:solidFill>
                <a:schemeClr val="tx1"/>
              </a:solidFill>
            </a:endParaRPr>
          </a:p>
          <a:p>
            <a:pPr algn="ctr"/>
            <a:endParaRPr lang="de-DE" sz="2400" b="1" dirty="0"/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32433" y="1349554"/>
            <a:ext cx="2867675" cy="6382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Kostenteilung 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826087" y="3716207"/>
            <a:ext cx="7950640" cy="160686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bei der Kostenquotelung im Voraus gezahlte Gerichtskosten auf die Gegenseite verrechnet werden, ist zu beachten, dass die Verrechnung nur im Rahmen der </a:t>
            </a:r>
            <a:r>
              <a:rPr lang="de-DE" sz="2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restlichen </a:t>
            </a:r>
            <a:r>
              <a:rPr lang="de-DE" sz="2400" b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400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erfolgen darf:</a:t>
            </a:r>
          </a:p>
          <a:p>
            <a:pPr algn="ctr"/>
            <a:endParaRPr lang="de-DE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Gefaltete Ecke 7"/>
          <p:cNvSpPr/>
          <p:nvPr/>
        </p:nvSpPr>
        <p:spPr>
          <a:xfrm rot="21156280">
            <a:off x="503319" y="1791028"/>
            <a:ext cx="1189298" cy="112647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435768" y="3520464"/>
            <a:ext cx="3198507" cy="48688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Achtung!!!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Abgerundetes Rechteck 16"/>
          <p:cNvSpPr/>
          <p:nvPr/>
        </p:nvSpPr>
        <p:spPr>
          <a:xfrm>
            <a:off x="2290056" y="5512577"/>
            <a:ext cx="9022702" cy="84965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der Partei </a:t>
            </a:r>
            <a:r>
              <a:rPr lang="de-DE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eigene/r Kostenschuld/</a:t>
            </a:r>
            <a:r>
              <a:rPr lang="de-DE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anteil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de-D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</a:t>
            </a:r>
            <a:r>
              <a:rPr lang="de-DE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restliche </a:t>
            </a:r>
            <a:r>
              <a:rPr lang="de-DE" sz="28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algn="ctr"/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840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4" grpId="0" animBg="1"/>
      <p:bldP spid="8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1414021" y="2407298"/>
            <a:ext cx="8644380" cy="303244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/>
          </a:p>
          <a:p>
            <a:pPr algn="ctr"/>
            <a:r>
              <a:rPr lang="de-DE" sz="2400" b="1" dirty="0" smtClean="0">
                <a:solidFill>
                  <a:schemeClr val="tx1"/>
                </a:solidFill>
              </a:rPr>
              <a:t> </a:t>
            </a:r>
            <a:r>
              <a:rPr lang="de-DE" sz="2400" b="1" dirty="0">
                <a:solidFill>
                  <a:schemeClr val="tx1"/>
                </a:solidFill>
              </a:rPr>
              <a:t>Klage über 10.000,- € (Kläger leistet </a:t>
            </a:r>
            <a:r>
              <a:rPr lang="de-DE" sz="2400" b="1" dirty="0" smtClean="0">
                <a:solidFill>
                  <a:schemeClr val="tx1"/>
                </a:solidFill>
              </a:rPr>
              <a:t>Vorauszahlung </a:t>
            </a:r>
            <a:r>
              <a:rPr lang="de-DE" sz="2400" b="1" dirty="0">
                <a:solidFill>
                  <a:schemeClr val="tx1"/>
                </a:solidFill>
              </a:rPr>
              <a:t>von 798,- €). Im Termin erhebt der Beklagte Widerklage über 3.000,- €. Sodann vergleichen sich die Parteien noch in diesem Termin, von den Kosten des Rechtsstreits übernehmen der Kläger 20 % und der Beklagte 80 %. Für seine Widerklage hat der Beklagte bisher keine </a:t>
            </a:r>
            <a:r>
              <a:rPr lang="de-DE" sz="2400" b="1" dirty="0" smtClean="0">
                <a:solidFill>
                  <a:schemeClr val="tx1"/>
                </a:solidFill>
              </a:rPr>
              <a:t>Gerichtskosten gezahlt</a:t>
            </a:r>
            <a:r>
              <a:rPr lang="de-DE" sz="2400" b="1" dirty="0">
                <a:solidFill>
                  <a:schemeClr val="tx1"/>
                </a:solidFill>
              </a:rPr>
              <a:t>.</a:t>
            </a:r>
            <a:endParaRPr lang="de-DE" sz="2400" b="1" dirty="0"/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332433" y="1349554"/>
            <a:ext cx="2867675" cy="63822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Kostenteilung 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21156280">
            <a:off x="503319" y="1791028"/>
            <a:ext cx="1189298" cy="112647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22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308807">
            <a:off x="253447" y="254100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4" name="Inhaltsplatzhalter 3">
            <a:extLst>
              <a:ext uri="{FF2B5EF4-FFF2-40B4-BE49-F238E27FC236}">
                <a16:creationId xmlns:a16="http://schemas.microsoft.com/office/drawing/2014/main" id="{9F7CF068-C226-1141-B79B-251EAF3CD3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1171095"/>
              </p:ext>
            </p:extLst>
          </p:nvPr>
        </p:nvGraphicFramePr>
        <p:xfrm>
          <a:off x="1711925" y="617622"/>
          <a:ext cx="9155791" cy="6191514"/>
        </p:xfrm>
        <a:graphic>
          <a:graphicData uri="http://schemas.openxmlformats.org/drawingml/2006/table">
            <a:tbl>
              <a:tblPr/>
              <a:tblGrid>
                <a:gridCol w="526208">
                  <a:extLst>
                    <a:ext uri="{9D8B030D-6E8A-4147-A177-3AD203B41FA5}">
                      <a16:colId xmlns:a16="http://schemas.microsoft.com/office/drawing/2014/main" val="3350320261"/>
                    </a:ext>
                  </a:extLst>
                </a:gridCol>
                <a:gridCol w="3031776">
                  <a:extLst>
                    <a:ext uri="{9D8B030D-6E8A-4147-A177-3AD203B41FA5}">
                      <a16:colId xmlns:a16="http://schemas.microsoft.com/office/drawing/2014/main" val="555729925"/>
                    </a:ext>
                  </a:extLst>
                </a:gridCol>
                <a:gridCol w="1219305">
                  <a:extLst>
                    <a:ext uri="{9D8B030D-6E8A-4147-A177-3AD203B41FA5}">
                      <a16:colId xmlns:a16="http://schemas.microsoft.com/office/drawing/2014/main" val="3566978813"/>
                    </a:ext>
                  </a:extLst>
                </a:gridCol>
                <a:gridCol w="1304656">
                  <a:extLst>
                    <a:ext uri="{9D8B030D-6E8A-4147-A177-3AD203B41FA5}">
                      <a16:colId xmlns:a16="http://schemas.microsoft.com/office/drawing/2014/main" val="1504464738"/>
                    </a:ext>
                  </a:extLst>
                </a:gridCol>
                <a:gridCol w="1548520">
                  <a:extLst>
                    <a:ext uri="{9D8B030D-6E8A-4147-A177-3AD203B41FA5}">
                      <a16:colId xmlns:a16="http://schemas.microsoft.com/office/drawing/2014/main" val="1626309876"/>
                    </a:ext>
                  </a:extLst>
                </a:gridCol>
                <a:gridCol w="1525326">
                  <a:extLst>
                    <a:ext uri="{9D8B030D-6E8A-4147-A177-3AD203B41FA5}">
                      <a16:colId xmlns:a16="http://schemas.microsoft.com/office/drawing/2014/main" val="2133528069"/>
                    </a:ext>
                  </a:extLst>
                </a:gridCol>
              </a:tblGrid>
              <a:tr h="729823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effectLst/>
                          <a:latin typeface="+mn-lt"/>
                        </a:rPr>
                        <a:t>KV-Nr.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1" i="1" dirty="0" smtClean="0">
                          <a:effectLst/>
                          <a:latin typeface="+mn-lt"/>
                        </a:rPr>
                        <a:t>Gebühr 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i="1" dirty="0">
                          <a:effectLst/>
                          <a:latin typeface="+mn-lt"/>
                        </a:rPr>
                        <a:t>Wert/EUR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i="1" dirty="0">
                          <a:effectLst/>
                          <a:latin typeface="+mn-lt"/>
                        </a:rPr>
                        <a:t>Betrag/EUR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i="1" dirty="0" err="1">
                          <a:effectLst/>
                          <a:latin typeface="+mn-lt"/>
                        </a:rPr>
                        <a:t>Mithaft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, Kl.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  <a:p>
                      <a:pPr algn="r"/>
                      <a:r>
                        <a:rPr lang="de-DE" sz="18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Wert 10.000,-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i="1" dirty="0" err="1">
                          <a:effectLst/>
                          <a:latin typeface="+mn-lt"/>
                        </a:rPr>
                        <a:t>Mithaft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, Bekl.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  <a:p>
                      <a:pPr algn="r"/>
                      <a:r>
                        <a:rPr lang="de-DE" sz="1800" b="1" i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Wert 3.000,-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973644"/>
                  </a:ext>
                </a:extLst>
              </a:tr>
              <a:tr h="1333641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effectLst/>
                          <a:latin typeface="+mn-lt"/>
                        </a:rPr>
                        <a:t>1211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i="1" dirty="0" err="1">
                          <a:effectLst/>
                          <a:latin typeface="+mn-lt"/>
                        </a:rPr>
                        <a:t>Verfahrensgeb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. 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>
                          <a:effectLst/>
                          <a:latin typeface="+mn-lt"/>
                        </a:rPr>
                        <a:t>13.000,00 </a:t>
                      </a:r>
                      <a:endParaRPr lang="de-DE" sz="180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 dirty="0" smtClean="0">
                          <a:effectLst/>
                          <a:latin typeface="+mn-lt"/>
                        </a:rPr>
                        <a:t>295,00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 dirty="0">
                          <a:effectLst/>
                          <a:latin typeface="+mn-lt"/>
                        </a:rPr>
                        <a:t>max. </a:t>
                      </a:r>
                      <a:r>
                        <a:rPr lang="de-DE" sz="1800" i="1" dirty="0" err="1">
                          <a:effectLst/>
                          <a:latin typeface="+mn-lt"/>
                        </a:rPr>
                        <a:t>Mith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. 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266,00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  <a:p>
                      <a:pPr algn="r"/>
                      <a:r>
                        <a:rPr lang="de-DE" sz="1800" dirty="0">
                          <a:effectLst/>
                          <a:latin typeface="+mn-lt"/>
                        </a:rPr>
                        <a:t>- </a:t>
                      </a:r>
                      <a:r>
                        <a:rPr lang="de-DE" sz="1800" dirty="0" smtClean="0">
                          <a:effectLst/>
                          <a:latin typeface="+mn-lt"/>
                        </a:rPr>
                        <a:t>59,00</a:t>
                      </a:r>
                      <a:r>
                        <a:rPr lang="de-DE" sz="1800" dirty="0">
                          <a:effectLst/>
                          <a:latin typeface="+mn-lt"/>
                        </a:rPr>
                        <a:t> </a:t>
                      </a:r>
                    </a:p>
                    <a:p>
                      <a:pPr algn="r"/>
                      <a:r>
                        <a:rPr lang="de-DE" sz="1800" i="1" dirty="0">
                          <a:effectLst/>
                          <a:latin typeface="+mn-lt"/>
                        </a:rPr>
                        <a:t>restl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. </a:t>
                      </a:r>
                      <a:r>
                        <a:rPr lang="de-DE" sz="1800" i="1" dirty="0" err="1" smtClean="0">
                          <a:effectLst/>
                          <a:latin typeface="+mn-lt"/>
                        </a:rPr>
                        <a:t>Mith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. 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207,00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dirty="0" smtClean="0">
                          <a:effectLst/>
                          <a:latin typeface="+mn-lt"/>
                        </a:rPr>
                        <a:t>119,00</a:t>
                      </a:r>
                      <a:r>
                        <a:rPr lang="de-DE" sz="1800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722150"/>
                  </a:ext>
                </a:extLst>
              </a:tr>
              <a:tr h="580822">
                <a:tc>
                  <a:txBody>
                    <a:bodyPr/>
                    <a:lstStyle/>
                    <a:p>
                      <a:endParaRPr lang="de-DE" sz="180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i="1">
                          <a:effectLst/>
                          <a:latin typeface="+mn-lt"/>
                        </a:rPr>
                        <a:t>Der Kläger trägt 20 % mit: </a:t>
                      </a:r>
                      <a:endParaRPr lang="de-DE" sz="180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dirty="0" smtClean="0">
                          <a:latin typeface="+mn-lt"/>
                        </a:rPr>
                        <a:t>59,00</a:t>
                      </a:r>
                      <a:r>
                        <a:rPr lang="de-DE" sz="1800" dirty="0" smtClean="0">
                          <a:latin typeface="+mn-lt"/>
                        </a:rPr>
                        <a:t> </a:t>
                      </a:r>
                    </a:p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40570"/>
                  </a:ext>
                </a:extLst>
              </a:tr>
              <a:tr h="314094">
                <a:tc>
                  <a:txBody>
                    <a:bodyPr/>
                    <a:lstStyle/>
                    <a:p>
                      <a:endParaRPr lang="de-DE" sz="180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>
                          <a:effectLst/>
                          <a:latin typeface="+mn-lt"/>
                        </a:rPr>
                        <a:t>gezahlt: </a:t>
                      </a: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dirty="0" smtClean="0">
                          <a:latin typeface="+mn-lt"/>
                        </a:rPr>
                        <a:t>798,00</a:t>
                      </a:r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940987"/>
                  </a:ext>
                </a:extLst>
              </a:tr>
              <a:tr h="486549">
                <a:tc>
                  <a:txBody>
                    <a:bodyPr/>
                    <a:lstStyle/>
                    <a:p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i="1" dirty="0">
                          <a:effectLst/>
                          <a:latin typeface="+mn-lt"/>
                        </a:rPr>
                        <a:t>auf Bekl. zu 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verrechnen: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dirty="0" smtClean="0">
                          <a:latin typeface="+mn-lt"/>
                        </a:rPr>
                        <a:t>207,00</a:t>
                      </a:r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440947"/>
                  </a:ext>
                </a:extLst>
              </a:tr>
              <a:tr h="729823">
                <a:tc>
                  <a:txBody>
                    <a:bodyPr/>
                    <a:lstStyle/>
                    <a:p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1" i="1" dirty="0">
                          <a:effectLst/>
                          <a:latin typeface="+mn-lt"/>
                        </a:rPr>
                        <a:t>an Kläger </a:t>
                      </a:r>
                      <a:r>
                        <a:rPr lang="de-DE" sz="1800" b="1" i="1" dirty="0" smtClean="0">
                          <a:effectLst/>
                          <a:latin typeface="+mn-lt"/>
                        </a:rPr>
                        <a:t>zurückzuzahlen: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  <a:p>
                      <a:r>
                        <a:rPr lang="de-DE" sz="1800" i="1" dirty="0">
                          <a:effectLst/>
                          <a:latin typeface="+mn-lt"/>
                        </a:rPr>
                        <a:t>(mit Kost 18)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0" dirty="0" smtClean="0">
                          <a:latin typeface="+mn-lt"/>
                        </a:rPr>
                        <a:t>532,00</a:t>
                      </a:r>
                      <a:r>
                        <a:rPr lang="de-DE" sz="1800" b="1" dirty="0" smtClean="0">
                          <a:latin typeface="+mn-lt"/>
                        </a:rPr>
                        <a:t> </a:t>
                      </a:r>
                    </a:p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768247"/>
                  </a:ext>
                </a:extLst>
              </a:tr>
              <a:tr h="486549">
                <a:tc>
                  <a:txBody>
                    <a:bodyPr/>
                    <a:lstStyle/>
                    <a:p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i="1" dirty="0">
                          <a:effectLst/>
                          <a:latin typeface="+mn-lt"/>
                        </a:rPr>
                        <a:t>Der Bekl. trägt 80 % 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mit: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dirty="0" smtClean="0">
                          <a:latin typeface="+mn-lt"/>
                        </a:rPr>
                        <a:t>236,00</a:t>
                      </a:r>
                      <a:endParaRPr lang="de-DE" sz="1800" b="1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8472752"/>
                  </a:ext>
                </a:extLst>
              </a:tr>
              <a:tr h="564073">
                <a:tc>
                  <a:txBody>
                    <a:bodyPr/>
                    <a:lstStyle/>
                    <a:p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i="1" dirty="0">
                          <a:effectLst/>
                          <a:latin typeface="+mn-lt"/>
                        </a:rPr>
                        <a:t>vom Kl. wurden 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verrechnet: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dirty="0" smtClean="0">
                          <a:latin typeface="+mn-lt"/>
                        </a:rPr>
                        <a:t>207,00</a:t>
                      </a:r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381859"/>
                  </a:ext>
                </a:extLst>
              </a:tr>
              <a:tr h="902709">
                <a:tc>
                  <a:txBody>
                    <a:bodyPr/>
                    <a:lstStyle/>
                    <a:p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1" i="1" dirty="0">
                          <a:effectLst/>
                          <a:latin typeface="+mn-lt"/>
                        </a:rPr>
                        <a:t>Rest: 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(vom Bekl. 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zu erfordern-</a:t>
                      </a:r>
                      <a:r>
                        <a:rPr lang="de-DE" sz="1800" i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Sollstellung</a:t>
                      </a:r>
                      <a:r>
                        <a:rPr lang="de-DE" sz="1800" i="1" dirty="0" smtClean="0">
                          <a:effectLst/>
                          <a:latin typeface="+mn-lt"/>
                        </a:rPr>
                        <a:t>!)</a:t>
                      </a:r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800" b="1" i="1" dirty="0" smtClean="0">
                          <a:effectLst/>
                          <a:latin typeface="+mn-lt"/>
                        </a:rPr>
                        <a:t>29,00</a:t>
                      </a:r>
                      <a:r>
                        <a:rPr lang="de-DE" sz="1800" b="1" i="1" dirty="0">
                          <a:effectLst/>
                          <a:latin typeface="+mn-lt"/>
                        </a:rPr>
                        <a:t> </a:t>
                      </a:r>
                      <a:endParaRPr lang="de-DE" sz="1800" dirty="0">
                        <a:effectLst/>
                        <a:latin typeface="+mn-lt"/>
                      </a:endParaRPr>
                    </a:p>
                  </a:txBody>
                  <a:tcPr marL="25371" marR="2537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 smtClean="0">
                        <a:latin typeface="+mn-lt"/>
                      </a:endParaRPr>
                    </a:p>
                    <a:p>
                      <a:pPr algn="r"/>
                      <a:r>
                        <a:rPr lang="de-DE" sz="1800" i="1" dirty="0" smtClean="0">
                          <a:latin typeface="+mn-lt"/>
                        </a:rPr>
                        <a:t>keine </a:t>
                      </a:r>
                      <a:r>
                        <a:rPr lang="de-DE" sz="1800" i="1" dirty="0" err="1" smtClean="0">
                          <a:latin typeface="+mn-lt"/>
                        </a:rPr>
                        <a:t>Mithaft</a:t>
                      </a:r>
                      <a:r>
                        <a:rPr lang="de-DE" sz="1800" i="1" dirty="0" smtClean="0">
                          <a:latin typeface="+mn-lt"/>
                        </a:rPr>
                        <a:t>!</a:t>
                      </a:r>
                    </a:p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800" dirty="0">
                        <a:latin typeface="+mn-lt"/>
                      </a:endParaRPr>
                    </a:p>
                  </a:txBody>
                  <a:tcPr marL="48713" marR="48713" marT="24357" marB="243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050457"/>
                  </a:ext>
                </a:extLst>
              </a:tr>
            </a:tbl>
          </a:graphicData>
        </a:graphic>
      </p:graphicFrame>
      <p:sp>
        <p:nvSpPr>
          <p:cNvPr id="13" name="Gefaltete Ecke 12"/>
          <p:cNvSpPr/>
          <p:nvPr/>
        </p:nvSpPr>
        <p:spPr>
          <a:xfrm rot="21338350">
            <a:off x="194887" y="1491926"/>
            <a:ext cx="1529686" cy="156901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Der Kosten-beamte fertigt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seine SKR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21198097">
            <a:off x="7908761" y="2221396"/>
            <a:ext cx="1574527" cy="1539608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 nach 10000=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266€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Gefaltete Ecke 14"/>
          <p:cNvSpPr/>
          <p:nvPr/>
        </p:nvSpPr>
        <p:spPr>
          <a:xfrm>
            <a:off x="9653157" y="2347023"/>
            <a:ext cx="1574527" cy="1539608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 nach 3000=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119€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>
            <a:off x="8035389" y="3467499"/>
            <a:ext cx="1574527" cy="1539608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266€-59=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207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7" name="Gruppieren 16"/>
          <p:cNvGrpSpPr/>
          <p:nvPr/>
        </p:nvGrpSpPr>
        <p:grpSpPr>
          <a:xfrm>
            <a:off x="1737670" y="3055697"/>
            <a:ext cx="2043671" cy="2836453"/>
            <a:chOff x="2287052" y="2996064"/>
            <a:chExt cx="2043671" cy="2836453"/>
          </a:xfrm>
        </p:grpSpPr>
        <p:sp>
          <p:nvSpPr>
            <p:cNvPr id="18" name="Bogen 17"/>
            <p:cNvSpPr/>
            <p:nvPr/>
          </p:nvSpPr>
          <p:spPr>
            <a:xfrm rot="13098820">
              <a:off x="2287052" y="2996064"/>
              <a:ext cx="2043671" cy="2836453"/>
            </a:xfrm>
            <a:prstGeom prst="arc">
              <a:avLst/>
            </a:prstGeom>
            <a:ln w="762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19" name="Gleichschenkliges Dreieck 18"/>
            <p:cNvSpPr/>
            <p:nvPr/>
          </p:nvSpPr>
          <p:spPr>
            <a:xfrm>
              <a:off x="2332496" y="5364780"/>
              <a:ext cx="348712" cy="286668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70597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2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739996" y="1732673"/>
            <a:ext cx="2182637" cy="213127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Ü005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Ovale Legende 1"/>
          <p:cNvSpPr/>
          <p:nvPr/>
        </p:nvSpPr>
        <p:spPr>
          <a:xfrm>
            <a:off x="3721768" y="2991200"/>
            <a:ext cx="4286780" cy="2136648"/>
          </a:xfrm>
          <a:prstGeom prst="wedgeEllipseCallou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Bitte bearbeiten Sie </a:t>
            </a:r>
            <a:r>
              <a:rPr lang="de-DE" sz="32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 005</a:t>
            </a:r>
            <a:endParaRPr lang="de-DE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5864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658528" y="2090705"/>
            <a:ext cx="10988842" cy="131338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/>
          </a:p>
          <a:p>
            <a:pPr algn="ctr"/>
            <a:endParaRPr lang="de-DE" sz="2400" dirty="0"/>
          </a:p>
          <a:p>
            <a:pPr algn="ctr"/>
            <a:r>
              <a:rPr lang="de-DE" sz="2400" dirty="0" smtClean="0"/>
              <a:t>Die </a:t>
            </a:r>
            <a:r>
              <a:rPr lang="de-DE" sz="2400" dirty="0"/>
              <a:t>Verfahrensgebühr des KV 1210 ermäßigt sich auf eine </a:t>
            </a:r>
            <a:r>
              <a:rPr lang="de-DE" sz="2400" dirty="0" smtClean="0"/>
              <a:t>1,0-fache </a:t>
            </a:r>
            <a:r>
              <a:rPr lang="de-DE" sz="2400" dirty="0"/>
              <a:t>Gebühr </a:t>
            </a:r>
            <a:endParaRPr lang="de-DE" sz="2400" dirty="0" smtClean="0"/>
          </a:p>
          <a:p>
            <a:pPr algn="ctr"/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gem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KV 1211 </a:t>
            </a:r>
            <a:r>
              <a:rPr lang="de-DE" sz="2400" dirty="0"/>
              <a:t>bei Beendigung / Erledigung des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gesamten</a:t>
            </a:r>
            <a:r>
              <a:rPr lang="de-DE" sz="2400" dirty="0"/>
              <a:t> Verfahrens durch: </a:t>
            </a:r>
          </a:p>
          <a:p>
            <a:endParaRPr lang="de-DE" sz="2800" dirty="0" smtClean="0"/>
          </a:p>
          <a:p>
            <a:pPr algn="ctr"/>
            <a:endParaRPr lang="de-DE" sz="2800" dirty="0"/>
          </a:p>
        </p:txBody>
      </p:sp>
      <p:sp>
        <p:nvSpPr>
          <p:cNvPr id="4" name="Abgerundetes Rechteck 3"/>
          <p:cNvSpPr/>
          <p:nvPr/>
        </p:nvSpPr>
        <p:spPr>
          <a:xfrm>
            <a:off x="2534653" y="1304342"/>
            <a:ext cx="7663576" cy="9144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Ermäßigung der Verfahrensgebühr  </a:t>
            </a:r>
            <a:endParaRPr lang="de-DE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Nr. 1211 KV GKG)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580966">
            <a:off x="560860" y="629074"/>
            <a:ext cx="1728388" cy="163384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 1211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567071" y="3494541"/>
            <a:ext cx="11069855" cy="498034"/>
            <a:chOff x="650081" y="2529828"/>
            <a:chExt cx="11069855" cy="498034"/>
          </a:xfrm>
        </p:grpSpPr>
        <p:sp>
          <p:nvSpPr>
            <p:cNvPr id="14" name="Abgerundetes Rechteck 13"/>
            <p:cNvSpPr/>
            <p:nvPr/>
          </p:nvSpPr>
          <p:spPr>
            <a:xfrm>
              <a:off x="944103" y="2529828"/>
              <a:ext cx="10775833" cy="49803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solidFill>
                    <a:schemeClr val="tx1"/>
                  </a:solidFill>
                </a:rPr>
                <a:t>(</a:t>
              </a:r>
              <a:r>
                <a:rPr lang="de-DE" sz="2000" b="1" dirty="0">
                  <a:solidFill>
                    <a:schemeClr val="tx1"/>
                  </a:solidFill>
                </a:rPr>
                <a:t>rechtzeitige) Klagerücknahme oder Rücknahme des Widerspruchs/ Einspruchs gegen den MB/ VB </a:t>
              </a:r>
            </a:p>
          </p:txBody>
        </p:sp>
        <p:sp>
          <p:nvSpPr>
            <p:cNvPr id="15" name="Ellipse 14"/>
            <p:cNvSpPr/>
            <p:nvPr/>
          </p:nvSpPr>
          <p:spPr>
            <a:xfrm>
              <a:off x="650081" y="2550938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577516" y="4055842"/>
            <a:ext cx="11080300" cy="497340"/>
            <a:chOff x="710403" y="2468857"/>
            <a:chExt cx="10825021" cy="497340"/>
          </a:xfrm>
        </p:grpSpPr>
        <p:sp>
          <p:nvSpPr>
            <p:cNvPr id="17" name="Abgerundetes Rechteck 16"/>
            <p:cNvSpPr/>
            <p:nvPr/>
          </p:nvSpPr>
          <p:spPr>
            <a:xfrm>
              <a:off x="1008272" y="2474218"/>
              <a:ext cx="10527152" cy="49197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de-DE" sz="2000" b="1" dirty="0">
                  <a:solidFill>
                    <a:schemeClr val="tx1"/>
                  </a:solidFill>
                </a:rPr>
                <a:t>Anerkenntnis- oder Verzichtsurteil u. Urteil ohne Tatbestand und Entscheidungsgründe</a:t>
              </a:r>
              <a:r>
                <a:rPr lang="de-DE" sz="2000" b="1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de-DE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endPara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Ellipse 17"/>
            <p:cNvSpPr/>
            <p:nvPr/>
          </p:nvSpPr>
          <p:spPr>
            <a:xfrm>
              <a:off x="710403" y="2468857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577516" y="4635965"/>
            <a:ext cx="11079228" cy="518036"/>
            <a:chOff x="111320" y="2218082"/>
            <a:chExt cx="10626971" cy="518036"/>
          </a:xfrm>
        </p:grpSpPr>
        <p:sp>
          <p:nvSpPr>
            <p:cNvPr id="20" name="Abgerundetes Rechteck 19"/>
            <p:cNvSpPr/>
            <p:nvPr/>
          </p:nvSpPr>
          <p:spPr>
            <a:xfrm>
              <a:off x="393340" y="2218082"/>
              <a:ext cx="10344951" cy="518036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>
                  <a:solidFill>
                    <a:schemeClr val="tx1"/>
                  </a:solidFill>
                </a:rPr>
                <a:t>gerichtlichen </a:t>
              </a:r>
              <a:r>
                <a:rPr lang="de-DE" sz="2000" b="1" dirty="0">
                  <a:solidFill>
                    <a:schemeClr val="tx1"/>
                  </a:solidFill>
                </a:rPr>
                <a:t>Vergleich</a:t>
              </a:r>
              <a:endPara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Ellipse 20"/>
            <p:cNvSpPr/>
            <p:nvPr/>
          </p:nvSpPr>
          <p:spPr>
            <a:xfrm>
              <a:off x="111320" y="2254433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581667" y="5236784"/>
            <a:ext cx="11075077" cy="741524"/>
            <a:chOff x="350836" y="2367469"/>
            <a:chExt cx="11075077" cy="741524"/>
          </a:xfrm>
        </p:grpSpPr>
        <p:sp>
          <p:nvSpPr>
            <p:cNvPr id="23" name="Abgerundetes Rechteck 22"/>
            <p:cNvSpPr/>
            <p:nvPr/>
          </p:nvSpPr>
          <p:spPr>
            <a:xfrm>
              <a:off x="650080" y="2367469"/>
              <a:ext cx="10775833" cy="74152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endParaRPr lang="de-DE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de-DE" sz="2000" b="1" dirty="0" smtClean="0">
                  <a:solidFill>
                    <a:schemeClr val="tx1"/>
                  </a:solidFill>
                </a:rPr>
                <a:t>Erledigung </a:t>
              </a:r>
              <a:r>
                <a:rPr lang="de-DE" sz="2000" b="1" dirty="0">
                  <a:solidFill>
                    <a:schemeClr val="tx1"/>
                  </a:solidFill>
                </a:rPr>
                <a:t>der Hauptsache wenn keine Kostenentscheidung ergeht oder diese einer zuvor mitgeteilten Regelung der Parteien folgt.</a:t>
              </a:r>
              <a:r>
                <a:rPr lang="de-DE" sz="2400" dirty="0"/>
                <a:t> </a:t>
              </a:r>
              <a:br>
                <a:rPr lang="de-DE" sz="2400" dirty="0"/>
              </a:b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Ellipse 23"/>
            <p:cNvSpPr/>
            <p:nvPr/>
          </p:nvSpPr>
          <p:spPr>
            <a:xfrm>
              <a:off x="350836" y="2408743"/>
              <a:ext cx="442913" cy="42007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26" name="Gefaltete Ecke 25"/>
          <p:cNvSpPr/>
          <p:nvPr/>
        </p:nvSpPr>
        <p:spPr>
          <a:xfrm>
            <a:off x="2291388" y="4999430"/>
            <a:ext cx="1850386" cy="1750072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Ist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in den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o.g.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Ermäßigung-</a:t>
            </a: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statbeständen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bereits ein Urteil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7" name="Gefaltete Ecke 26"/>
          <p:cNvSpPr/>
          <p:nvPr/>
        </p:nvSpPr>
        <p:spPr>
          <a:xfrm rot="21386302">
            <a:off x="4141774" y="4886628"/>
            <a:ext cx="1787053" cy="179815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…(</a:t>
            </a:r>
            <a:r>
              <a:rPr lang="de-DE" sz="16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 Ausnahme der unter Nr. 2. genannten Urteile) 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vorausgegangen…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8" name="Gefaltete Ecke 27"/>
          <p:cNvSpPr/>
          <p:nvPr/>
        </p:nvSpPr>
        <p:spPr>
          <a:xfrm rot="580966">
            <a:off x="6291555" y="4888897"/>
            <a:ext cx="1836803" cy="1827653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…kommt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eine </a:t>
            </a:r>
            <a:r>
              <a:rPr lang="de-DE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Gebührener</a:t>
            </a:r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-mäßigung </a:t>
            </a:r>
            <a:r>
              <a:rPr lang="de-DE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gem. KV 1211 </a:t>
            </a:r>
            <a:r>
              <a:rPr lang="de-DE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nicht mehr in Betracht</a:t>
            </a:r>
          </a:p>
        </p:txBody>
      </p:sp>
    </p:spTree>
    <p:extLst>
      <p:ext uri="{BB962C8B-B14F-4D97-AF65-F5344CB8AC3E}">
        <p14:creationId xmlns:p14="http://schemas.microsoft.com/office/powerpoint/2010/main" val="187889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26" grpId="0" animBg="1"/>
      <p:bldP spid="27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0" name="Abgerundetes Rechteck 29"/>
          <p:cNvSpPr/>
          <p:nvPr/>
        </p:nvSpPr>
        <p:spPr>
          <a:xfrm>
            <a:off x="4146884" y="6293076"/>
            <a:ext cx="7465799" cy="54907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</a:rPr>
              <a:t>B</a:t>
            </a:r>
            <a:r>
              <a:rPr lang="de-DE" b="1" dirty="0" smtClean="0">
                <a:solidFill>
                  <a:schemeClr val="tx1"/>
                </a:solidFill>
              </a:rPr>
              <a:t>is </a:t>
            </a:r>
            <a:r>
              <a:rPr lang="de-DE" b="1" dirty="0">
                <a:solidFill>
                  <a:schemeClr val="tx1"/>
                </a:solidFill>
              </a:rPr>
              <a:t>das ergangene Versäumnisurteil auf der Geschäftsstelle eingegangen ist</a:t>
            </a:r>
            <a:br>
              <a:rPr lang="de-DE" b="1" dirty="0">
                <a:solidFill>
                  <a:schemeClr val="tx1"/>
                </a:solidFill>
              </a:rPr>
            </a:b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9" name="Abgerundetes Rechteck 28"/>
          <p:cNvSpPr/>
          <p:nvPr/>
        </p:nvSpPr>
        <p:spPr>
          <a:xfrm>
            <a:off x="4146884" y="5179209"/>
            <a:ext cx="7465799" cy="6969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Bis </a:t>
            </a:r>
            <a:r>
              <a:rPr lang="de-DE" b="1" dirty="0">
                <a:solidFill>
                  <a:schemeClr val="tx1"/>
                </a:solidFill>
              </a:rPr>
              <a:t>zur Zustellung der Ladung zum Verkündungstermin oder (im schriftl. Verf.) bis zum Eingang des schriftlichen Urteils auf der Geschäftsstelle </a:t>
            </a:r>
            <a:br>
              <a:rPr lang="de-DE" b="1" dirty="0">
                <a:solidFill>
                  <a:schemeClr val="tx1"/>
                </a:solidFill>
              </a:rPr>
            </a:br>
            <a:r>
              <a:rPr lang="de-DE" b="1" dirty="0">
                <a:solidFill>
                  <a:schemeClr val="tx1"/>
                </a:solidFill>
              </a:rPr>
              <a:t/>
            </a:r>
            <a:br>
              <a:rPr lang="de-DE" b="1" dirty="0">
                <a:solidFill>
                  <a:schemeClr val="tx1"/>
                </a:solidFill>
              </a:rPr>
            </a:b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5" name="Abgerundetes Rechteck 24"/>
          <p:cNvSpPr/>
          <p:nvPr/>
        </p:nvSpPr>
        <p:spPr>
          <a:xfrm>
            <a:off x="4146884" y="4009847"/>
            <a:ext cx="7395410" cy="6969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</a:rPr>
              <a:t>B</a:t>
            </a:r>
            <a:r>
              <a:rPr lang="de-DE" b="1" dirty="0" smtClean="0">
                <a:solidFill>
                  <a:schemeClr val="tx1"/>
                </a:solidFill>
              </a:rPr>
              <a:t>is </a:t>
            </a:r>
            <a:r>
              <a:rPr lang="de-DE" b="1" dirty="0">
                <a:solidFill>
                  <a:schemeClr val="tx1"/>
                </a:solidFill>
              </a:rPr>
              <a:t>zu dem vom Gericht bestimmten Zeitpunkt, zu dem von den Parteien noch Schriftsätze eingereicht werden können </a:t>
            </a:r>
            <a:br>
              <a:rPr lang="de-DE" b="1" dirty="0">
                <a:solidFill>
                  <a:schemeClr val="tx1"/>
                </a:solidFill>
              </a:rPr>
            </a:br>
            <a:r>
              <a:rPr lang="de-DE" b="1" dirty="0">
                <a:solidFill>
                  <a:schemeClr val="tx1"/>
                </a:solidFill>
              </a:rPr>
              <a:t/>
            </a:r>
            <a:br>
              <a:rPr lang="de-DE" b="1" dirty="0">
                <a:solidFill>
                  <a:schemeClr val="tx1"/>
                </a:solidFill>
              </a:rPr>
            </a:b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146884" y="2830190"/>
            <a:ext cx="7395410" cy="6969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</a:rPr>
              <a:t>Wurde </a:t>
            </a:r>
            <a:r>
              <a:rPr lang="de-DE" b="1" dirty="0">
                <a:solidFill>
                  <a:schemeClr val="tx1"/>
                </a:solidFill>
              </a:rPr>
              <a:t>Verkündungstermin bereits anberaumt ist </a:t>
            </a:r>
            <a:r>
              <a:rPr lang="de-DE" b="1" u="sng" dirty="0">
                <a:solidFill>
                  <a:schemeClr val="tx1"/>
                </a:solidFill>
              </a:rPr>
              <a:t>keine</a:t>
            </a:r>
            <a:r>
              <a:rPr lang="de-DE" b="1" dirty="0">
                <a:solidFill>
                  <a:schemeClr val="tx1"/>
                </a:solidFill>
              </a:rPr>
              <a:t> Klagerücknahme </a:t>
            </a:r>
            <a:r>
              <a:rPr lang="de-DE" b="1" dirty="0" smtClean="0">
                <a:solidFill>
                  <a:schemeClr val="tx1"/>
                </a:solidFill>
              </a:rPr>
              <a:t>im Sinne der </a:t>
            </a:r>
            <a:r>
              <a:rPr lang="de-DE" b="1" dirty="0">
                <a:solidFill>
                  <a:schemeClr val="tx1"/>
                </a:solidFill>
              </a:rPr>
              <a:t>KV 1211 GKG mehr möglich </a:t>
            </a:r>
            <a:br>
              <a:rPr lang="de-DE" b="1" dirty="0">
                <a:solidFill>
                  <a:schemeClr val="tx1"/>
                </a:solidFill>
              </a:rPr>
            </a:b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534653" y="1304342"/>
            <a:ext cx="7663576" cy="78636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Rechtzeitige Klagerücknahme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Gefaltete Ecke 7"/>
          <p:cNvSpPr/>
          <p:nvPr/>
        </p:nvSpPr>
        <p:spPr>
          <a:xfrm rot="580966">
            <a:off x="9341637" y="529189"/>
            <a:ext cx="1728388" cy="163384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KV 1211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577516" y="2296750"/>
            <a:ext cx="7026442" cy="625624"/>
            <a:chOff x="650081" y="2449390"/>
            <a:chExt cx="7026442" cy="625624"/>
          </a:xfrm>
        </p:grpSpPr>
        <p:sp>
          <p:nvSpPr>
            <p:cNvPr id="14" name="Abgerundetes Rechteck 13"/>
            <p:cNvSpPr/>
            <p:nvPr/>
          </p:nvSpPr>
          <p:spPr>
            <a:xfrm>
              <a:off x="944103" y="2449390"/>
              <a:ext cx="6732420" cy="62562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endParaRPr lang="de-DE" sz="2400" b="1" dirty="0">
                <a:solidFill>
                  <a:schemeClr val="tx1"/>
                </a:solidFill>
              </a:endParaRPr>
            </a:p>
            <a:p>
              <a:pPr algn="ctr"/>
              <a:r>
                <a:rPr lang="de-DE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vor 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Schluss der mündlichen Verhandlung (§ 136 Abs. 4 ZPO) </a:t>
              </a:r>
              <a:b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de-DE" sz="2000" b="1" dirty="0">
                  <a:solidFill>
                    <a:schemeClr val="tx1"/>
                  </a:solidFill>
                </a:rPr>
                <a:t/>
              </a:r>
              <a:br>
                <a:rPr lang="de-DE" sz="2000" b="1" dirty="0">
                  <a:solidFill>
                    <a:schemeClr val="tx1"/>
                  </a:solidFill>
                </a:rPr>
              </a:br>
              <a:endParaRPr lang="de-DE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>
            <a:xfrm>
              <a:off x="650081" y="2550938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Gruppieren 15"/>
          <p:cNvGrpSpPr/>
          <p:nvPr/>
        </p:nvGrpSpPr>
        <p:grpSpPr>
          <a:xfrm>
            <a:off x="577516" y="3567805"/>
            <a:ext cx="7026442" cy="490920"/>
            <a:chOff x="710403" y="2445012"/>
            <a:chExt cx="6827309" cy="490920"/>
          </a:xfrm>
        </p:grpSpPr>
        <p:sp>
          <p:nvSpPr>
            <p:cNvPr id="17" name="Abgerundetes Rechteck 16"/>
            <p:cNvSpPr/>
            <p:nvPr/>
          </p:nvSpPr>
          <p:spPr>
            <a:xfrm>
              <a:off x="971022" y="2445012"/>
              <a:ext cx="6566690" cy="490920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u="sng" dirty="0" smtClean="0"/>
            </a:p>
            <a:p>
              <a:pPr algn="ctr"/>
              <a:endParaRPr lang="de-DE" sz="2000" u="sng" dirty="0" smtClean="0"/>
            </a:p>
            <a:p>
              <a:pPr algn="ctr"/>
              <a:endParaRPr lang="de-DE" sz="2000" u="sng" dirty="0"/>
            </a:p>
            <a:p>
              <a:pPr algn="ctr"/>
              <a:r>
                <a:rPr lang="de-DE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im </a:t>
              </a:r>
              <a:r>
                <a:rPr lang="de-DE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schriftlichen </a:t>
              </a:r>
              <a:r>
                <a:rPr lang="de-DE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Verfahren</a:t>
              </a:r>
              <a:r>
                <a:rPr lang="de-DE" sz="2000" dirty="0"/>
                <a:t/>
              </a:r>
              <a:br>
                <a:rPr lang="de-DE" sz="2000" dirty="0"/>
              </a:br>
              <a:r>
                <a:rPr lang="de-DE" sz="2000" dirty="0"/>
                <a:t/>
              </a:r>
              <a:br>
                <a:rPr lang="de-DE" sz="2000" dirty="0"/>
              </a:br>
              <a:r>
                <a:rPr lang="de-DE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de-DE" sz="20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endPara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Ellipse 17"/>
            <p:cNvSpPr/>
            <p:nvPr/>
          </p:nvSpPr>
          <p:spPr>
            <a:xfrm>
              <a:off x="710403" y="2468857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649529" y="4752018"/>
            <a:ext cx="6994709" cy="518036"/>
            <a:chOff x="111320" y="2218082"/>
            <a:chExt cx="6709183" cy="518036"/>
          </a:xfrm>
        </p:grpSpPr>
        <p:sp>
          <p:nvSpPr>
            <p:cNvPr id="20" name="Abgerundetes Rechteck 19"/>
            <p:cNvSpPr/>
            <p:nvPr/>
          </p:nvSpPr>
          <p:spPr>
            <a:xfrm>
              <a:off x="393340" y="2218082"/>
              <a:ext cx="6427163" cy="518036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b="1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de-DE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im 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Verfahren vor dem AG bei einem Streitwert bis 600,- € </a:t>
              </a:r>
              <a:r>
                <a:rPr lang="de-DE" sz="2000" b="1" dirty="0">
                  <a:solidFill>
                    <a:schemeClr val="tx1"/>
                  </a:solidFill>
                </a:rPr>
                <a:t/>
              </a:r>
              <a:br>
                <a:rPr lang="de-DE" sz="2000" b="1" dirty="0">
                  <a:solidFill>
                    <a:schemeClr val="tx1"/>
                  </a:solidFill>
                </a:rPr>
              </a:br>
              <a:endParaRPr lang="de-DE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Ellipse 20"/>
            <p:cNvSpPr/>
            <p:nvPr/>
          </p:nvSpPr>
          <p:spPr>
            <a:xfrm>
              <a:off x="111320" y="2254433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2" name="Gruppieren 21"/>
          <p:cNvGrpSpPr/>
          <p:nvPr/>
        </p:nvGrpSpPr>
        <p:grpSpPr>
          <a:xfrm>
            <a:off x="649529" y="5946638"/>
            <a:ext cx="7061057" cy="520994"/>
            <a:chOff x="350836" y="2367469"/>
            <a:chExt cx="7061057" cy="520994"/>
          </a:xfrm>
        </p:grpSpPr>
        <p:sp>
          <p:nvSpPr>
            <p:cNvPr id="23" name="Abgerundetes Rechteck 22"/>
            <p:cNvSpPr/>
            <p:nvPr/>
          </p:nvSpPr>
          <p:spPr>
            <a:xfrm>
              <a:off x="650081" y="2367469"/>
              <a:ext cx="6761812" cy="52099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</a:t>
              </a:r>
              <a:r>
                <a:rPr lang="de-DE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 schriftlichen Vorverfahren</a:t>
              </a:r>
            </a:p>
          </p:txBody>
        </p:sp>
        <p:sp>
          <p:nvSpPr>
            <p:cNvPr id="24" name="Ellipse 23"/>
            <p:cNvSpPr/>
            <p:nvPr/>
          </p:nvSpPr>
          <p:spPr>
            <a:xfrm>
              <a:off x="350836" y="2408743"/>
              <a:ext cx="442913" cy="42007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695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9" grpId="0" animBg="1"/>
      <p:bldP spid="25" grpId="0" animBg="1"/>
      <p:bldP spid="5" grpId="0" animBg="1"/>
      <p:bldP spid="4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4061902" y="1339269"/>
            <a:ext cx="4306497" cy="56791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205830" y="2049251"/>
            <a:ext cx="2523959" cy="534094"/>
          </a:xfrm>
          <a:prstGeom prst="round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1" name="Gruppieren 30"/>
          <p:cNvGrpSpPr/>
          <p:nvPr/>
        </p:nvGrpSpPr>
        <p:grpSpPr>
          <a:xfrm>
            <a:off x="871538" y="4256227"/>
            <a:ext cx="10198778" cy="791403"/>
            <a:chOff x="871538" y="4256227"/>
            <a:chExt cx="10198778" cy="791403"/>
          </a:xfrm>
        </p:grpSpPr>
        <p:sp>
          <p:nvSpPr>
            <p:cNvPr id="15" name="Abgerundetes Rechteck 14"/>
            <p:cNvSpPr/>
            <p:nvPr/>
          </p:nvSpPr>
          <p:spPr>
            <a:xfrm>
              <a:off x="1205830" y="4256227"/>
              <a:ext cx="9864486" cy="791403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 algn="ctr">
                <a:tabLst>
                  <a:tab pos="2427288" algn="l"/>
                </a:tabLst>
              </a:pPr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voller Höhe und zu jedem Zeitpunkt des Verfahrens, auch wenn er im Verfahren obsiegt</a:t>
              </a:r>
            </a:p>
          </p:txBody>
        </p:sp>
        <p:sp>
          <p:nvSpPr>
            <p:cNvPr id="23" name="Ellipse 22"/>
            <p:cNvSpPr/>
            <p:nvPr/>
          </p:nvSpPr>
          <p:spPr>
            <a:xfrm>
              <a:off x="871538" y="4437615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36" name="Gefaltete Ecke 35"/>
          <p:cNvSpPr/>
          <p:nvPr/>
        </p:nvSpPr>
        <p:spPr>
          <a:xfrm rot="423700">
            <a:off x="10581986" y="4287443"/>
            <a:ext cx="1156641" cy="113046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18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871538" y="2696700"/>
            <a:ext cx="9814157" cy="1255172"/>
            <a:chOff x="871538" y="2696700"/>
            <a:chExt cx="9814157" cy="1255172"/>
          </a:xfrm>
        </p:grpSpPr>
        <p:grpSp>
          <p:nvGrpSpPr>
            <p:cNvPr id="5" name="Gruppieren 4"/>
            <p:cNvGrpSpPr/>
            <p:nvPr/>
          </p:nvGrpSpPr>
          <p:grpSpPr>
            <a:xfrm>
              <a:off x="1205830" y="2696700"/>
              <a:ext cx="9479865" cy="1255172"/>
              <a:chOff x="1205830" y="2696700"/>
              <a:chExt cx="9479865" cy="1255172"/>
            </a:xfrm>
          </p:grpSpPr>
          <p:sp>
            <p:nvSpPr>
              <p:cNvPr id="7" name="Abgerundetes Rechteck 6"/>
              <p:cNvSpPr/>
              <p:nvPr/>
            </p:nvSpPr>
            <p:spPr>
              <a:xfrm>
                <a:off x="1205830" y="3111889"/>
                <a:ext cx="9479865" cy="839983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algn="ctr"/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die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Kosten der von ihm jeweils beantragten gerichtlichen Entscheidung </a:t>
                </a:r>
              </a:p>
              <a:p>
                <a:pPr algn="ctr"/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/>
                </a:r>
                <a:b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</a:br>
                <a:endPara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8" name="Abgerundetes Rechteck 27"/>
              <p:cNvSpPr/>
              <p:nvPr/>
            </p:nvSpPr>
            <p:spPr>
              <a:xfrm>
                <a:off x="1205830" y="2696700"/>
                <a:ext cx="4627745" cy="361477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28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Antragsteller haftet für: </a:t>
                </a:r>
                <a:endPara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6" name="Ellipse 25"/>
            <p:cNvSpPr/>
            <p:nvPr/>
          </p:nvSpPr>
          <p:spPr>
            <a:xfrm>
              <a:off x="871538" y="3299856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33" name="Gruppieren 32"/>
          <p:cNvGrpSpPr/>
          <p:nvPr/>
        </p:nvGrpSpPr>
        <p:grpSpPr>
          <a:xfrm>
            <a:off x="224867" y="3322350"/>
            <a:ext cx="4844437" cy="2798977"/>
            <a:chOff x="224867" y="3322350"/>
            <a:chExt cx="4844437" cy="2798977"/>
          </a:xfrm>
        </p:grpSpPr>
        <p:sp>
          <p:nvSpPr>
            <p:cNvPr id="19" name="Rechteckiger Pfeil 18"/>
            <p:cNvSpPr/>
            <p:nvPr/>
          </p:nvSpPr>
          <p:spPr>
            <a:xfrm>
              <a:off x="224868" y="3322350"/>
              <a:ext cx="813816" cy="868680"/>
            </a:xfrm>
            <a:prstGeom prst="ben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4" name="Rechteckiger Pfeil 23"/>
            <p:cNvSpPr/>
            <p:nvPr/>
          </p:nvSpPr>
          <p:spPr>
            <a:xfrm>
              <a:off x="224868" y="4450061"/>
              <a:ext cx="813816" cy="868680"/>
            </a:xfrm>
            <a:prstGeom prst="ben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5" name="Rechteck 24"/>
            <p:cNvSpPr/>
            <p:nvPr/>
          </p:nvSpPr>
          <p:spPr>
            <a:xfrm>
              <a:off x="224868" y="4191030"/>
              <a:ext cx="210901" cy="74191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Diagonal liegende Ecken des Rechtecks abrunden 28"/>
            <p:cNvSpPr/>
            <p:nvPr/>
          </p:nvSpPr>
          <p:spPr>
            <a:xfrm>
              <a:off x="224867" y="5206927"/>
              <a:ext cx="4844437" cy="914400"/>
            </a:xfrm>
            <a:prstGeom prst="round2Diag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Antragstellerhaftung</a:t>
              </a:r>
            </a:p>
          </p:txBody>
        </p:sp>
      </p:grpSp>
      <p:sp>
        <p:nvSpPr>
          <p:cNvPr id="27" name="Gefaltete Ecke 26"/>
          <p:cNvSpPr/>
          <p:nvPr/>
        </p:nvSpPr>
        <p:spPr>
          <a:xfrm rot="21217953">
            <a:off x="10578231" y="2849010"/>
            <a:ext cx="1198960" cy="1172965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22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2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  <p:bldP spid="3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975542" y="1820263"/>
            <a:ext cx="10195476" cy="913566"/>
            <a:chOff x="975542" y="1820263"/>
            <a:chExt cx="10195476" cy="913566"/>
          </a:xfrm>
        </p:grpSpPr>
        <p:grpSp>
          <p:nvGrpSpPr>
            <p:cNvPr id="30" name="Gruppieren 29"/>
            <p:cNvGrpSpPr/>
            <p:nvPr/>
          </p:nvGrpSpPr>
          <p:grpSpPr>
            <a:xfrm>
              <a:off x="975542" y="1820263"/>
              <a:ext cx="10195476" cy="913566"/>
              <a:chOff x="975542" y="1820263"/>
              <a:chExt cx="9834951" cy="913566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5" name="Gruppieren 4"/>
              <p:cNvGrpSpPr/>
              <p:nvPr/>
            </p:nvGrpSpPr>
            <p:grpSpPr>
              <a:xfrm>
                <a:off x="1330628" y="1820263"/>
                <a:ext cx="9479865" cy="913566"/>
                <a:chOff x="1330628" y="1820263"/>
                <a:chExt cx="9479865" cy="913566"/>
              </a:xfrm>
            </p:grpSpPr>
            <p:sp>
              <p:nvSpPr>
                <p:cNvPr id="7" name="Abgerundetes Rechteck 6"/>
                <p:cNvSpPr/>
                <p:nvPr/>
              </p:nvSpPr>
              <p:spPr>
                <a:xfrm>
                  <a:off x="1330628" y="1820263"/>
                  <a:ext cx="9479865" cy="839983"/>
                </a:xfrm>
                <a:prstGeom prst="round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de-DE" sz="2400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Antragsteller </a:t>
                  </a:r>
                  <a:r>
                    <a:rPr lang="de-DE" sz="24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ist stets in Anspruch zu nehmen, solange keine Kostenentscheidung </a:t>
                  </a:r>
                </a:p>
              </p:txBody>
            </p:sp>
            <p:sp>
              <p:nvSpPr>
                <p:cNvPr id="28" name="Abgerundetes Rechteck 27"/>
                <p:cNvSpPr/>
                <p:nvPr/>
              </p:nvSpPr>
              <p:spPr>
                <a:xfrm>
                  <a:off x="5799148" y="2243732"/>
                  <a:ext cx="3777989" cy="490097"/>
                </a:xfrm>
                <a:prstGeom prst="round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de-DE" sz="2400" b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Antragstellerhaftung </a:t>
                  </a:r>
                  <a:endPara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26" name="Ellipse 25"/>
              <p:cNvSpPr/>
              <p:nvPr/>
            </p:nvSpPr>
            <p:spPr>
              <a:xfrm>
                <a:off x="975542" y="2025941"/>
                <a:ext cx="442913" cy="428625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" name="Pfeil nach rechts 2"/>
            <p:cNvSpPr/>
            <p:nvPr/>
          </p:nvSpPr>
          <p:spPr>
            <a:xfrm>
              <a:off x="4700337" y="2229152"/>
              <a:ext cx="978408" cy="484632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8" name="Gruppieren 7"/>
          <p:cNvGrpSpPr/>
          <p:nvPr/>
        </p:nvGrpSpPr>
        <p:grpSpPr>
          <a:xfrm>
            <a:off x="975502" y="2927454"/>
            <a:ext cx="10390410" cy="1755817"/>
            <a:chOff x="975502" y="2927454"/>
            <a:chExt cx="10390410" cy="1755817"/>
          </a:xfrm>
        </p:grpSpPr>
        <p:grpSp>
          <p:nvGrpSpPr>
            <p:cNvPr id="31" name="Gruppieren 30"/>
            <p:cNvGrpSpPr/>
            <p:nvPr/>
          </p:nvGrpSpPr>
          <p:grpSpPr>
            <a:xfrm>
              <a:off x="975502" y="2927454"/>
              <a:ext cx="10195476" cy="1437137"/>
              <a:chOff x="975541" y="3063164"/>
              <a:chExt cx="10201840" cy="1437137"/>
            </a:xfrm>
          </p:grpSpPr>
          <p:sp>
            <p:nvSpPr>
              <p:cNvPr id="15" name="Abgerundetes Rechteck 14"/>
              <p:cNvSpPr/>
              <p:nvPr/>
            </p:nvSpPr>
            <p:spPr>
              <a:xfrm>
                <a:off x="1314450" y="3063164"/>
                <a:ext cx="9862931" cy="1437137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 algn="ctr">
                  <a:tabLst>
                    <a:tab pos="2427288" algn="l"/>
                  </a:tabLst>
                </a:pPr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lvl="1">
                  <a:tabLst>
                    <a:tab pos="2427288" algn="l"/>
                  </a:tabLst>
                </a:pP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bei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Kostengrundentscheidung  sind die noch offenen Kostenbeträge dem </a:t>
                </a:r>
                <a:r>
                  <a:rPr lang="de-DE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Entscheidungs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-bzw. Übernahmeschuldner (§ 29 Nr. 1, 2 GKG) in Rechnung zu stellen </a:t>
                </a:r>
                <a:b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</a:br>
                <a:endPara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Ellipse 22"/>
              <p:cNvSpPr/>
              <p:nvPr/>
            </p:nvSpPr>
            <p:spPr>
              <a:xfrm>
                <a:off x="975541" y="3570249"/>
                <a:ext cx="442913" cy="428625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22" name="Abgerundetes Rechteck 21"/>
            <p:cNvSpPr/>
            <p:nvPr/>
          </p:nvSpPr>
          <p:spPr>
            <a:xfrm>
              <a:off x="5189541" y="4131947"/>
              <a:ext cx="6176371" cy="551324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Entscheidungs-/Übernahmeschuldnerhaftung</a:t>
              </a:r>
            </a:p>
          </p:txBody>
        </p:sp>
        <p:sp>
          <p:nvSpPr>
            <p:cNvPr id="38" name="Pfeil nach rechts 37"/>
            <p:cNvSpPr/>
            <p:nvPr/>
          </p:nvSpPr>
          <p:spPr>
            <a:xfrm>
              <a:off x="4141615" y="4195299"/>
              <a:ext cx="978408" cy="484632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11" name="Gruppieren 10"/>
          <p:cNvGrpSpPr/>
          <p:nvPr/>
        </p:nvGrpSpPr>
        <p:grpSpPr>
          <a:xfrm>
            <a:off x="975502" y="4822221"/>
            <a:ext cx="10178150" cy="1616150"/>
            <a:chOff x="975502" y="4822221"/>
            <a:chExt cx="10178150" cy="1616150"/>
          </a:xfrm>
        </p:grpSpPr>
        <p:grpSp>
          <p:nvGrpSpPr>
            <p:cNvPr id="34" name="Gruppieren 33"/>
            <p:cNvGrpSpPr/>
            <p:nvPr/>
          </p:nvGrpSpPr>
          <p:grpSpPr>
            <a:xfrm>
              <a:off x="975502" y="4822221"/>
              <a:ext cx="10178150" cy="1461106"/>
              <a:chOff x="893155" y="4256227"/>
              <a:chExt cx="10178150" cy="1461106"/>
            </a:xfrm>
          </p:grpSpPr>
          <p:sp>
            <p:nvSpPr>
              <p:cNvPr id="35" name="Abgerundetes Rechteck 34"/>
              <p:cNvSpPr/>
              <p:nvPr/>
            </p:nvSpPr>
            <p:spPr>
              <a:xfrm>
                <a:off x="1214736" y="4256227"/>
                <a:ext cx="9856569" cy="1461106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1">
                  <a:tabLst>
                    <a:tab pos="2427288" algn="l"/>
                  </a:tabLst>
                </a:pPr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lvl="1">
                  <a:tabLst>
                    <a:tab pos="2427288" algn="l"/>
                  </a:tabLst>
                </a:pP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kann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Entscheidungs-/Übernahmeschuldner (=Erstschuldner) nicht zahlen, wird der Antragsteller im Rahmen seiner (restlichen) </a:t>
                </a:r>
                <a:r>
                  <a:rPr lang="de-DE" sz="2400" b="1" dirty="0" err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Mithaft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lvl="1">
                  <a:tabLst>
                    <a:tab pos="2427288" algn="l"/>
                  </a:tabLst>
                </a:pP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als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Zweitschuldner für die offenen Kosten in Anspruch genommen </a:t>
                </a:r>
                <a:endPara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lvl="1">
                  <a:tabLst>
                    <a:tab pos="2427288" algn="l"/>
                  </a:tabLst>
                </a:pPr>
                <a:r>
                  <a:rPr lang="de-DE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(§ </a:t>
                </a:r>
                <a: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31 Abs. 1, 2 GKG)</a:t>
                </a:r>
                <a:br>
                  <a:rPr lang="de-DE" sz="24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</a:br>
                <a:endPara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7" name="Ellipse 36"/>
              <p:cNvSpPr/>
              <p:nvPr/>
            </p:nvSpPr>
            <p:spPr>
              <a:xfrm>
                <a:off x="893155" y="4772468"/>
                <a:ext cx="442913" cy="428625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2" name="Abgerundetes Rechteck 31"/>
            <p:cNvSpPr/>
            <p:nvPr/>
          </p:nvSpPr>
          <p:spPr>
            <a:xfrm>
              <a:off x="5826682" y="5947435"/>
              <a:ext cx="4531968" cy="49093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Zweitschuldnerhaftung</a:t>
              </a:r>
            </a:p>
          </p:txBody>
        </p:sp>
        <p:sp>
          <p:nvSpPr>
            <p:cNvPr id="39" name="Pfeil nach rechts 38"/>
            <p:cNvSpPr/>
            <p:nvPr/>
          </p:nvSpPr>
          <p:spPr>
            <a:xfrm>
              <a:off x="4630819" y="5953739"/>
              <a:ext cx="978408" cy="484632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27" name="Gefaltete Ecke 26"/>
          <p:cNvSpPr/>
          <p:nvPr/>
        </p:nvSpPr>
        <p:spPr>
          <a:xfrm rot="21217953">
            <a:off x="260572" y="4807366"/>
            <a:ext cx="1429860" cy="1388564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Begründet in Antrag-steller-haftung</a:t>
            </a:r>
            <a:endParaRPr lang="de-DE" sz="16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0" name="Gefaltete Ecke 39"/>
          <p:cNvSpPr/>
          <p:nvPr/>
        </p:nvSpPr>
        <p:spPr>
          <a:xfrm rot="423700">
            <a:off x="10695552" y="4799169"/>
            <a:ext cx="1156641" cy="1130464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31 I,II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6" name="Gefaltete Ecke 35"/>
          <p:cNvSpPr/>
          <p:nvPr/>
        </p:nvSpPr>
        <p:spPr>
          <a:xfrm rot="21041120">
            <a:off x="10690125" y="2878499"/>
            <a:ext cx="1156641" cy="1130464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29 Nr.I,II</a:t>
            </a:r>
          </a:p>
          <a:p>
            <a:pPr algn="ctr"/>
            <a:r>
              <a:rPr lang="nn-NO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GKG</a:t>
            </a:r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0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0" grpId="0" animBg="1"/>
      <p:bldP spid="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534653" y="1304342"/>
            <a:ext cx="7663576" cy="79620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Verrechnung auf die Gegenseite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114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2062391" y="2590826"/>
            <a:ext cx="8326030" cy="1500714"/>
            <a:chOff x="650081" y="2449390"/>
            <a:chExt cx="8326030" cy="1500714"/>
          </a:xfrm>
        </p:grpSpPr>
        <p:sp>
          <p:nvSpPr>
            <p:cNvPr id="14" name="Abgerundetes Rechteck 13"/>
            <p:cNvSpPr/>
            <p:nvPr/>
          </p:nvSpPr>
          <p:spPr>
            <a:xfrm>
              <a:off x="944103" y="2449390"/>
              <a:ext cx="8032008" cy="1500714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endParaRPr lang="de-DE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de-DE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Beim 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Erstellen der Schlusskostenrechnung werden die von der nicht oder nur teilweise in die Kosten verurteilten Partei </a:t>
              </a:r>
              <a:r>
                <a:rPr lang="de-DE" sz="20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gezahlten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(überschüssigen) </a:t>
              </a:r>
              <a:r>
                <a:rPr lang="de-DE" sz="20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Beträge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im Umfang der (restlichen) </a:t>
              </a:r>
              <a:r>
                <a:rPr lang="de-DE" sz="2000" b="1" dirty="0" err="1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Mithaft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auf die Kosten der kostenpflichtigen anderen Partei verrechnet</a:t>
              </a:r>
              <a:r>
                <a:rPr lang="de-DE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.</a:t>
              </a:r>
              <a:endParaRPr lang="de-DE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/>
              </a:r>
              <a:b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de-DE" sz="2000" b="1" dirty="0">
                  <a:solidFill>
                    <a:schemeClr val="tx1"/>
                  </a:solidFill>
                </a:rPr>
                <a:t/>
              </a:r>
              <a:br>
                <a:rPr lang="de-DE" sz="2000" b="1" dirty="0">
                  <a:solidFill>
                    <a:schemeClr val="tx1"/>
                  </a:solidFill>
                </a:rPr>
              </a:br>
              <a:endParaRPr lang="de-DE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>
            <a:xfrm>
              <a:off x="650081" y="2550938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2062391" y="4302405"/>
            <a:ext cx="8357157" cy="1826712"/>
            <a:chOff x="111320" y="2218082"/>
            <a:chExt cx="8016015" cy="1826712"/>
          </a:xfrm>
        </p:grpSpPr>
        <p:sp>
          <p:nvSpPr>
            <p:cNvPr id="20" name="Abgerundetes Rechteck 19"/>
            <p:cNvSpPr/>
            <p:nvPr/>
          </p:nvSpPr>
          <p:spPr>
            <a:xfrm>
              <a:off x="393340" y="2218082"/>
              <a:ext cx="7733995" cy="1826712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Die 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von der Partei gezahlten Beträge werden dabei aber </a:t>
              </a:r>
              <a:r>
                <a:rPr lang="de-DE" sz="2000" b="1" u="sng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immer erst auf den </a:t>
              </a:r>
              <a:r>
                <a:rPr lang="de-DE" sz="2000" b="1" u="sng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eigenen </a:t>
              </a:r>
              <a:r>
                <a:rPr lang="de-DE" sz="2000" b="1" u="sng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Kostenanteil 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angerechnet, bevor ein eventueller Überschuss auf den Kostenanteil des Gegners verrechnet werden kann. </a:t>
              </a:r>
            </a:p>
          </p:txBody>
        </p:sp>
        <p:sp>
          <p:nvSpPr>
            <p:cNvPr id="21" name="Ellipse 20"/>
            <p:cNvSpPr/>
            <p:nvPr/>
          </p:nvSpPr>
          <p:spPr>
            <a:xfrm>
              <a:off x="111320" y="2254433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8" name="Gefaltete Ecke 7"/>
          <p:cNvSpPr/>
          <p:nvPr/>
        </p:nvSpPr>
        <p:spPr>
          <a:xfrm rot="20611929">
            <a:off x="9759150" y="2408243"/>
            <a:ext cx="1728388" cy="1633848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Was heißt das denn??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09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571945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371598" y="2600162"/>
            <a:ext cx="9729538" cy="233290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71525" indent="-771525">
              <a:buNone/>
            </a:pPr>
            <a:r>
              <a:rPr lang="de-DE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Klage von A ./. B auf Zahlung von 4.500,00 €</a:t>
            </a:r>
            <a:endParaRPr lang="de-DE" sz="2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71525" indent="-771525">
              <a:buNone/>
            </a:pPr>
            <a:r>
              <a:rPr lang="de-DE" sz="2400" i="1" dirty="0"/>
              <a:t>	</a:t>
            </a:r>
            <a:r>
              <a:rPr lang="de-DE" sz="2400" b="1" dirty="0">
                <a:solidFill>
                  <a:schemeClr val="bg1"/>
                </a:solidFill>
              </a:rPr>
              <a:t>Der Kläger hat die vorauszuzahlende Verfahrensgebühr der KV-Nr. 1210 GKG geleistet. Nach streitiger Verhandlung ergeht ein Urteil, mit welchem der Beklagte zur Zahlung von 4.000,00 € verurteilt wird. Die Kosten des Rechtsstreits werden dem Kläger zu 1/9 und dem Beklagten zu 8/9 auferlegt. 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958651" y="81304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0611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9" name="Gefaltete Ecke 8"/>
          <p:cNvSpPr/>
          <p:nvPr/>
        </p:nvSpPr>
        <p:spPr>
          <a:xfrm rot="308807">
            <a:off x="253447" y="254100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4D944B4B-93C0-B247-95EC-90760C25A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3799637"/>
              </p:ext>
            </p:extLst>
          </p:nvPr>
        </p:nvGraphicFramePr>
        <p:xfrm>
          <a:off x="2282372" y="513816"/>
          <a:ext cx="7455185" cy="6344184"/>
        </p:xfrm>
        <a:graphic>
          <a:graphicData uri="http://schemas.openxmlformats.org/drawingml/2006/table">
            <a:tbl>
              <a:tblPr firstRow="1" bandRow="1">
                <a:noFill/>
                <a:tableStyleId>{9D7B26C5-4107-4FEC-AEDC-1716B250A1EF}</a:tableStyleId>
              </a:tblPr>
              <a:tblGrid>
                <a:gridCol w="1261484">
                  <a:extLst>
                    <a:ext uri="{9D8B030D-6E8A-4147-A177-3AD203B41FA5}">
                      <a16:colId xmlns:a16="http://schemas.microsoft.com/office/drawing/2014/main" val="3574076407"/>
                    </a:ext>
                  </a:extLst>
                </a:gridCol>
                <a:gridCol w="2531921">
                  <a:extLst>
                    <a:ext uri="{9D8B030D-6E8A-4147-A177-3AD203B41FA5}">
                      <a16:colId xmlns:a16="http://schemas.microsoft.com/office/drawing/2014/main" val="3050296263"/>
                    </a:ext>
                  </a:extLst>
                </a:gridCol>
                <a:gridCol w="1434399">
                  <a:extLst>
                    <a:ext uri="{9D8B030D-6E8A-4147-A177-3AD203B41FA5}">
                      <a16:colId xmlns:a16="http://schemas.microsoft.com/office/drawing/2014/main" val="2485635949"/>
                    </a:ext>
                  </a:extLst>
                </a:gridCol>
                <a:gridCol w="1073131">
                  <a:extLst>
                    <a:ext uri="{9D8B030D-6E8A-4147-A177-3AD203B41FA5}">
                      <a16:colId xmlns:a16="http://schemas.microsoft.com/office/drawing/2014/main" val="1519868237"/>
                    </a:ext>
                  </a:extLst>
                </a:gridCol>
                <a:gridCol w="1154250">
                  <a:extLst>
                    <a:ext uri="{9D8B030D-6E8A-4147-A177-3AD203B41FA5}">
                      <a16:colId xmlns:a16="http://schemas.microsoft.com/office/drawing/2014/main" val="3159700927"/>
                    </a:ext>
                  </a:extLst>
                </a:gridCol>
              </a:tblGrid>
              <a:tr h="722451"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solidFill>
                            <a:srgbClr val="FFFFFF"/>
                          </a:solidFill>
                          <a:effectLst/>
                          <a:latin typeface="Helvetica" pitchFamily="2" charset="0"/>
                        </a:rPr>
                        <a:t>KV-Nr.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Gebühr 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FFFFFF"/>
                          </a:solidFill>
                          <a:effectLst/>
                        </a:rPr>
                        <a:t>Wert / EUR </a:t>
                      </a:r>
                      <a:endParaRPr lang="de-DE" sz="1600" b="1" dirty="0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>
                          <a:solidFill>
                            <a:srgbClr val="FFFFFF"/>
                          </a:solidFill>
                          <a:effectLst/>
                        </a:rPr>
                        <a:t>Betrag / EUR </a:t>
                      </a:r>
                      <a:endParaRPr lang="de-DE" sz="1600" b="1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>
                          <a:solidFill>
                            <a:srgbClr val="FFFFFF"/>
                          </a:solidFill>
                          <a:effectLst/>
                        </a:rPr>
                        <a:t>Mithaft </a:t>
                      </a:r>
                      <a:endParaRPr lang="de-DE" sz="1600" b="1">
                        <a:solidFill>
                          <a:srgbClr val="FFFFFF"/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243215"/>
                  </a:ext>
                </a:extLst>
              </a:tr>
              <a:tr h="7224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KV 1210 </a:t>
                      </a:r>
                      <a:endParaRPr lang="de-DE" sz="1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Verfahrensgebühr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4.500,00 </a:t>
                      </a:r>
                      <a:endParaRPr lang="de-DE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483,00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Kläger voll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2812932"/>
                  </a:ext>
                </a:extLst>
              </a:tr>
              <a:tr h="722451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Kläger trägt davon 1/9 mit: </a:t>
                      </a:r>
                      <a:endParaRPr lang="de-DE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53,67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814951"/>
                  </a:ext>
                </a:extLst>
              </a:tr>
              <a:tr h="490382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gezahlt: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483,00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2532254"/>
                  </a:ext>
                </a:extLst>
              </a:tr>
              <a:tr h="954519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zu viel, daher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auf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die Kosten des Bekl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.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Zu verrechnen: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429,33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30196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3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501030"/>
                  </a:ext>
                </a:extLst>
              </a:tr>
              <a:tr h="490382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 / zu </a:t>
                      </a:r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viel: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0,00 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699249"/>
                  </a:ext>
                </a:extLst>
              </a:tr>
              <a:tr h="722451">
                <a:tc>
                  <a:txBody>
                    <a:bodyPr/>
                    <a:lstStyle/>
                    <a:p>
                      <a:endParaRPr lang="de-DE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Der Beklagte trägt davon 8/9 mit: </a:t>
                      </a:r>
                      <a:endParaRPr lang="de-DE" sz="16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429,33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898019"/>
                  </a:ext>
                </a:extLst>
              </a:tr>
              <a:tr h="722451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hierauf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vom </a:t>
                      </a:r>
                      <a:r>
                        <a:rPr lang="de-DE" sz="16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Kläger </a:t>
                      </a:r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verrechnet</a:t>
                      </a:r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429,33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60000"/>
                        <a:lumOff val="40000"/>
                        <a:alpha val="1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349349"/>
                  </a:ext>
                </a:extLst>
              </a:tr>
              <a:tr h="490382"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12700" cmpd="sng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Rest: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Helvetica" pitchFamily="2" charset="0"/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0,00 </a:t>
                      </a:r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226181" marR="135708" marT="135708" marB="135708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551539"/>
                  </a:ext>
                </a:extLst>
              </a:tr>
            </a:tbl>
          </a:graphicData>
        </a:graphic>
      </p:graphicFrame>
      <p:sp>
        <p:nvSpPr>
          <p:cNvPr id="13" name="Gefaltete Ecke 12"/>
          <p:cNvSpPr/>
          <p:nvPr/>
        </p:nvSpPr>
        <p:spPr>
          <a:xfrm rot="308807">
            <a:off x="685395" y="1309261"/>
            <a:ext cx="1529686" cy="1569015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Der Kosten-beamte fertigt 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seine SKR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5088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" name="Gruppieren 13"/>
          <p:cNvGrpSpPr/>
          <p:nvPr/>
        </p:nvGrpSpPr>
        <p:grpSpPr>
          <a:xfrm>
            <a:off x="2884417" y="3229974"/>
            <a:ext cx="2043671" cy="2836453"/>
            <a:chOff x="2287052" y="2996064"/>
            <a:chExt cx="2043671" cy="2836453"/>
          </a:xfrm>
        </p:grpSpPr>
        <p:sp>
          <p:nvSpPr>
            <p:cNvPr id="15" name="Bogen 14"/>
            <p:cNvSpPr/>
            <p:nvPr/>
          </p:nvSpPr>
          <p:spPr>
            <a:xfrm rot="13098820">
              <a:off x="2287052" y="2996064"/>
              <a:ext cx="2043671" cy="2836453"/>
            </a:xfrm>
            <a:prstGeom prst="arc">
              <a:avLst/>
            </a:prstGeom>
            <a:ln w="76200"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  <p:sp>
          <p:nvSpPr>
            <p:cNvPr id="16" name="Gleichschenkliges Dreieck 15"/>
            <p:cNvSpPr/>
            <p:nvPr/>
          </p:nvSpPr>
          <p:spPr>
            <a:xfrm>
              <a:off x="2332496" y="5364780"/>
              <a:ext cx="348712" cy="286668"/>
            </a:xfrm>
            <a:prstGeom prst="triangl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26460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1387083" y="1352831"/>
            <a:ext cx="9263855" cy="125437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</a:t>
            </a: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„restliche“ </a:t>
            </a:r>
            <a:r>
              <a:rPr lang="de-DE" sz="24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beschreibt den möglichen Umfang der Verrechnung wie auch den möglichen Umfang der Inanspruchnahme als Zweitschuldner.</a:t>
            </a: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117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12" name="Gruppieren 11"/>
          <p:cNvGrpSpPr/>
          <p:nvPr/>
        </p:nvGrpSpPr>
        <p:grpSpPr>
          <a:xfrm>
            <a:off x="1805717" y="2767818"/>
            <a:ext cx="8244662" cy="969329"/>
            <a:chOff x="650081" y="2449390"/>
            <a:chExt cx="8244662" cy="969329"/>
          </a:xfrm>
        </p:grpSpPr>
        <p:sp>
          <p:nvSpPr>
            <p:cNvPr id="14" name="Abgerundetes Rechteck 13"/>
            <p:cNvSpPr/>
            <p:nvPr/>
          </p:nvSpPr>
          <p:spPr>
            <a:xfrm>
              <a:off x="944103" y="2449390"/>
              <a:ext cx="7950640" cy="96932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400" b="1" dirty="0" smtClean="0">
                <a:solidFill>
                  <a:schemeClr val="tx1"/>
                </a:solidFill>
              </a:endParaRPr>
            </a:p>
            <a:p>
              <a:pPr algn="ctr"/>
              <a:endParaRPr lang="de-DE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de-DE" sz="2400" b="1" dirty="0" err="1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Mithaft</a:t>
              </a:r>
              <a:r>
                <a:rPr lang="de-DE" sz="24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:</a:t>
              </a: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besteht für durch eigene Anträge (z.B. Klage, Widerklage) verursachte Kosten</a:t>
              </a:r>
              <a:b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de-DE" sz="2000" b="1" dirty="0">
                  <a:solidFill>
                    <a:schemeClr val="tx1"/>
                  </a:solidFill>
                </a:rPr>
                <a:t/>
              </a:r>
              <a:br>
                <a:rPr lang="de-DE" sz="2000" b="1" dirty="0">
                  <a:solidFill>
                    <a:schemeClr val="tx1"/>
                  </a:solidFill>
                </a:rPr>
              </a:br>
              <a:endParaRPr lang="de-DE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5" name="Ellipse 14"/>
            <p:cNvSpPr/>
            <p:nvPr/>
          </p:nvSpPr>
          <p:spPr>
            <a:xfrm>
              <a:off x="650081" y="2550938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uppieren 18"/>
          <p:cNvGrpSpPr/>
          <p:nvPr/>
        </p:nvGrpSpPr>
        <p:grpSpPr>
          <a:xfrm>
            <a:off x="1805718" y="3838695"/>
            <a:ext cx="8244662" cy="1173799"/>
            <a:chOff x="111320" y="2218082"/>
            <a:chExt cx="7961967" cy="1173799"/>
          </a:xfrm>
        </p:grpSpPr>
        <p:sp>
          <p:nvSpPr>
            <p:cNvPr id="20" name="Abgerundetes Rechteck 19"/>
            <p:cNvSpPr/>
            <p:nvPr/>
          </p:nvSpPr>
          <p:spPr>
            <a:xfrm>
              <a:off x="393340" y="2218082"/>
              <a:ext cx="7679947" cy="1173799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„restliche“ </a:t>
              </a:r>
              <a:r>
                <a:rPr lang="de-DE" sz="2400" b="1" dirty="0" err="1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Mithaft</a:t>
              </a:r>
              <a:r>
                <a:rPr lang="de-DE" sz="2400" b="1" dirty="0">
                  <a:solidFill>
                    <a:schemeClr val="accent2">
                      <a:lumMod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= </a:t>
              </a:r>
              <a:r>
                <a:rPr lang="de-DE" sz="24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Mithaft</a:t>
              </a: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400" b="1" dirty="0">
                  <a:solidFill>
                    <a:schemeClr val="accent4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minus </a:t>
              </a: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eigener Kostenanteil </a:t>
              </a:r>
              <a:endParaRPr lang="de-DE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de-DE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de-DE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lt. Entscheidung)</a:t>
              </a:r>
              <a:r>
                <a:rPr lang="de-DE" sz="20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 </a:t>
              </a:r>
            </a:p>
          </p:txBody>
        </p:sp>
        <p:sp>
          <p:nvSpPr>
            <p:cNvPr id="21" name="Ellipse 20"/>
            <p:cNvSpPr/>
            <p:nvPr/>
          </p:nvSpPr>
          <p:spPr>
            <a:xfrm>
              <a:off x="111320" y="2254433"/>
              <a:ext cx="442913" cy="428625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sp>
        <p:nvSpPr>
          <p:cNvPr id="3" name="Abgerundetes Rechteck 2"/>
          <p:cNvSpPr/>
          <p:nvPr/>
        </p:nvSpPr>
        <p:spPr>
          <a:xfrm>
            <a:off x="2129835" y="5150393"/>
            <a:ext cx="7952628" cy="138371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/>
          </a:p>
          <a:p>
            <a:pPr algn="ctr"/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 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vom Antragsteller aufgrund der ergangenen Kostenentscheidung zu tragende Kostenanteil geringer als seine </a:t>
            </a:r>
            <a:r>
              <a:rPr lang="de-DE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dann ist die </a:t>
            </a:r>
            <a:r>
              <a:rPr lang="de-DE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(=Antragstellerhaftung) der höchste Anteil, den die Partei zu den Kosten beisteuern muss. </a:t>
            </a:r>
          </a:p>
          <a:p>
            <a:pPr algn="ctr"/>
            <a:endParaRPr lang="de-DE" sz="2000" b="1" dirty="0"/>
          </a:p>
        </p:txBody>
      </p:sp>
      <p:sp>
        <p:nvSpPr>
          <p:cNvPr id="8" name="Gefaltete Ecke 7"/>
          <p:cNvSpPr/>
          <p:nvPr/>
        </p:nvSpPr>
        <p:spPr>
          <a:xfrm rot="204650">
            <a:off x="833888" y="5150393"/>
            <a:ext cx="1430469" cy="1327085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Merke!!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67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1245</Words>
  <Application>Microsoft Office PowerPoint</Application>
  <PresentationFormat>Breitbild</PresentationFormat>
  <Paragraphs>276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49</cp:revision>
  <dcterms:created xsi:type="dcterms:W3CDTF">2023-05-04T13:22:15Z</dcterms:created>
  <dcterms:modified xsi:type="dcterms:W3CDTF">2024-02-22T08:40:57Z</dcterms:modified>
</cp:coreProperties>
</file>