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419" r:id="rId2"/>
    <p:sldId id="421" r:id="rId3"/>
    <p:sldId id="420" r:id="rId4"/>
    <p:sldId id="422" r:id="rId5"/>
    <p:sldId id="424" r:id="rId6"/>
    <p:sldId id="423" r:id="rId7"/>
    <p:sldId id="430" r:id="rId8"/>
    <p:sldId id="425" r:id="rId9"/>
    <p:sldId id="426" r:id="rId10"/>
    <p:sldId id="427" r:id="rId11"/>
    <p:sldId id="431" r:id="rId12"/>
    <p:sldId id="432" r:id="rId13"/>
    <p:sldId id="434" r:id="rId14"/>
    <p:sldId id="433" r:id="rId15"/>
    <p:sldId id="435" r:id="rId16"/>
    <p:sldId id="436" r:id="rId17"/>
    <p:sldId id="437" r:id="rId18"/>
    <p:sldId id="438" r:id="rId19"/>
    <p:sldId id="440" r:id="rId20"/>
    <p:sldId id="439" r:id="rId21"/>
    <p:sldId id="441" r:id="rId22"/>
    <p:sldId id="446" r:id="rId23"/>
    <p:sldId id="443" r:id="rId24"/>
    <p:sldId id="445" r:id="rId25"/>
    <p:sldId id="447" r:id="rId26"/>
    <p:sldId id="448" r:id="rId27"/>
    <p:sldId id="449" r:id="rId28"/>
    <p:sldId id="450" r:id="rId29"/>
    <p:sldId id="451" r:id="rId30"/>
    <p:sldId id="452" r:id="rId31"/>
    <p:sldId id="453" r:id="rId32"/>
    <p:sldId id="454" r:id="rId33"/>
    <p:sldId id="455" r:id="rId34"/>
    <p:sldId id="456" r:id="rId35"/>
    <p:sldId id="457" r:id="rId36"/>
    <p:sldId id="458" r:id="rId37"/>
    <p:sldId id="459" r:id="rId38"/>
    <p:sldId id="460" r:id="rId39"/>
    <p:sldId id="461" r:id="rId40"/>
    <p:sldId id="462" r:id="rId41"/>
    <p:sldId id="463" r:id="rId42"/>
    <p:sldId id="464" r:id="rId43"/>
    <p:sldId id="465" r:id="rId44"/>
    <p:sldId id="466" r:id="rId45"/>
    <p:sldId id="467" r:id="rId46"/>
    <p:sldId id="468" r:id="rId47"/>
    <p:sldId id="469" r:id="rId48"/>
    <p:sldId id="470" r:id="rId49"/>
    <p:sldId id="471" r:id="rId50"/>
    <p:sldId id="472" r:id="rId51"/>
    <p:sldId id="473" r:id="rId52"/>
    <p:sldId id="474" r:id="rId53"/>
    <p:sldId id="475" r:id="rId54"/>
    <p:sldId id="476" r:id="rId55"/>
    <p:sldId id="477" r:id="rId56"/>
    <p:sldId id="478" r:id="rId57"/>
    <p:sldId id="479" r:id="rId58"/>
    <p:sldId id="480" r:id="rId59"/>
    <p:sldId id="481" r:id="rId60"/>
    <p:sldId id="482" r:id="rId61"/>
    <p:sldId id="483" r:id="rId62"/>
    <p:sldId id="486" r:id="rId63"/>
    <p:sldId id="484" r:id="rId64"/>
    <p:sldId id="485" r:id="rId65"/>
    <p:sldId id="487" r:id="rId66"/>
    <p:sldId id="488" r:id="rId67"/>
    <p:sldId id="489" r:id="rId68"/>
    <p:sldId id="490" r:id="rId69"/>
    <p:sldId id="491" r:id="rId70"/>
    <p:sldId id="493" r:id="rId71"/>
    <p:sldId id="494" r:id="rId72"/>
    <p:sldId id="495" r:id="rId73"/>
    <p:sldId id="496" r:id="rId74"/>
    <p:sldId id="497" r:id="rId75"/>
    <p:sldId id="498" r:id="rId76"/>
    <p:sldId id="499" r:id="rId77"/>
    <p:sldId id="500" r:id="rId78"/>
    <p:sldId id="501" r:id="rId79"/>
    <p:sldId id="502" r:id="rId80"/>
    <p:sldId id="503" r:id="rId81"/>
    <p:sldId id="504" r:id="rId82"/>
    <p:sldId id="505" r:id="rId83"/>
    <p:sldId id="506" r:id="rId8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ckblatt" id="{9757F5DD-CCCA-4F8F-8EB3-9CA7B6E5CC89}">
          <p14:sldIdLst>
            <p14:sldId id="419"/>
          </p14:sldIdLst>
        </p14:section>
        <p14:section name="Einführung in das Strafverfahren" id="{AAB3DCB4-D4F6-4CB4-86AA-6FF9DC7A397C}">
          <p14:sldIdLst>
            <p14:sldId id="421"/>
            <p14:sldId id="420"/>
            <p14:sldId id="422"/>
            <p14:sldId id="424"/>
            <p14:sldId id="423"/>
            <p14:sldId id="430"/>
            <p14:sldId id="425"/>
            <p14:sldId id="426"/>
            <p14:sldId id="427"/>
            <p14:sldId id="431"/>
            <p14:sldId id="432"/>
            <p14:sldId id="434"/>
            <p14:sldId id="433"/>
            <p14:sldId id="435"/>
            <p14:sldId id="436"/>
            <p14:sldId id="437"/>
            <p14:sldId id="438"/>
          </p14:sldIdLst>
        </p14:section>
        <p14:section name="Ermittlungsverfahren" id="{10497408-1325-4663-BDA9-EF81AF137B54}">
          <p14:sldIdLst>
            <p14:sldId id="440"/>
            <p14:sldId id="439"/>
            <p14:sldId id="441"/>
            <p14:sldId id="446"/>
            <p14:sldId id="443"/>
            <p14:sldId id="445"/>
            <p14:sldId id="447"/>
            <p14:sldId id="448"/>
            <p14:sldId id="449"/>
            <p14:sldId id="450"/>
            <p14:sldId id="451"/>
            <p14:sldId id="452"/>
            <p14:sldId id="453"/>
            <p14:sldId id="454"/>
            <p14:sldId id="455"/>
            <p14:sldId id="456"/>
          </p14:sldIdLst>
        </p14:section>
        <p14:section name="Amtsgericht" id="{C1900C6A-D6E8-40E9-821E-050159D8D707}">
          <p14:sldIdLst>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6"/>
            <p14:sldId id="484"/>
            <p14:sldId id="485"/>
          </p14:sldIdLst>
        </p14:section>
        <p14:section name="Landgericht" id="{CA54ABC5-A29A-4C32-9208-C915F6810161}">
          <p14:sldIdLst>
            <p14:sldId id="487"/>
            <p14:sldId id="488"/>
            <p14:sldId id="489"/>
            <p14:sldId id="490"/>
            <p14:sldId id="491"/>
          </p14:sldIdLst>
        </p14:section>
        <p14:section name="Staatsanwaltschaft Vollstreckung" id="{8D3E1534-7C66-42FC-A3C6-C4676476C9A0}">
          <p14:sldIdLst>
            <p14:sldId id="493"/>
            <p14:sldId id="494"/>
            <p14:sldId id="495"/>
            <p14:sldId id="496"/>
            <p14:sldId id="497"/>
            <p14:sldId id="498"/>
          </p14:sldIdLst>
        </p14:section>
        <p14:section name="Kosten Strafrecht" id="{C9AA3EC4-BAC2-41B4-9EEF-16839B919AA5}">
          <p14:sldIdLst>
            <p14:sldId id="499"/>
            <p14:sldId id="500"/>
            <p14:sldId id="501"/>
            <p14:sldId id="502"/>
            <p14:sldId id="503"/>
          </p14:sldIdLst>
        </p14:section>
        <p14:section name="Kammergericht" id="{74460D96-06F2-437D-9C59-CBAD651ADCCE}">
          <p14:sldIdLst>
            <p14:sldId id="504"/>
            <p14:sldId id="505"/>
            <p14:sldId id="5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E291"/>
    <a:srgbClr val="3B7D23"/>
    <a:srgbClr val="78206E"/>
    <a:srgbClr val="5D0000"/>
    <a:srgbClr val="83CBEB"/>
    <a:srgbClr val="FFC000"/>
    <a:srgbClr val="99FFCC"/>
    <a:srgbClr val="FFFF00"/>
    <a:srgbClr val="E59EDD"/>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7EDE7-55B5-4D85-8B70-10867A301F89}" v="3" dt="2025-10-30T22:47:58.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0" d="100"/>
          <a:sy n="100" d="100"/>
        </p:scale>
        <p:origin x="72" y="18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5/10/relationships/revisionInfo" Target="revisionInfo.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BF07D-4999-4AE7-B9E4-381C38010D8C}" type="doc">
      <dgm:prSet loTypeId="urn:microsoft.com/office/officeart/2005/8/layout/vList3" loCatId="picture" qsTypeId="urn:microsoft.com/office/officeart/2005/8/quickstyle/simple1" qsCatId="simple" csTypeId="urn:microsoft.com/office/officeart/2005/8/colors/accent1_2" csCatId="accent1" phldr="1"/>
      <dgm:spPr/>
    </dgm:pt>
    <dgm:pt modelId="{96224560-6B0D-408A-94C9-53B22FBF482A}">
      <dgm:prSet phldrT="[Text]"/>
      <dgm:spPr>
        <a:solidFill>
          <a:srgbClr val="FF0000"/>
        </a:solidFill>
      </dgm:spPr>
      <dgm:t>
        <a:bodyPr/>
        <a:lstStyle/>
        <a:p>
          <a:r>
            <a:rPr lang="de-DE" dirty="0"/>
            <a:t>Resozialisierung</a:t>
          </a:r>
        </a:p>
      </dgm:t>
    </dgm:pt>
    <dgm:pt modelId="{45A97E44-C596-421A-BA18-B4A2B9E23ABA}" type="parTrans" cxnId="{AEFBB396-2F07-420F-B678-16B5C03F3DFF}">
      <dgm:prSet/>
      <dgm:spPr/>
      <dgm:t>
        <a:bodyPr/>
        <a:lstStyle/>
        <a:p>
          <a:endParaRPr lang="de-DE"/>
        </a:p>
      </dgm:t>
    </dgm:pt>
    <dgm:pt modelId="{1FC03F67-DA5E-4784-A5D5-9C02B1F96799}" type="sibTrans" cxnId="{AEFBB396-2F07-420F-B678-16B5C03F3DFF}">
      <dgm:prSet/>
      <dgm:spPr/>
      <dgm:t>
        <a:bodyPr/>
        <a:lstStyle/>
        <a:p>
          <a:endParaRPr lang="de-DE"/>
        </a:p>
      </dgm:t>
    </dgm:pt>
    <dgm:pt modelId="{00657B14-AEE8-43C0-9ECF-755C433297DD}">
      <dgm:prSet phldrT="[Text]"/>
      <dgm:spPr>
        <a:solidFill>
          <a:schemeClr val="accent2">
            <a:lumMod val="75000"/>
          </a:schemeClr>
        </a:solidFill>
      </dgm:spPr>
      <dgm:t>
        <a:bodyPr/>
        <a:lstStyle/>
        <a:p>
          <a:r>
            <a:rPr lang="de-DE" dirty="0"/>
            <a:t>Spezialprävention</a:t>
          </a:r>
        </a:p>
      </dgm:t>
    </dgm:pt>
    <dgm:pt modelId="{5E6114BF-2ADC-4B39-B537-D289D407C760}" type="parTrans" cxnId="{20175C61-7CC1-428D-94E8-CF01FDFC5492}">
      <dgm:prSet/>
      <dgm:spPr/>
      <dgm:t>
        <a:bodyPr/>
        <a:lstStyle/>
        <a:p>
          <a:endParaRPr lang="de-DE"/>
        </a:p>
      </dgm:t>
    </dgm:pt>
    <dgm:pt modelId="{F0571971-F93E-4E70-9F1B-1131470AB6EA}" type="sibTrans" cxnId="{20175C61-7CC1-428D-94E8-CF01FDFC5492}">
      <dgm:prSet/>
      <dgm:spPr/>
      <dgm:t>
        <a:bodyPr/>
        <a:lstStyle/>
        <a:p>
          <a:endParaRPr lang="de-DE"/>
        </a:p>
      </dgm:t>
    </dgm:pt>
    <dgm:pt modelId="{C9F522B0-4259-425D-9AFC-E6B2DF598352}">
      <dgm:prSet phldrT="[Text]"/>
      <dgm:spPr>
        <a:solidFill>
          <a:schemeClr val="tx2">
            <a:lumMod val="75000"/>
            <a:lumOff val="25000"/>
          </a:schemeClr>
        </a:solidFill>
      </dgm:spPr>
      <dgm:t>
        <a:bodyPr/>
        <a:lstStyle/>
        <a:p>
          <a:r>
            <a:rPr lang="de-DE" dirty="0"/>
            <a:t>Generalprävention</a:t>
          </a:r>
        </a:p>
      </dgm:t>
    </dgm:pt>
    <dgm:pt modelId="{8BE67319-D6DF-4C9C-A4BC-E79220443E9F}" type="parTrans" cxnId="{92C782A3-9795-4241-841C-F04D414166F3}">
      <dgm:prSet/>
      <dgm:spPr/>
      <dgm:t>
        <a:bodyPr/>
        <a:lstStyle/>
        <a:p>
          <a:endParaRPr lang="de-DE"/>
        </a:p>
      </dgm:t>
    </dgm:pt>
    <dgm:pt modelId="{2E8953E4-8FD3-4CBD-AB07-C68382961077}" type="sibTrans" cxnId="{92C782A3-9795-4241-841C-F04D414166F3}">
      <dgm:prSet/>
      <dgm:spPr/>
      <dgm:t>
        <a:bodyPr/>
        <a:lstStyle/>
        <a:p>
          <a:endParaRPr lang="de-DE"/>
        </a:p>
      </dgm:t>
    </dgm:pt>
    <dgm:pt modelId="{8B8DA05F-4F8A-4D24-97EA-90B77BA2716A}">
      <dgm:prSet phldrT="[Text]"/>
      <dgm:spPr>
        <a:solidFill>
          <a:schemeClr val="accent5">
            <a:lumMod val="75000"/>
          </a:schemeClr>
        </a:solidFill>
      </dgm:spPr>
      <dgm:t>
        <a:bodyPr/>
        <a:lstStyle/>
        <a:p>
          <a:r>
            <a:rPr lang="de-DE" dirty="0"/>
            <a:t>Schutz der Allgemeinheit</a:t>
          </a:r>
        </a:p>
      </dgm:t>
    </dgm:pt>
    <dgm:pt modelId="{68876FE1-BD8B-4F0C-8C40-DEF583A8CF32}" type="parTrans" cxnId="{9486C362-5446-470B-B0A3-E00219C38E6D}">
      <dgm:prSet/>
      <dgm:spPr/>
      <dgm:t>
        <a:bodyPr/>
        <a:lstStyle/>
        <a:p>
          <a:endParaRPr lang="de-DE"/>
        </a:p>
      </dgm:t>
    </dgm:pt>
    <dgm:pt modelId="{33BBB039-5E1F-4DFF-955C-0E1502451087}" type="sibTrans" cxnId="{9486C362-5446-470B-B0A3-E00219C38E6D}">
      <dgm:prSet/>
      <dgm:spPr/>
      <dgm:t>
        <a:bodyPr/>
        <a:lstStyle/>
        <a:p>
          <a:endParaRPr lang="de-DE"/>
        </a:p>
      </dgm:t>
    </dgm:pt>
    <dgm:pt modelId="{572B2564-6550-4D0E-94D7-A5B5CBB14B94}">
      <dgm:prSet phldrT="[Text]"/>
      <dgm:spPr>
        <a:solidFill>
          <a:schemeClr val="accent3">
            <a:lumMod val="75000"/>
          </a:schemeClr>
        </a:solidFill>
      </dgm:spPr>
      <dgm:t>
        <a:bodyPr/>
        <a:lstStyle/>
        <a:p>
          <a:r>
            <a:rPr lang="de-DE" dirty="0"/>
            <a:t>Herstellung des Rechtsfriedens</a:t>
          </a:r>
        </a:p>
      </dgm:t>
    </dgm:pt>
    <dgm:pt modelId="{62937EC8-2142-4263-BFE5-42620762D7AD}" type="parTrans" cxnId="{75F2428A-848B-467B-99E4-F0DFAE24E442}">
      <dgm:prSet/>
      <dgm:spPr/>
      <dgm:t>
        <a:bodyPr/>
        <a:lstStyle/>
        <a:p>
          <a:endParaRPr lang="de-DE"/>
        </a:p>
      </dgm:t>
    </dgm:pt>
    <dgm:pt modelId="{5EB7478A-0E63-4248-94A5-B17BF4DCB988}" type="sibTrans" cxnId="{75F2428A-848B-467B-99E4-F0DFAE24E442}">
      <dgm:prSet/>
      <dgm:spPr/>
      <dgm:t>
        <a:bodyPr/>
        <a:lstStyle/>
        <a:p>
          <a:endParaRPr lang="de-DE"/>
        </a:p>
      </dgm:t>
    </dgm:pt>
    <dgm:pt modelId="{2958C147-687A-4369-9B77-3C89DEBECAA7}" type="pres">
      <dgm:prSet presAssocID="{9E1BF07D-4999-4AE7-B9E4-381C38010D8C}" presName="linearFlow" presStyleCnt="0">
        <dgm:presLayoutVars>
          <dgm:dir/>
          <dgm:resizeHandles val="exact"/>
        </dgm:presLayoutVars>
      </dgm:prSet>
      <dgm:spPr/>
    </dgm:pt>
    <dgm:pt modelId="{5773DFE1-70D0-4C72-8BAF-58337AD27BCE}" type="pres">
      <dgm:prSet presAssocID="{96224560-6B0D-408A-94C9-53B22FBF482A}" presName="composite" presStyleCnt="0"/>
      <dgm:spPr/>
    </dgm:pt>
    <dgm:pt modelId="{389400B0-CEC9-4E77-8BFF-F1B280802577}" type="pres">
      <dgm:prSet presAssocID="{96224560-6B0D-408A-94C9-53B22FBF482A}"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ktionshammer mit einfarbiger Füllung"/>
        </a:ext>
      </dgm:extLst>
    </dgm:pt>
    <dgm:pt modelId="{F475FB2E-3265-47F6-A0EC-3D7A84C18DE2}" type="pres">
      <dgm:prSet presAssocID="{96224560-6B0D-408A-94C9-53B22FBF482A}" presName="txShp" presStyleLbl="node1" presStyleIdx="0" presStyleCnt="5" custLinFactNeighborX="8252" custLinFactNeighborY="3691">
        <dgm:presLayoutVars>
          <dgm:bulletEnabled val="1"/>
        </dgm:presLayoutVars>
      </dgm:prSet>
      <dgm:spPr/>
    </dgm:pt>
    <dgm:pt modelId="{A03A7EFB-8415-431A-BD7F-79D6220CC293}" type="pres">
      <dgm:prSet presAssocID="{1FC03F67-DA5E-4784-A5D5-9C02B1F96799}" presName="spacing" presStyleCnt="0"/>
      <dgm:spPr/>
    </dgm:pt>
    <dgm:pt modelId="{CFFCAFE1-B2B8-406F-BC71-665C5F9AC6F1}" type="pres">
      <dgm:prSet presAssocID="{00657B14-AEE8-43C0-9ECF-755C433297DD}" presName="composite" presStyleCnt="0"/>
      <dgm:spPr/>
    </dgm:pt>
    <dgm:pt modelId="{A54A827F-3895-48D1-9CC4-170120C6DBA0}" type="pres">
      <dgm:prSet presAssocID="{00657B14-AEE8-43C0-9ECF-755C433297DD}"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ktionshammer mit einfarbiger Füllung"/>
        </a:ext>
      </dgm:extLst>
    </dgm:pt>
    <dgm:pt modelId="{AE88876F-535E-4E9B-9F5A-3B2420A87058}" type="pres">
      <dgm:prSet presAssocID="{00657B14-AEE8-43C0-9ECF-755C433297DD}" presName="txShp" presStyleLbl="node1" presStyleIdx="1" presStyleCnt="5" custLinFactNeighborX="8192">
        <dgm:presLayoutVars>
          <dgm:bulletEnabled val="1"/>
        </dgm:presLayoutVars>
      </dgm:prSet>
      <dgm:spPr/>
    </dgm:pt>
    <dgm:pt modelId="{76E59146-5EB7-48C3-8D7F-E892D54BF0DD}" type="pres">
      <dgm:prSet presAssocID="{F0571971-F93E-4E70-9F1B-1131470AB6EA}" presName="spacing" presStyleCnt="0"/>
      <dgm:spPr/>
    </dgm:pt>
    <dgm:pt modelId="{66D2CD23-C617-4E4D-A921-2FCC4A24EE43}" type="pres">
      <dgm:prSet presAssocID="{C9F522B0-4259-425D-9AFC-E6B2DF598352}" presName="composite" presStyleCnt="0"/>
      <dgm:spPr/>
    </dgm:pt>
    <dgm:pt modelId="{4C7261DE-177D-4E06-B388-1323C7784473}" type="pres">
      <dgm:prSet presAssocID="{C9F522B0-4259-425D-9AFC-E6B2DF598352}"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ktionshammer mit einfarbiger Füllung"/>
        </a:ext>
      </dgm:extLst>
    </dgm:pt>
    <dgm:pt modelId="{B64AD4DE-A88E-44C1-9634-01934E7E5517}" type="pres">
      <dgm:prSet presAssocID="{C9F522B0-4259-425D-9AFC-E6B2DF598352}" presName="txShp" presStyleLbl="node1" presStyleIdx="2" presStyleCnt="5" custLinFactNeighborX="8247">
        <dgm:presLayoutVars>
          <dgm:bulletEnabled val="1"/>
        </dgm:presLayoutVars>
      </dgm:prSet>
      <dgm:spPr/>
    </dgm:pt>
    <dgm:pt modelId="{E3BB2A31-1F51-420D-B78D-C84371FD8BDB}" type="pres">
      <dgm:prSet presAssocID="{2E8953E4-8FD3-4CBD-AB07-C68382961077}" presName="spacing" presStyleCnt="0"/>
      <dgm:spPr/>
    </dgm:pt>
    <dgm:pt modelId="{F90C774C-594B-43D3-9E60-639D0AC3634E}" type="pres">
      <dgm:prSet presAssocID="{8B8DA05F-4F8A-4D24-97EA-90B77BA2716A}" presName="composite" presStyleCnt="0"/>
      <dgm:spPr/>
    </dgm:pt>
    <dgm:pt modelId="{9EFD764B-51E2-467A-87CD-1D3718045B21}" type="pres">
      <dgm:prSet presAssocID="{8B8DA05F-4F8A-4D24-97EA-90B77BA2716A}"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ktionshammer mit einfarbiger Füllung"/>
        </a:ext>
      </dgm:extLst>
    </dgm:pt>
    <dgm:pt modelId="{327D56A9-0A15-480E-ACBA-9E05C58F114D}" type="pres">
      <dgm:prSet presAssocID="{8B8DA05F-4F8A-4D24-97EA-90B77BA2716A}" presName="txShp" presStyleLbl="node1" presStyleIdx="3" presStyleCnt="5" custLinFactNeighborX="8405">
        <dgm:presLayoutVars>
          <dgm:bulletEnabled val="1"/>
        </dgm:presLayoutVars>
      </dgm:prSet>
      <dgm:spPr/>
    </dgm:pt>
    <dgm:pt modelId="{692A5683-2012-495B-8A6F-D617C27596A9}" type="pres">
      <dgm:prSet presAssocID="{33BBB039-5E1F-4DFF-955C-0E1502451087}" presName="spacing" presStyleCnt="0"/>
      <dgm:spPr/>
    </dgm:pt>
    <dgm:pt modelId="{4B7C27D8-E557-4B95-ADC1-D5348A6BAFD1}" type="pres">
      <dgm:prSet presAssocID="{572B2564-6550-4D0E-94D7-A5B5CBB14B94}" presName="composite" presStyleCnt="0"/>
      <dgm:spPr/>
    </dgm:pt>
    <dgm:pt modelId="{9EB8A709-EEB8-44FD-85AE-0ED1C086FF57}" type="pres">
      <dgm:prSet presAssocID="{572B2564-6550-4D0E-94D7-A5B5CBB14B94}"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ktionshammer mit einfarbiger Füllung"/>
        </a:ext>
      </dgm:extLst>
    </dgm:pt>
    <dgm:pt modelId="{41D3A8F2-082A-4083-A566-3E140640ECF4}" type="pres">
      <dgm:prSet presAssocID="{572B2564-6550-4D0E-94D7-A5B5CBB14B94}" presName="txShp" presStyleLbl="node1" presStyleIdx="4" presStyleCnt="5" custLinFactNeighborX="8645">
        <dgm:presLayoutVars>
          <dgm:bulletEnabled val="1"/>
        </dgm:presLayoutVars>
      </dgm:prSet>
      <dgm:spPr/>
    </dgm:pt>
  </dgm:ptLst>
  <dgm:cxnLst>
    <dgm:cxn modelId="{31C5AF1B-4479-429D-8DD6-A8CFA376D188}" type="presOf" srcId="{9E1BF07D-4999-4AE7-B9E4-381C38010D8C}" destId="{2958C147-687A-4369-9B77-3C89DEBECAA7}" srcOrd="0" destOrd="0" presId="urn:microsoft.com/office/officeart/2005/8/layout/vList3"/>
    <dgm:cxn modelId="{20175C61-7CC1-428D-94E8-CF01FDFC5492}" srcId="{9E1BF07D-4999-4AE7-B9E4-381C38010D8C}" destId="{00657B14-AEE8-43C0-9ECF-755C433297DD}" srcOrd="1" destOrd="0" parTransId="{5E6114BF-2ADC-4B39-B537-D289D407C760}" sibTransId="{F0571971-F93E-4E70-9F1B-1131470AB6EA}"/>
    <dgm:cxn modelId="{9486C362-5446-470B-B0A3-E00219C38E6D}" srcId="{9E1BF07D-4999-4AE7-B9E4-381C38010D8C}" destId="{8B8DA05F-4F8A-4D24-97EA-90B77BA2716A}" srcOrd="3" destOrd="0" parTransId="{68876FE1-BD8B-4F0C-8C40-DEF583A8CF32}" sibTransId="{33BBB039-5E1F-4DFF-955C-0E1502451087}"/>
    <dgm:cxn modelId="{0C1C8F4A-3D22-4F70-AC7E-FF90825B4900}" type="presOf" srcId="{C9F522B0-4259-425D-9AFC-E6B2DF598352}" destId="{B64AD4DE-A88E-44C1-9634-01934E7E5517}" srcOrd="0" destOrd="0" presId="urn:microsoft.com/office/officeart/2005/8/layout/vList3"/>
    <dgm:cxn modelId="{07679E4F-9A76-4DEE-BAE0-5ECA96E28E7F}" type="presOf" srcId="{8B8DA05F-4F8A-4D24-97EA-90B77BA2716A}" destId="{327D56A9-0A15-480E-ACBA-9E05C58F114D}" srcOrd="0" destOrd="0" presId="urn:microsoft.com/office/officeart/2005/8/layout/vList3"/>
    <dgm:cxn modelId="{3C916170-5DDC-434A-8E00-E4C8D68CA531}" type="presOf" srcId="{96224560-6B0D-408A-94C9-53B22FBF482A}" destId="{F475FB2E-3265-47F6-A0EC-3D7A84C18DE2}" srcOrd="0" destOrd="0" presId="urn:microsoft.com/office/officeart/2005/8/layout/vList3"/>
    <dgm:cxn modelId="{75F2428A-848B-467B-99E4-F0DFAE24E442}" srcId="{9E1BF07D-4999-4AE7-B9E4-381C38010D8C}" destId="{572B2564-6550-4D0E-94D7-A5B5CBB14B94}" srcOrd="4" destOrd="0" parTransId="{62937EC8-2142-4263-BFE5-42620762D7AD}" sibTransId="{5EB7478A-0E63-4248-94A5-B17BF4DCB988}"/>
    <dgm:cxn modelId="{ED2E9D95-F22C-456B-9CDD-691ECC971568}" type="presOf" srcId="{00657B14-AEE8-43C0-9ECF-755C433297DD}" destId="{AE88876F-535E-4E9B-9F5A-3B2420A87058}" srcOrd="0" destOrd="0" presId="urn:microsoft.com/office/officeart/2005/8/layout/vList3"/>
    <dgm:cxn modelId="{AEFBB396-2F07-420F-B678-16B5C03F3DFF}" srcId="{9E1BF07D-4999-4AE7-B9E4-381C38010D8C}" destId="{96224560-6B0D-408A-94C9-53B22FBF482A}" srcOrd="0" destOrd="0" parTransId="{45A97E44-C596-421A-BA18-B4A2B9E23ABA}" sibTransId="{1FC03F67-DA5E-4784-A5D5-9C02B1F96799}"/>
    <dgm:cxn modelId="{92C782A3-9795-4241-841C-F04D414166F3}" srcId="{9E1BF07D-4999-4AE7-B9E4-381C38010D8C}" destId="{C9F522B0-4259-425D-9AFC-E6B2DF598352}" srcOrd="2" destOrd="0" parTransId="{8BE67319-D6DF-4C9C-A4BC-E79220443E9F}" sibTransId="{2E8953E4-8FD3-4CBD-AB07-C68382961077}"/>
    <dgm:cxn modelId="{5DB354CC-ECEA-4545-8A76-6C3C6B1B3324}" type="presOf" srcId="{572B2564-6550-4D0E-94D7-A5B5CBB14B94}" destId="{41D3A8F2-082A-4083-A566-3E140640ECF4}" srcOrd="0" destOrd="0" presId="urn:microsoft.com/office/officeart/2005/8/layout/vList3"/>
    <dgm:cxn modelId="{27769038-7C48-4E34-9AD6-02B91002840B}" type="presParOf" srcId="{2958C147-687A-4369-9B77-3C89DEBECAA7}" destId="{5773DFE1-70D0-4C72-8BAF-58337AD27BCE}" srcOrd="0" destOrd="0" presId="urn:microsoft.com/office/officeart/2005/8/layout/vList3"/>
    <dgm:cxn modelId="{A07537A5-6ED0-4CE3-9989-AA3DEF67DB49}" type="presParOf" srcId="{5773DFE1-70D0-4C72-8BAF-58337AD27BCE}" destId="{389400B0-CEC9-4E77-8BFF-F1B280802577}" srcOrd="0" destOrd="0" presId="urn:microsoft.com/office/officeart/2005/8/layout/vList3"/>
    <dgm:cxn modelId="{D4D78960-5A95-4322-AF20-C4787DA70EE8}" type="presParOf" srcId="{5773DFE1-70D0-4C72-8BAF-58337AD27BCE}" destId="{F475FB2E-3265-47F6-A0EC-3D7A84C18DE2}" srcOrd="1" destOrd="0" presId="urn:microsoft.com/office/officeart/2005/8/layout/vList3"/>
    <dgm:cxn modelId="{FFD7E2E8-22E4-4990-A574-FEA394775F59}" type="presParOf" srcId="{2958C147-687A-4369-9B77-3C89DEBECAA7}" destId="{A03A7EFB-8415-431A-BD7F-79D6220CC293}" srcOrd="1" destOrd="0" presId="urn:microsoft.com/office/officeart/2005/8/layout/vList3"/>
    <dgm:cxn modelId="{4AFC3F68-6864-4804-A523-05E8A284EE51}" type="presParOf" srcId="{2958C147-687A-4369-9B77-3C89DEBECAA7}" destId="{CFFCAFE1-B2B8-406F-BC71-665C5F9AC6F1}" srcOrd="2" destOrd="0" presId="urn:microsoft.com/office/officeart/2005/8/layout/vList3"/>
    <dgm:cxn modelId="{AF809552-788B-4517-B521-D2B70F690A92}" type="presParOf" srcId="{CFFCAFE1-B2B8-406F-BC71-665C5F9AC6F1}" destId="{A54A827F-3895-48D1-9CC4-170120C6DBA0}" srcOrd="0" destOrd="0" presId="urn:microsoft.com/office/officeart/2005/8/layout/vList3"/>
    <dgm:cxn modelId="{F20EFC4B-CA0A-4DB6-A3FF-97581D539DE9}" type="presParOf" srcId="{CFFCAFE1-B2B8-406F-BC71-665C5F9AC6F1}" destId="{AE88876F-535E-4E9B-9F5A-3B2420A87058}" srcOrd="1" destOrd="0" presId="urn:microsoft.com/office/officeart/2005/8/layout/vList3"/>
    <dgm:cxn modelId="{B396DA11-1A6D-4ABE-8B0D-1EEFF819BD95}" type="presParOf" srcId="{2958C147-687A-4369-9B77-3C89DEBECAA7}" destId="{76E59146-5EB7-48C3-8D7F-E892D54BF0DD}" srcOrd="3" destOrd="0" presId="urn:microsoft.com/office/officeart/2005/8/layout/vList3"/>
    <dgm:cxn modelId="{9C23C17D-71C8-4DE1-9817-EEEA51AD4420}" type="presParOf" srcId="{2958C147-687A-4369-9B77-3C89DEBECAA7}" destId="{66D2CD23-C617-4E4D-A921-2FCC4A24EE43}" srcOrd="4" destOrd="0" presId="urn:microsoft.com/office/officeart/2005/8/layout/vList3"/>
    <dgm:cxn modelId="{A2744C7D-A506-4E54-94BD-C7F41AF0A376}" type="presParOf" srcId="{66D2CD23-C617-4E4D-A921-2FCC4A24EE43}" destId="{4C7261DE-177D-4E06-B388-1323C7784473}" srcOrd="0" destOrd="0" presId="urn:microsoft.com/office/officeart/2005/8/layout/vList3"/>
    <dgm:cxn modelId="{B8FF4A99-7561-477E-B307-F17F705A0002}" type="presParOf" srcId="{66D2CD23-C617-4E4D-A921-2FCC4A24EE43}" destId="{B64AD4DE-A88E-44C1-9634-01934E7E5517}" srcOrd="1" destOrd="0" presId="urn:microsoft.com/office/officeart/2005/8/layout/vList3"/>
    <dgm:cxn modelId="{CC91CAAA-9D2E-49EC-A28D-966E623EC96C}" type="presParOf" srcId="{2958C147-687A-4369-9B77-3C89DEBECAA7}" destId="{E3BB2A31-1F51-420D-B78D-C84371FD8BDB}" srcOrd="5" destOrd="0" presId="urn:microsoft.com/office/officeart/2005/8/layout/vList3"/>
    <dgm:cxn modelId="{DE0A9249-7220-408A-83ED-42A14E66926D}" type="presParOf" srcId="{2958C147-687A-4369-9B77-3C89DEBECAA7}" destId="{F90C774C-594B-43D3-9E60-639D0AC3634E}" srcOrd="6" destOrd="0" presId="urn:microsoft.com/office/officeart/2005/8/layout/vList3"/>
    <dgm:cxn modelId="{0C24786A-706B-46DE-83F6-DADAB1DCFAFE}" type="presParOf" srcId="{F90C774C-594B-43D3-9E60-639D0AC3634E}" destId="{9EFD764B-51E2-467A-87CD-1D3718045B21}" srcOrd="0" destOrd="0" presId="urn:microsoft.com/office/officeart/2005/8/layout/vList3"/>
    <dgm:cxn modelId="{74A6E2D3-A565-4744-86C3-786825021FD4}" type="presParOf" srcId="{F90C774C-594B-43D3-9E60-639D0AC3634E}" destId="{327D56A9-0A15-480E-ACBA-9E05C58F114D}" srcOrd="1" destOrd="0" presId="urn:microsoft.com/office/officeart/2005/8/layout/vList3"/>
    <dgm:cxn modelId="{0F1BE451-2D6B-4A0E-BCF2-64A8BCD4CE43}" type="presParOf" srcId="{2958C147-687A-4369-9B77-3C89DEBECAA7}" destId="{692A5683-2012-495B-8A6F-D617C27596A9}" srcOrd="7" destOrd="0" presId="urn:microsoft.com/office/officeart/2005/8/layout/vList3"/>
    <dgm:cxn modelId="{F634D65B-3CC4-4F8C-9425-8FE28EA5F7FF}" type="presParOf" srcId="{2958C147-687A-4369-9B77-3C89DEBECAA7}" destId="{4B7C27D8-E557-4B95-ADC1-D5348A6BAFD1}" srcOrd="8" destOrd="0" presId="urn:microsoft.com/office/officeart/2005/8/layout/vList3"/>
    <dgm:cxn modelId="{E6E60424-AB2A-4D92-81DC-EDDD8B40C1D2}" type="presParOf" srcId="{4B7C27D8-E557-4B95-ADC1-D5348A6BAFD1}" destId="{9EB8A709-EEB8-44FD-85AE-0ED1C086FF57}" srcOrd="0" destOrd="0" presId="urn:microsoft.com/office/officeart/2005/8/layout/vList3"/>
    <dgm:cxn modelId="{BFCEDB74-E492-4B47-B3D5-76864DC5B2D4}" type="presParOf" srcId="{4B7C27D8-E557-4B95-ADC1-D5348A6BAFD1}" destId="{41D3A8F2-082A-4083-A566-3E140640ECF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BF07D-4999-4AE7-B9E4-381C38010D8C}" type="doc">
      <dgm:prSet loTypeId="urn:microsoft.com/office/officeart/2005/8/layout/vList3" loCatId="picture" qsTypeId="urn:microsoft.com/office/officeart/2005/8/quickstyle/simple1" qsCatId="simple" csTypeId="urn:microsoft.com/office/officeart/2005/8/colors/accent1_2" csCatId="accent1" phldr="1"/>
      <dgm:spPr/>
    </dgm:pt>
    <dgm:pt modelId="{96224560-6B0D-408A-94C9-53B22FBF482A}">
      <dgm:prSet phldrT="[Text]"/>
      <dgm:spPr>
        <a:solidFill>
          <a:schemeClr val="accent3">
            <a:lumMod val="75000"/>
          </a:schemeClr>
        </a:solidFill>
      </dgm:spPr>
      <dgm:t>
        <a:bodyPr/>
        <a:lstStyle/>
        <a:p>
          <a:r>
            <a:rPr lang="de-DE" dirty="0"/>
            <a:t>Keine Strafe ohne Gesetz</a:t>
          </a:r>
        </a:p>
      </dgm:t>
    </dgm:pt>
    <dgm:pt modelId="{45A97E44-C596-421A-BA18-B4A2B9E23ABA}" type="parTrans" cxnId="{AEFBB396-2F07-420F-B678-16B5C03F3DFF}">
      <dgm:prSet/>
      <dgm:spPr/>
      <dgm:t>
        <a:bodyPr/>
        <a:lstStyle/>
        <a:p>
          <a:endParaRPr lang="de-DE"/>
        </a:p>
      </dgm:t>
    </dgm:pt>
    <dgm:pt modelId="{1FC03F67-DA5E-4784-A5D5-9C02B1F96799}" type="sibTrans" cxnId="{AEFBB396-2F07-420F-B678-16B5C03F3DFF}">
      <dgm:prSet/>
      <dgm:spPr/>
      <dgm:t>
        <a:bodyPr/>
        <a:lstStyle/>
        <a:p>
          <a:endParaRPr lang="de-DE"/>
        </a:p>
      </dgm:t>
    </dgm:pt>
    <dgm:pt modelId="{00657B14-AEE8-43C0-9ECF-755C433297DD}">
      <dgm:prSet phldrT="[Text]"/>
      <dgm:spPr>
        <a:solidFill>
          <a:schemeClr val="accent2">
            <a:lumMod val="75000"/>
          </a:schemeClr>
        </a:solidFill>
      </dgm:spPr>
      <dgm:t>
        <a:bodyPr/>
        <a:lstStyle/>
        <a:p>
          <a:r>
            <a:rPr lang="de-DE" dirty="0"/>
            <a:t>Keine Strafe ohne Schuld</a:t>
          </a:r>
        </a:p>
      </dgm:t>
    </dgm:pt>
    <dgm:pt modelId="{5E6114BF-2ADC-4B39-B537-D289D407C760}" type="parTrans" cxnId="{20175C61-7CC1-428D-94E8-CF01FDFC5492}">
      <dgm:prSet/>
      <dgm:spPr/>
      <dgm:t>
        <a:bodyPr/>
        <a:lstStyle/>
        <a:p>
          <a:endParaRPr lang="de-DE"/>
        </a:p>
      </dgm:t>
    </dgm:pt>
    <dgm:pt modelId="{F0571971-F93E-4E70-9F1B-1131470AB6EA}" type="sibTrans" cxnId="{20175C61-7CC1-428D-94E8-CF01FDFC5492}">
      <dgm:prSet/>
      <dgm:spPr/>
      <dgm:t>
        <a:bodyPr/>
        <a:lstStyle/>
        <a:p>
          <a:endParaRPr lang="de-DE"/>
        </a:p>
      </dgm:t>
    </dgm:pt>
    <dgm:pt modelId="{C9F522B0-4259-425D-9AFC-E6B2DF598352}">
      <dgm:prSet phldrT="[Text]"/>
      <dgm:spPr>
        <a:solidFill>
          <a:schemeClr val="tx2">
            <a:lumMod val="75000"/>
            <a:lumOff val="25000"/>
          </a:schemeClr>
        </a:solidFill>
      </dgm:spPr>
      <dgm:t>
        <a:bodyPr/>
        <a:lstStyle/>
        <a:p>
          <a:r>
            <a:rPr lang="de-DE" dirty="0"/>
            <a:t>Verbot der Doppelverfolgung</a:t>
          </a:r>
        </a:p>
      </dgm:t>
    </dgm:pt>
    <dgm:pt modelId="{8BE67319-D6DF-4C9C-A4BC-E79220443E9F}" type="parTrans" cxnId="{92C782A3-9795-4241-841C-F04D414166F3}">
      <dgm:prSet/>
      <dgm:spPr/>
      <dgm:t>
        <a:bodyPr/>
        <a:lstStyle/>
        <a:p>
          <a:endParaRPr lang="de-DE"/>
        </a:p>
      </dgm:t>
    </dgm:pt>
    <dgm:pt modelId="{2E8953E4-8FD3-4CBD-AB07-C68382961077}" type="sibTrans" cxnId="{92C782A3-9795-4241-841C-F04D414166F3}">
      <dgm:prSet/>
      <dgm:spPr/>
      <dgm:t>
        <a:bodyPr/>
        <a:lstStyle/>
        <a:p>
          <a:endParaRPr lang="de-DE"/>
        </a:p>
      </dgm:t>
    </dgm:pt>
    <dgm:pt modelId="{8B8DA05F-4F8A-4D24-97EA-90B77BA2716A}">
      <dgm:prSet phldrT="[Text]"/>
      <dgm:spPr>
        <a:solidFill>
          <a:schemeClr val="accent5">
            <a:lumMod val="75000"/>
          </a:schemeClr>
        </a:solidFill>
      </dgm:spPr>
      <dgm:t>
        <a:bodyPr/>
        <a:lstStyle/>
        <a:p>
          <a:r>
            <a:rPr lang="de-DE" dirty="0"/>
            <a:t>Im Zweifel für den Angeklagten</a:t>
          </a:r>
        </a:p>
      </dgm:t>
    </dgm:pt>
    <dgm:pt modelId="{68876FE1-BD8B-4F0C-8C40-DEF583A8CF32}" type="parTrans" cxnId="{9486C362-5446-470B-B0A3-E00219C38E6D}">
      <dgm:prSet/>
      <dgm:spPr/>
      <dgm:t>
        <a:bodyPr/>
        <a:lstStyle/>
        <a:p>
          <a:endParaRPr lang="de-DE"/>
        </a:p>
      </dgm:t>
    </dgm:pt>
    <dgm:pt modelId="{33BBB039-5E1F-4DFF-955C-0E1502451087}" type="sibTrans" cxnId="{9486C362-5446-470B-B0A3-E00219C38E6D}">
      <dgm:prSet/>
      <dgm:spPr/>
      <dgm:t>
        <a:bodyPr/>
        <a:lstStyle/>
        <a:p>
          <a:endParaRPr lang="de-DE"/>
        </a:p>
      </dgm:t>
    </dgm:pt>
    <dgm:pt modelId="{2958C147-687A-4369-9B77-3C89DEBECAA7}" type="pres">
      <dgm:prSet presAssocID="{9E1BF07D-4999-4AE7-B9E4-381C38010D8C}" presName="linearFlow" presStyleCnt="0">
        <dgm:presLayoutVars>
          <dgm:dir/>
          <dgm:resizeHandles val="exact"/>
        </dgm:presLayoutVars>
      </dgm:prSet>
      <dgm:spPr/>
    </dgm:pt>
    <dgm:pt modelId="{5773DFE1-70D0-4C72-8BAF-58337AD27BCE}" type="pres">
      <dgm:prSet presAssocID="{96224560-6B0D-408A-94C9-53B22FBF482A}" presName="composite" presStyleCnt="0"/>
      <dgm:spPr/>
    </dgm:pt>
    <dgm:pt modelId="{389400B0-CEC9-4E77-8BFF-F1B280802577}" type="pres">
      <dgm:prSet presAssocID="{96224560-6B0D-408A-94C9-53B22FBF482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ktionshammer mit einfarbiger Füllung"/>
        </a:ext>
      </dgm:extLst>
    </dgm:pt>
    <dgm:pt modelId="{F475FB2E-3265-47F6-A0EC-3D7A84C18DE2}" type="pres">
      <dgm:prSet presAssocID="{96224560-6B0D-408A-94C9-53B22FBF482A}" presName="txShp" presStyleLbl="node1" presStyleIdx="0" presStyleCnt="4" custLinFactNeighborX="10582" custLinFactNeighborY="3691">
        <dgm:presLayoutVars>
          <dgm:bulletEnabled val="1"/>
        </dgm:presLayoutVars>
      </dgm:prSet>
      <dgm:spPr/>
    </dgm:pt>
    <dgm:pt modelId="{A03A7EFB-8415-431A-BD7F-79D6220CC293}" type="pres">
      <dgm:prSet presAssocID="{1FC03F67-DA5E-4784-A5D5-9C02B1F96799}" presName="spacing" presStyleCnt="0"/>
      <dgm:spPr/>
    </dgm:pt>
    <dgm:pt modelId="{CFFCAFE1-B2B8-406F-BC71-665C5F9AC6F1}" type="pres">
      <dgm:prSet presAssocID="{00657B14-AEE8-43C0-9ECF-755C433297DD}" presName="composite" presStyleCnt="0"/>
      <dgm:spPr/>
    </dgm:pt>
    <dgm:pt modelId="{A54A827F-3895-48D1-9CC4-170120C6DBA0}" type="pres">
      <dgm:prSet presAssocID="{00657B14-AEE8-43C0-9ECF-755C433297DD}"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ktionshammer mit einfarbiger Füllung"/>
        </a:ext>
      </dgm:extLst>
    </dgm:pt>
    <dgm:pt modelId="{AE88876F-535E-4E9B-9F5A-3B2420A87058}" type="pres">
      <dgm:prSet presAssocID="{00657B14-AEE8-43C0-9ECF-755C433297DD}" presName="txShp" presStyleLbl="node1" presStyleIdx="1" presStyleCnt="4" custLinFactNeighborX="10755">
        <dgm:presLayoutVars>
          <dgm:bulletEnabled val="1"/>
        </dgm:presLayoutVars>
      </dgm:prSet>
      <dgm:spPr/>
    </dgm:pt>
    <dgm:pt modelId="{76E59146-5EB7-48C3-8D7F-E892D54BF0DD}" type="pres">
      <dgm:prSet presAssocID="{F0571971-F93E-4E70-9F1B-1131470AB6EA}" presName="spacing" presStyleCnt="0"/>
      <dgm:spPr/>
    </dgm:pt>
    <dgm:pt modelId="{66D2CD23-C617-4E4D-A921-2FCC4A24EE43}" type="pres">
      <dgm:prSet presAssocID="{C9F522B0-4259-425D-9AFC-E6B2DF598352}" presName="composite" presStyleCnt="0"/>
      <dgm:spPr/>
    </dgm:pt>
    <dgm:pt modelId="{4C7261DE-177D-4E06-B388-1323C7784473}" type="pres">
      <dgm:prSet presAssocID="{C9F522B0-4259-425D-9AFC-E6B2DF598352}"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ktionshammer mit einfarbiger Füllung"/>
        </a:ext>
      </dgm:extLst>
    </dgm:pt>
    <dgm:pt modelId="{B64AD4DE-A88E-44C1-9634-01934E7E5517}" type="pres">
      <dgm:prSet presAssocID="{C9F522B0-4259-425D-9AFC-E6B2DF598352}" presName="txShp" presStyleLbl="node1" presStyleIdx="2" presStyleCnt="4" custLinFactNeighborX="10810">
        <dgm:presLayoutVars>
          <dgm:bulletEnabled val="1"/>
        </dgm:presLayoutVars>
      </dgm:prSet>
      <dgm:spPr/>
    </dgm:pt>
    <dgm:pt modelId="{E3BB2A31-1F51-420D-B78D-C84371FD8BDB}" type="pres">
      <dgm:prSet presAssocID="{2E8953E4-8FD3-4CBD-AB07-C68382961077}" presName="spacing" presStyleCnt="0"/>
      <dgm:spPr/>
    </dgm:pt>
    <dgm:pt modelId="{F90C774C-594B-43D3-9E60-639D0AC3634E}" type="pres">
      <dgm:prSet presAssocID="{8B8DA05F-4F8A-4D24-97EA-90B77BA2716A}" presName="composite" presStyleCnt="0"/>
      <dgm:spPr/>
    </dgm:pt>
    <dgm:pt modelId="{9EFD764B-51E2-467A-87CD-1D3718045B21}" type="pres">
      <dgm:prSet presAssocID="{8B8DA05F-4F8A-4D24-97EA-90B77BA2716A}"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ktionshammer mit einfarbiger Füllung"/>
        </a:ext>
      </dgm:extLst>
    </dgm:pt>
    <dgm:pt modelId="{327D56A9-0A15-480E-ACBA-9E05C58F114D}" type="pres">
      <dgm:prSet presAssocID="{8B8DA05F-4F8A-4D24-97EA-90B77BA2716A}" presName="txShp" presStyleLbl="node1" presStyleIdx="3" presStyleCnt="4" custLinFactNeighborX="10968">
        <dgm:presLayoutVars>
          <dgm:bulletEnabled val="1"/>
        </dgm:presLayoutVars>
      </dgm:prSet>
      <dgm:spPr/>
    </dgm:pt>
  </dgm:ptLst>
  <dgm:cxnLst>
    <dgm:cxn modelId="{31C5AF1B-4479-429D-8DD6-A8CFA376D188}" type="presOf" srcId="{9E1BF07D-4999-4AE7-B9E4-381C38010D8C}" destId="{2958C147-687A-4369-9B77-3C89DEBECAA7}" srcOrd="0" destOrd="0" presId="urn:microsoft.com/office/officeart/2005/8/layout/vList3"/>
    <dgm:cxn modelId="{20175C61-7CC1-428D-94E8-CF01FDFC5492}" srcId="{9E1BF07D-4999-4AE7-B9E4-381C38010D8C}" destId="{00657B14-AEE8-43C0-9ECF-755C433297DD}" srcOrd="1" destOrd="0" parTransId="{5E6114BF-2ADC-4B39-B537-D289D407C760}" sibTransId="{F0571971-F93E-4E70-9F1B-1131470AB6EA}"/>
    <dgm:cxn modelId="{9486C362-5446-470B-B0A3-E00219C38E6D}" srcId="{9E1BF07D-4999-4AE7-B9E4-381C38010D8C}" destId="{8B8DA05F-4F8A-4D24-97EA-90B77BA2716A}" srcOrd="3" destOrd="0" parTransId="{68876FE1-BD8B-4F0C-8C40-DEF583A8CF32}" sibTransId="{33BBB039-5E1F-4DFF-955C-0E1502451087}"/>
    <dgm:cxn modelId="{0C1C8F4A-3D22-4F70-AC7E-FF90825B4900}" type="presOf" srcId="{C9F522B0-4259-425D-9AFC-E6B2DF598352}" destId="{B64AD4DE-A88E-44C1-9634-01934E7E5517}" srcOrd="0" destOrd="0" presId="urn:microsoft.com/office/officeart/2005/8/layout/vList3"/>
    <dgm:cxn modelId="{07679E4F-9A76-4DEE-BAE0-5ECA96E28E7F}" type="presOf" srcId="{8B8DA05F-4F8A-4D24-97EA-90B77BA2716A}" destId="{327D56A9-0A15-480E-ACBA-9E05C58F114D}" srcOrd="0" destOrd="0" presId="urn:microsoft.com/office/officeart/2005/8/layout/vList3"/>
    <dgm:cxn modelId="{3C916170-5DDC-434A-8E00-E4C8D68CA531}" type="presOf" srcId="{96224560-6B0D-408A-94C9-53B22FBF482A}" destId="{F475FB2E-3265-47F6-A0EC-3D7A84C18DE2}" srcOrd="0" destOrd="0" presId="urn:microsoft.com/office/officeart/2005/8/layout/vList3"/>
    <dgm:cxn modelId="{ED2E9D95-F22C-456B-9CDD-691ECC971568}" type="presOf" srcId="{00657B14-AEE8-43C0-9ECF-755C433297DD}" destId="{AE88876F-535E-4E9B-9F5A-3B2420A87058}" srcOrd="0" destOrd="0" presId="urn:microsoft.com/office/officeart/2005/8/layout/vList3"/>
    <dgm:cxn modelId="{AEFBB396-2F07-420F-B678-16B5C03F3DFF}" srcId="{9E1BF07D-4999-4AE7-B9E4-381C38010D8C}" destId="{96224560-6B0D-408A-94C9-53B22FBF482A}" srcOrd="0" destOrd="0" parTransId="{45A97E44-C596-421A-BA18-B4A2B9E23ABA}" sibTransId="{1FC03F67-DA5E-4784-A5D5-9C02B1F96799}"/>
    <dgm:cxn modelId="{92C782A3-9795-4241-841C-F04D414166F3}" srcId="{9E1BF07D-4999-4AE7-B9E4-381C38010D8C}" destId="{C9F522B0-4259-425D-9AFC-E6B2DF598352}" srcOrd="2" destOrd="0" parTransId="{8BE67319-D6DF-4C9C-A4BC-E79220443E9F}" sibTransId="{2E8953E4-8FD3-4CBD-AB07-C68382961077}"/>
    <dgm:cxn modelId="{27769038-7C48-4E34-9AD6-02B91002840B}" type="presParOf" srcId="{2958C147-687A-4369-9B77-3C89DEBECAA7}" destId="{5773DFE1-70D0-4C72-8BAF-58337AD27BCE}" srcOrd="0" destOrd="0" presId="urn:microsoft.com/office/officeart/2005/8/layout/vList3"/>
    <dgm:cxn modelId="{A07537A5-6ED0-4CE3-9989-AA3DEF67DB49}" type="presParOf" srcId="{5773DFE1-70D0-4C72-8BAF-58337AD27BCE}" destId="{389400B0-CEC9-4E77-8BFF-F1B280802577}" srcOrd="0" destOrd="0" presId="urn:microsoft.com/office/officeart/2005/8/layout/vList3"/>
    <dgm:cxn modelId="{D4D78960-5A95-4322-AF20-C4787DA70EE8}" type="presParOf" srcId="{5773DFE1-70D0-4C72-8BAF-58337AD27BCE}" destId="{F475FB2E-3265-47F6-A0EC-3D7A84C18DE2}" srcOrd="1" destOrd="0" presId="urn:microsoft.com/office/officeart/2005/8/layout/vList3"/>
    <dgm:cxn modelId="{FFD7E2E8-22E4-4990-A574-FEA394775F59}" type="presParOf" srcId="{2958C147-687A-4369-9B77-3C89DEBECAA7}" destId="{A03A7EFB-8415-431A-BD7F-79D6220CC293}" srcOrd="1" destOrd="0" presId="urn:microsoft.com/office/officeart/2005/8/layout/vList3"/>
    <dgm:cxn modelId="{4AFC3F68-6864-4804-A523-05E8A284EE51}" type="presParOf" srcId="{2958C147-687A-4369-9B77-3C89DEBECAA7}" destId="{CFFCAFE1-B2B8-406F-BC71-665C5F9AC6F1}" srcOrd="2" destOrd="0" presId="urn:microsoft.com/office/officeart/2005/8/layout/vList3"/>
    <dgm:cxn modelId="{AF809552-788B-4517-B521-D2B70F690A92}" type="presParOf" srcId="{CFFCAFE1-B2B8-406F-BC71-665C5F9AC6F1}" destId="{A54A827F-3895-48D1-9CC4-170120C6DBA0}" srcOrd="0" destOrd="0" presId="urn:microsoft.com/office/officeart/2005/8/layout/vList3"/>
    <dgm:cxn modelId="{F20EFC4B-CA0A-4DB6-A3FF-97581D539DE9}" type="presParOf" srcId="{CFFCAFE1-B2B8-406F-BC71-665C5F9AC6F1}" destId="{AE88876F-535E-4E9B-9F5A-3B2420A87058}" srcOrd="1" destOrd="0" presId="urn:microsoft.com/office/officeart/2005/8/layout/vList3"/>
    <dgm:cxn modelId="{B396DA11-1A6D-4ABE-8B0D-1EEFF819BD95}" type="presParOf" srcId="{2958C147-687A-4369-9B77-3C89DEBECAA7}" destId="{76E59146-5EB7-48C3-8D7F-E892D54BF0DD}" srcOrd="3" destOrd="0" presId="urn:microsoft.com/office/officeart/2005/8/layout/vList3"/>
    <dgm:cxn modelId="{9C23C17D-71C8-4DE1-9817-EEEA51AD4420}" type="presParOf" srcId="{2958C147-687A-4369-9B77-3C89DEBECAA7}" destId="{66D2CD23-C617-4E4D-A921-2FCC4A24EE43}" srcOrd="4" destOrd="0" presId="urn:microsoft.com/office/officeart/2005/8/layout/vList3"/>
    <dgm:cxn modelId="{A2744C7D-A506-4E54-94BD-C7F41AF0A376}" type="presParOf" srcId="{66D2CD23-C617-4E4D-A921-2FCC4A24EE43}" destId="{4C7261DE-177D-4E06-B388-1323C7784473}" srcOrd="0" destOrd="0" presId="urn:microsoft.com/office/officeart/2005/8/layout/vList3"/>
    <dgm:cxn modelId="{B8FF4A99-7561-477E-B307-F17F705A0002}" type="presParOf" srcId="{66D2CD23-C617-4E4D-A921-2FCC4A24EE43}" destId="{B64AD4DE-A88E-44C1-9634-01934E7E5517}" srcOrd="1" destOrd="0" presId="urn:microsoft.com/office/officeart/2005/8/layout/vList3"/>
    <dgm:cxn modelId="{CC91CAAA-9D2E-49EC-A28D-966E623EC96C}" type="presParOf" srcId="{2958C147-687A-4369-9B77-3C89DEBECAA7}" destId="{E3BB2A31-1F51-420D-B78D-C84371FD8BDB}" srcOrd="5" destOrd="0" presId="urn:microsoft.com/office/officeart/2005/8/layout/vList3"/>
    <dgm:cxn modelId="{DE0A9249-7220-408A-83ED-42A14E66926D}" type="presParOf" srcId="{2958C147-687A-4369-9B77-3C89DEBECAA7}" destId="{F90C774C-594B-43D3-9E60-639D0AC3634E}" srcOrd="6" destOrd="0" presId="urn:microsoft.com/office/officeart/2005/8/layout/vList3"/>
    <dgm:cxn modelId="{0C24786A-706B-46DE-83F6-DADAB1DCFAFE}" type="presParOf" srcId="{F90C774C-594B-43D3-9E60-639D0AC3634E}" destId="{9EFD764B-51E2-467A-87CD-1D3718045B21}" srcOrd="0" destOrd="0" presId="urn:microsoft.com/office/officeart/2005/8/layout/vList3"/>
    <dgm:cxn modelId="{74A6E2D3-A565-4744-86C3-786825021FD4}" type="presParOf" srcId="{F90C774C-594B-43D3-9E60-639D0AC3634E}" destId="{327D56A9-0A15-480E-ACBA-9E05C58F114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5FB2E-3265-47F6-A0EC-3D7A84C18DE2}">
      <dsp:nvSpPr>
        <dsp:cNvPr id="0" name=""/>
        <dsp:cNvSpPr/>
      </dsp:nvSpPr>
      <dsp:spPr>
        <a:xfrm rot="10800000">
          <a:off x="1861551" y="30481"/>
          <a:ext cx="4965954" cy="803751"/>
        </a:xfrm>
        <a:prstGeom prst="homePlate">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432"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kern="1200" dirty="0"/>
            <a:t>Resozialisierung</a:t>
          </a:r>
        </a:p>
      </dsp:txBody>
      <dsp:txXfrm rot="10800000">
        <a:off x="2062489" y="30481"/>
        <a:ext cx="4765016" cy="803751"/>
      </dsp:txXfrm>
    </dsp:sp>
    <dsp:sp modelId="{389400B0-CEC9-4E77-8BFF-F1B280802577}">
      <dsp:nvSpPr>
        <dsp:cNvPr id="0" name=""/>
        <dsp:cNvSpPr/>
      </dsp:nvSpPr>
      <dsp:spPr>
        <a:xfrm>
          <a:off x="1049885" y="815"/>
          <a:ext cx="803751" cy="8037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88876F-535E-4E9B-9F5A-3B2420A87058}">
      <dsp:nvSpPr>
        <dsp:cNvPr id="0" name=""/>
        <dsp:cNvSpPr/>
      </dsp:nvSpPr>
      <dsp:spPr>
        <a:xfrm rot="10800000">
          <a:off x="1858571" y="1044492"/>
          <a:ext cx="4965954" cy="803751"/>
        </a:xfrm>
        <a:prstGeom prst="homePlate">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432"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kern="1200" dirty="0"/>
            <a:t>Spezialprävention</a:t>
          </a:r>
        </a:p>
      </dsp:txBody>
      <dsp:txXfrm rot="10800000">
        <a:off x="2059509" y="1044492"/>
        <a:ext cx="4765016" cy="803751"/>
      </dsp:txXfrm>
    </dsp:sp>
    <dsp:sp modelId="{A54A827F-3895-48D1-9CC4-170120C6DBA0}">
      <dsp:nvSpPr>
        <dsp:cNvPr id="0" name=""/>
        <dsp:cNvSpPr/>
      </dsp:nvSpPr>
      <dsp:spPr>
        <a:xfrm>
          <a:off x="1049885" y="1044492"/>
          <a:ext cx="803751" cy="8037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4AD4DE-A88E-44C1-9634-01934E7E5517}">
      <dsp:nvSpPr>
        <dsp:cNvPr id="0" name=""/>
        <dsp:cNvSpPr/>
      </dsp:nvSpPr>
      <dsp:spPr>
        <a:xfrm rot="10800000">
          <a:off x="1861303" y="2088169"/>
          <a:ext cx="4965954" cy="803751"/>
        </a:xfrm>
        <a:prstGeom prst="homePlate">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432"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kern="1200" dirty="0"/>
            <a:t>Generalprävention</a:t>
          </a:r>
        </a:p>
      </dsp:txBody>
      <dsp:txXfrm rot="10800000">
        <a:off x="2062241" y="2088169"/>
        <a:ext cx="4765016" cy="803751"/>
      </dsp:txXfrm>
    </dsp:sp>
    <dsp:sp modelId="{4C7261DE-177D-4E06-B388-1323C7784473}">
      <dsp:nvSpPr>
        <dsp:cNvPr id="0" name=""/>
        <dsp:cNvSpPr/>
      </dsp:nvSpPr>
      <dsp:spPr>
        <a:xfrm>
          <a:off x="1049885" y="2088169"/>
          <a:ext cx="803751" cy="8037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7D56A9-0A15-480E-ACBA-9E05C58F114D}">
      <dsp:nvSpPr>
        <dsp:cNvPr id="0" name=""/>
        <dsp:cNvSpPr/>
      </dsp:nvSpPr>
      <dsp:spPr>
        <a:xfrm rot="10800000">
          <a:off x="1869149" y="3131847"/>
          <a:ext cx="4965954" cy="803751"/>
        </a:xfrm>
        <a:prstGeom prst="homePlat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432"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kern="1200" dirty="0"/>
            <a:t>Schutz der Allgemeinheit</a:t>
          </a:r>
        </a:p>
      </dsp:txBody>
      <dsp:txXfrm rot="10800000">
        <a:off x="2070087" y="3131847"/>
        <a:ext cx="4765016" cy="803751"/>
      </dsp:txXfrm>
    </dsp:sp>
    <dsp:sp modelId="{9EFD764B-51E2-467A-87CD-1D3718045B21}">
      <dsp:nvSpPr>
        <dsp:cNvPr id="0" name=""/>
        <dsp:cNvSpPr/>
      </dsp:nvSpPr>
      <dsp:spPr>
        <a:xfrm>
          <a:off x="1049885" y="3131847"/>
          <a:ext cx="803751" cy="8037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3A8F2-082A-4083-A566-3E140640ECF4}">
      <dsp:nvSpPr>
        <dsp:cNvPr id="0" name=""/>
        <dsp:cNvSpPr/>
      </dsp:nvSpPr>
      <dsp:spPr>
        <a:xfrm rot="10800000">
          <a:off x="1881067" y="4175524"/>
          <a:ext cx="4965954" cy="803751"/>
        </a:xfrm>
        <a:prstGeom prst="homePlate">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432"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kern="1200" dirty="0"/>
            <a:t>Herstellung des Rechtsfriedens</a:t>
          </a:r>
        </a:p>
      </dsp:txBody>
      <dsp:txXfrm rot="10800000">
        <a:off x="2082005" y="4175524"/>
        <a:ext cx="4765016" cy="803751"/>
      </dsp:txXfrm>
    </dsp:sp>
    <dsp:sp modelId="{9EB8A709-EEB8-44FD-85AE-0ED1C086FF57}">
      <dsp:nvSpPr>
        <dsp:cNvPr id="0" name=""/>
        <dsp:cNvSpPr/>
      </dsp:nvSpPr>
      <dsp:spPr>
        <a:xfrm>
          <a:off x="1049885" y="4175524"/>
          <a:ext cx="803751" cy="8037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5FB2E-3265-47F6-A0EC-3D7A84C18DE2}">
      <dsp:nvSpPr>
        <dsp:cNvPr id="0" name=""/>
        <dsp:cNvSpPr/>
      </dsp:nvSpPr>
      <dsp:spPr>
        <a:xfrm rot="10800000">
          <a:off x="2030393" y="39912"/>
          <a:ext cx="4965954" cy="1016293"/>
        </a:xfrm>
        <a:prstGeom prst="homePlate">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Keine Strafe ohne Gesetz</a:t>
          </a:r>
        </a:p>
      </dsp:txBody>
      <dsp:txXfrm rot="10800000">
        <a:off x="2284466" y="39912"/>
        <a:ext cx="4711881" cy="1016293"/>
      </dsp:txXfrm>
    </dsp:sp>
    <dsp:sp modelId="{389400B0-CEC9-4E77-8BFF-F1B280802577}">
      <dsp:nvSpPr>
        <dsp:cNvPr id="0" name=""/>
        <dsp:cNvSpPr/>
      </dsp:nvSpPr>
      <dsp:spPr>
        <a:xfrm>
          <a:off x="996749" y="2401"/>
          <a:ext cx="1016293" cy="10162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88876F-535E-4E9B-9F5A-3B2420A87058}">
      <dsp:nvSpPr>
        <dsp:cNvPr id="0" name=""/>
        <dsp:cNvSpPr/>
      </dsp:nvSpPr>
      <dsp:spPr>
        <a:xfrm rot="10800000">
          <a:off x="2038984" y="1322066"/>
          <a:ext cx="4965954" cy="1016293"/>
        </a:xfrm>
        <a:prstGeom prst="homePlate">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Keine Strafe ohne Schuld</a:t>
          </a:r>
        </a:p>
      </dsp:txBody>
      <dsp:txXfrm rot="10800000">
        <a:off x="2293057" y="1322066"/>
        <a:ext cx="4711881" cy="1016293"/>
      </dsp:txXfrm>
    </dsp:sp>
    <dsp:sp modelId="{A54A827F-3895-48D1-9CC4-170120C6DBA0}">
      <dsp:nvSpPr>
        <dsp:cNvPr id="0" name=""/>
        <dsp:cNvSpPr/>
      </dsp:nvSpPr>
      <dsp:spPr>
        <a:xfrm>
          <a:off x="996749" y="1322066"/>
          <a:ext cx="1016293" cy="10162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4AD4DE-A88E-44C1-9634-01934E7E5517}">
      <dsp:nvSpPr>
        <dsp:cNvPr id="0" name=""/>
        <dsp:cNvSpPr/>
      </dsp:nvSpPr>
      <dsp:spPr>
        <a:xfrm rot="10800000">
          <a:off x="2041716" y="2641731"/>
          <a:ext cx="4965954" cy="1016293"/>
        </a:xfrm>
        <a:prstGeom prst="homePlate">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Verbot der Doppelverfolgung</a:t>
          </a:r>
        </a:p>
      </dsp:txBody>
      <dsp:txXfrm rot="10800000">
        <a:off x="2295789" y="2641731"/>
        <a:ext cx="4711881" cy="1016293"/>
      </dsp:txXfrm>
    </dsp:sp>
    <dsp:sp modelId="{4C7261DE-177D-4E06-B388-1323C7784473}">
      <dsp:nvSpPr>
        <dsp:cNvPr id="0" name=""/>
        <dsp:cNvSpPr/>
      </dsp:nvSpPr>
      <dsp:spPr>
        <a:xfrm>
          <a:off x="996749" y="2641731"/>
          <a:ext cx="1016293" cy="10162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7D56A9-0A15-480E-ACBA-9E05C58F114D}">
      <dsp:nvSpPr>
        <dsp:cNvPr id="0" name=""/>
        <dsp:cNvSpPr/>
      </dsp:nvSpPr>
      <dsp:spPr>
        <a:xfrm rot="10800000">
          <a:off x="2049562" y="3961396"/>
          <a:ext cx="4965954" cy="1016293"/>
        </a:xfrm>
        <a:prstGeom prst="homePlat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Im Zweifel für den Angeklagten</a:t>
          </a:r>
        </a:p>
      </dsp:txBody>
      <dsp:txXfrm rot="10800000">
        <a:off x="2303635" y="3961396"/>
        <a:ext cx="4711881" cy="1016293"/>
      </dsp:txXfrm>
    </dsp:sp>
    <dsp:sp modelId="{9EFD764B-51E2-467A-87CD-1D3718045B21}">
      <dsp:nvSpPr>
        <dsp:cNvPr id="0" name=""/>
        <dsp:cNvSpPr/>
      </dsp:nvSpPr>
      <dsp:spPr>
        <a:xfrm>
          <a:off x="996749" y="3961396"/>
          <a:ext cx="1016293" cy="10162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79D2C-3A43-4B10-B9A3-D0CD298555E5}" type="datetimeFigureOut">
              <a:rPr lang="de-DE" smtClean="0"/>
              <a:t>07.04.2026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BF2AA-F4CD-4E89-AE17-55EFE4C289B1}" type="slidenum">
              <a:rPr lang="de-DE" smtClean="0"/>
              <a:t>‹Nr.›</a:t>
            </a:fld>
            <a:endParaRPr lang="de-DE"/>
          </a:p>
        </p:txBody>
      </p:sp>
    </p:spTree>
    <p:extLst>
      <p:ext uri="{BB962C8B-B14F-4D97-AF65-F5344CB8AC3E}">
        <p14:creationId xmlns:p14="http://schemas.microsoft.com/office/powerpoint/2010/main" val="189196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Einführung </a:t>
            </a:r>
            <a:r>
              <a:rPr lang="de-DE" dirty="0" err="1"/>
              <a:t>Orga</a:t>
            </a:r>
            <a:r>
              <a:rPr lang="de-DE" dirty="0"/>
              <a:t>, Klausuren, Mitschriften, </a:t>
            </a:r>
            <a:r>
              <a:rPr lang="de-DE" dirty="0" err="1"/>
              <a:t>Moodle</a:t>
            </a:r>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1</a:t>
            </a:fld>
            <a:endParaRPr lang="de-DE"/>
          </a:p>
        </p:txBody>
      </p:sp>
    </p:spTree>
    <p:extLst>
      <p:ext uri="{BB962C8B-B14F-4D97-AF65-F5344CB8AC3E}">
        <p14:creationId xmlns:p14="http://schemas.microsoft.com/office/powerpoint/2010/main" val="891238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Paragraphen von Anwärter*innen wiedergeben lassen/ nach 20 StGB zum Vollrausch auf die nächste Folie</a:t>
            </a:r>
          </a:p>
        </p:txBody>
      </p:sp>
      <p:sp>
        <p:nvSpPr>
          <p:cNvPr id="4" name="Foliennummernplatzhalter 3"/>
          <p:cNvSpPr>
            <a:spLocks noGrp="1"/>
          </p:cNvSpPr>
          <p:nvPr>
            <p:ph type="sldNum" sz="quarter" idx="5"/>
          </p:nvPr>
        </p:nvSpPr>
        <p:spPr/>
        <p:txBody>
          <a:bodyPr/>
          <a:lstStyle/>
          <a:p>
            <a:fld id="{53FBF2AA-F4CD-4E89-AE17-55EFE4C289B1}" type="slidenum">
              <a:rPr lang="de-DE" smtClean="0"/>
              <a:t>13</a:t>
            </a:fld>
            <a:endParaRPr lang="de-DE"/>
          </a:p>
        </p:txBody>
      </p:sp>
    </p:spTree>
    <p:extLst>
      <p:ext uri="{BB962C8B-B14F-4D97-AF65-F5344CB8AC3E}">
        <p14:creationId xmlns:p14="http://schemas.microsoft.com/office/powerpoint/2010/main" val="54957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nutzen. Sinnhaftigkeit des Vollrausches erörtern. </a:t>
            </a:r>
          </a:p>
        </p:txBody>
      </p:sp>
      <p:sp>
        <p:nvSpPr>
          <p:cNvPr id="4" name="Foliennummernplatzhalter 3"/>
          <p:cNvSpPr>
            <a:spLocks noGrp="1"/>
          </p:cNvSpPr>
          <p:nvPr>
            <p:ph type="sldNum" sz="quarter" idx="5"/>
          </p:nvPr>
        </p:nvSpPr>
        <p:spPr/>
        <p:txBody>
          <a:bodyPr/>
          <a:lstStyle/>
          <a:p>
            <a:fld id="{53FBF2AA-F4CD-4E89-AE17-55EFE4C289B1}" type="slidenum">
              <a:rPr lang="de-DE" smtClean="0"/>
              <a:t>14</a:t>
            </a:fld>
            <a:endParaRPr lang="de-DE"/>
          </a:p>
        </p:txBody>
      </p:sp>
    </p:spTree>
    <p:extLst>
      <p:ext uri="{BB962C8B-B14F-4D97-AF65-F5344CB8AC3E}">
        <p14:creationId xmlns:p14="http://schemas.microsoft.com/office/powerpoint/2010/main" val="384919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Beispielübungen für Deliktarten und Vergehen Verbrechen/ Übergang zur Strafanzeige und Strafantrag</a:t>
            </a:r>
          </a:p>
        </p:txBody>
      </p:sp>
      <p:sp>
        <p:nvSpPr>
          <p:cNvPr id="4" name="Foliennummernplatzhalter 3"/>
          <p:cNvSpPr>
            <a:spLocks noGrp="1"/>
          </p:cNvSpPr>
          <p:nvPr>
            <p:ph type="sldNum" sz="quarter" idx="5"/>
          </p:nvPr>
        </p:nvSpPr>
        <p:spPr/>
        <p:txBody>
          <a:bodyPr/>
          <a:lstStyle/>
          <a:p>
            <a:fld id="{53FBF2AA-F4CD-4E89-AE17-55EFE4C289B1}" type="slidenum">
              <a:rPr lang="de-DE" smtClean="0"/>
              <a:t>16</a:t>
            </a:fld>
            <a:endParaRPr lang="de-DE"/>
          </a:p>
        </p:txBody>
      </p:sp>
    </p:spTree>
    <p:extLst>
      <p:ext uri="{BB962C8B-B14F-4D97-AF65-F5344CB8AC3E}">
        <p14:creationId xmlns:p14="http://schemas.microsoft.com/office/powerpoint/2010/main" val="313300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18</a:t>
            </a:fld>
            <a:endParaRPr lang="de-DE"/>
          </a:p>
        </p:txBody>
      </p:sp>
    </p:spTree>
    <p:extLst>
      <p:ext uri="{BB962C8B-B14F-4D97-AF65-F5344CB8AC3E}">
        <p14:creationId xmlns:p14="http://schemas.microsoft.com/office/powerpoint/2010/main" val="568894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 Erörtern</a:t>
            </a:r>
          </a:p>
        </p:txBody>
      </p:sp>
      <p:sp>
        <p:nvSpPr>
          <p:cNvPr id="4" name="Foliennummernplatzhalter 3"/>
          <p:cNvSpPr>
            <a:spLocks noGrp="1"/>
          </p:cNvSpPr>
          <p:nvPr>
            <p:ph type="sldNum" sz="quarter" idx="5"/>
          </p:nvPr>
        </p:nvSpPr>
        <p:spPr/>
        <p:txBody>
          <a:bodyPr/>
          <a:lstStyle/>
          <a:p>
            <a:fld id="{53FBF2AA-F4CD-4E89-AE17-55EFE4C289B1}" type="slidenum">
              <a:rPr lang="de-DE" smtClean="0"/>
              <a:t>19</a:t>
            </a:fld>
            <a:endParaRPr lang="de-DE"/>
          </a:p>
        </p:txBody>
      </p:sp>
    </p:spTree>
    <p:extLst>
      <p:ext uri="{BB962C8B-B14F-4D97-AF65-F5344CB8AC3E}">
        <p14:creationId xmlns:p14="http://schemas.microsoft.com/office/powerpoint/2010/main" val="4114377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 Erörtern</a:t>
            </a:r>
          </a:p>
        </p:txBody>
      </p:sp>
      <p:sp>
        <p:nvSpPr>
          <p:cNvPr id="4" name="Foliennummernplatzhalter 3"/>
          <p:cNvSpPr>
            <a:spLocks noGrp="1"/>
          </p:cNvSpPr>
          <p:nvPr>
            <p:ph type="sldNum" sz="quarter" idx="5"/>
          </p:nvPr>
        </p:nvSpPr>
        <p:spPr/>
        <p:txBody>
          <a:bodyPr/>
          <a:lstStyle/>
          <a:p>
            <a:fld id="{53FBF2AA-F4CD-4E89-AE17-55EFE4C289B1}" type="slidenum">
              <a:rPr lang="de-DE" smtClean="0"/>
              <a:t>20</a:t>
            </a:fld>
            <a:endParaRPr lang="de-DE"/>
          </a:p>
        </p:txBody>
      </p:sp>
    </p:spTree>
    <p:extLst>
      <p:ext uri="{BB962C8B-B14F-4D97-AF65-F5344CB8AC3E}">
        <p14:creationId xmlns:p14="http://schemas.microsoft.com/office/powerpoint/2010/main" val="792705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 Erörtern</a:t>
            </a:r>
          </a:p>
        </p:txBody>
      </p:sp>
      <p:sp>
        <p:nvSpPr>
          <p:cNvPr id="4" name="Foliennummernplatzhalter 3"/>
          <p:cNvSpPr>
            <a:spLocks noGrp="1"/>
          </p:cNvSpPr>
          <p:nvPr>
            <p:ph type="sldNum" sz="quarter" idx="5"/>
          </p:nvPr>
        </p:nvSpPr>
        <p:spPr/>
        <p:txBody>
          <a:bodyPr/>
          <a:lstStyle/>
          <a:p>
            <a:fld id="{53FBF2AA-F4CD-4E89-AE17-55EFE4C289B1}" type="slidenum">
              <a:rPr lang="de-DE" smtClean="0"/>
              <a:t>21</a:t>
            </a:fld>
            <a:endParaRPr lang="de-DE"/>
          </a:p>
        </p:txBody>
      </p:sp>
    </p:spTree>
    <p:extLst>
      <p:ext uri="{BB962C8B-B14F-4D97-AF65-F5344CB8AC3E}">
        <p14:creationId xmlns:p14="http://schemas.microsoft.com/office/powerpoint/2010/main" val="334901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Ausführung der Maßnahmen ab 81a ff. StPO besprechen</a:t>
            </a:r>
          </a:p>
        </p:txBody>
      </p:sp>
      <p:sp>
        <p:nvSpPr>
          <p:cNvPr id="4" name="Foliennummernplatzhalter 3"/>
          <p:cNvSpPr>
            <a:spLocks noGrp="1"/>
          </p:cNvSpPr>
          <p:nvPr>
            <p:ph type="sldNum" sz="quarter" idx="5"/>
          </p:nvPr>
        </p:nvSpPr>
        <p:spPr/>
        <p:txBody>
          <a:bodyPr/>
          <a:lstStyle/>
          <a:p>
            <a:fld id="{53FBF2AA-F4CD-4E89-AE17-55EFE4C289B1}" type="slidenum">
              <a:rPr lang="de-DE" smtClean="0"/>
              <a:t>22</a:t>
            </a:fld>
            <a:endParaRPr lang="de-DE"/>
          </a:p>
        </p:txBody>
      </p:sp>
    </p:spTree>
    <p:extLst>
      <p:ext uri="{BB962C8B-B14F-4D97-AF65-F5344CB8AC3E}">
        <p14:creationId xmlns:p14="http://schemas.microsoft.com/office/powerpoint/2010/main" val="1549957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23</a:t>
            </a:fld>
            <a:endParaRPr lang="de-DE"/>
          </a:p>
        </p:txBody>
      </p:sp>
    </p:spTree>
    <p:extLst>
      <p:ext uri="{BB962C8B-B14F-4D97-AF65-F5344CB8AC3E}">
        <p14:creationId xmlns:p14="http://schemas.microsoft.com/office/powerpoint/2010/main" val="344507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24</a:t>
            </a:fld>
            <a:endParaRPr lang="de-DE"/>
          </a:p>
        </p:txBody>
      </p:sp>
    </p:spTree>
    <p:extLst>
      <p:ext uri="{BB962C8B-B14F-4D97-AF65-F5344CB8AC3E}">
        <p14:creationId xmlns:p14="http://schemas.microsoft.com/office/powerpoint/2010/main" val="24655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3</a:t>
            </a:fld>
            <a:endParaRPr lang="de-DE"/>
          </a:p>
        </p:txBody>
      </p:sp>
    </p:spTree>
    <p:extLst>
      <p:ext uri="{BB962C8B-B14F-4D97-AF65-F5344CB8AC3E}">
        <p14:creationId xmlns:p14="http://schemas.microsoft.com/office/powerpoint/2010/main" val="1777701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25</a:t>
            </a:fld>
            <a:endParaRPr lang="de-DE"/>
          </a:p>
        </p:txBody>
      </p:sp>
    </p:spTree>
    <p:extLst>
      <p:ext uri="{BB962C8B-B14F-4D97-AF65-F5344CB8AC3E}">
        <p14:creationId xmlns:p14="http://schemas.microsoft.com/office/powerpoint/2010/main" val="3805976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26</a:t>
            </a:fld>
            <a:endParaRPr lang="de-DE"/>
          </a:p>
        </p:txBody>
      </p:sp>
    </p:spTree>
    <p:extLst>
      <p:ext uri="{BB962C8B-B14F-4D97-AF65-F5344CB8AC3E}">
        <p14:creationId xmlns:p14="http://schemas.microsoft.com/office/powerpoint/2010/main" val="2869737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27</a:t>
            </a:fld>
            <a:endParaRPr lang="de-DE"/>
          </a:p>
        </p:txBody>
      </p:sp>
    </p:spTree>
    <p:extLst>
      <p:ext uri="{BB962C8B-B14F-4D97-AF65-F5344CB8AC3E}">
        <p14:creationId xmlns:p14="http://schemas.microsoft.com/office/powerpoint/2010/main" val="1474950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28</a:t>
            </a:fld>
            <a:endParaRPr lang="de-DE"/>
          </a:p>
        </p:txBody>
      </p:sp>
    </p:spTree>
    <p:extLst>
      <p:ext uri="{BB962C8B-B14F-4D97-AF65-F5344CB8AC3E}">
        <p14:creationId xmlns:p14="http://schemas.microsoft.com/office/powerpoint/2010/main" val="2059544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29</a:t>
            </a:fld>
            <a:endParaRPr lang="de-DE"/>
          </a:p>
        </p:txBody>
      </p:sp>
    </p:spTree>
    <p:extLst>
      <p:ext uri="{BB962C8B-B14F-4D97-AF65-F5344CB8AC3E}">
        <p14:creationId xmlns:p14="http://schemas.microsoft.com/office/powerpoint/2010/main" val="261216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Anklage anschauen mit zuständigen Paragraphen Datei: </a:t>
            </a:r>
            <a:r>
              <a:rPr lang="de-DE" dirty="0" err="1"/>
              <a:t>xxxx</a:t>
            </a:r>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30</a:t>
            </a:fld>
            <a:endParaRPr lang="de-DE"/>
          </a:p>
        </p:txBody>
      </p:sp>
    </p:spTree>
    <p:extLst>
      <p:ext uri="{BB962C8B-B14F-4D97-AF65-F5344CB8AC3E}">
        <p14:creationId xmlns:p14="http://schemas.microsoft.com/office/powerpoint/2010/main" val="2006180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31</a:t>
            </a:fld>
            <a:endParaRPr lang="de-DE"/>
          </a:p>
        </p:txBody>
      </p:sp>
    </p:spTree>
    <p:extLst>
      <p:ext uri="{BB962C8B-B14F-4D97-AF65-F5344CB8AC3E}">
        <p14:creationId xmlns:p14="http://schemas.microsoft.com/office/powerpoint/2010/main" val="3633266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33</a:t>
            </a:fld>
            <a:endParaRPr lang="de-DE"/>
          </a:p>
        </p:txBody>
      </p:sp>
    </p:spTree>
    <p:extLst>
      <p:ext uri="{BB962C8B-B14F-4D97-AF65-F5344CB8AC3E}">
        <p14:creationId xmlns:p14="http://schemas.microsoft.com/office/powerpoint/2010/main" val="2166868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153a I, 153 I usw.</a:t>
            </a:r>
          </a:p>
        </p:txBody>
      </p:sp>
      <p:sp>
        <p:nvSpPr>
          <p:cNvPr id="4" name="Foliennummernplatzhalter 3"/>
          <p:cNvSpPr>
            <a:spLocks noGrp="1"/>
          </p:cNvSpPr>
          <p:nvPr>
            <p:ph type="sldNum" sz="quarter" idx="5"/>
          </p:nvPr>
        </p:nvSpPr>
        <p:spPr/>
        <p:txBody>
          <a:bodyPr/>
          <a:lstStyle/>
          <a:p>
            <a:fld id="{53FBF2AA-F4CD-4E89-AE17-55EFE4C289B1}" type="slidenum">
              <a:rPr lang="de-DE" smtClean="0"/>
              <a:t>34</a:t>
            </a:fld>
            <a:endParaRPr lang="de-DE"/>
          </a:p>
        </p:txBody>
      </p:sp>
    </p:spTree>
    <p:extLst>
      <p:ext uri="{BB962C8B-B14F-4D97-AF65-F5344CB8AC3E}">
        <p14:creationId xmlns:p14="http://schemas.microsoft.com/office/powerpoint/2010/main" val="1593975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41</a:t>
            </a:fld>
            <a:endParaRPr lang="de-DE"/>
          </a:p>
        </p:txBody>
      </p:sp>
    </p:spTree>
    <p:extLst>
      <p:ext uri="{BB962C8B-B14F-4D97-AF65-F5344CB8AC3E}">
        <p14:creationId xmlns:p14="http://schemas.microsoft.com/office/powerpoint/2010/main" val="173127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Hauptzweck</a:t>
            </a:r>
            <a:r>
              <a:rPr lang="de-DE" baseline="0" dirty="0"/>
              <a:t> erwähnen, im Klassenverbund denn Sinn der Zwecke hinterfragen.</a:t>
            </a:r>
            <a:endParaRPr lang="de-DE" dirty="0"/>
          </a:p>
        </p:txBody>
      </p:sp>
      <p:sp>
        <p:nvSpPr>
          <p:cNvPr id="4" name="Foliennummernplatzhalter 3"/>
          <p:cNvSpPr>
            <a:spLocks noGrp="1"/>
          </p:cNvSpPr>
          <p:nvPr>
            <p:ph type="sldNum" sz="quarter" idx="10"/>
          </p:nvPr>
        </p:nvSpPr>
        <p:spPr/>
        <p:txBody>
          <a:bodyPr/>
          <a:lstStyle/>
          <a:p>
            <a:fld id="{C55C0FCF-E718-4A8F-9A64-110D5C0D9E29}" type="slidenum">
              <a:rPr lang="de-DE" smtClean="0"/>
              <a:t>4</a:t>
            </a:fld>
            <a:endParaRPr lang="de-DE"/>
          </a:p>
        </p:txBody>
      </p:sp>
    </p:spTree>
    <p:extLst>
      <p:ext uri="{BB962C8B-B14F-4D97-AF65-F5344CB8AC3E}">
        <p14:creationId xmlns:p14="http://schemas.microsoft.com/office/powerpoint/2010/main" val="3473614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42</a:t>
            </a:fld>
            <a:endParaRPr lang="de-DE"/>
          </a:p>
        </p:txBody>
      </p:sp>
    </p:spTree>
    <p:extLst>
      <p:ext uri="{BB962C8B-B14F-4D97-AF65-F5344CB8AC3E}">
        <p14:creationId xmlns:p14="http://schemas.microsoft.com/office/powerpoint/2010/main" val="2053830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43</a:t>
            </a:fld>
            <a:endParaRPr lang="de-DE"/>
          </a:p>
        </p:txBody>
      </p:sp>
    </p:spTree>
    <p:extLst>
      <p:ext uri="{BB962C8B-B14F-4D97-AF65-F5344CB8AC3E}">
        <p14:creationId xmlns:p14="http://schemas.microsoft.com/office/powerpoint/2010/main" val="283154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Besonderheit Abs. 2; 205, 206a = RM</a:t>
            </a:r>
          </a:p>
        </p:txBody>
      </p:sp>
      <p:sp>
        <p:nvSpPr>
          <p:cNvPr id="4" name="Foliennummernplatzhalter 3"/>
          <p:cNvSpPr>
            <a:spLocks noGrp="1"/>
          </p:cNvSpPr>
          <p:nvPr>
            <p:ph type="sldNum" sz="quarter" idx="5"/>
          </p:nvPr>
        </p:nvSpPr>
        <p:spPr/>
        <p:txBody>
          <a:bodyPr/>
          <a:lstStyle/>
          <a:p>
            <a:fld id="{53FBF2AA-F4CD-4E89-AE17-55EFE4C289B1}" type="slidenum">
              <a:rPr lang="de-DE" smtClean="0"/>
              <a:t>45</a:t>
            </a:fld>
            <a:endParaRPr lang="de-DE"/>
          </a:p>
        </p:txBody>
      </p:sp>
    </p:spTree>
    <p:extLst>
      <p:ext uri="{BB962C8B-B14F-4D97-AF65-F5344CB8AC3E}">
        <p14:creationId xmlns:p14="http://schemas.microsoft.com/office/powerpoint/2010/main" val="2709094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UdG</a:t>
            </a:r>
            <a:r>
              <a:rPr lang="de-DE" dirty="0"/>
              <a:t> Tätigkeit erklären am Whiteboard: Schöffenlisten </a:t>
            </a:r>
            <a:r>
              <a:rPr lang="de-DE" dirty="0" err="1"/>
              <a:t>Gst</a:t>
            </a:r>
            <a:r>
              <a:rPr lang="de-DE" dirty="0"/>
              <a:t>, Hauptschöffe und Hilfsschöffen, Schöffengeschäftsstelle usw.</a:t>
            </a:r>
          </a:p>
        </p:txBody>
      </p:sp>
      <p:sp>
        <p:nvSpPr>
          <p:cNvPr id="4" name="Foliennummernplatzhalter 3"/>
          <p:cNvSpPr>
            <a:spLocks noGrp="1"/>
          </p:cNvSpPr>
          <p:nvPr>
            <p:ph type="sldNum" sz="quarter" idx="5"/>
          </p:nvPr>
        </p:nvSpPr>
        <p:spPr/>
        <p:txBody>
          <a:bodyPr/>
          <a:lstStyle/>
          <a:p>
            <a:fld id="{53FBF2AA-F4CD-4E89-AE17-55EFE4C289B1}" type="slidenum">
              <a:rPr lang="de-DE" smtClean="0"/>
              <a:t>47</a:t>
            </a:fld>
            <a:endParaRPr lang="de-DE"/>
          </a:p>
        </p:txBody>
      </p:sp>
    </p:spTree>
    <p:extLst>
      <p:ext uri="{BB962C8B-B14F-4D97-AF65-F5344CB8AC3E}">
        <p14:creationId xmlns:p14="http://schemas.microsoft.com/office/powerpoint/2010/main" val="559072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271 ff durchsprechen; Zusätzlich 266 </a:t>
            </a:r>
            <a:r>
              <a:rPr lang="de-DE" dirty="0" err="1"/>
              <a:t>stpo</a:t>
            </a:r>
            <a:r>
              <a:rPr lang="de-DE" dirty="0"/>
              <a:t> und Ausschließung der Öffentlichkeit 170/171 GVG durchsprechen</a:t>
            </a:r>
          </a:p>
        </p:txBody>
      </p:sp>
      <p:sp>
        <p:nvSpPr>
          <p:cNvPr id="4" name="Foliennummernplatzhalter 3"/>
          <p:cNvSpPr>
            <a:spLocks noGrp="1"/>
          </p:cNvSpPr>
          <p:nvPr>
            <p:ph type="sldNum" sz="quarter" idx="5"/>
          </p:nvPr>
        </p:nvSpPr>
        <p:spPr/>
        <p:txBody>
          <a:bodyPr/>
          <a:lstStyle/>
          <a:p>
            <a:fld id="{53FBF2AA-F4CD-4E89-AE17-55EFE4C289B1}" type="slidenum">
              <a:rPr lang="de-DE" smtClean="0"/>
              <a:t>50</a:t>
            </a:fld>
            <a:endParaRPr lang="de-DE"/>
          </a:p>
        </p:txBody>
      </p:sp>
    </p:spTree>
    <p:extLst>
      <p:ext uri="{BB962C8B-B14F-4D97-AF65-F5344CB8AC3E}">
        <p14:creationId xmlns:p14="http://schemas.microsoft.com/office/powerpoint/2010/main" val="305256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Ordnungsmittel mündlich durchgehen</a:t>
            </a:r>
          </a:p>
        </p:txBody>
      </p:sp>
      <p:sp>
        <p:nvSpPr>
          <p:cNvPr id="4" name="Foliennummernplatzhalter 3"/>
          <p:cNvSpPr>
            <a:spLocks noGrp="1"/>
          </p:cNvSpPr>
          <p:nvPr>
            <p:ph type="sldNum" sz="quarter" idx="5"/>
          </p:nvPr>
        </p:nvSpPr>
        <p:spPr/>
        <p:txBody>
          <a:bodyPr/>
          <a:lstStyle/>
          <a:p>
            <a:fld id="{53FBF2AA-F4CD-4E89-AE17-55EFE4C289B1}" type="slidenum">
              <a:rPr lang="de-DE" smtClean="0"/>
              <a:t>51</a:t>
            </a:fld>
            <a:endParaRPr lang="de-DE"/>
          </a:p>
        </p:txBody>
      </p:sp>
    </p:spTree>
    <p:extLst>
      <p:ext uri="{BB962C8B-B14F-4D97-AF65-F5344CB8AC3E}">
        <p14:creationId xmlns:p14="http://schemas.microsoft.com/office/powerpoint/2010/main" val="10481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53</a:t>
            </a:fld>
            <a:endParaRPr lang="de-DE"/>
          </a:p>
        </p:txBody>
      </p:sp>
    </p:spTree>
    <p:extLst>
      <p:ext uri="{BB962C8B-B14F-4D97-AF65-F5344CB8AC3E}">
        <p14:creationId xmlns:p14="http://schemas.microsoft.com/office/powerpoint/2010/main" val="1052503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Nachfolgend kommt Rechtsmittel und Rechtskraft Übersicht Tabelle Whiteboard</a:t>
            </a:r>
          </a:p>
        </p:txBody>
      </p:sp>
      <p:sp>
        <p:nvSpPr>
          <p:cNvPr id="4" name="Foliennummernplatzhalter 3"/>
          <p:cNvSpPr>
            <a:spLocks noGrp="1"/>
          </p:cNvSpPr>
          <p:nvPr>
            <p:ph type="sldNum" sz="quarter" idx="5"/>
          </p:nvPr>
        </p:nvSpPr>
        <p:spPr/>
        <p:txBody>
          <a:bodyPr/>
          <a:lstStyle/>
          <a:p>
            <a:fld id="{53FBF2AA-F4CD-4E89-AE17-55EFE4C289B1}" type="slidenum">
              <a:rPr lang="de-DE" smtClean="0"/>
              <a:t>54</a:t>
            </a:fld>
            <a:endParaRPr lang="de-DE"/>
          </a:p>
        </p:txBody>
      </p:sp>
    </p:spTree>
    <p:extLst>
      <p:ext uri="{BB962C8B-B14F-4D97-AF65-F5344CB8AC3E}">
        <p14:creationId xmlns:p14="http://schemas.microsoft.com/office/powerpoint/2010/main" val="280499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55</a:t>
            </a:fld>
            <a:endParaRPr lang="de-DE"/>
          </a:p>
        </p:txBody>
      </p:sp>
    </p:spTree>
    <p:extLst>
      <p:ext uri="{BB962C8B-B14F-4D97-AF65-F5344CB8AC3E}">
        <p14:creationId xmlns:p14="http://schemas.microsoft.com/office/powerpoint/2010/main" val="3517103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56</a:t>
            </a:fld>
            <a:endParaRPr lang="de-DE"/>
          </a:p>
        </p:txBody>
      </p:sp>
    </p:spTree>
    <p:extLst>
      <p:ext uri="{BB962C8B-B14F-4D97-AF65-F5344CB8AC3E}">
        <p14:creationId xmlns:p14="http://schemas.microsoft.com/office/powerpoint/2010/main" val="277937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Verbot der Doppelverfolgung in Kombination mit im Zweifel für den Angeklagten erörtert und diskutieren.</a:t>
            </a:r>
          </a:p>
        </p:txBody>
      </p:sp>
      <p:sp>
        <p:nvSpPr>
          <p:cNvPr id="4" name="Foliennummernplatzhalter 3"/>
          <p:cNvSpPr>
            <a:spLocks noGrp="1"/>
          </p:cNvSpPr>
          <p:nvPr>
            <p:ph type="sldNum" sz="quarter" idx="10"/>
          </p:nvPr>
        </p:nvSpPr>
        <p:spPr/>
        <p:txBody>
          <a:bodyPr/>
          <a:lstStyle/>
          <a:p>
            <a:fld id="{C55C0FCF-E718-4A8F-9A64-110D5C0D9E29}" type="slidenum">
              <a:rPr lang="de-DE" smtClean="0"/>
              <a:t>5</a:t>
            </a:fld>
            <a:endParaRPr lang="de-DE"/>
          </a:p>
        </p:txBody>
      </p:sp>
    </p:spTree>
    <p:extLst>
      <p:ext uri="{BB962C8B-B14F-4D97-AF65-F5344CB8AC3E}">
        <p14:creationId xmlns:p14="http://schemas.microsoft.com/office/powerpoint/2010/main" val="735966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57</a:t>
            </a:fld>
            <a:endParaRPr lang="de-DE"/>
          </a:p>
        </p:txBody>
      </p:sp>
    </p:spTree>
    <p:extLst>
      <p:ext uri="{BB962C8B-B14F-4D97-AF65-F5344CB8AC3E}">
        <p14:creationId xmlns:p14="http://schemas.microsoft.com/office/powerpoint/2010/main" val="1715184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58</a:t>
            </a:fld>
            <a:endParaRPr lang="de-DE"/>
          </a:p>
        </p:txBody>
      </p:sp>
    </p:spTree>
    <p:extLst>
      <p:ext uri="{BB962C8B-B14F-4D97-AF65-F5344CB8AC3E}">
        <p14:creationId xmlns:p14="http://schemas.microsoft.com/office/powerpoint/2010/main" val="3515997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schriftliches Beschlussverfahren erörtern 72 </a:t>
            </a:r>
            <a:r>
              <a:rPr lang="de-DE" dirty="0" err="1"/>
              <a:t>owig</a:t>
            </a:r>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59</a:t>
            </a:fld>
            <a:endParaRPr lang="de-DE"/>
          </a:p>
        </p:txBody>
      </p:sp>
    </p:spTree>
    <p:extLst>
      <p:ext uri="{BB962C8B-B14F-4D97-AF65-F5344CB8AC3E}">
        <p14:creationId xmlns:p14="http://schemas.microsoft.com/office/powerpoint/2010/main" val="1734495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60</a:t>
            </a:fld>
            <a:endParaRPr lang="de-DE"/>
          </a:p>
        </p:txBody>
      </p:sp>
    </p:spTree>
    <p:extLst>
      <p:ext uri="{BB962C8B-B14F-4D97-AF65-F5344CB8AC3E}">
        <p14:creationId xmlns:p14="http://schemas.microsoft.com/office/powerpoint/2010/main" val="3719326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Vorbewährung 61 </a:t>
            </a:r>
            <a:r>
              <a:rPr lang="de-DE" dirty="0" err="1"/>
              <a:t>jgg</a:t>
            </a:r>
            <a:r>
              <a:rPr lang="de-DE" dirty="0"/>
              <a:t> erörtern; JGH erörtern 38 </a:t>
            </a:r>
            <a:r>
              <a:rPr lang="de-DE" dirty="0" err="1"/>
              <a:t>jgg</a:t>
            </a:r>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61</a:t>
            </a:fld>
            <a:endParaRPr lang="de-DE"/>
          </a:p>
        </p:txBody>
      </p:sp>
    </p:spTree>
    <p:extLst>
      <p:ext uri="{BB962C8B-B14F-4D97-AF65-F5344CB8AC3E}">
        <p14:creationId xmlns:p14="http://schemas.microsoft.com/office/powerpoint/2010/main" val="2643609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62</a:t>
            </a:fld>
            <a:endParaRPr lang="de-DE"/>
          </a:p>
        </p:txBody>
      </p:sp>
    </p:spTree>
    <p:extLst>
      <p:ext uri="{BB962C8B-B14F-4D97-AF65-F5344CB8AC3E}">
        <p14:creationId xmlns:p14="http://schemas.microsoft.com/office/powerpoint/2010/main" val="2341656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63</a:t>
            </a:fld>
            <a:endParaRPr lang="de-DE"/>
          </a:p>
        </p:txBody>
      </p:sp>
    </p:spTree>
    <p:extLst>
      <p:ext uri="{BB962C8B-B14F-4D97-AF65-F5344CB8AC3E}">
        <p14:creationId xmlns:p14="http://schemas.microsoft.com/office/powerpoint/2010/main" val="605687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Anhand vom Gesetz erörtern</a:t>
            </a:r>
          </a:p>
        </p:txBody>
      </p:sp>
      <p:sp>
        <p:nvSpPr>
          <p:cNvPr id="4" name="Foliennummernplatzhalter 3"/>
          <p:cNvSpPr>
            <a:spLocks noGrp="1"/>
          </p:cNvSpPr>
          <p:nvPr>
            <p:ph type="sldNum" sz="quarter" idx="5"/>
          </p:nvPr>
        </p:nvSpPr>
        <p:spPr/>
        <p:txBody>
          <a:bodyPr/>
          <a:lstStyle/>
          <a:p>
            <a:fld id="{53FBF2AA-F4CD-4E89-AE17-55EFE4C289B1}" type="slidenum">
              <a:rPr lang="de-DE" smtClean="0"/>
              <a:t>64</a:t>
            </a:fld>
            <a:endParaRPr lang="de-DE"/>
          </a:p>
        </p:txBody>
      </p:sp>
    </p:spTree>
    <p:extLst>
      <p:ext uri="{BB962C8B-B14F-4D97-AF65-F5344CB8AC3E}">
        <p14:creationId xmlns:p14="http://schemas.microsoft.com/office/powerpoint/2010/main" val="2493863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Verfahren im allgemeinen Erklärung auf 222a und 222b </a:t>
            </a:r>
            <a:r>
              <a:rPr lang="de-DE" dirty="0" err="1"/>
              <a:t>stpo</a:t>
            </a:r>
            <a:r>
              <a:rPr lang="de-DE" dirty="0"/>
              <a:t> hinweisen// Protokoll unterschiede anhand von </a:t>
            </a:r>
            <a:r>
              <a:rPr lang="de-DE" dirty="0" err="1"/>
              <a:t>beispielen</a:t>
            </a:r>
            <a:r>
              <a:rPr lang="de-DE" dirty="0"/>
              <a:t> hervorheben auch die </a:t>
            </a:r>
            <a:r>
              <a:rPr lang="de-DE" dirty="0" err="1"/>
              <a:t>art</a:t>
            </a:r>
            <a:r>
              <a:rPr lang="de-DE" dirty="0"/>
              <a:t> der </a:t>
            </a:r>
            <a:r>
              <a:rPr lang="de-DE" dirty="0" err="1"/>
              <a:t>protokollführung</a:t>
            </a:r>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66</a:t>
            </a:fld>
            <a:endParaRPr lang="de-DE"/>
          </a:p>
        </p:txBody>
      </p:sp>
    </p:spTree>
    <p:extLst>
      <p:ext uri="{BB962C8B-B14F-4D97-AF65-F5344CB8AC3E}">
        <p14:creationId xmlns:p14="http://schemas.microsoft.com/office/powerpoint/2010/main" val="3904243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Führungsaufsicht zur Bewährung abgrenzen</a:t>
            </a:r>
          </a:p>
        </p:txBody>
      </p:sp>
      <p:sp>
        <p:nvSpPr>
          <p:cNvPr id="4" name="Foliennummernplatzhalter 3"/>
          <p:cNvSpPr>
            <a:spLocks noGrp="1"/>
          </p:cNvSpPr>
          <p:nvPr>
            <p:ph type="sldNum" sz="quarter" idx="5"/>
          </p:nvPr>
        </p:nvSpPr>
        <p:spPr/>
        <p:txBody>
          <a:bodyPr/>
          <a:lstStyle/>
          <a:p>
            <a:fld id="{53FBF2AA-F4CD-4E89-AE17-55EFE4C289B1}" type="slidenum">
              <a:rPr lang="de-DE" smtClean="0"/>
              <a:t>67</a:t>
            </a:fld>
            <a:endParaRPr lang="de-DE"/>
          </a:p>
        </p:txBody>
      </p:sp>
    </p:spTree>
    <p:extLst>
      <p:ext uri="{BB962C8B-B14F-4D97-AF65-F5344CB8AC3E}">
        <p14:creationId xmlns:p14="http://schemas.microsoft.com/office/powerpoint/2010/main" val="36085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Legalbezeichnung</a:t>
            </a:r>
            <a:r>
              <a:rPr lang="de-DE" dirty="0"/>
              <a:t> selbst aus dem Gesetz herausfinden und definieren.</a:t>
            </a:r>
          </a:p>
        </p:txBody>
      </p:sp>
      <p:sp>
        <p:nvSpPr>
          <p:cNvPr id="4" name="Foliennummernplatzhalter 3"/>
          <p:cNvSpPr>
            <a:spLocks noGrp="1"/>
          </p:cNvSpPr>
          <p:nvPr>
            <p:ph type="sldNum" sz="quarter" idx="5"/>
          </p:nvPr>
        </p:nvSpPr>
        <p:spPr/>
        <p:txBody>
          <a:bodyPr/>
          <a:lstStyle/>
          <a:p>
            <a:fld id="{53FBF2AA-F4CD-4E89-AE17-55EFE4C289B1}" type="slidenum">
              <a:rPr lang="de-DE" smtClean="0"/>
              <a:t>6</a:t>
            </a:fld>
            <a:endParaRPr lang="de-DE"/>
          </a:p>
        </p:txBody>
      </p:sp>
    </p:spTree>
    <p:extLst>
      <p:ext uri="{BB962C8B-B14F-4D97-AF65-F5344CB8AC3E}">
        <p14:creationId xmlns:p14="http://schemas.microsoft.com/office/powerpoint/2010/main" val="3915841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a:t>
            </a:r>
            <a:r>
              <a:rPr lang="de-DE" dirty="0" err="1"/>
              <a:t>unterbringung</a:t>
            </a:r>
            <a:r>
              <a:rPr lang="de-DE" dirty="0"/>
              <a:t> </a:t>
            </a:r>
            <a:r>
              <a:rPr lang="de-DE" dirty="0" err="1"/>
              <a:t>sicherungsverwahrung</a:t>
            </a:r>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68</a:t>
            </a:fld>
            <a:endParaRPr lang="de-DE"/>
          </a:p>
        </p:txBody>
      </p:sp>
    </p:spTree>
    <p:extLst>
      <p:ext uri="{BB962C8B-B14F-4D97-AF65-F5344CB8AC3E}">
        <p14:creationId xmlns:p14="http://schemas.microsoft.com/office/powerpoint/2010/main" val="3514952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die kammer-Verfahren und einzelrichterverfahren eingehen mit Praxisbezug// 109 </a:t>
            </a:r>
            <a:r>
              <a:rPr lang="de-DE" dirty="0" err="1"/>
              <a:t>StvollzG</a:t>
            </a:r>
            <a:r>
              <a:rPr lang="de-DE" dirty="0"/>
              <a:t> erörtern (108, 109, 115, 116!)</a:t>
            </a:r>
          </a:p>
        </p:txBody>
      </p:sp>
      <p:sp>
        <p:nvSpPr>
          <p:cNvPr id="4" name="Foliennummernplatzhalter 3"/>
          <p:cNvSpPr>
            <a:spLocks noGrp="1"/>
          </p:cNvSpPr>
          <p:nvPr>
            <p:ph type="sldNum" sz="quarter" idx="5"/>
          </p:nvPr>
        </p:nvSpPr>
        <p:spPr/>
        <p:txBody>
          <a:bodyPr/>
          <a:lstStyle/>
          <a:p>
            <a:fld id="{53FBF2AA-F4CD-4E89-AE17-55EFE4C289B1}" type="slidenum">
              <a:rPr lang="de-DE" smtClean="0"/>
              <a:t>69</a:t>
            </a:fld>
            <a:endParaRPr lang="de-DE"/>
          </a:p>
        </p:txBody>
      </p:sp>
    </p:spTree>
    <p:extLst>
      <p:ext uri="{BB962C8B-B14F-4D97-AF65-F5344CB8AC3E}">
        <p14:creationId xmlns:p14="http://schemas.microsoft.com/office/powerpoint/2010/main" val="33226070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70</a:t>
            </a:fld>
            <a:endParaRPr lang="de-DE"/>
          </a:p>
        </p:txBody>
      </p:sp>
    </p:spTree>
    <p:extLst>
      <p:ext uri="{BB962C8B-B14F-4D97-AF65-F5344CB8AC3E}">
        <p14:creationId xmlns:p14="http://schemas.microsoft.com/office/powerpoint/2010/main" val="33991871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F2AA-F4CD-4E89-AE17-55EFE4C289B1}"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0026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 Erörtern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F2AA-F4CD-4E89-AE17-55EFE4C289B1}"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82545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73</a:t>
            </a:fld>
            <a:endParaRPr lang="de-DE"/>
          </a:p>
        </p:txBody>
      </p:sp>
    </p:spTree>
    <p:extLst>
      <p:ext uri="{BB962C8B-B14F-4D97-AF65-F5344CB8AC3E}">
        <p14:creationId xmlns:p14="http://schemas.microsoft.com/office/powerpoint/2010/main" val="1471256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74</a:t>
            </a:fld>
            <a:endParaRPr lang="de-DE"/>
          </a:p>
        </p:txBody>
      </p:sp>
    </p:spTree>
    <p:extLst>
      <p:ext uri="{BB962C8B-B14F-4D97-AF65-F5344CB8AC3E}">
        <p14:creationId xmlns:p14="http://schemas.microsoft.com/office/powerpoint/2010/main" val="8195679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Mithilfe der Gnadenordnung </a:t>
            </a:r>
            <a:r>
              <a:rPr lang="de-DE" dirty="0">
                <a:sym typeface="Wingdings" panose="05000000000000000000" pitchFamily="2" charset="2"/>
              </a:rPr>
              <a:t> Gnadenstelle erklären (Entscheidung, Begründungen usw.)</a:t>
            </a:r>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75</a:t>
            </a:fld>
            <a:endParaRPr lang="de-DE"/>
          </a:p>
        </p:txBody>
      </p:sp>
    </p:spTree>
    <p:extLst>
      <p:ext uri="{BB962C8B-B14F-4D97-AF65-F5344CB8AC3E}">
        <p14:creationId xmlns:p14="http://schemas.microsoft.com/office/powerpoint/2010/main" val="36814423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76</a:t>
            </a:fld>
            <a:endParaRPr lang="de-DE"/>
          </a:p>
        </p:txBody>
      </p:sp>
    </p:spTree>
    <p:extLst>
      <p:ext uri="{BB962C8B-B14F-4D97-AF65-F5344CB8AC3E}">
        <p14:creationId xmlns:p14="http://schemas.microsoft.com/office/powerpoint/2010/main" val="23280307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77</a:t>
            </a:fld>
            <a:endParaRPr lang="de-DE"/>
          </a:p>
        </p:txBody>
      </p:sp>
    </p:spTree>
    <p:extLst>
      <p:ext uri="{BB962C8B-B14F-4D97-AF65-F5344CB8AC3E}">
        <p14:creationId xmlns:p14="http://schemas.microsoft.com/office/powerpoint/2010/main" val="281534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 Erörtern</a:t>
            </a:r>
          </a:p>
        </p:txBody>
      </p:sp>
      <p:sp>
        <p:nvSpPr>
          <p:cNvPr id="4" name="Foliennummernplatzhalter 3"/>
          <p:cNvSpPr>
            <a:spLocks noGrp="1"/>
          </p:cNvSpPr>
          <p:nvPr>
            <p:ph type="sldNum" sz="quarter" idx="5"/>
          </p:nvPr>
        </p:nvSpPr>
        <p:spPr/>
        <p:txBody>
          <a:bodyPr/>
          <a:lstStyle/>
          <a:p>
            <a:fld id="{53FBF2AA-F4CD-4E89-AE17-55EFE4C289B1}" type="slidenum">
              <a:rPr lang="de-DE" smtClean="0"/>
              <a:t>7</a:t>
            </a:fld>
            <a:endParaRPr lang="de-DE"/>
          </a:p>
        </p:txBody>
      </p:sp>
    </p:spTree>
    <p:extLst>
      <p:ext uri="{BB962C8B-B14F-4D97-AF65-F5344CB8AC3E}">
        <p14:creationId xmlns:p14="http://schemas.microsoft.com/office/powerpoint/2010/main" val="14059364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78</a:t>
            </a:fld>
            <a:endParaRPr lang="de-DE"/>
          </a:p>
        </p:txBody>
      </p:sp>
    </p:spTree>
    <p:extLst>
      <p:ext uri="{BB962C8B-B14F-4D97-AF65-F5344CB8AC3E}">
        <p14:creationId xmlns:p14="http://schemas.microsoft.com/office/powerpoint/2010/main" val="13653887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79</a:t>
            </a:fld>
            <a:endParaRPr lang="de-DE"/>
          </a:p>
        </p:txBody>
      </p:sp>
    </p:spTree>
    <p:extLst>
      <p:ext uri="{BB962C8B-B14F-4D97-AF65-F5344CB8AC3E}">
        <p14:creationId xmlns:p14="http://schemas.microsoft.com/office/powerpoint/2010/main" val="34624770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80</a:t>
            </a:fld>
            <a:endParaRPr lang="de-DE"/>
          </a:p>
        </p:txBody>
      </p:sp>
    </p:spTree>
    <p:extLst>
      <p:ext uri="{BB962C8B-B14F-4D97-AF65-F5344CB8AC3E}">
        <p14:creationId xmlns:p14="http://schemas.microsoft.com/office/powerpoint/2010/main" val="3233517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81</a:t>
            </a:fld>
            <a:endParaRPr lang="de-DE"/>
          </a:p>
        </p:txBody>
      </p:sp>
    </p:spTree>
    <p:extLst>
      <p:ext uri="{BB962C8B-B14F-4D97-AF65-F5344CB8AC3E}">
        <p14:creationId xmlns:p14="http://schemas.microsoft.com/office/powerpoint/2010/main" val="943550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82</a:t>
            </a:fld>
            <a:endParaRPr lang="de-DE"/>
          </a:p>
        </p:txBody>
      </p:sp>
    </p:spTree>
    <p:extLst>
      <p:ext uri="{BB962C8B-B14F-4D97-AF65-F5344CB8AC3E}">
        <p14:creationId xmlns:p14="http://schemas.microsoft.com/office/powerpoint/2010/main" val="23764537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3FBF2AA-F4CD-4E89-AE17-55EFE4C289B1}" type="slidenum">
              <a:rPr lang="de-DE" smtClean="0"/>
              <a:t>83</a:t>
            </a:fld>
            <a:endParaRPr lang="de-DE"/>
          </a:p>
        </p:txBody>
      </p:sp>
    </p:spTree>
    <p:extLst>
      <p:ext uri="{BB962C8B-B14F-4D97-AF65-F5344CB8AC3E}">
        <p14:creationId xmlns:p14="http://schemas.microsoft.com/office/powerpoint/2010/main" val="331249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 die Rot Markierten Wörter, das Prüfungsschema herstellen (Verknüpfung)</a:t>
            </a:r>
          </a:p>
        </p:txBody>
      </p:sp>
      <p:sp>
        <p:nvSpPr>
          <p:cNvPr id="4" name="Foliennummernplatzhalter 3"/>
          <p:cNvSpPr>
            <a:spLocks noGrp="1"/>
          </p:cNvSpPr>
          <p:nvPr>
            <p:ph type="sldNum" sz="quarter" idx="5"/>
          </p:nvPr>
        </p:nvSpPr>
        <p:spPr/>
        <p:txBody>
          <a:bodyPr/>
          <a:lstStyle/>
          <a:p>
            <a:fld id="{53FBF2AA-F4CD-4E89-AE17-55EFE4C289B1}" type="slidenum">
              <a:rPr lang="de-DE" smtClean="0"/>
              <a:t>9</a:t>
            </a:fld>
            <a:endParaRPr lang="de-DE"/>
          </a:p>
        </p:txBody>
      </p:sp>
    </p:spTree>
    <p:extLst>
      <p:ext uri="{BB962C8B-B14F-4D97-AF65-F5344CB8AC3E}">
        <p14:creationId xmlns:p14="http://schemas.microsoft.com/office/powerpoint/2010/main" val="361174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Besonders den Unterschied zwischen Fahrlässigkeit und Vorsatz erläutern/ Versuch einer Straftat einbauen (§ 22 StGB)</a:t>
            </a:r>
          </a:p>
        </p:txBody>
      </p:sp>
      <p:sp>
        <p:nvSpPr>
          <p:cNvPr id="4" name="Foliennummernplatzhalter 3"/>
          <p:cNvSpPr>
            <a:spLocks noGrp="1"/>
          </p:cNvSpPr>
          <p:nvPr>
            <p:ph type="sldNum" sz="quarter" idx="5"/>
          </p:nvPr>
        </p:nvSpPr>
        <p:spPr/>
        <p:txBody>
          <a:bodyPr/>
          <a:lstStyle/>
          <a:p>
            <a:fld id="{53FBF2AA-F4CD-4E89-AE17-55EFE4C289B1}" type="slidenum">
              <a:rPr lang="de-DE" smtClean="0"/>
              <a:t>11</a:t>
            </a:fld>
            <a:endParaRPr lang="de-DE"/>
          </a:p>
        </p:txBody>
      </p:sp>
    </p:spTree>
    <p:extLst>
      <p:ext uri="{BB962C8B-B14F-4D97-AF65-F5344CB8AC3E}">
        <p14:creationId xmlns:p14="http://schemas.microsoft.com/office/powerpoint/2010/main" val="230416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Anhand der Icons im Klassenverbund überlegen was dafür stehen könnte. Rechtfertigender vom Entschuldigten Notstand abgrenzen zudem grenze zur Notwehr ziehen. § 127 StPO mit einbauen als Besonderheit</a:t>
            </a:r>
          </a:p>
        </p:txBody>
      </p:sp>
      <p:sp>
        <p:nvSpPr>
          <p:cNvPr id="4" name="Foliennummernplatzhalter 3"/>
          <p:cNvSpPr>
            <a:spLocks noGrp="1"/>
          </p:cNvSpPr>
          <p:nvPr>
            <p:ph type="sldNum" sz="quarter" idx="5"/>
          </p:nvPr>
        </p:nvSpPr>
        <p:spPr/>
        <p:txBody>
          <a:bodyPr/>
          <a:lstStyle/>
          <a:p>
            <a:fld id="{53FBF2AA-F4CD-4E89-AE17-55EFE4C289B1}" type="slidenum">
              <a:rPr lang="de-DE" smtClean="0"/>
              <a:t>12</a:t>
            </a:fld>
            <a:endParaRPr lang="de-DE"/>
          </a:p>
        </p:txBody>
      </p:sp>
    </p:spTree>
    <p:extLst>
      <p:ext uri="{BB962C8B-B14F-4D97-AF65-F5344CB8AC3E}">
        <p14:creationId xmlns:p14="http://schemas.microsoft.com/office/powerpoint/2010/main" val="275309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22722-4D8E-38E3-4293-96374F75B23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18F95FA-7381-41FE-5C01-88A6348E6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0890717-8D2E-4075-BF9C-62AF59E0D79B}"/>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5" name="Fußzeilenplatzhalter 4">
            <a:extLst>
              <a:ext uri="{FF2B5EF4-FFF2-40B4-BE49-F238E27FC236}">
                <a16:creationId xmlns:a16="http://schemas.microsoft.com/office/drawing/2014/main" id="{223C0B18-2087-B3FE-4537-091ECBDA955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DC377A2-6ABA-C0FB-5099-BF506D1D7068}"/>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282263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00CE3-1EA1-66EF-33DF-8FA7C7CF39E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3614CA0-324A-F656-13AC-024674413B7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D02E77-C7AE-B5BC-9794-6D1417A84203}"/>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5" name="Fußzeilenplatzhalter 4">
            <a:extLst>
              <a:ext uri="{FF2B5EF4-FFF2-40B4-BE49-F238E27FC236}">
                <a16:creationId xmlns:a16="http://schemas.microsoft.com/office/drawing/2014/main" id="{72A3046A-5895-BF8E-C32F-36C98CE0FD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B32AC4-EC08-12BD-8571-D52154E37E35}"/>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377717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D3510DA-D68C-5231-52C8-50569816BED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DAC059F-9CEB-D040-5522-80357D2DECA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B2A2C39-9567-499B-8A7A-8605388138B6}"/>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5" name="Fußzeilenplatzhalter 4">
            <a:extLst>
              <a:ext uri="{FF2B5EF4-FFF2-40B4-BE49-F238E27FC236}">
                <a16:creationId xmlns:a16="http://schemas.microsoft.com/office/drawing/2014/main" id="{537E2F1A-D021-FF5D-5C68-4A47CFC7AA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F3B9A0-2F66-A209-32FD-B94D82C3707A}"/>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210163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84165-F156-B69D-146C-1BF7058BD84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D614A03-8E6B-DC9A-26EB-850EFC9D2F6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CF5B6CC-AF8E-2DA2-FDAC-547088FE8172}"/>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5" name="Fußzeilenplatzhalter 4">
            <a:extLst>
              <a:ext uri="{FF2B5EF4-FFF2-40B4-BE49-F238E27FC236}">
                <a16:creationId xmlns:a16="http://schemas.microsoft.com/office/drawing/2014/main" id="{60A35457-8E92-FC88-4309-D8FA19576D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8C3F9EA-FAAB-E2E9-C19B-9BCD99BAFECF}"/>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100224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C169C-05BD-71F2-1993-4AB1AEACFFA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98ACE95-D27D-E60B-E36D-B3F5990979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B0506DC-AE7C-8062-B4EB-4D60EA3CD7BD}"/>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5" name="Fußzeilenplatzhalter 4">
            <a:extLst>
              <a:ext uri="{FF2B5EF4-FFF2-40B4-BE49-F238E27FC236}">
                <a16:creationId xmlns:a16="http://schemas.microsoft.com/office/drawing/2014/main" id="{4AD64C03-1A4D-5E3B-75D7-FB1F244B0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83D1651-A3E4-376A-81CC-284F2A79F527}"/>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18684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8380FC-9147-B620-160B-4FA4BBB663D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5F066E7-9D99-84BA-B7A2-D8A5D498659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851F5DC-8157-9121-B98E-1F51DB05749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CE9E880-A4DE-0F40-72B1-B1DCE8F59F3E}"/>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6" name="Fußzeilenplatzhalter 5">
            <a:extLst>
              <a:ext uri="{FF2B5EF4-FFF2-40B4-BE49-F238E27FC236}">
                <a16:creationId xmlns:a16="http://schemas.microsoft.com/office/drawing/2014/main" id="{C6681569-5A95-06E9-D290-08CB015B358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872EFA9-B2AE-39C6-46C5-B1F6EDF14D67}"/>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44120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DE082-7F91-4562-878A-A41C6C2B41F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0CCC259-0C52-8DF4-C87A-F39FF353A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10A0A54-A8DC-FD60-8DE4-B72DE9311DA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6E6647A-E3D8-0288-3F14-2F30F8C63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805BB1-79EC-4767-231C-2DA1369F1D6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05EBAE1-74A9-F175-BAC7-9BB22154C5FA}"/>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8" name="Fußzeilenplatzhalter 7">
            <a:extLst>
              <a:ext uri="{FF2B5EF4-FFF2-40B4-BE49-F238E27FC236}">
                <a16:creationId xmlns:a16="http://schemas.microsoft.com/office/drawing/2014/main" id="{A6E9F566-27DC-58A1-32F8-6F30B7361D6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4DF2848-B236-4B82-8CE6-0E309B47C594}"/>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87958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92BB7-EBAF-5A8F-19E3-238262E0A9E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C6886AB-0035-4154-39BD-1F95523033C2}"/>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4" name="Fußzeilenplatzhalter 3">
            <a:extLst>
              <a:ext uri="{FF2B5EF4-FFF2-40B4-BE49-F238E27FC236}">
                <a16:creationId xmlns:a16="http://schemas.microsoft.com/office/drawing/2014/main" id="{491C6D71-C412-228A-028B-3EABE17E055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8EC6CB9-7680-55B0-B995-6CA021612667}"/>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39267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207AD93-0E35-11E4-36C4-BE810AF4DAFA}"/>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3" name="Fußzeilenplatzhalter 2">
            <a:extLst>
              <a:ext uri="{FF2B5EF4-FFF2-40B4-BE49-F238E27FC236}">
                <a16:creationId xmlns:a16="http://schemas.microsoft.com/office/drawing/2014/main" id="{A38836FC-7FBC-383D-4D8A-A5706E3D9CD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EF5E15E-B6B5-0EC2-407D-F3B70498BB71}"/>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590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976F0-8D71-BF7F-536C-E903E46F9F5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EBD61A9-1D11-5716-CBEE-40B6E4673C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7D70BB-78FA-5249-501E-E399A2163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43FCE6-BEE3-DBA3-3E3E-4C416B0A3EAA}"/>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6" name="Fußzeilenplatzhalter 5">
            <a:extLst>
              <a:ext uri="{FF2B5EF4-FFF2-40B4-BE49-F238E27FC236}">
                <a16:creationId xmlns:a16="http://schemas.microsoft.com/office/drawing/2014/main" id="{E4FCE6B4-0436-6D16-8304-6275A1B7840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96268EA-D9CA-1D73-944F-EE5AEB71B756}"/>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26272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C0338-C305-3253-4EAA-76B97E01584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B94C8D4-3057-FF13-FFF5-ACAC7869E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EFFD3C2-D41C-3CB1-EA94-4E35093C8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96AE767-9315-B5A8-40D3-5817C1D8CB43}"/>
              </a:ext>
            </a:extLst>
          </p:cNvPr>
          <p:cNvSpPr>
            <a:spLocks noGrp="1"/>
          </p:cNvSpPr>
          <p:nvPr>
            <p:ph type="dt" sz="half" idx="10"/>
          </p:nvPr>
        </p:nvSpPr>
        <p:spPr/>
        <p:txBody>
          <a:bodyPr/>
          <a:lstStyle/>
          <a:p>
            <a:fld id="{FCE53D11-7B8E-4D64-883F-E610D1F90AAE}" type="datetimeFigureOut">
              <a:rPr lang="de-DE" smtClean="0"/>
              <a:t>07.04.2026</a:t>
            </a:fld>
            <a:endParaRPr lang="de-DE"/>
          </a:p>
        </p:txBody>
      </p:sp>
      <p:sp>
        <p:nvSpPr>
          <p:cNvPr id="6" name="Fußzeilenplatzhalter 5">
            <a:extLst>
              <a:ext uri="{FF2B5EF4-FFF2-40B4-BE49-F238E27FC236}">
                <a16:creationId xmlns:a16="http://schemas.microsoft.com/office/drawing/2014/main" id="{9631179E-BD7B-D73A-A8D4-A8F5AD0053D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C534671-6393-5CA4-68DA-1981AE9D562B}"/>
              </a:ext>
            </a:extLst>
          </p:cNvPr>
          <p:cNvSpPr>
            <a:spLocks noGrp="1"/>
          </p:cNvSpPr>
          <p:nvPr>
            <p:ph type="sldNum" sz="quarter" idx="12"/>
          </p:nvPr>
        </p:nvSpPr>
        <p:spPr/>
        <p:txBody>
          <a:bodyPr/>
          <a:lstStyle/>
          <a:p>
            <a:fld id="{F55ECB6C-6C99-4A64-B939-6D02CA12F5F7}" type="slidenum">
              <a:rPr lang="de-DE" smtClean="0"/>
              <a:t>‹Nr.›</a:t>
            </a:fld>
            <a:endParaRPr lang="de-DE"/>
          </a:p>
        </p:txBody>
      </p:sp>
    </p:spTree>
    <p:extLst>
      <p:ext uri="{BB962C8B-B14F-4D97-AF65-F5344CB8AC3E}">
        <p14:creationId xmlns:p14="http://schemas.microsoft.com/office/powerpoint/2010/main" val="299137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3E865C8-CA96-5FFD-86B8-4EACF71E9E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FE951A4-97F4-CAF5-E686-19B15C34B7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46A3F2-5313-FD14-45C5-0144311A2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E53D11-7B8E-4D64-883F-E610D1F90AAE}" type="datetimeFigureOut">
              <a:rPr lang="de-DE" smtClean="0"/>
              <a:t>07.04.2026</a:t>
            </a:fld>
            <a:endParaRPr lang="de-DE"/>
          </a:p>
        </p:txBody>
      </p:sp>
      <p:sp>
        <p:nvSpPr>
          <p:cNvPr id="5" name="Fußzeilenplatzhalter 4">
            <a:extLst>
              <a:ext uri="{FF2B5EF4-FFF2-40B4-BE49-F238E27FC236}">
                <a16:creationId xmlns:a16="http://schemas.microsoft.com/office/drawing/2014/main" id="{73AD5FC3-47FE-7921-363E-B76ECA88C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A93F6B71-FE0E-0034-BC8C-D83DA903D5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5ECB6C-6C99-4A64-B939-6D02CA12F5F7}" type="slidenum">
              <a:rPr lang="de-DE" smtClean="0"/>
              <a:t>‹Nr.›</a:t>
            </a:fld>
            <a:endParaRPr lang="de-DE"/>
          </a:p>
        </p:txBody>
      </p:sp>
    </p:spTree>
    <p:extLst>
      <p:ext uri="{BB962C8B-B14F-4D97-AF65-F5344CB8AC3E}">
        <p14:creationId xmlns:p14="http://schemas.microsoft.com/office/powerpoint/2010/main" val="327880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dierkschaefer/964891979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de/photo/1330304" TargetMode="Externa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8.svg"/><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sv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6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7.png"/><Relationship Id="rId7"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49.sv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3.sv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hyperlink" Target="https://www.berlin.de/justizvollzug/anstalten/jva-tegel/die-anstalt/standorte-bereiche/sicherungsverwahrung-284137.php"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de/photo/1330304" TargetMode="Externa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pxhere.com/de/photo/13303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167BABB-E181-E5FB-E378-7B768E34CBB5}"/>
              </a:ext>
            </a:extLst>
          </p:cNvPr>
          <p:cNvSpPr txBox="1"/>
          <p:nvPr/>
        </p:nvSpPr>
        <p:spPr>
          <a:xfrm>
            <a:off x="7048500" y="6858000"/>
            <a:ext cx="5143500" cy="230832"/>
          </a:xfrm>
          <a:prstGeom prst="rect">
            <a:avLst/>
          </a:prstGeom>
          <a:noFill/>
        </p:spPr>
        <p:txBody>
          <a:bodyPr wrap="square" rtlCol="0">
            <a:spAutoFit/>
          </a:bodyPr>
          <a:lstStyle/>
          <a:p>
            <a:r>
              <a:rPr lang="de-DE" sz="900"/>
              <a:t>"</a:t>
            </a:r>
            <a:r>
              <a:rPr lang="de-DE" sz="900">
                <a:hlinkClick r:id="rId3" tooltip="https://www.flickr.com/photos/dierkschaefer/9648919791/"/>
              </a:rPr>
              <a:t>Dieses Foto</a:t>
            </a:r>
            <a:r>
              <a:rPr lang="de-DE" sz="900"/>
              <a:t>" von Unbekannter Autor ist lizenziert gemäß </a:t>
            </a:r>
            <a:r>
              <a:rPr lang="de-DE" sz="900">
                <a:hlinkClick r:id="rId4" tooltip="https://creativecommons.org/licenses/by/3.0/"/>
              </a:rPr>
              <a:t>CC BY</a:t>
            </a:r>
            <a:endParaRPr lang="de-DE" sz="900"/>
          </a:p>
        </p:txBody>
      </p:sp>
      <p:sp>
        <p:nvSpPr>
          <p:cNvPr id="20" name="Freihandform: Form 19">
            <a:extLst>
              <a:ext uri="{FF2B5EF4-FFF2-40B4-BE49-F238E27FC236}">
                <a16:creationId xmlns:a16="http://schemas.microsoft.com/office/drawing/2014/main" id="{D8524A5B-93EC-05E8-0773-356A65F5F5D3}"/>
              </a:ext>
            </a:extLst>
          </p:cNvPr>
          <p:cNvSpPr/>
          <p:nvPr/>
        </p:nvSpPr>
        <p:spPr>
          <a:xfrm rot="2917113">
            <a:off x="8348506" y="230876"/>
            <a:ext cx="3859159" cy="6327540"/>
          </a:xfrm>
          <a:custGeom>
            <a:avLst/>
            <a:gdLst>
              <a:gd name="connsiteX0" fmla="*/ 2499824 w 3859159"/>
              <a:gd name="connsiteY0" fmla="*/ 5295322 h 6431474"/>
              <a:gd name="connsiteX1" fmla="*/ 2786952 w 3859159"/>
              <a:gd name="connsiteY1" fmla="*/ 5176389 h 6431474"/>
              <a:gd name="connsiteX2" fmla="*/ 3193013 w 3859159"/>
              <a:gd name="connsiteY2" fmla="*/ 5582450 h 6431474"/>
              <a:gd name="connsiteX3" fmla="*/ 3193013 w 3859159"/>
              <a:gd name="connsiteY3" fmla="*/ 6025413 h 6431474"/>
              <a:gd name="connsiteX4" fmla="*/ 2786952 w 3859159"/>
              <a:gd name="connsiteY4" fmla="*/ 6431474 h 6431474"/>
              <a:gd name="connsiteX5" fmla="*/ 2380892 w 3859159"/>
              <a:gd name="connsiteY5" fmla="*/ 6025413 h 6431474"/>
              <a:gd name="connsiteX6" fmla="*/ 2380891 w 3859159"/>
              <a:gd name="connsiteY6" fmla="*/ 5582450 h 6431474"/>
              <a:gd name="connsiteX7" fmla="*/ 2499824 w 3859159"/>
              <a:gd name="connsiteY7" fmla="*/ 5295322 h 6431474"/>
              <a:gd name="connsiteX8" fmla="*/ 3445367 w 3859159"/>
              <a:gd name="connsiteY8" fmla="*/ 3870409 h 6431474"/>
              <a:gd name="connsiteX9" fmla="*/ 3616765 w 3859159"/>
              <a:gd name="connsiteY9" fmla="*/ 3799413 h 6431474"/>
              <a:gd name="connsiteX10" fmla="*/ 3859159 w 3859159"/>
              <a:gd name="connsiteY10" fmla="*/ 4041808 h 6431474"/>
              <a:gd name="connsiteX11" fmla="*/ 3859159 w 3859159"/>
              <a:gd name="connsiteY11" fmla="*/ 4891085 h 6431474"/>
              <a:gd name="connsiteX12" fmla="*/ 3616765 w 3859159"/>
              <a:gd name="connsiteY12" fmla="*/ 5133480 h 6431474"/>
              <a:gd name="connsiteX13" fmla="*/ 3374372 w 3859159"/>
              <a:gd name="connsiteY13" fmla="*/ 4891085 h 6431474"/>
              <a:gd name="connsiteX14" fmla="*/ 3374371 w 3859159"/>
              <a:gd name="connsiteY14" fmla="*/ 4041808 h 6431474"/>
              <a:gd name="connsiteX15" fmla="*/ 3445367 w 3859159"/>
              <a:gd name="connsiteY15" fmla="*/ 3870409 h 6431474"/>
              <a:gd name="connsiteX16" fmla="*/ 3361554 w 3859159"/>
              <a:gd name="connsiteY16" fmla="*/ 1915946 h 6431474"/>
              <a:gd name="connsiteX17" fmla="*/ 3846341 w 3859159"/>
              <a:gd name="connsiteY17" fmla="*/ 2343064 h 6431474"/>
              <a:gd name="connsiteX18" fmla="*/ 3846341 w 3859159"/>
              <a:gd name="connsiteY18" fmla="*/ 3416773 h 6431474"/>
              <a:gd name="connsiteX19" fmla="*/ 3603948 w 3859159"/>
              <a:gd name="connsiteY19" fmla="*/ 3659167 h 6431474"/>
              <a:gd name="connsiteX20" fmla="*/ 3361554 w 3859159"/>
              <a:gd name="connsiteY20" fmla="*/ 3416773 h 6431474"/>
              <a:gd name="connsiteX21" fmla="*/ 2434026 w 3859159"/>
              <a:gd name="connsiteY21" fmla="*/ 1098753 h 6431474"/>
              <a:gd name="connsiteX22" fmla="*/ 3240029 w 3859159"/>
              <a:gd name="connsiteY22" fmla="*/ 1808877 h 6431474"/>
              <a:gd name="connsiteX23" fmla="*/ 3240029 w 3859159"/>
              <a:gd name="connsiteY23" fmla="*/ 4668300 h 6431474"/>
              <a:gd name="connsiteX24" fmla="*/ 2833969 w 3859159"/>
              <a:gd name="connsiteY24" fmla="*/ 5074361 h 6431474"/>
              <a:gd name="connsiteX25" fmla="*/ 2427907 w 3859159"/>
              <a:gd name="connsiteY25" fmla="*/ 4668300 h 6431474"/>
              <a:gd name="connsiteX26" fmla="*/ 2427907 w 3859159"/>
              <a:gd name="connsiteY26" fmla="*/ 1159444 h 6431474"/>
              <a:gd name="connsiteX27" fmla="*/ 1864125 w 3859159"/>
              <a:gd name="connsiteY27" fmla="*/ 596646 h 6431474"/>
              <a:gd name="connsiteX28" fmla="*/ 2348913 w 3859159"/>
              <a:gd name="connsiteY28" fmla="*/ 1023765 h 6431474"/>
              <a:gd name="connsiteX29" fmla="*/ 2348912 w 3859159"/>
              <a:gd name="connsiteY29" fmla="*/ 3560492 h 6431474"/>
              <a:gd name="connsiteX30" fmla="*/ 2106519 w 3859159"/>
              <a:gd name="connsiteY30" fmla="*/ 3802886 h 6431474"/>
              <a:gd name="connsiteX31" fmla="*/ 1864124 w 3859159"/>
              <a:gd name="connsiteY31" fmla="*/ 3560492 h 6431474"/>
              <a:gd name="connsiteX32" fmla="*/ 766528 w 3859159"/>
              <a:gd name="connsiteY32" fmla="*/ 502546 h 6431474"/>
              <a:gd name="connsiteX33" fmla="*/ 1171391 w 3859159"/>
              <a:gd name="connsiteY33" fmla="*/ 334847 h 6431474"/>
              <a:gd name="connsiteX34" fmla="*/ 1743953 w 3859159"/>
              <a:gd name="connsiteY34" fmla="*/ 907408 h 6431474"/>
              <a:gd name="connsiteX35" fmla="*/ 1743951 w 3859159"/>
              <a:gd name="connsiteY35" fmla="*/ 3993239 h 6431474"/>
              <a:gd name="connsiteX36" fmla="*/ 1171390 w 3859159"/>
              <a:gd name="connsiteY36" fmla="*/ 4565801 h 6431474"/>
              <a:gd name="connsiteX37" fmla="*/ 1171390 w 3859159"/>
              <a:gd name="connsiteY37" fmla="*/ 4565800 h 6431474"/>
              <a:gd name="connsiteX38" fmla="*/ 598829 w 3859159"/>
              <a:gd name="connsiteY38" fmla="*/ 3993238 h 6431474"/>
              <a:gd name="connsiteX39" fmla="*/ 598829 w 3859159"/>
              <a:gd name="connsiteY39" fmla="*/ 907408 h 6431474"/>
              <a:gd name="connsiteX40" fmla="*/ 766528 w 3859159"/>
              <a:gd name="connsiteY40" fmla="*/ 502546 h 6431474"/>
              <a:gd name="connsiteX41" fmla="*/ 9064 w 3859159"/>
              <a:gd name="connsiteY41" fmla="*/ 180211 h 6431474"/>
              <a:gd name="connsiteX42" fmla="*/ 152188 w 3859159"/>
              <a:gd name="connsiteY42" fmla="*/ 17762 h 6431474"/>
              <a:gd name="connsiteX43" fmla="*/ 193543 w 3859159"/>
              <a:gd name="connsiteY43" fmla="*/ 4925 h 6431474"/>
              <a:gd name="connsiteX44" fmla="*/ 242394 w 3859159"/>
              <a:gd name="connsiteY44" fmla="*/ 0 h 6431474"/>
              <a:gd name="connsiteX45" fmla="*/ 484788 w 3859159"/>
              <a:gd name="connsiteY45" fmla="*/ 242394 h 6431474"/>
              <a:gd name="connsiteX46" fmla="*/ 484788 w 3859159"/>
              <a:gd name="connsiteY46" fmla="*/ 3641414 h 6431474"/>
              <a:gd name="connsiteX47" fmla="*/ 242394 w 3859159"/>
              <a:gd name="connsiteY47" fmla="*/ 3883807 h 6431474"/>
              <a:gd name="connsiteX48" fmla="*/ 0 w 3859159"/>
              <a:gd name="connsiteY48" fmla="*/ 3641413 h 6431474"/>
              <a:gd name="connsiteX49" fmla="*/ 1 w 3859159"/>
              <a:gd name="connsiteY49" fmla="*/ 242394 h 6431474"/>
              <a:gd name="connsiteX50" fmla="*/ 4925 w 3859159"/>
              <a:gd name="connsiteY50" fmla="*/ 193544 h 64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59159" h="6431474">
                <a:moveTo>
                  <a:pt x="2499824" y="5295322"/>
                </a:moveTo>
                <a:cubicBezTo>
                  <a:pt x="2573307" y="5221839"/>
                  <a:pt x="2674822" y="5176389"/>
                  <a:pt x="2786952" y="5176389"/>
                </a:cubicBezTo>
                <a:cubicBezTo>
                  <a:pt x="3011214" y="5176389"/>
                  <a:pt x="3193013" y="5358189"/>
                  <a:pt x="3193013" y="5582450"/>
                </a:cubicBezTo>
                <a:lnTo>
                  <a:pt x="3193013" y="6025413"/>
                </a:lnTo>
                <a:cubicBezTo>
                  <a:pt x="3193014" y="6249674"/>
                  <a:pt x="3011213" y="6431474"/>
                  <a:pt x="2786952" y="6431474"/>
                </a:cubicBezTo>
                <a:cubicBezTo>
                  <a:pt x="2562691" y="6431474"/>
                  <a:pt x="2380892" y="6249674"/>
                  <a:pt x="2380892" y="6025413"/>
                </a:cubicBezTo>
                <a:lnTo>
                  <a:pt x="2380891" y="5582450"/>
                </a:lnTo>
                <a:cubicBezTo>
                  <a:pt x="2380891" y="5470320"/>
                  <a:pt x="2426341" y="5368804"/>
                  <a:pt x="2499824" y="5295322"/>
                </a:cubicBezTo>
                <a:close/>
                <a:moveTo>
                  <a:pt x="3445367" y="3870409"/>
                </a:moveTo>
                <a:cubicBezTo>
                  <a:pt x="3489231" y="3826544"/>
                  <a:pt x="3549830" y="3799413"/>
                  <a:pt x="3616765" y="3799413"/>
                </a:cubicBezTo>
                <a:cubicBezTo>
                  <a:pt x="3750636" y="3799413"/>
                  <a:pt x="3859159" y="3907937"/>
                  <a:pt x="3859159" y="4041808"/>
                </a:cubicBezTo>
                <a:lnTo>
                  <a:pt x="3859159" y="4891085"/>
                </a:lnTo>
                <a:cubicBezTo>
                  <a:pt x="3859159" y="5024957"/>
                  <a:pt x="3750636" y="5133480"/>
                  <a:pt x="3616765" y="5133480"/>
                </a:cubicBezTo>
                <a:cubicBezTo>
                  <a:pt x="3482894" y="5133480"/>
                  <a:pt x="3374371" y="5024956"/>
                  <a:pt x="3374372" y="4891085"/>
                </a:cubicBezTo>
                <a:lnTo>
                  <a:pt x="3374371" y="4041808"/>
                </a:lnTo>
                <a:cubicBezTo>
                  <a:pt x="3374371" y="3974872"/>
                  <a:pt x="3401502" y="3914273"/>
                  <a:pt x="3445367" y="3870409"/>
                </a:cubicBezTo>
                <a:close/>
                <a:moveTo>
                  <a:pt x="3361554" y="1915946"/>
                </a:moveTo>
                <a:lnTo>
                  <a:pt x="3846341" y="2343064"/>
                </a:lnTo>
                <a:lnTo>
                  <a:pt x="3846341" y="3416773"/>
                </a:lnTo>
                <a:cubicBezTo>
                  <a:pt x="3846341" y="3550644"/>
                  <a:pt x="3737819" y="3659167"/>
                  <a:pt x="3603948" y="3659167"/>
                </a:cubicBezTo>
                <a:cubicBezTo>
                  <a:pt x="3470077" y="3659167"/>
                  <a:pt x="3361554" y="3550644"/>
                  <a:pt x="3361554" y="3416773"/>
                </a:cubicBezTo>
                <a:close/>
                <a:moveTo>
                  <a:pt x="2434026" y="1098753"/>
                </a:moveTo>
                <a:lnTo>
                  <a:pt x="3240029" y="1808877"/>
                </a:lnTo>
                <a:lnTo>
                  <a:pt x="3240029" y="4668300"/>
                </a:lnTo>
                <a:cubicBezTo>
                  <a:pt x="3240029" y="4892561"/>
                  <a:pt x="3058229" y="5074361"/>
                  <a:pt x="2833969" y="5074361"/>
                </a:cubicBezTo>
                <a:cubicBezTo>
                  <a:pt x="2609707" y="5074361"/>
                  <a:pt x="2427907" y="4892561"/>
                  <a:pt x="2427907" y="4668300"/>
                </a:cubicBezTo>
                <a:lnTo>
                  <a:pt x="2427907" y="1159444"/>
                </a:lnTo>
                <a:close/>
                <a:moveTo>
                  <a:pt x="1864125" y="596646"/>
                </a:moveTo>
                <a:lnTo>
                  <a:pt x="2348913" y="1023765"/>
                </a:lnTo>
                <a:lnTo>
                  <a:pt x="2348912" y="3560492"/>
                </a:lnTo>
                <a:cubicBezTo>
                  <a:pt x="2348913" y="3694363"/>
                  <a:pt x="2240390" y="3802886"/>
                  <a:pt x="2106519" y="3802886"/>
                </a:cubicBezTo>
                <a:cubicBezTo>
                  <a:pt x="1972648" y="3802886"/>
                  <a:pt x="1864124" y="3694363"/>
                  <a:pt x="1864124" y="3560492"/>
                </a:cubicBezTo>
                <a:close/>
                <a:moveTo>
                  <a:pt x="766528" y="502546"/>
                </a:moveTo>
                <a:cubicBezTo>
                  <a:pt x="870142" y="398933"/>
                  <a:pt x="1013283" y="334846"/>
                  <a:pt x="1171391" y="334847"/>
                </a:cubicBezTo>
                <a:cubicBezTo>
                  <a:pt x="1487608" y="334846"/>
                  <a:pt x="1743953" y="591192"/>
                  <a:pt x="1743953" y="907408"/>
                </a:cubicBezTo>
                <a:cubicBezTo>
                  <a:pt x="1743953" y="1936018"/>
                  <a:pt x="1743951" y="2964629"/>
                  <a:pt x="1743951" y="3993239"/>
                </a:cubicBezTo>
                <a:cubicBezTo>
                  <a:pt x="1743952" y="4309456"/>
                  <a:pt x="1487606" y="4565801"/>
                  <a:pt x="1171390" y="4565801"/>
                </a:cubicBezTo>
                <a:lnTo>
                  <a:pt x="1171390" y="4565800"/>
                </a:lnTo>
                <a:cubicBezTo>
                  <a:pt x="855174" y="4565800"/>
                  <a:pt x="598828" y="4309455"/>
                  <a:pt x="598829" y="3993238"/>
                </a:cubicBezTo>
                <a:lnTo>
                  <a:pt x="598829" y="907408"/>
                </a:lnTo>
                <a:cubicBezTo>
                  <a:pt x="598829" y="749300"/>
                  <a:pt x="662915" y="606159"/>
                  <a:pt x="766528" y="502546"/>
                </a:cubicBezTo>
                <a:close/>
                <a:moveTo>
                  <a:pt x="9064" y="180211"/>
                </a:moveTo>
                <a:lnTo>
                  <a:pt x="152188" y="17762"/>
                </a:lnTo>
                <a:lnTo>
                  <a:pt x="193543" y="4925"/>
                </a:lnTo>
                <a:cubicBezTo>
                  <a:pt x="209322" y="1696"/>
                  <a:pt x="225660" y="0"/>
                  <a:pt x="242394" y="0"/>
                </a:cubicBezTo>
                <a:cubicBezTo>
                  <a:pt x="376265" y="0"/>
                  <a:pt x="484789" y="108523"/>
                  <a:pt x="484788" y="242394"/>
                </a:cubicBezTo>
                <a:lnTo>
                  <a:pt x="484788" y="3641414"/>
                </a:lnTo>
                <a:cubicBezTo>
                  <a:pt x="484788" y="3775284"/>
                  <a:pt x="376265" y="3883807"/>
                  <a:pt x="242394" y="3883807"/>
                </a:cubicBezTo>
                <a:cubicBezTo>
                  <a:pt x="108523" y="3883807"/>
                  <a:pt x="0" y="3775284"/>
                  <a:pt x="0" y="3641413"/>
                </a:cubicBezTo>
                <a:lnTo>
                  <a:pt x="1" y="242394"/>
                </a:lnTo>
                <a:cubicBezTo>
                  <a:pt x="1" y="225660"/>
                  <a:pt x="1696" y="209323"/>
                  <a:pt x="4925" y="193544"/>
                </a:cubicBezTo>
                <a:close/>
              </a:path>
            </a:pathLst>
          </a:custGeom>
          <a:blipFill dpi="0" rotWithShape="0">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1" name="Textfeld 20">
            <a:extLst>
              <a:ext uri="{FF2B5EF4-FFF2-40B4-BE49-F238E27FC236}">
                <a16:creationId xmlns:a16="http://schemas.microsoft.com/office/drawing/2014/main" id="{6CFFD79B-6BA3-FDFE-68CF-601512314A88}"/>
              </a:ext>
            </a:extLst>
          </p:cNvPr>
          <p:cNvSpPr txBox="1"/>
          <p:nvPr/>
        </p:nvSpPr>
        <p:spPr>
          <a:xfrm>
            <a:off x="772160" y="2433352"/>
            <a:ext cx="6837680" cy="923330"/>
          </a:xfrm>
          <a:prstGeom prst="rect">
            <a:avLst/>
          </a:prstGeom>
          <a:noFill/>
        </p:spPr>
        <p:txBody>
          <a:bodyPr wrap="square" rtlCol="0">
            <a:spAutoFit/>
          </a:bodyPr>
          <a:lstStyle/>
          <a:p>
            <a:r>
              <a:rPr lang="de-DE" sz="5400" dirty="0">
                <a:solidFill>
                  <a:schemeClr val="bg1"/>
                </a:solidFill>
                <a:effectLst>
                  <a:reflection blurRad="63500" stA="18000" endPos="58000" dist="38100" dir="5400000" sy="-100000" algn="bl" rotWithShape="0"/>
                </a:effectLst>
                <a:latin typeface="Avenir Next LT Pro" panose="020B0504020202020204" pitchFamily="34" charset="0"/>
              </a:rPr>
              <a:t>Lehrgang Strafrecht</a:t>
            </a:r>
          </a:p>
        </p:txBody>
      </p:sp>
      <p:cxnSp>
        <p:nvCxnSpPr>
          <p:cNvPr id="23" name="Gerader Verbinder 22">
            <a:extLst>
              <a:ext uri="{FF2B5EF4-FFF2-40B4-BE49-F238E27FC236}">
                <a16:creationId xmlns:a16="http://schemas.microsoft.com/office/drawing/2014/main" id="{6995AED8-AEA5-FA77-CBD8-4A3B9C4B622D}"/>
              </a:ext>
            </a:extLst>
          </p:cNvPr>
          <p:cNvCxnSpPr/>
          <p:nvPr/>
        </p:nvCxnSpPr>
        <p:spPr>
          <a:xfrm>
            <a:off x="304800" y="3159760"/>
            <a:ext cx="78333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Textfeld 23">
            <a:extLst>
              <a:ext uri="{FF2B5EF4-FFF2-40B4-BE49-F238E27FC236}">
                <a16:creationId xmlns:a16="http://schemas.microsoft.com/office/drawing/2014/main" id="{6E164CB3-A37C-C644-CEEC-5CFA8848452D}"/>
              </a:ext>
            </a:extLst>
          </p:cNvPr>
          <p:cNvSpPr txBox="1"/>
          <p:nvPr/>
        </p:nvSpPr>
        <p:spPr>
          <a:xfrm>
            <a:off x="-91440" y="6661079"/>
            <a:ext cx="3108960" cy="261610"/>
          </a:xfrm>
          <a:prstGeom prst="rect">
            <a:avLst/>
          </a:prstGeom>
          <a:noFill/>
        </p:spPr>
        <p:txBody>
          <a:bodyPr wrap="square" rtlCol="0">
            <a:spAutoFit/>
          </a:bodyPr>
          <a:lstStyle/>
          <a:p>
            <a:r>
              <a:rPr lang="de-DE" sz="1100" dirty="0">
                <a:solidFill>
                  <a:schemeClr val="bg1"/>
                </a:solidFill>
                <a:latin typeface="Avenir Next LT Pro" panose="020B0504020202020204" pitchFamily="34" charset="0"/>
              </a:rPr>
              <a:t>Erstellt von Herrn Demski</a:t>
            </a:r>
          </a:p>
        </p:txBody>
      </p:sp>
    </p:spTree>
    <p:extLst>
      <p:ext uri="{BB962C8B-B14F-4D97-AF65-F5344CB8AC3E}">
        <p14:creationId xmlns:p14="http://schemas.microsoft.com/office/powerpoint/2010/main" val="3510898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descr="Ein Bild, das Boden, Werkzeug, hölzern, Im Haus enthält.&#10;&#10;Automatisch generierte Beschreibung">
            <a:extLst>
              <a:ext uri="{FF2B5EF4-FFF2-40B4-BE49-F238E27FC236}">
                <a16:creationId xmlns:a16="http://schemas.microsoft.com/office/drawing/2014/main" id="{2B96F80D-F146-7DA3-F232-FF9BB7F7A556}"/>
              </a:ext>
            </a:extLst>
          </p:cNvPr>
          <p:cNvPicPr>
            <a:picLocks noChangeAspect="1"/>
          </p:cNvPicPr>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4124" b="890"/>
          <a:stretch>
            <a:fillRect/>
          </a:stretch>
        </p:blipFill>
        <p:spPr>
          <a:xfrm>
            <a:off x="0" y="-1554669"/>
            <a:ext cx="14958627" cy="8412669"/>
          </a:xfrm>
          <a:prstGeom prst="rect">
            <a:avLst/>
          </a:prstGeom>
        </p:spPr>
      </p:pic>
      <p:grpSp>
        <p:nvGrpSpPr>
          <p:cNvPr id="24" name="Gruppieren 23">
            <a:extLst>
              <a:ext uri="{FF2B5EF4-FFF2-40B4-BE49-F238E27FC236}">
                <a16:creationId xmlns:a16="http://schemas.microsoft.com/office/drawing/2014/main" id="{05E69460-CA39-C115-378A-36E33936CA67}"/>
              </a:ext>
            </a:extLst>
          </p:cNvPr>
          <p:cNvGrpSpPr/>
          <p:nvPr/>
        </p:nvGrpSpPr>
        <p:grpSpPr>
          <a:xfrm>
            <a:off x="0" y="2499361"/>
            <a:ext cx="2743200" cy="1252280"/>
            <a:chOff x="0" y="2499361"/>
            <a:chExt cx="2743200" cy="1252280"/>
          </a:xfrm>
        </p:grpSpPr>
        <p:sp>
          <p:nvSpPr>
            <p:cNvPr id="10" name="Rechteck 9">
              <a:extLst>
                <a:ext uri="{FF2B5EF4-FFF2-40B4-BE49-F238E27FC236}">
                  <a16:creationId xmlns:a16="http://schemas.microsoft.com/office/drawing/2014/main" id="{295DFC43-7B8E-8D52-BD4D-0C40970BFA59}"/>
                </a:ext>
              </a:extLst>
            </p:cNvPr>
            <p:cNvSpPr/>
            <p:nvPr/>
          </p:nvSpPr>
          <p:spPr>
            <a:xfrm>
              <a:off x="1054382" y="2499361"/>
              <a:ext cx="1688816" cy="125228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FD8E01B8-C155-0C2F-2878-14C513579E38}"/>
                </a:ext>
              </a:extLst>
            </p:cNvPr>
            <p:cNvSpPr/>
            <p:nvPr/>
          </p:nvSpPr>
          <p:spPr>
            <a:xfrm>
              <a:off x="0" y="2499361"/>
              <a:ext cx="2743200" cy="1252280"/>
            </a:xfrm>
            <a:custGeom>
              <a:avLst/>
              <a:gdLst>
                <a:gd name="connsiteX0" fmla="*/ 0 w 2552839"/>
                <a:gd name="connsiteY0" fmla="*/ 0 h 1099975"/>
                <a:gd name="connsiteX1" fmla="*/ 2552839 w 2552839"/>
                <a:gd name="connsiteY1" fmla="*/ 0 h 1099975"/>
                <a:gd name="connsiteX2" fmla="*/ 2552839 w 2552839"/>
                <a:gd name="connsiteY2" fmla="*/ 169262 h 1099975"/>
                <a:gd name="connsiteX3" fmla="*/ 2514196 w 2552839"/>
                <a:gd name="connsiteY3" fmla="*/ 158134 h 1099975"/>
                <a:gd name="connsiteX4" fmla="*/ 2427298 w 2552839"/>
                <a:gd name="connsiteY4" fmla="*/ 150008 h 1099975"/>
                <a:gd name="connsiteX5" fmla="*/ 1996117 w 2552839"/>
                <a:gd name="connsiteY5" fmla="*/ 549987 h 1099975"/>
                <a:gd name="connsiteX6" fmla="*/ 2427298 w 2552839"/>
                <a:gd name="connsiteY6" fmla="*/ 949966 h 1099975"/>
                <a:gd name="connsiteX7" fmla="*/ 2514196 w 2552839"/>
                <a:gd name="connsiteY7" fmla="*/ 941840 h 1099975"/>
                <a:gd name="connsiteX8" fmla="*/ 2552839 w 2552839"/>
                <a:gd name="connsiteY8" fmla="*/ 930713 h 1099975"/>
                <a:gd name="connsiteX9" fmla="*/ 2552839 w 2552839"/>
                <a:gd name="connsiteY9" fmla="*/ 1099975 h 1099975"/>
                <a:gd name="connsiteX10" fmla="*/ 0 w 2552839"/>
                <a:gd name="connsiteY10" fmla="*/ 1099975 h 109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2839" h="1099975">
                  <a:moveTo>
                    <a:pt x="0" y="0"/>
                  </a:moveTo>
                  <a:lnTo>
                    <a:pt x="2552839" y="0"/>
                  </a:lnTo>
                  <a:lnTo>
                    <a:pt x="2552839" y="169262"/>
                  </a:lnTo>
                  <a:lnTo>
                    <a:pt x="2514196" y="158134"/>
                  </a:lnTo>
                  <a:cubicBezTo>
                    <a:pt x="2486127" y="152806"/>
                    <a:pt x="2457065" y="150008"/>
                    <a:pt x="2427298" y="150008"/>
                  </a:cubicBezTo>
                  <a:cubicBezTo>
                    <a:pt x="2189163" y="150008"/>
                    <a:pt x="1996117" y="329085"/>
                    <a:pt x="1996117" y="549987"/>
                  </a:cubicBezTo>
                  <a:cubicBezTo>
                    <a:pt x="1996117" y="770889"/>
                    <a:pt x="2189163" y="949966"/>
                    <a:pt x="2427298" y="949966"/>
                  </a:cubicBezTo>
                  <a:cubicBezTo>
                    <a:pt x="2457065" y="949966"/>
                    <a:pt x="2486127" y="947168"/>
                    <a:pt x="2514196" y="941840"/>
                  </a:cubicBezTo>
                  <a:lnTo>
                    <a:pt x="2552839" y="930713"/>
                  </a:lnTo>
                  <a:lnTo>
                    <a:pt x="2552839" y="1099975"/>
                  </a:lnTo>
                  <a:lnTo>
                    <a:pt x="0" y="1099975"/>
                  </a:lnTo>
                  <a:close/>
                </a:path>
              </a:pathLst>
            </a:cu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4" name="Textfeld 13">
              <a:extLst>
                <a:ext uri="{FF2B5EF4-FFF2-40B4-BE49-F238E27FC236}">
                  <a16:creationId xmlns:a16="http://schemas.microsoft.com/office/drawing/2014/main" id="{67059300-8F7F-6423-2F10-0645E4BEEA11}"/>
                </a:ext>
              </a:extLst>
            </p:cNvPr>
            <p:cNvSpPr txBox="1"/>
            <p:nvPr/>
          </p:nvSpPr>
          <p:spPr>
            <a:xfrm>
              <a:off x="250732" y="2897745"/>
              <a:ext cx="1929528" cy="455510"/>
            </a:xfrm>
            <a:prstGeom prst="rect">
              <a:avLst/>
            </a:prstGeom>
            <a:noFill/>
            <a:ln>
              <a:noFill/>
            </a:ln>
          </p:spPr>
          <p:txBody>
            <a:bodyPr wrap="square" rtlCol="0">
              <a:spAutoFit/>
            </a:bodyPr>
            <a:lstStyle/>
            <a:p>
              <a:pPr algn="ctr"/>
              <a:r>
                <a:rPr lang="de-DE" sz="2000" b="1" dirty="0"/>
                <a:t>Tatbestand</a:t>
              </a:r>
            </a:p>
          </p:txBody>
        </p:sp>
        <p:sp>
          <p:nvSpPr>
            <p:cNvPr id="17" name="Textfeld 16">
              <a:extLst>
                <a:ext uri="{FF2B5EF4-FFF2-40B4-BE49-F238E27FC236}">
                  <a16:creationId xmlns:a16="http://schemas.microsoft.com/office/drawing/2014/main" id="{E4B821AB-2583-BE38-518E-69778CD3140C}"/>
                </a:ext>
              </a:extLst>
            </p:cNvPr>
            <p:cNvSpPr txBox="1"/>
            <p:nvPr/>
          </p:nvSpPr>
          <p:spPr>
            <a:xfrm>
              <a:off x="2384902" y="2797097"/>
              <a:ext cx="274304" cy="595666"/>
            </a:xfrm>
            <a:prstGeom prst="rect">
              <a:avLst/>
            </a:prstGeom>
            <a:noFill/>
            <a:ln>
              <a:noFill/>
            </a:ln>
          </p:spPr>
          <p:txBody>
            <a:bodyPr wrap="square" rtlCol="0">
              <a:spAutoFit/>
            </a:bodyPr>
            <a:lstStyle/>
            <a:p>
              <a:pPr algn="ctr"/>
              <a:r>
                <a:rPr lang="de-DE" sz="2800" b="1" dirty="0">
                  <a:solidFill>
                    <a:schemeClr val="bg1"/>
                  </a:solidFill>
                </a:rPr>
                <a:t>1</a:t>
              </a:r>
            </a:p>
          </p:txBody>
        </p:sp>
      </p:grpSp>
      <p:grpSp>
        <p:nvGrpSpPr>
          <p:cNvPr id="23" name="Gruppieren 22">
            <a:extLst>
              <a:ext uri="{FF2B5EF4-FFF2-40B4-BE49-F238E27FC236}">
                <a16:creationId xmlns:a16="http://schemas.microsoft.com/office/drawing/2014/main" id="{37F8EC53-6EFE-E5D6-6B31-23973FDD982D}"/>
              </a:ext>
            </a:extLst>
          </p:cNvPr>
          <p:cNvGrpSpPr/>
          <p:nvPr/>
        </p:nvGrpSpPr>
        <p:grpSpPr>
          <a:xfrm>
            <a:off x="-460478" y="3827648"/>
            <a:ext cx="3203676" cy="1252281"/>
            <a:chOff x="-460478" y="3827648"/>
            <a:chExt cx="3203676" cy="1252281"/>
          </a:xfrm>
        </p:grpSpPr>
        <p:sp>
          <p:nvSpPr>
            <p:cNvPr id="9" name="Rechteck 8">
              <a:extLst>
                <a:ext uri="{FF2B5EF4-FFF2-40B4-BE49-F238E27FC236}">
                  <a16:creationId xmlns:a16="http://schemas.microsoft.com/office/drawing/2014/main" id="{4D834F6A-6F8D-D80F-68CB-CF655515F949}"/>
                </a:ext>
              </a:extLst>
            </p:cNvPr>
            <p:cNvSpPr/>
            <p:nvPr/>
          </p:nvSpPr>
          <p:spPr>
            <a:xfrm>
              <a:off x="1055218" y="3827649"/>
              <a:ext cx="1687980" cy="125228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328354C6-404F-1346-B3D5-24CBADBED1CB}"/>
                </a:ext>
              </a:extLst>
            </p:cNvPr>
            <p:cNvSpPr/>
            <p:nvPr/>
          </p:nvSpPr>
          <p:spPr>
            <a:xfrm>
              <a:off x="1356" y="3827648"/>
              <a:ext cx="2741842" cy="1252280"/>
            </a:xfrm>
            <a:custGeom>
              <a:avLst/>
              <a:gdLst>
                <a:gd name="connsiteX0" fmla="*/ 0 w 2552839"/>
                <a:gd name="connsiteY0" fmla="*/ 0 h 1099975"/>
                <a:gd name="connsiteX1" fmla="*/ 2552839 w 2552839"/>
                <a:gd name="connsiteY1" fmla="*/ 0 h 1099975"/>
                <a:gd name="connsiteX2" fmla="*/ 2552839 w 2552839"/>
                <a:gd name="connsiteY2" fmla="*/ 169262 h 1099975"/>
                <a:gd name="connsiteX3" fmla="*/ 2514196 w 2552839"/>
                <a:gd name="connsiteY3" fmla="*/ 158134 h 1099975"/>
                <a:gd name="connsiteX4" fmla="*/ 2427298 w 2552839"/>
                <a:gd name="connsiteY4" fmla="*/ 150008 h 1099975"/>
                <a:gd name="connsiteX5" fmla="*/ 1996117 w 2552839"/>
                <a:gd name="connsiteY5" fmla="*/ 549987 h 1099975"/>
                <a:gd name="connsiteX6" fmla="*/ 2427298 w 2552839"/>
                <a:gd name="connsiteY6" fmla="*/ 949966 h 1099975"/>
                <a:gd name="connsiteX7" fmla="*/ 2514196 w 2552839"/>
                <a:gd name="connsiteY7" fmla="*/ 941840 h 1099975"/>
                <a:gd name="connsiteX8" fmla="*/ 2552839 w 2552839"/>
                <a:gd name="connsiteY8" fmla="*/ 930713 h 1099975"/>
                <a:gd name="connsiteX9" fmla="*/ 2552839 w 2552839"/>
                <a:gd name="connsiteY9" fmla="*/ 1099975 h 1099975"/>
                <a:gd name="connsiteX10" fmla="*/ 0 w 2552839"/>
                <a:gd name="connsiteY10" fmla="*/ 1099975 h 109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2839" h="1099975">
                  <a:moveTo>
                    <a:pt x="0" y="0"/>
                  </a:moveTo>
                  <a:lnTo>
                    <a:pt x="2552839" y="0"/>
                  </a:lnTo>
                  <a:lnTo>
                    <a:pt x="2552839" y="169262"/>
                  </a:lnTo>
                  <a:lnTo>
                    <a:pt x="2514196" y="158134"/>
                  </a:lnTo>
                  <a:cubicBezTo>
                    <a:pt x="2486127" y="152806"/>
                    <a:pt x="2457065" y="150008"/>
                    <a:pt x="2427298" y="150008"/>
                  </a:cubicBezTo>
                  <a:cubicBezTo>
                    <a:pt x="2189163" y="150008"/>
                    <a:pt x="1996117" y="329085"/>
                    <a:pt x="1996117" y="549987"/>
                  </a:cubicBezTo>
                  <a:cubicBezTo>
                    <a:pt x="1996117" y="770889"/>
                    <a:pt x="2189163" y="949966"/>
                    <a:pt x="2427298" y="949966"/>
                  </a:cubicBezTo>
                  <a:cubicBezTo>
                    <a:pt x="2457065" y="949966"/>
                    <a:pt x="2486127" y="947168"/>
                    <a:pt x="2514196" y="941840"/>
                  </a:cubicBezTo>
                  <a:lnTo>
                    <a:pt x="2552839" y="930713"/>
                  </a:lnTo>
                  <a:lnTo>
                    <a:pt x="2552839" y="1099975"/>
                  </a:lnTo>
                  <a:lnTo>
                    <a:pt x="0" y="1099975"/>
                  </a:lnTo>
                  <a:close/>
                </a:path>
              </a:pathLst>
            </a:cu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5" name="Textfeld 14">
              <a:extLst>
                <a:ext uri="{FF2B5EF4-FFF2-40B4-BE49-F238E27FC236}">
                  <a16:creationId xmlns:a16="http://schemas.microsoft.com/office/drawing/2014/main" id="{4C32DDA5-93E0-CD2F-BC05-32ECDD11F865}"/>
                </a:ext>
              </a:extLst>
            </p:cNvPr>
            <p:cNvSpPr txBox="1"/>
            <p:nvPr/>
          </p:nvSpPr>
          <p:spPr>
            <a:xfrm>
              <a:off x="-460478" y="4226032"/>
              <a:ext cx="3203676" cy="455510"/>
            </a:xfrm>
            <a:prstGeom prst="rect">
              <a:avLst/>
            </a:prstGeom>
            <a:noFill/>
          </p:spPr>
          <p:txBody>
            <a:bodyPr wrap="square" rtlCol="0">
              <a:spAutoFit/>
            </a:bodyPr>
            <a:lstStyle/>
            <a:p>
              <a:pPr algn="ctr"/>
              <a:r>
                <a:rPr lang="de-DE" sz="2000" b="1" dirty="0"/>
                <a:t>Rechtswidrigkeit</a:t>
              </a:r>
              <a:endParaRPr lang="de-DE" sz="1600" b="1" dirty="0"/>
            </a:p>
          </p:txBody>
        </p:sp>
        <p:sp>
          <p:nvSpPr>
            <p:cNvPr id="18" name="Textfeld 17">
              <a:extLst>
                <a:ext uri="{FF2B5EF4-FFF2-40B4-BE49-F238E27FC236}">
                  <a16:creationId xmlns:a16="http://schemas.microsoft.com/office/drawing/2014/main" id="{2FC98D35-F0E6-E055-4438-3CD29FAE8FE2}"/>
                </a:ext>
              </a:extLst>
            </p:cNvPr>
            <p:cNvSpPr txBox="1"/>
            <p:nvPr/>
          </p:nvSpPr>
          <p:spPr>
            <a:xfrm>
              <a:off x="2370763" y="4135837"/>
              <a:ext cx="274169" cy="595666"/>
            </a:xfrm>
            <a:prstGeom prst="rect">
              <a:avLst/>
            </a:prstGeom>
            <a:noFill/>
          </p:spPr>
          <p:txBody>
            <a:bodyPr wrap="square" rtlCol="0">
              <a:spAutoFit/>
            </a:bodyPr>
            <a:lstStyle/>
            <a:p>
              <a:pPr algn="ctr"/>
              <a:r>
                <a:rPr lang="de-DE" sz="2800" b="1" dirty="0">
                  <a:solidFill>
                    <a:schemeClr val="bg1"/>
                  </a:solidFill>
                </a:rPr>
                <a:t>2</a:t>
              </a:r>
            </a:p>
          </p:txBody>
        </p:sp>
      </p:grpSp>
      <p:grpSp>
        <p:nvGrpSpPr>
          <p:cNvPr id="25" name="Gruppieren 24">
            <a:extLst>
              <a:ext uri="{FF2B5EF4-FFF2-40B4-BE49-F238E27FC236}">
                <a16:creationId xmlns:a16="http://schemas.microsoft.com/office/drawing/2014/main" id="{9EE7BB92-6B4B-A8E5-48E4-FC5437F94457}"/>
              </a:ext>
            </a:extLst>
          </p:cNvPr>
          <p:cNvGrpSpPr/>
          <p:nvPr/>
        </p:nvGrpSpPr>
        <p:grpSpPr>
          <a:xfrm>
            <a:off x="1" y="5171365"/>
            <a:ext cx="2741842" cy="1254693"/>
            <a:chOff x="1" y="5171365"/>
            <a:chExt cx="2741842" cy="1254693"/>
          </a:xfrm>
        </p:grpSpPr>
        <p:sp>
          <p:nvSpPr>
            <p:cNvPr id="7" name="Rechteck 6">
              <a:extLst>
                <a:ext uri="{FF2B5EF4-FFF2-40B4-BE49-F238E27FC236}">
                  <a16:creationId xmlns:a16="http://schemas.microsoft.com/office/drawing/2014/main" id="{9D508FB5-B4AE-D792-0249-F4607FFA46BC}"/>
                </a:ext>
              </a:extLst>
            </p:cNvPr>
            <p:cNvSpPr/>
            <p:nvPr/>
          </p:nvSpPr>
          <p:spPr>
            <a:xfrm>
              <a:off x="1053863" y="5171365"/>
              <a:ext cx="1687980" cy="1254693"/>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Form 12">
              <a:extLst>
                <a:ext uri="{FF2B5EF4-FFF2-40B4-BE49-F238E27FC236}">
                  <a16:creationId xmlns:a16="http://schemas.microsoft.com/office/drawing/2014/main" id="{D274B440-7763-A5BA-3303-21617669041A}"/>
                </a:ext>
              </a:extLst>
            </p:cNvPr>
            <p:cNvSpPr/>
            <p:nvPr/>
          </p:nvSpPr>
          <p:spPr>
            <a:xfrm>
              <a:off x="1" y="5171365"/>
              <a:ext cx="2741842" cy="1254693"/>
            </a:xfrm>
            <a:custGeom>
              <a:avLst/>
              <a:gdLst>
                <a:gd name="connsiteX0" fmla="*/ 0 w 2552839"/>
                <a:gd name="connsiteY0" fmla="*/ 0 h 1099975"/>
                <a:gd name="connsiteX1" fmla="*/ 2552839 w 2552839"/>
                <a:gd name="connsiteY1" fmla="*/ 0 h 1099975"/>
                <a:gd name="connsiteX2" fmla="*/ 2552839 w 2552839"/>
                <a:gd name="connsiteY2" fmla="*/ 169262 h 1099975"/>
                <a:gd name="connsiteX3" fmla="*/ 2514196 w 2552839"/>
                <a:gd name="connsiteY3" fmla="*/ 158134 h 1099975"/>
                <a:gd name="connsiteX4" fmla="*/ 2427298 w 2552839"/>
                <a:gd name="connsiteY4" fmla="*/ 150008 h 1099975"/>
                <a:gd name="connsiteX5" fmla="*/ 1996117 w 2552839"/>
                <a:gd name="connsiteY5" fmla="*/ 549987 h 1099975"/>
                <a:gd name="connsiteX6" fmla="*/ 2427298 w 2552839"/>
                <a:gd name="connsiteY6" fmla="*/ 949966 h 1099975"/>
                <a:gd name="connsiteX7" fmla="*/ 2514196 w 2552839"/>
                <a:gd name="connsiteY7" fmla="*/ 941840 h 1099975"/>
                <a:gd name="connsiteX8" fmla="*/ 2552839 w 2552839"/>
                <a:gd name="connsiteY8" fmla="*/ 930713 h 1099975"/>
                <a:gd name="connsiteX9" fmla="*/ 2552839 w 2552839"/>
                <a:gd name="connsiteY9" fmla="*/ 1099975 h 1099975"/>
                <a:gd name="connsiteX10" fmla="*/ 0 w 2552839"/>
                <a:gd name="connsiteY10" fmla="*/ 1099975 h 109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2839" h="1099975">
                  <a:moveTo>
                    <a:pt x="0" y="0"/>
                  </a:moveTo>
                  <a:lnTo>
                    <a:pt x="2552839" y="0"/>
                  </a:lnTo>
                  <a:lnTo>
                    <a:pt x="2552839" y="169262"/>
                  </a:lnTo>
                  <a:lnTo>
                    <a:pt x="2514196" y="158134"/>
                  </a:lnTo>
                  <a:cubicBezTo>
                    <a:pt x="2486127" y="152806"/>
                    <a:pt x="2457065" y="150008"/>
                    <a:pt x="2427298" y="150008"/>
                  </a:cubicBezTo>
                  <a:cubicBezTo>
                    <a:pt x="2189163" y="150008"/>
                    <a:pt x="1996117" y="329085"/>
                    <a:pt x="1996117" y="549987"/>
                  </a:cubicBezTo>
                  <a:cubicBezTo>
                    <a:pt x="1996117" y="770889"/>
                    <a:pt x="2189163" y="949966"/>
                    <a:pt x="2427298" y="949966"/>
                  </a:cubicBezTo>
                  <a:cubicBezTo>
                    <a:pt x="2457065" y="949966"/>
                    <a:pt x="2486127" y="947168"/>
                    <a:pt x="2514196" y="941840"/>
                  </a:cubicBezTo>
                  <a:lnTo>
                    <a:pt x="2552839" y="930713"/>
                  </a:lnTo>
                  <a:lnTo>
                    <a:pt x="2552839" y="1099975"/>
                  </a:lnTo>
                  <a:lnTo>
                    <a:pt x="0" y="1099975"/>
                  </a:lnTo>
                  <a:close/>
                </a:path>
              </a:pathLst>
            </a:cu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6" name="Textfeld 15">
              <a:extLst>
                <a:ext uri="{FF2B5EF4-FFF2-40B4-BE49-F238E27FC236}">
                  <a16:creationId xmlns:a16="http://schemas.microsoft.com/office/drawing/2014/main" id="{BF67E2B6-F04A-A0AC-CD4E-226755F18B12}"/>
                </a:ext>
              </a:extLst>
            </p:cNvPr>
            <p:cNvSpPr txBox="1"/>
            <p:nvPr/>
          </p:nvSpPr>
          <p:spPr>
            <a:xfrm>
              <a:off x="736958" y="5570517"/>
              <a:ext cx="955878" cy="456388"/>
            </a:xfrm>
            <a:prstGeom prst="rect">
              <a:avLst/>
            </a:prstGeom>
            <a:noFill/>
          </p:spPr>
          <p:txBody>
            <a:bodyPr wrap="none" rtlCol="0">
              <a:spAutoFit/>
            </a:bodyPr>
            <a:lstStyle/>
            <a:p>
              <a:pPr algn="ctr"/>
              <a:r>
                <a:rPr lang="de-DE" sz="2000" b="1" dirty="0"/>
                <a:t>Schuld</a:t>
              </a:r>
            </a:p>
          </p:txBody>
        </p:sp>
        <p:sp>
          <p:nvSpPr>
            <p:cNvPr id="19" name="Textfeld 18">
              <a:extLst>
                <a:ext uri="{FF2B5EF4-FFF2-40B4-BE49-F238E27FC236}">
                  <a16:creationId xmlns:a16="http://schemas.microsoft.com/office/drawing/2014/main" id="{3A4E2FA4-6B6A-3FE2-0E4D-0D3E2D410CD7}"/>
                </a:ext>
              </a:extLst>
            </p:cNvPr>
            <p:cNvSpPr txBox="1"/>
            <p:nvPr/>
          </p:nvSpPr>
          <p:spPr>
            <a:xfrm>
              <a:off x="2397983" y="5476773"/>
              <a:ext cx="274168" cy="596814"/>
            </a:xfrm>
            <a:prstGeom prst="rect">
              <a:avLst/>
            </a:prstGeom>
            <a:noFill/>
          </p:spPr>
          <p:txBody>
            <a:bodyPr wrap="square" rtlCol="0">
              <a:spAutoFit/>
            </a:bodyPr>
            <a:lstStyle/>
            <a:p>
              <a:pPr algn="ctr"/>
              <a:r>
                <a:rPr lang="de-DE" sz="2800" b="1" dirty="0">
                  <a:solidFill>
                    <a:schemeClr val="bg1"/>
                  </a:solidFill>
                </a:rPr>
                <a:t>3</a:t>
              </a:r>
            </a:p>
          </p:txBody>
        </p:sp>
      </p:grpSp>
    </p:spTree>
    <p:extLst>
      <p:ext uri="{BB962C8B-B14F-4D97-AF65-F5344CB8AC3E}">
        <p14:creationId xmlns:p14="http://schemas.microsoft.com/office/powerpoint/2010/main" val="3211508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Objektiver Tatbestand">
            <a:extLst>
              <a:ext uri="{FF2B5EF4-FFF2-40B4-BE49-F238E27FC236}">
                <a16:creationId xmlns:a16="http://schemas.microsoft.com/office/drawing/2014/main" id="{1BCF9AA3-EB4A-119D-A4CE-C0EEC8BE775D}"/>
              </a:ext>
            </a:extLst>
          </p:cNvPr>
          <p:cNvGrpSpPr/>
          <p:nvPr/>
        </p:nvGrpSpPr>
        <p:grpSpPr>
          <a:xfrm>
            <a:off x="-9143988" y="0"/>
            <a:ext cx="11008657" cy="6858000"/>
            <a:chOff x="-2544640" y="-1"/>
            <a:chExt cx="11008657" cy="6858000"/>
          </a:xfrm>
        </p:grpSpPr>
        <p:grpSp>
          <p:nvGrpSpPr>
            <p:cNvPr id="14" name="Gruppieren 13">
              <a:extLst>
                <a:ext uri="{FF2B5EF4-FFF2-40B4-BE49-F238E27FC236}">
                  <a16:creationId xmlns:a16="http://schemas.microsoft.com/office/drawing/2014/main" id="{606A222F-0C2F-DFCF-ED51-902AA207B85F}"/>
                </a:ext>
              </a:extLst>
            </p:cNvPr>
            <p:cNvGrpSpPr/>
            <p:nvPr/>
          </p:nvGrpSpPr>
          <p:grpSpPr>
            <a:xfrm>
              <a:off x="-2544640" y="-1"/>
              <a:ext cx="11008657" cy="6858000"/>
              <a:chOff x="0" y="0"/>
              <a:chExt cx="11008657" cy="6858000"/>
            </a:xfrm>
          </p:grpSpPr>
          <p:sp>
            <p:nvSpPr>
              <p:cNvPr id="2" name="Rechteck 1">
                <a:extLst>
                  <a:ext uri="{FF2B5EF4-FFF2-40B4-BE49-F238E27FC236}">
                    <a16:creationId xmlns:a16="http://schemas.microsoft.com/office/drawing/2014/main" id="{FBDF6293-C1F8-AF19-EF01-4629A435F3B1}"/>
                  </a:ext>
                </a:extLst>
              </p:cNvPr>
              <p:cNvSpPr/>
              <p:nvPr/>
            </p:nvSpPr>
            <p:spPr>
              <a:xfrm>
                <a:off x="0" y="0"/>
                <a:ext cx="10327341" cy="6858000"/>
              </a:xfrm>
              <a:prstGeom prst="rect">
                <a:avLst/>
              </a:prstGeom>
              <a:solidFill>
                <a:schemeClr val="accent4">
                  <a:lumMod val="75000"/>
                </a:schemeClr>
              </a:solidFill>
              <a:ln>
                <a:noFill/>
              </a:ln>
              <a:effectLst>
                <a:outerShdw blurRad="254000" dist="38100" algn="l"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obere Ecken abgerundet 3">
                <a:extLst>
                  <a:ext uri="{FF2B5EF4-FFF2-40B4-BE49-F238E27FC236}">
                    <a16:creationId xmlns:a16="http://schemas.microsoft.com/office/drawing/2014/main" id="{F172E24B-4886-1DC1-5D25-ED89C6E18CDA}"/>
                  </a:ext>
                </a:extLst>
              </p:cNvPr>
              <p:cNvSpPr/>
              <p:nvPr/>
            </p:nvSpPr>
            <p:spPr>
              <a:xfrm rot="5400000">
                <a:off x="10139081" y="3747887"/>
                <a:ext cx="1057836" cy="681317"/>
              </a:xfrm>
              <a:prstGeom prst="round2SameRect">
                <a:avLst>
                  <a:gd name="adj1" fmla="val 35088"/>
                  <a:gd name="adj2" fmla="val 0"/>
                </a:avLst>
              </a:prstGeom>
              <a:solidFill>
                <a:schemeClr val="accent4">
                  <a:lumMod val="75000"/>
                </a:schemeClr>
              </a:solidFill>
              <a:ln>
                <a:noFill/>
              </a:ln>
              <a:effectLst>
                <a:outerShdw blurRad="254000" dist="38100" algn="l"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Textfeld 22">
              <a:extLst>
                <a:ext uri="{FF2B5EF4-FFF2-40B4-BE49-F238E27FC236}">
                  <a16:creationId xmlns:a16="http://schemas.microsoft.com/office/drawing/2014/main" id="{C7681529-5B79-69D4-622E-C418CA71052A}"/>
                </a:ext>
              </a:extLst>
            </p:cNvPr>
            <p:cNvSpPr txBox="1"/>
            <p:nvPr/>
          </p:nvSpPr>
          <p:spPr>
            <a:xfrm>
              <a:off x="1631356" y="3497982"/>
              <a:ext cx="3234609" cy="830997"/>
            </a:xfrm>
            <a:prstGeom prst="rect">
              <a:avLst/>
            </a:prstGeom>
            <a:noFill/>
          </p:spPr>
          <p:txBody>
            <a:bodyPr wrap="square" rtlCol="0">
              <a:spAutoFit/>
            </a:bodyPr>
            <a:lstStyle/>
            <a:p>
              <a:r>
                <a:rPr lang="de-DE" sz="1600" i="1" dirty="0">
                  <a:latin typeface="Avenir Next LT Pro" panose="020B0504020202020204"/>
                </a:rPr>
                <a:t>„Ist der Mord vom äußeren Erscheinungsbild auch ein Mord wie er im Gesetz beschrieben wird?“</a:t>
              </a:r>
            </a:p>
          </p:txBody>
        </p:sp>
        <p:sp>
          <p:nvSpPr>
            <p:cNvPr id="16" name="Textfeld 15">
              <a:extLst>
                <a:ext uri="{FF2B5EF4-FFF2-40B4-BE49-F238E27FC236}">
                  <a16:creationId xmlns:a16="http://schemas.microsoft.com/office/drawing/2014/main" id="{A424B39E-4C48-C104-DBE6-0338848405C9}"/>
                </a:ext>
              </a:extLst>
            </p:cNvPr>
            <p:cNvSpPr txBox="1"/>
            <p:nvPr/>
          </p:nvSpPr>
          <p:spPr>
            <a:xfrm>
              <a:off x="968909" y="1922119"/>
              <a:ext cx="6168383" cy="369332"/>
            </a:xfrm>
            <a:prstGeom prst="rect">
              <a:avLst/>
            </a:prstGeom>
            <a:noFill/>
          </p:spPr>
          <p:txBody>
            <a:bodyPr wrap="square" rtlCol="0">
              <a:spAutoFit/>
            </a:bodyPr>
            <a:lstStyle/>
            <a:p>
              <a:r>
                <a:rPr lang="de-DE" dirty="0">
                  <a:latin typeface="Avenir Next LT Pro" panose="020B0504020202020204"/>
                </a:rPr>
                <a:t>Dieser bezieht sich auf das äußere Erscheinungsbild der Tat.</a:t>
              </a:r>
            </a:p>
          </p:txBody>
        </p:sp>
        <p:pic>
          <p:nvPicPr>
            <p:cNvPr id="26" name="Grafik 25">
              <a:extLst>
                <a:ext uri="{FF2B5EF4-FFF2-40B4-BE49-F238E27FC236}">
                  <a16:creationId xmlns:a16="http://schemas.microsoft.com/office/drawing/2014/main" id="{EBE73E21-AA09-B8D5-ACBF-CE514BAB09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560" y="2877265"/>
              <a:ext cx="1861388" cy="1861388"/>
            </a:xfrm>
            <a:prstGeom prst="rect">
              <a:avLst/>
            </a:prstGeom>
          </p:spPr>
        </p:pic>
        <p:sp>
          <p:nvSpPr>
            <p:cNvPr id="15" name="Textfeld 14">
              <a:extLst>
                <a:ext uri="{FF2B5EF4-FFF2-40B4-BE49-F238E27FC236}">
                  <a16:creationId xmlns:a16="http://schemas.microsoft.com/office/drawing/2014/main" id="{F7EF0347-B900-7228-CBBD-6F6D4AA0C0DF}"/>
                </a:ext>
              </a:extLst>
            </p:cNvPr>
            <p:cNvSpPr txBox="1"/>
            <p:nvPr/>
          </p:nvSpPr>
          <p:spPr>
            <a:xfrm>
              <a:off x="477653" y="1319308"/>
              <a:ext cx="4538021" cy="553998"/>
            </a:xfrm>
            <a:prstGeom prst="rect">
              <a:avLst/>
            </a:prstGeom>
            <a:noFill/>
          </p:spPr>
          <p:txBody>
            <a:bodyPr wrap="square" rtlCol="0">
              <a:spAutoFit/>
            </a:bodyPr>
            <a:lstStyle/>
            <a:p>
              <a:r>
                <a:rPr lang="de-DE" sz="3000" i="1" u="sng" dirty="0">
                  <a:latin typeface="Avenir Next LT Pro" panose="020B0504020202020204"/>
                </a:rPr>
                <a:t>Objektiver Tatbestand</a:t>
              </a:r>
            </a:p>
          </p:txBody>
        </p:sp>
      </p:grpSp>
      <p:grpSp>
        <p:nvGrpSpPr>
          <p:cNvPr id="51" name="Subjektiver Tatbestand">
            <a:extLst>
              <a:ext uri="{FF2B5EF4-FFF2-40B4-BE49-F238E27FC236}">
                <a16:creationId xmlns:a16="http://schemas.microsoft.com/office/drawing/2014/main" id="{E59D6F27-BAB0-97F2-F76B-28D2E09BED01}"/>
              </a:ext>
            </a:extLst>
          </p:cNvPr>
          <p:cNvGrpSpPr/>
          <p:nvPr/>
        </p:nvGrpSpPr>
        <p:grpSpPr>
          <a:xfrm>
            <a:off x="-9344159" y="-15180"/>
            <a:ext cx="11008657" cy="6873180"/>
            <a:chOff x="-9344159" y="-15180"/>
            <a:chExt cx="11008657" cy="6873180"/>
          </a:xfrm>
        </p:grpSpPr>
        <p:grpSp>
          <p:nvGrpSpPr>
            <p:cNvPr id="48" name="Subjetiver Tatbestand">
              <a:extLst>
                <a:ext uri="{FF2B5EF4-FFF2-40B4-BE49-F238E27FC236}">
                  <a16:creationId xmlns:a16="http://schemas.microsoft.com/office/drawing/2014/main" id="{84F8CEC7-2E14-5ECE-BF55-B573CA841F88}"/>
                </a:ext>
              </a:extLst>
            </p:cNvPr>
            <p:cNvGrpSpPr/>
            <p:nvPr/>
          </p:nvGrpSpPr>
          <p:grpSpPr>
            <a:xfrm>
              <a:off x="-9344159" y="-15180"/>
              <a:ext cx="11008657" cy="6873180"/>
              <a:chOff x="-3557137" y="1489722"/>
              <a:chExt cx="11008657" cy="6858000"/>
            </a:xfrm>
          </p:grpSpPr>
          <p:grpSp>
            <p:nvGrpSpPr>
              <p:cNvPr id="46" name="Gruppieren 45">
                <a:extLst>
                  <a:ext uri="{FF2B5EF4-FFF2-40B4-BE49-F238E27FC236}">
                    <a16:creationId xmlns:a16="http://schemas.microsoft.com/office/drawing/2014/main" id="{F54C9EA5-ACB7-7482-5A12-391CB70D5ACE}"/>
                  </a:ext>
                </a:extLst>
              </p:cNvPr>
              <p:cNvGrpSpPr/>
              <p:nvPr/>
            </p:nvGrpSpPr>
            <p:grpSpPr>
              <a:xfrm>
                <a:off x="-3557137" y="1489722"/>
                <a:ext cx="11008657" cy="6858000"/>
                <a:chOff x="-3557137" y="1489722"/>
                <a:chExt cx="11008657" cy="6858000"/>
              </a:xfrm>
            </p:grpSpPr>
            <p:grpSp>
              <p:nvGrpSpPr>
                <p:cNvPr id="13" name="Gruppieren 12">
                  <a:extLst>
                    <a:ext uri="{FF2B5EF4-FFF2-40B4-BE49-F238E27FC236}">
                      <a16:creationId xmlns:a16="http://schemas.microsoft.com/office/drawing/2014/main" id="{4AC99362-C493-E473-B991-B74ACC5E4652}"/>
                    </a:ext>
                  </a:extLst>
                </p:cNvPr>
                <p:cNvGrpSpPr/>
                <p:nvPr/>
              </p:nvGrpSpPr>
              <p:grpSpPr>
                <a:xfrm>
                  <a:off x="-3557137" y="1489722"/>
                  <a:ext cx="11008657" cy="6858000"/>
                  <a:chOff x="-177471" y="0"/>
                  <a:chExt cx="11008657" cy="6858000"/>
                </a:xfrm>
              </p:grpSpPr>
              <p:sp>
                <p:nvSpPr>
                  <p:cNvPr id="5" name="Rechteck 4">
                    <a:extLst>
                      <a:ext uri="{FF2B5EF4-FFF2-40B4-BE49-F238E27FC236}">
                        <a16:creationId xmlns:a16="http://schemas.microsoft.com/office/drawing/2014/main" id="{7B182B14-7FF2-9365-B1B2-7ADDA789A5EC}"/>
                      </a:ext>
                    </a:extLst>
                  </p:cNvPr>
                  <p:cNvSpPr/>
                  <p:nvPr/>
                </p:nvSpPr>
                <p:spPr>
                  <a:xfrm>
                    <a:off x="-177471" y="0"/>
                    <a:ext cx="10327341" cy="6858000"/>
                  </a:xfrm>
                  <a:prstGeom prst="rect">
                    <a:avLst/>
                  </a:prstGeom>
                  <a:solidFill>
                    <a:schemeClr val="accent2">
                      <a:lumMod val="75000"/>
                    </a:schemeClr>
                  </a:solidFill>
                  <a:ln>
                    <a:noFill/>
                  </a:ln>
                  <a:effectLst>
                    <a:outerShdw blurRad="254000" dist="38100" algn="l"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obere Ecken abgerundet 5">
                    <a:extLst>
                      <a:ext uri="{FF2B5EF4-FFF2-40B4-BE49-F238E27FC236}">
                        <a16:creationId xmlns:a16="http://schemas.microsoft.com/office/drawing/2014/main" id="{F385BE53-90E6-24B9-770B-B78A5F3EED08}"/>
                      </a:ext>
                    </a:extLst>
                  </p:cNvPr>
                  <p:cNvSpPr/>
                  <p:nvPr/>
                </p:nvSpPr>
                <p:spPr>
                  <a:xfrm rot="5400000">
                    <a:off x="9961609" y="3100592"/>
                    <a:ext cx="1057838" cy="681317"/>
                  </a:xfrm>
                  <a:prstGeom prst="round2SameRect">
                    <a:avLst>
                      <a:gd name="adj1" fmla="val 35088"/>
                      <a:gd name="adj2" fmla="val 0"/>
                    </a:avLst>
                  </a:prstGeom>
                  <a:solidFill>
                    <a:schemeClr val="accent2">
                      <a:lumMod val="75000"/>
                    </a:schemeClr>
                  </a:solidFill>
                  <a:ln>
                    <a:noFill/>
                  </a:ln>
                  <a:effectLst>
                    <a:outerShdw blurRad="254000" dist="38100" algn="l"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1" name="Textfeld 30">
                  <a:extLst>
                    <a:ext uri="{FF2B5EF4-FFF2-40B4-BE49-F238E27FC236}">
                      <a16:creationId xmlns:a16="http://schemas.microsoft.com/office/drawing/2014/main" id="{5C85902F-CC56-701A-DB72-48CAB915D60A}"/>
                    </a:ext>
                  </a:extLst>
                </p:cNvPr>
                <p:cNvSpPr txBox="1"/>
                <p:nvPr/>
              </p:nvSpPr>
              <p:spPr>
                <a:xfrm>
                  <a:off x="898123" y="4543492"/>
                  <a:ext cx="2286000" cy="646331"/>
                </a:xfrm>
                <a:prstGeom prst="rect">
                  <a:avLst/>
                </a:prstGeom>
                <a:noFill/>
              </p:spPr>
              <p:txBody>
                <a:bodyPr wrap="square" rtlCol="0">
                  <a:spAutoFit/>
                </a:bodyPr>
                <a:lstStyle/>
                <a:p>
                  <a:r>
                    <a:rPr lang="de-DE" i="1" dirty="0">
                      <a:latin typeface="Avenir Next LT Pro" panose="020B0504020202020204"/>
                    </a:rPr>
                    <a:t>„Geprüft wird, dass Wissen und Wollen.“</a:t>
                  </a:r>
                </a:p>
              </p:txBody>
            </p:sp>
            <p:pic>
              <p:nvPicPr>
                <p:cNvPr id="30" name="Grafik 29">
                  <a:extLst>
                    <a:ext uri="{FF2B5EF4-FFF2-40B4-BE49-F238E27FC236}">
                      <a16:creationId xmlns:a16="http://schemas.microsoft.com/office/drawing/2014/main" id="{87A799E5-396E-83DC-58BE-7B835BF809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06165">
                  <a:off x="-1059423" y="3741192"/>
                  <a:ext cx="1982486" cy="1982486"/>
                </a:xfrm>
                <a:prstGeom prst="rect">
                  <a:avLst/>
                </a:prstGeom>
              </p:spPr>
            </p:pic>
            <p:sp>
              <p:nvSpPr>
                <p:cNvPr id="28" name="Textfeld 27">
                  <a:extLst>
                    <a:ext uri="{FF2B5EF4-FFF2-40B4-BE49-F238E27FC236}">
                      <a16:creationId xmlns:a16="http://schemas.microsoft.com/office/drawing/2014/main" id="{D64A66AD-64C7-02C6-24BC-7EF9E98FB2C7}"/>
                    </a:ext>
                  </a:extLst>
                </p:cNvPr>
                <p:cNvSpPr txBox="1"/>
                <p:nvPr/>
              </p:nvSpPr>
              <p:spPr>
                <a:xfrm>
                  <a:off x="-596861" y="2971742"/>
                  <a:ext cx="6610552" cy="369332"/>
                </a:xfrm>
                <a:prstGeom prst="rect">
                  <a:avLst/>
                </a:prstGeom>
                <a:noFill/>
              </p:spPr>
              <p:txBody>
                <a:bodyPr wrap="square" rtlCol="0">
                  <a:spAutoFit/>
                </a:bodyPr>
                <a:lstStyle/>
                <a:p>
                  <a:r>
                    <a:rPr lang="de-DE" sz="1800" dirty="0">
                      <a:effectLst/>
                      <a:latin typeface="Avenir Next LT Pro" panose="020B0504020202020204"/>
                      <a:ea typeface="Times New Roman" panose="02020603050405020304" pitchFamily="18" charset="0"/>
                      <a:cs typeface="Calibri" panose="020F0502020204030204" pitchFamily="34" charset="0"/>
                    </a:rPr>
                    <a:t>Dieser bezieht sich dabei auf die Vorstellungswelt der Täter*innen. </a:t>
                  </a:r>
                  <a:endParaRPr lang="de-DE" dirty="0">
                    <a:latin typeface="Avenir Next LT Pro" panose="020B0504020202020204"/>
                  </a:endParaRPr>
                </a:p>
              </p:txBody>
            </p:sp>
            <p:sp>
              <p:nvSpPr>
                <p:cNvPr id="27" name="Textfeld 26">
                  <a:extLst>
                    <a:ext uri="{FF2B5EF4-FFF2-40B4-BE49-F238E27FC236}">
                      <a16:creationId xmlns:a16="http://schemas.microsoft.com/office/drawing/2014/main" id="{3E4CE505-6598-C239-B969-CC724E006850}"/>
                    </a:ext>
                  </a:extLst>
                </p:cNvPr>
                <p:cNvSpPr txBox="1"/>
                <p:nvPr/>
              </p:nvSpPr>
              <p:spPr>
                <a:xfrm>
                  <a:off x="-1389248" y="2394232"/>
                  <a:ext cx="4263443" cy="553998"/>
                </a:xfrm>
                <a:prstGeom prst="rect">
                  <a:avLst/>
                </a:prstGeom>
                <a:noFill/>
              </p:spPr>
              <p:txBody>
                <a:bodyPr wrap="square" rtlCol="0">
                  <a:spAutoFit/>
                </a:bodyPr>
                <a:lstStyle/>
                <a:p>
                  <a:r>
                    <a:rPr lang="de-DE" sz="3000" i="1" u="sng" dirty="0">
                      <a:latin typeface="Avenir Next LT Pro" panose="020B0504020202020204"/>
                    </a:rPr>
                    <a:t>Subjektiver Tatbestand</a:t>
                  </a:r>
                </a:p>
              </p:txBody>
            </p:sp>
          </p:grpSp>
          <p:sp>
            <p:nvSpPr>
              <p:cNvPr id="32" name="Textfeld 31">
                <a:extLst>
                  <a:ext uri="{FF2B5EF4-FFF2-40B4-BE49-F238E27FC236}">
                    <a16:creationId xmlns:a16="http://schemas.microsoft.com/office/drawing/2014/main" id="{87FAFCF4-2751-506C-7BCD-7092AFCC72B3}"/>
                  </a:ext>
                </a:extLst>
              </p:cNvPr>
              <p:cNvSpPr txBox="1"/>
              <p:nvPr/>
            </p:nvSpPr>
            <p:spPr>
              <a:xfrm>
                <a:off x="-426542" y="5903390"/>
                <a:ext cx="5725751" cy="369332"/>
              </a:xfrm>
              <a:prstGeom prst="rect">
                <a:avLst/>
              </a:prstGeom>
              <a:noFill/>
            </p:spPr>
            <p:txBody>
              <a:bodyPr wrap="square" rtlCol="0">
                <a:spAutoFit/>
              </a:bodyPr>
              <a:lstStyle/>
              <a:p>
                <a:r>
                  <a:rPr lang="de-DE" b="1" dirty="0">
                    <a:latin typeface="Avenir Next LT Pro" panose="020B0504020202020204"/>
                  </a:rPr>
                  <a:t>Dabei wird in vorsätzlich und fahrlässig unterschieden.</a:t>
                </a:r>
              </a:p>
            </p:txBody>
          </p:sp>
        </p:grpSp>
        <p:cxnSp>
          <p:nvCxnSpPr>
            <p:cNvPr id="50" name="Gerader Verbinder 49">
              <a:extLst>
                <a:ext uri="{FF2B5EF4-FFF2-40B4-BE49-F238E27FC236}">
                  <a16:creationId xmlns:a16="http://schemas.microsoft.com/office/drawing/2014/main" id="{B9EA2413-AF47-A9DA-1FA4-5CF5898581B9}"/>
                </a:ext>
              </a:extLst>
            </p:cNvPr>
            <p:cNvCxnSpPr/>
            <p:nvPr/>
          </p:nvCxnSpPr>
          <p:spPr>
            <a:xfrm>
              <a:off x="-6383883" y="4386623"/>
              <a:ext cx="4135269" cy="21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 name="Vorsatz">
            <a:extLst>
              <a:ext uri="{FF2B5EF4-FFF2-40B4-BE49-F238E27FC236}">
                <a16:creationId xmlns:a16="http://schemas.microsoft.com/office/drawing/2014/main" id="{D96FFAB0-3FE2-F77D-88EC-3058A00BBFF1}"/>
              </a:ext>
            </a:extLst>
          </p:cNvPr>
          <p:cNvGrpSpPr/>
          <p:nvPr/>
        </p:nvGrpSpPr>
        <p:grpSpPr>
          <a:xfrm>
            <a:off x="-9703532" y="-41715"/>
            <a:ext cx="11008657" cy="6899716"/>
            <a:chOff x="-3222405" y="244917"/>
            <a:chExt cx="11008657" cy="6858000"/>
          </a:xfrm>
        </p:grpSpPr>
        <p:grpSp>
          <p:nvGrpSpPr>
            <p:cNvPr id="12" name="Gruppieren 11">
              <a:extLst>
                <a:ext uri="{FF2B5EF4-FFF2-40B4-BE49-F238E27FC236}">
                  <a16:creationId xmlns:a16="http://schemas.microsoft.com/office/drawing/2014/main" id="{B528A0A9-7FC6-6E9F-BAB6-AB3321833734}"/>
                </a:ext>
              </a:extLst>
            </p:cNvPr>
            <p:cNvGrpSpPr/>
            <p:nvPr/>
          </p:nvGrpSpPr>
          <p:grpSpPr>
            <a:xfrm>
              <a:off x="-3222405" y="244917"/>
              <a:ext cx="11008657" cy="6858000"/>
              <a:chOff x="-544659" y="0"/>
              <a:chExt cx="11008657" cy="6858000"/>
            </a:xfrm>
          </p:grpSpPr>
          <p:sp>
            <p:nvSpPr>
              <p:cNvPr id="7" name="Rechteck 6">
                <a:extLst>
                  <a:ext uri="{FF2B5EF4-FFF2-40B4-BE49-F238E27FC236}">
                    <a16:creationId xmlns:a16="http://schemas.microsoft.com/office/drawing/2014/main" id="{6D162F3B-4746-5360-786F-B2E64A346669}"/>
                  </a:ext>
                </a:extLst>
              </p:cNvPr>
              <p:cNvSpPr/>
              <p:nvPr/>
            </p:nvSpPr>
            <p:spPr>
              <a:xfrm>
                <a:off x="-544659" y="0"/>
                <a:ext cx="10327341" cy="6858000"/>
              </a:xfrm>
              <a:prstGeom prst="rect">
                <a:avLst/>
              </a:prstGeom>
              <a:solidFill>
                <a:schemeClr val="accent5">
                  <a:lumMod val="60000"/>
                  <a:lumOff val="40000"/>
                </a:schemeClr>
              </a:solidFill>
              <a:ln>
                <a:noFill/>
              </a:ln>
              <a:effectLst>
                <a:outerShdw blurRad="254000" dist="38100" algn="l"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obere Ecken abgerundet 7">
                <a:extLst>
                  <a:ext uri="{FF2B5EF4-FFF2-40B4-BE49-F238E27FC236}">
                    <a16:creationId xmlns:a16="http://schemas.microsoft.com/office/drawing/2014/main" id="{C0D5B17A-01BE-4335-AE89-FBE7390E5CB5}"/>
                  </a:ext>
                </a:extLst>
              </p:cNvPr>
              <p:cNvSpPr/>
              <p:nvPr/>
            </p:nvSpPr>
            <p:spPr>
              <a:xfrm rot="5400000">
                <a:off x="9594421" y="2503441"/>
                <a:ext cx="1057838" cy="681317"/>
              </a:xfrm>
              <a:prstGeom prst="round2SameRect">
                <a:avLst>
                  <a:gd name="adj1" fmla="val 35088"/>
                  <a:gd name="adj2" fmla="val 0"/>
                </a:avLst>
              </a:prstGeom>
              <a:solidFill>
                <a:schemeClr val="accent5">
                  <a:lumMod val="60000"/>
                  <a:lumOff val="40000"/>
                </a:schemeClr>
              </a:solidFill>
              <a:ln>
                <a:noFill/>
              </a:ln>
              <a:effectLst>
                <a:outerShdw blurRad="254000" dist="38100" algn="l"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5" name="Grafik 34">
              <a:extLst>
                <a:ext uri="{FF2B5EF4-FFF2-40B4-BE49-F238E27FC236}">
                  <a16:creationId xmlns:a16="http://schemas.microsoft.com/office/drawing/2014/main" id="{E32C6880-D868-35CA-8B83-76319FF9BA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0793" y="3004627"/>
              <a:ext cx="1762611" cy="1762611"/>
            </a:xfrm>
            <a:prstGeom prst="rect">
              <a:avLst/>
            </a:prstGeom>
          </p:spPr>
        </p:pic>
        <p:sp>
          <p:nvSpPr>
            <p:cNvPr id="36" name="Textfeld 35">
              <a:extLst>
                <a:ext uri="{FF2B5EF4-FFF2-40B4-BE49-F238E27FC236}">
                  <a16:creationId xmlns:a16="http://schemas.microsoft.com/office/drawing/2014/main" id="{E5F65CA7-F750-E3E6-7893-4D220123670F}"/>
                </a:ext>
              </a:extLst>
            </p:cNvPr>
            <p:cNvSpPr txBox="1"/>
            <p:nvPr/>
          </p:nvSpPr>
          <p:spPr>
            <a:xfrm>
              <a:off x="1234913" y="1964954"/>
              <a:ext cx="3867740" cy="1477328"/>
            </a:xfrm>
            <a:prstGeom prst="rect">
              <a:avLst/>
            </a:prstGeom>
            <a:noFill/>
          </p:spPr>
          <p:txBody>
            <a:bodyPr wrap="square" rtlCol="0">
              <a:spAutoFit/>
            </a:bodyPr>
            <a:lstStyle/>
            <a:p>
              <a:r>
                <a:rPr lang="de-DE" sz="1800" dirty="0">
                  <a:effectLst/>
                  <a:latin typeface="Avenir Next LT Pro" panose="020B0504020202020204"/>
                  <a:ea typeface="Times New Roman" panose="02020603050405020304" pitchFamily="18" charset="0"/>
                  <a:cs typeface="Calibri" panose="020F0502020204030204" pitchFamily="34" charset="0"/>
                </a:rPr>
                <a:t>Beim vorsätzlichen Handeln gilt das „Wissen und Wollen“. Die Täter*innen wissen, dass zum Beispiel eine Körperverletzung strafba</a:t>
              </a:r>
              <a:r>
                <a:rPr lang="de-DE" dirty="0">
                  <a:latin typeface="Avenir Next LT Pro" panose="020B0504020202020204"/>
                  <a:ea typeface="Times New Roman" panose="02020603050405020304" pitchFamily="18" charset="0"/>
                  <a:cs typeface="Calibri" panose="020F0502020204030204" pitchFamily="34" charset="0"/>
                </a:rPr>
                <a:t>r ist und führen sie trotzdem durch.</a:t>
              </a:r>
              <a:endParaRPr lang="de-DE" dirty="0">
                <a:latin typeface="Avenir Next LT Pro" panose="020B0504020202020204"/>
              </a:endParaRPr>
            </a:p>
          </p:txBody>
        </p:sp>
        <p:sp>
          <p:nvSpPr>
            <p:cNvPr id="33" name="Textfeld 32">
              <a:extLst>
                <a:ext uri="{FF2B5EF4-FFF2-40B4-BE49-F238E27FC236}">
                  <a16:creationId xmlns:a16="http://schemas.microsoft.com/office/drawing/2014/main" id="{4EBCD39F-A0C0-8969-98E3-E63C26EDDDD5}"/>
                </a:ext>
              </a:extLst>
            </p:cNvPr>
            <p:cNvSpPr txBox="1"/>
            <p:nvPr/>
          </p:nvSpPr>
          <p:spPr>
            <a:xfrm>
              <a:off x="-747751" y="1239579"/>
              <a:ext cx="5725751" cy="553998"/>
            </a:xfrm>
            <a:prstGeom prst="rect">
              <a:avLst/>
            </a:prstGeom>
            <a:noFill/>
          </p:spPr>
          <p:txBody>
            <a:bodyPr wrap="square" rtlCol="0">
              <a:spAutoFit/>
            </a:bodyPr>
            <a:lstStyle/>
            <a:p>
              <a:r>
                <a:rPr lang="de-DE" sz="3000" u="sng" dirty="0">
                  <a:latin typeface="Avenir Next LT Pro" panose="020B0504020202020204"/>
                </a:rPr>
                <a:t>Vorsätzliches Handeln (§ 15 StGB)</a:t>
              </a:r>
            </a:p>
          </p:txBody>
        </p:sp>
      </p:grpSp>
      <p:grpSp>
        <p:nvGrpSpPr>
          <p:cNvPr id="55" name="Fahrl">
            <a:extLst>
              <a:ext uri="{FF2B5EF4-FFF2-40B4-BE49-F238E27FC236}">
                <a16:creationId xmlns:a16="http://schemas.microsoft.com/office/drawing/2014/main" id="{C56F0324-4CA3-AD74-5AD0-9546244145E1}"/>
              </a:ext>
            </a:extLst>
          </p:cNvPr>
          <p:cNvGrpSpPr/>
          <p:nvPr/>
        </p:nvGrpSpPr>
        <p:grpSpPr>
          <a:xfrm>
            <a:off x="-9989568" y="-10706"/>
            <a:ext cx="11008657" cy="6895242"/>
            <a:chOff x="-9989568" y="-10706"/>
            <a:chExt cx="11008657" cy="6895242"/>
          </a:xfrm>
        </p:grpSpPr>
        <p:grpSp>
          <p:nvGrpSpPr>
            <p:cNvPr id="45" name="Fahrlässig">
              <a:extLst>
                <a:ext uri="{FF2B5EF4-FFF2-40B4-BE49-F238E27FC236}">
                  <a16:creationId xmlns:a16="http://schemas.microsoft.com/office/drawing/2014/main" id="{68A03AB5-A824-81B6-5DAD-CEEF80059F17}"/>
                </a:ext>
              </a:extLst>
            </p:cNvPr>
            <p:cNvGrpSpPr/>
            <p:nvPr/>
          </p:nvGrpSpPr>
          <p:grpSpPr>
            <a:xfrm>
              <a:off x="-9989568" y="-10706"/>
              <a:ext cx="11008657" cy="6895242"/>
              <a:chOff x="-11305081" y="5105266"/>
              <a:chExt cx="11008657" cy="6858000"/>
            </a:xfrm>
          </p:grpSpPr>
          <p:grpSp>
            <p:nvGrpSpPr>
              <p:cNvPr id="11" name="Gruppieren 10">
                <a:extLst>
                  <a:ext uri="{FF2B5EF4-FFF2-40B4-BE49-F238E27FC236}">
                    <a16:creationId xmlns:a16="http://schemas.microsoft.com/office/drawing/2014/main" id="{DAE9A60F-BE7D-34CF-1A0E-B8785D8E4FB1}"/>
                  </a:ext>
                </a:extLst>
              </p:cNvPr>
              <p:cNvGrpSpPr/>
              <p:nvPr/>
            </p:nvGrpSpPr>
            <p:grpSpPr>
              <a:xfrm>
                <a:off x="-11305081" y="5105266"/>
                <a:ext cx="11008657" cy="6858000"/>
                <a:chOff x="-835654" y="0"/>
                <a:chExt cx="11008657" cy="6858000"/>
              </a:xfrm>
            </p:grpSpPr>
            <p:sp>
              <p:nvSpPr>
                <p:cNvPr id="9" name="Rechteck 8">
                  <a:extLst>
                    <a:ext uri="{FF2B5EF4-FFF2-40B4-BE49-F238E27FC236}">
                      <a16:creationId xmlns:a16="http://schemas.microsoft.com/office/drawing/2014/main" id="{E8D34C7F-5898-6E17-00B8-653E39786651}"/>
                    </a:ext>
                  </a:extLst>
                </p:cNvPr>
                <p:cNvSpPr/>
                <p:nvPr/>
              </p:nvSpPr>
              <p:spPr>
                <a:xfrm>
                  <a:off x="-835654" y="0"/>
                  <a:ext cx="10327341" cy="6858000"/>
                </a:xfrm>
                <a:prstGeom prst="rect">
                  <a:avLst/>
                </a:prstGeom>
                <a:solidFill>
                  <a:schemeClr val="accent3"/>
                </a:solidFill>
                <a:ln>
                  <a:noFill/>
                </a:ln>
                <a:effectLst>
                  <a:outerShdw blurRad="254000" dist="38100" algn="l"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obere Ecken abgerundet 9">
                  <a:extLst>
                    <a:ext uri="{FF2B5EF4-FFF2-40B4-BE49-F238E27FC236}">
                      <a16:creationId xmlns:a16="http://schemas.microsoft.com/office/drawing/2014/main" id="{76AFD898-5F76-0214-9382-CF097AA2590F}"/>
                    </a:ext>
                  </a:extLst>
                </p:cNvPr>
                <p:cNvSpPr/>
                <p:nvPr/>
              </p:nvSpPr>
              <p:spPr>
                <a:xfrm rot="5400000">
                  <a:off x="9303426" y="1557563"/>
                  <a:ext cx="1057838" cy="681317"/>
                </a:xfrm>
                <a:prstGeom prst="round2SameRect">
                  <a:avLst>
                    <a:gd name="adj1" fmla="val 35088"/>
                    <a:gd name="adj2" fmla="val 0"/>
                  </a:avLst>
                </a:prstGeom>
                <a:solidFill>
                  <a:schemeClr val="accent3"/>
                </a:solidFill>
                <a:ln>
                  <a:noFill/>
                </a:ln>
                <a:effectLst>
                  <a:outerShdw blurRad="254000" dist="38100" algn="l"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7" name="Textfeld 36">
                <a:extLst>
                  <a:ext uri="{FF2B5EF4-FFF2-40B4-BE49-F238E27FC236}">
                    <a16:creationId xmlns:a16="http://schemas.microsoft.com/office/drawing/2014/main" id="{F5021D38-BF4A-312A-4590-6266BA2700DA}"/>
                  </a:ext>
                </a:extLst>
              </p:cNvPr>
              <p:cNvSpPr txBox="1"/>
              <p:nvPr/>
            </p:nvSpPr>
            <p:spPr>
              <a:xfrm>
                <a:off x="-8435128" y="5851165"/>
                <a:ext cx="4629578" cy="553998"/>
              </a:xfrm>
              <a:prstGeom prst="rect">
                <a:avLst/>
              </a:prstGeom>
              <a:noFill/>
            </p:spPr>
            <p:txBody>
              <a:bodyPr wrap="square" rtlCol="0">
                <a:spAutoFit/>
              </a:bodyPr>
              <a:lstStyle/>
              <a:p>
                <a:r>
                  <a:rPr lang="de-DE" sz="3000" u="sng" dirty="0">
                    <a:latin typeface="Avenir Next LT Pro" panose="020B0504020202020204"/>
                  </a:rPr>
                  <a:t>Fahrlässiges Handeln</a:t>
                </a:r>
              </a:p>
            </p:txBody>
          </p:sp>
          <p:pic>
            <p:nvPicPr>
              <p:cNvPr id="39" name="Grafik 38">
                <a:extLst>
                  <a:ext uri="{FF2B5EF4-FFF2-40B4-BE49-F238E27FC236}">
                    <a16:creationId xmlns:a16="http://schemas.microsoft.com/office/drawing/2014/main" id="{DA4FA814-60A1-C1D3-60B9-8C0080F607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05987" y="7096241"/>
                <a:ext cx="1951442" cy="1951442"/>
              </a:xfrm>
              <a:prstGeom prst="rect">
                <a:avLst/>
              </a:prstGeom>
            </p:spPr>
          </p:pic>
          <p:sp>
            <p:nvSpPr>
              <p:cNvPr id="40" name="Textfeld 39">
                <a:extLst>
                  <a:ext uri="{FF2B5EF4-FFF2-40B4-BE49-F238E27FC236}">
                    <a16:creationId xmlns:a16="http://schemas.microsoft.com/office/drawing/2014/main" id="{B12FC407-1B2C-F373-E056-5D6B459F5B29}"/>
                  </a:ext>
                </a:extLst>
              </p:cNvPr>
              <p:cNvSpPr txBox="1"/>
              <p:nvPr/>
            </p:nvSpPr>
            <p:spPr>
              <a:xfrm>
                <a:off x="-6981860" y="6587298"/>
                <a:ext cx="3330509" cy="1200329"/>
              </a:xfrm>
              <a:prstGeom prst="rect">
                <a:avLst/>
              </a:prstGeom>
              <a:noFill/>
            </p:spPr>
            <p:txBody>
              <a:bodyPr wrap="square" rtlCol="0">
                <a:spAutoFit/>
              </a:bodyPr>
              <a:lstStyle/>
              <a:p>
                <a:r>
                  <a:rPr lang="de-DE" dirty="0">
                    <a:latin typeface="Avenir Next LT Pro" panose="020B0504020202020204"/>
                  </a:rPr>
                  <a:t>Hier steht das Wissen im Vordergrund aber nicht das wollen. Man spricht von Verletzung der Sorgfaltspflicht.</a:t>
                </a:r>
              </a:p>
            </p:txBody>
          </p:sp>
          <p:sp>
            <p:nvSpPr>
              <p:cNvPr id="41" name="Textfeld 40">
                <a:extLst>
                  <a:ext uri="{FF2B5EF4-FFF2-40B4-BE49-F238E27FC236}">
                    <a16:creationId xmlns:a16="http://schemas.microsoft.com/office/drawing/2014/main" id="{CE187AD1-EB38-CC95-0EA9-EDBAADE0BB75}"/>
                  </a:ext>
                </a:extLst>
              </p:cNvPr>
              <p:cNvSpPr txBox="1"/>
              <p:nvPr/>
            </p:nvSpPr>
            <p:spPr>
              <a:xfrm>
                <a:off x="-9571513" y="9003662"/>
                <a:ext cx="8151022" cy="397949"/>
              </a:xfrm>
              <a:prstGeom prst="rect">
                <a:avLst/>
              </a:prstGeom>
              <a:noFill/>
            </p:spPr>
            <p:txBody>
              <a:bodyPr wrap="square" rtlCol="0">
                <a:spAutoFit/>
              </a:bodyPr>
              <a:lstStyle/>
              <a:p>
                <a:r>
                  <a:rPr lang="de-DE" sz="2000" b="1" dirty="0">
                    <a:latin typeface="Avenir Next LT Pro" panose="020B0504020202020204"/>
                  </a:rPr>
                  <a:t>Eine Fahrlässigkeit muss nach dem Gesetz strafbar sein! (Bsp. § 229 StGB)</a:t>
                </a:r>
              </a:p>
            </p:txBody>
          </p:sp>
        </p:grpSp>
        <p:cxnSp>
          <p:nvCxnSpPr>
            <p:cNvPr id="53" name="Gerader Verbinder 52">
              <a:extLst>
                <a:ext uri="{FF2B5EF4-FFF2-40B4-BE49-F238E27FC236}">
                  <a16:creationId xmlns:a16="http://schemas.microsoft.com/office/drawing/2014/main" id="{41A87DE1-1FB9-AA7E-2987-E0335D1C21F3}"/>
                </a:ext>
              </a:extLst>
            </p:cNvPr>
            <p:cNvCxnSpPr>
              <a:cxnSpLocks/>
            </p:cNvCxnSpPr>
            <p:nvPr/>
          </p:nvCxnSpPr>
          <p:spPr>
            <a:xfrm flipV="1">
              <a:off x="-8420100" y="3906699"/>
              <a:ext cx="6793976" cy="3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1594214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547 0 L 0.75117 0 " pathEditMode="relative" rAng="0" ptsTypes="AA">
                                      <p:cBhvr>
                                        <p:cTn id="6" dur="1250" fill="hold"/>
                                        <p:tgtEl>
                                          <p:spTgt spid="44"/>
                                        </p:tgtEl>
                                        <p:attrNameLst>
                                          <p:attrName>ppt_x</p:attrName>
                                          <p:attrName>ppt_y</p:attrName>
                                        </p:attrNameLst>
                                      </p:cBhvr>
                                      <p:rCtr x="37826"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75E-6 -2.59259E-6 L 0.75677 -0.00393 " pathEditMode="relative" rAng="0" ptsTypes="AA">
                                      <p:cBhvr>
                                        <p:cTn id="10" dur="1500" fill="hold"/>
                                        <p:tgtEl>
                                          <p:spTgt spid="51"/>
                                        </p:tgtEl>
                                        <p:attrNameLst>
                                          <p:attrName>ppt_x</p:attrName>
                                          <p:attrName>ppt_y</p:attrName>
                                        </p:attrNameLst>
                                      </p:cBhvr>
                                      <p:rCtr x="37839" y="-208"/>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1.04167E-6 -7.40741E-7 L 0.75963 -0.00602 " pathEditMode="relative" rAng="0" ptsTypes="AA">
                                      <p:cBhvr>
                                        <p:cTn id="14" dur="1500" fill="hold"/>
                                        <p:tgtEl>
                                          <p:spTgt spid="47"/>
                                        </p:tgtEl>
                                        <p:attrNameLst>
                                          <p:attrName>ppt_x</p:attrName>
                                          <p:attrName>ppt_y</p:attrName>
                                        </p:attrNameLst>
                                      </p:cBhvr>
                                      <p:rCtr x="37982" y="-301"/>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1.45833E-6 2.59259E-6 L 0.74557 -0.00625 " pathEditMode="relative" rAng="0" ptsTypes="AA">
                                      <p:cBhvr>
                                        <p:cTn id="18" dur="1500" fill="hold"/>
                                        <p:tgtEl>
                                          <p:spTgt spid="55"/>
                                        </p:tgtEl>
                                        <p:attrNameLst>
                                          <p:attrName>ppt_x</p:attrName>
                                          <p:attrName>ppt_y</p:attrName>
                                        </p:attrNameLst>
                                      </p:cBhvr>
                                      <p:rCtr x="37279"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ihandform: Form 29">
            <a:extLst>
              <a:ext uri="{FF2B5EF4-FFF2-40B4-BE49-F238E27FC236}">
                <a16:creationId xmlns:a16="http://schemas.microsoft.com/office/drawing/2014/main" id="{EE593685-82A4-E94A-F1D7-31F8E901B3A0}"/>
              </a:ext>
            </a:extLst>
          </p:cNvPr>
          <p:cNvSpPr/>
          <p:nvPr/>
        </p:nvSpPr>
        <p:spPr>
          <a:xfrm>
            <a:off x="6210214" y="3547695"/>
            <a:ext cx="1805792" cy="1801538"/>
          </a:xfrm>
          <a:custGeom>
            <a:avLst/>
            <a:gdLst>
              <a:gd name="connsiteX0" fmla="*/ 946166 w 1805792"/>
              <a:gd name="connsiteY0" fmla="*/ 0 h 1801538"/>
              <a:gd name="connsiteX1" fmla="*/ 1341742 w 1805792"/>
              <a:gd name="connsiteY1" fmla="*/ 0 h 1801538"/>
              <a:gd name="connsiteX2" fmla="*/ 1344818 w 1805792"/>
              <a:gd name="connsiteY2" fmla="*/ 4563 h 1801538"/>
              <a:gd name="connsiteX3" fmla="*/ 1484825 w 1805792"/>
              <a:gd name="connsiteY3" fmla="*/ 62556 h 1801538"/>
              <a:gd name="connsiteX4" fmla="*/ 1624832 w 1805792"/>
              <a:gd name="connsiteY4" fmla="*/ 4563 h 1801538"/>
              <a:gd name="connsiteX5" fmla="*/ 1627909 w 1805792"/>
              <a:gd name="connsiteY5" fmla="*/ 0 h 1801538"/>
              <a:gd name="connsiteX6" fmla="*/ 1805792 w 1805792"/>
              <a:gd name="connsiteY6" fmla="*/ 0 h 1801538"/>
              <a:gd name="connsiteX7" fmla="*/ 1801842 w 1805792"/>
              <a:gd name="connsiteY7" fmla="*/ 78227 h 1801538"/>
              <a:gd name="connsiteX8" fmla="*/ 82708 w 1805792"/>
              <a:gd name="connsiteY8" fmla="*/ 1797361 h 1801538"/>
              <a:gd name="connsiteX9" fmla="*/ 0 w 1805792"/>
              <a:gd name="connsiteY9" fmla="*/ 1801538 h 1801538"/>
              <a:gd name="connsiteX10" fmla="*/ 0 w 1805792"/>
              <a:gd name="connsiteY10" fmla="*/ 1597398 h 1801538"/>
              <a:gd name="connsiteX11" fmla="*/ 25793 w 1805792"/>
              <a:gd name="connsiteY11" fmla="*/ 1580008 h 1801538"/>
              <a:gd name="connsiteX12" fmla="*/ 83786 w 1805792"/>
              <a:gd name="connsiteY12" fmla="*/ 1440001 h 1801538"/>
              <a:gd name="connsiteX13" fmla="*/ 25793 w 1805792"/>
              <a:gd name="connsiteY13" fmla="*/ 1299994 h 1801538"/>
              <a:gd name="connsiteX14" fmla="*/ 0 w 1805792"/>
              <a:gd name="connsiteY14" fmla="*/ 1282604 h 1801538"/>
              <a:gd name="connsiteX15" fmla="*/ 0 w 1805792"/>
              <a:gd name="connsiteY15" fmla="*/ 946166 h 1801538"/>
              <a:gd name="connsiteX16" fmla="*/ 946166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946166" y="0"/>
                </a:moveTo>
                <a:lnTo>
                  <a:pt x="1341742" y="0"/>
                </a:lnTo>
                <a:lnTo>
                  <a:pt x="1344818" y="4563"/>
                </a:lnTo>
                <a:cubicBezTo>
                  <a:pt x="1380649" y="40394"/>
                  <a:pt x="1430149" y="62556"/>
                  <a:pt x="1484825" y="62556"/>
                </a:cubicBezTo>
                <a:cubicBezTo>
                  <a:pt x="1539501" y="62556"/>
                  <a:pt x="1589001" y="40394"/>
                  <a:pt x="1624832" y="4563"/>
                </a:cubicBezTo>
                <a:lnTo>
                  <a:pt x="1627909" y="0"/>
                </a:lnTo>
                <a:lnTo>
                  <a:pt x="1805792" y="0"/>
                </a:lnTo>
                <a:lnTo>
                  <a:pt x="1801842" y="78227"/>
                </a:lnTo>
                <a:cubicBezTo>
                  <a:pt x="1709787" y="984677"/>
                  <a:pt x="989159" y="1705306"/>
                  <a:pt x="82708" y="1797361"/>
                </a:cubicBezTo>
                <a:lnTo>
                  <a:pt x="0" y="1801538"/>
                </a:lnTo>
                <a:lnTo>
                  <a:pt x="0" y="1597398"/>
                </a:lnTo>
                <a:lnTo>
                  <a:pt x="25793" y="1580008"/>
                </a:lnTo>
                <a:cubicBezTo>
                  <a:pt x="61624" y="1544177"/>
                  <a:pt x="83786" y="1494677"/>
                  <a:pt x="83786" y="1440001"/>
                </a:cubicBezTo>
                <a:cubicBezTo>
                  <a:pt x="83786" y="1385325"/>
                  <a:pt x="61624" y="1335825"/>
                  <a:pt x="25793" y="1299994"/>
                </a:cubicBezTo>
                <a:lnTo>
                  <a:pt x="0" y="1282604"/>
                </a:lnTo>
                <a:lnTo>
                  <a:pt x="0" y="946166"/>
                </a:lnTo>
                <a:cubicBezTo>
                  <a:pt x="0" y="423613"/>
                  <a:pt x="423613" y="0"/>
                  <a:pt x="946166" y="0"/>
                </a:cubicBezTo>
                <a:close/>
              </a:path>
            </a:pathLst>
          </a:cu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1" name="Freihandform: Form 30">
            <a:extLst>
              <a:ext uri="{FF2B5EF4-FFF2-40B4-BE49-F238E27FC236}">
                <a16:creationId xmlns:a16="http://schemas.microsoft.com/office/drawing/2014/main" id="{3704DF58-4ED0-FFE0-4482-2352FB6996FB}"/>
              </a:ext>
            </a:extLst>
          </p:cNvPr>
          <p:cNvSpPr/>
          <p:nvPr/>
        </p:nvSpPr>
        <p:spPr>
          <a:xfrm>
            <a:off x="4175994" y="3547695"/>
            <a:ext cx="1805792" cy="1801538"/>
          </a:xfrm>
          <a:custGeom>
            <a:avLst/>
            <a:gdLst>
              <a:gd name="connsiteX0" fmla="*/ 0 w 1805792"/>
              <a:gd name="connsiteY0" fmla="*/ 0 h 1801538"/>
              <a:gd name="connsiteX1" fmla="*/ 168918 w 1805792"/>
              <a:gd name="connsiteY1" fmla="*/ 0 h 1801538"/>
              <a:gd name="connsiteX2" fmla="*/ 171995 w 1805792"/>
              <a:gd name="connsiteY2" fmla="*/ 4563 h 1801538"/>
              <a:gd name="connsiteX3" fmla="*/ 312002 w 1805792"/>
              <a:gd name="connsiteY3" fmla="*/ 62556 h 1801538"/>
              <a:gd name="connsiteX4" fmla="*/ 452009 w 1805792"/>
              <a:gd name="connsiteY4" fmla="*/ 4563 h 1801538"/>
              <a:gd name="connsiteX5" fmla="*/ 455085 w 1805792"/>
              <a:gd name="connsiteY5" fmla="*/ 0 h 1801538"/>
              <a:gd name="connsiteX6" fmla="*/ 859626 w 1805792"/>
              <a:gd name="connsiteY6" fmla="*/ 0 h 1801538"/>
              <a:gd name="connsiteX7" fmla="*/ 1805792 w 1805792"/>
              <a:gd name="connsiteY7" fmla="*/ 946166 h 1801538"/>
              <a:gd name="connsiteX8" fmla="*/ 1805792 w 1805792"/>
              <a:gd name="connsiteY8" fmla="*/ 1282604 h 1801538"/>
              <a:gd name="connsiteX9" fmla="*/ 1779999 w 1805792"/>
              <a:gd name="connsiteY9" fmla="*/ 1299994 h 1801538"/>
              <a:gd name="connsiteX10" fmla="*/ 1722006 w 1805792"/>
              <a:gd name="connsiteY10" fmla="*/ 1440001 h 1801538"/>
              <a:gd name="connsiteX11" fmla="*/ 1779999 w 1805792"/>
              <a:gd name="connsiteY11" fmla="*/ 1580008 h 1801538"/>
              <a:gd name="connsiteX12" fmla="*/ 1805792 w 1805792"/>
              <a:gd name="connsiteY12" fmla="*/ 1597398 h 1801538"/>
              <a:gd name="connsiteX13" fmla="*/ 1805792 w 1805792"/>
              <a:gd name="connsiteY13" fmla="*/ 1801538 h 1801538"/>
              <a:gd name="connsiteX14" fmla="*/ 1723084 w 1805792"/>
              <a:gd name="connsiteY14" fmla="*/ 1797361 h 1801538"/>
              <a:gd name="connsiteX15" fmla="*/ 3950 w 1805792"/>
              <a:gd name="connsiteY15" fmla="*/ 78227 h 1801538"/>
              <a:gd name="connsiteX16" fmla="*/ 0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0" y="0"/>
                </a:moveTo>
                <a:lnTo>
                  <a:pt x="168918" y="0"/>
                </a:lnTo>
                <a:lnTo>
                  <a:pt x="171995" y="4563"/>
                </a:lnTo>
                <a:cubicBezTo>
                  <a:pt x="207826" y="40394"/>
                  <a:pt x="257326" y="62556"/>
                  <a:pt x="312002" y="62556"/>
                </a:cubicBezTo>
                <a:cubicBezTo>
                  <a:pt x="366678" y="62556"/>
                  <a:pt x="416178" y="40394"/>
                  <a:pt x="452009" y="4563"/>
                </a:cubicBezTo>
                <a:lnTo>
                  <a:pt x="455085" y="0"/>
                </a:lnTo>
                <a:lnTo>
                  <a:pt x="859626" y="0"/>
                </a:lnTo>
                <a:cubicBezTo>
                  <a:pt x="1382179" y="0"/>
                  <a:pt x="1805792" y="423613"/>
                  <a:pt x="1805792" y="946166"/>
                </a:cubicBezTo>
                <a:lnTo>
                  <a:pt x="1805792" y="1282604"/>
                </a:lnTo>
                <a:lnTo>
                  <a:pt x="1779999" y="1299994"/>
                </a:lnTo>
                <a:cubicBezTo>
                  <a:pt x="1744168" y="1335825"/>
                  <a:pt x="1722006" y="1385325"/>
                  <a:pt x="1722006" y="1440001"/>
                </a:cubicBezTo>
                <a:cubicBezTo>
                  <a:pt x="1722006" y="1494677"/>
                  <a:pt x="1744168" y="1544177"/>
                  <a:pt x="1779999" y="1580008"/>
                </a:cubicBezTo>
                <a:lnTo>
                  <a:pt x="1805792" y="1597398"/>
                </a:lnTo>
                <a:lnTo>
                  <a:pt x="1805792" y="1801538"/>
                </a:lnTo>
                <a:lnTo>
                  <a:pt x="1723084" y="1797361"/>
                </a:lnTo>
                <a:cubicBezTo>
                  <a:pt x="816633" y="1705306"/>
                  <a:pt x="96005" y="984677"/>
                  <a:pt x="3950" y="78227"/>
                </a:cubicBezTo>
                <a:lnTo>
                  <a:pt x="0" y="0"/>
                </a:ln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5" name="Freihandform: Form 34">
            <a:extLst>
              <a:ext uri="{FF2B5EF4-FFF2-40B4-BE49-F238E27FC236}">
                <a16:creationId xmlns:a16="http://schemas.microsoft.com/office/drawing/2014/main" id="{FA79DBEA-069E-A7D9-9C51-34C19F05630C}"/>
              </a:ext>
            </a:extLst>
          </p:cNvPr>
          <p:cNvSpPr/>
          <p:nvPr/>
        </p:nvSpPr>
        <p:spPr>
          <a:xfrm>
            <a:off x="6210214" y="1508767"/>
            <a:ext cx="1805792" cy="1801538"/>
          </a:xfrm>
          <a:custGeom>
            <a:avLst/>
            <a:gdLst>
              <a:gd name="connsiteX0" fmla="*/ 0 w 1805792"/>
              <a:gd name="connsiteY0" fmla="*/ 0 h 1801538"/>
              <a:gd name="connsiteX1" fmla="*/ 82708 w 1805792"/>
              <a:gd name="connsiteY1" fmla="*/ 4177 h 1801538"/>
              <a:gd name="connsiteX2" fmla="*/ 1801842 w 1805792"/>
              <a:gd name="connsiteY2" fmla="*/ 1723311 h 1801538"/>
              <a:gd name="connsiteX3" fmla="*/ 1805792 w 1805792"/>
              <a:gd name="connsiteY3" fmla="*/ 1801538 h 1801538"/>
              <a:gd name="connsiteX4" fmla="*/ 1650494 w 1805792"/>
              <a:gd name="connsiteY4" fmla="*/ 1801538 h 1801538"/>
              <a:gd name="connsiteX5" fmla="*/ 1624832 w 1805792"/>
              <a:gd name="connsiteY5" fmla="*/ 1763477 h 1801538"/>
              <a:gd name="connsiteX6" fmla="*/ 1484825 w 1805792"/>
              <a:gd name="connsiteY6" fmla="*/ 1705484 h 1801538"/>
              <a:gd name="connsiteX7" fmla="*/ 1344818 w 1805792"/>
              <a:gd name="connsiteY7" fmla="*/ 1763477 h 1801538"/>
              <a:gd name="connsiteX8" fmla="*/ 1319157 w 1805792"/>
              <a:gd name="connsiteY8" fmla="*/ 1801538 h 1801538"/>
              <a:gd name="connsiteX9" fmla="*/ 946166 w 1805792"/>
              <a:gd name="connsiteY9" fmla="*/ 1801538 h 1801538"/>
              <a:gd name="connsiteX10" fmla="*/ 0 w 1805792"/>
              <a:gd name="connsiteY10" fmla="*/ 855372 h 1801538"/>
              <a:gd name="connsiteX11" fmla="*/ 0 w 1805792"/>
              <a:gd name="connsiteY11" fmla="*/ 518935 h 1801538"/>
              <a:gd name="connsiteX12" fmla="*/ 25793 w 1805792"/>
              <a:gd name="connsiteY12" fmla="*/ 501545 h 1801538"/>
              <a:gd name="connsiteX13" fmla="*/ 83786 w 1805792"/>
              <a:gd name="connsiteY13" fmla="*/ 361538 h 1801538"/>
              <a:gd name="connsiteX14" fmla="*/ 25793 w 1805792"/>
              <a:gd name="connsiteY14" fmla="*/ 221531 h 1801538"/>
              <a:gd name="connsiteX15" fmla="*/ 0 w 1805792"/>
              <a:gd name="connsiteY15" fmla="*/ 204141 h 1801538"/>
              <a:gd name="connsiteX16" fmla="*/ 0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0" y="0"/>
                </a:moveTo>
                <a:lnTo>
                  <a:pt x="82708" y="4177"/>
                </a:lnTo>
                <a:cubicBezTo>
                  <a:pt x="989159" y="96232"/>
                  <a:pt x="1709787" y="816860"/>
                  <a:pt x="1801842" y="1723311"/>
                </a:cubicBezTo>
                <a:lnTo>
                  <a:pt x="1805792" y="1801538"/>
                </a:lnTo>
                <a:lnTo>
                  <a:pt x="1650494" y="1801538"/>
                </a:lnTo>
                <a:lnTo>
                  <a:pt x="1624832" y="1763477"/>
                </a:lnTo>
                <a:cubicBezTo>
                  <a:pt x="1589001" y="1727646"/>
                  <a:pt x="1539501" y="1705484"/>
                  <a:pt x="1484825" y="1705484"/>
                </a:cubicBezTo>
                <a:cubicBezTo>
                  <a:pt x="1430149" y="1705484"/>
                  <a:pt x="1380649" y="1727646"/>
                  <a:pt x="1344818" y="1763477"/>
                </a:cubicBezTo>
                <a:lnTo>
                  <a:pt x="1319157" y="1801538"/>
                </a:lnTo>
                <a:lnTo>
                  <a:pt x="946166" y="1801538"/>
                </a:lnTo>
                <a:cubicBezTo>
                  <a:pt x="423613" y="1801538"/>
                  <a:pt x="0" y="1377925"/>
                  <a:pt x="0" y="855372"/>
                </a:cubicBezTo>
                <a:lnTo>
                  <a:pt x="0" y="518935"/>
                </a:lnTo>
                <a:lnTo>
                  <a:pt x="25793" y="501545"/>
                </a:lnTo>
                <a:cubicBezTo>
                  <a:pt x="61624" y="465714"/>
                  <a:pt x="83786" y="416214"/>
                  <a:pt x="83786" y="361538"/>
                </a:cubicBezTo>
                <a:cubicBezTo>
                  <a:pt x="83786" y="306862"/>
                  <a:pt x="61624" y="257362"/>
                  <a:pt x="25793" y="221531"/>
                </a:cubicBezTo>
                <a:lnTo>
                  <a:pt x="0" y="204141"/>
                </a:lnTo>
                <a:lnTo>
                  <a:pt x="0" y="0"/>
                </a:lnTo>
                <a:close/>
              </a:path>
            </a:pathLst>
          </a:cu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6" name="Freihandform: Form 35">
            <a:extLst>
              <a:ext uri="{FF2B5EF4-FFF2-40B4-BE49-F238E27FC236}">
                <a16:creationId xmlns:a16="http://schemas.microsoft.com/office/drawing/2014/main" id="{3704D887-7207-AFC8-0F56-EA57D96BD059}"/>
              </a:ext>
            </a:extLst>
          </p:cNvPr>
          <p:cNvSpPr/>
          <p:nvPr/>
        </p:nvSpPr>
        <p:spPr>
          <a:xfrm>
            <a:off x="4175994" y="1508767"/>
            <a:ext cx="1805794" cy="1801538"/>
          </a:xfrm>
          <a:custGeom>
            <a:avLst/>
            <a:gdLst>
              <a:gd name="connsiteX0" fmla="*/ 1805794 w 1805794"/>
              <a:gd name="connsiteY0" fmla="*/ 0 h 1801538"/>
              <a:gd name="connsiteX1" fmla="*/ 1805794 w 1805794"/>
              <a:gd name="connsiteY1" fmla="*/ 204140 h 1801538"/>
              <a:gd name="connsiteX2" fmla="*/ 1779999 w 1805794"/>
              <a:gd name="connsiteY2" fmla="*/ 221531 h 1801538"/>
              <a:gd name="connsiteX3" fmla="*/ 1722006 w 1805794"/>
              <a:gd name="connsiteY3" fmla="*/ 361538 h 1801538"/>
              <a:gd name="connsiteX4" fmla="*/ 1779999 w 1805794"/>
              <a:gd name="connsiteY4" fmla="*/ 501545 h 1801538"/>
              <a:gd name="connsiteX5" fmla="*/ 1805794 w 1805794"/>
              <a:gd name="connsiteY5" fmla="*/ 518936 h 1801538"/>
              <a:gd name="connsiteX6" fmla="*/ 1805794 w 1805794"/>
              <a:gd name="connsiteY6" fmla="*/ 855372 h 1801538"/>
              <a:gd name="connsiteX7" fmla="*/ 859628 w 1805794"/>
              <a:gd name="connsiteY7" fmla="*/ 1801538 h 1801538"/>
              <a:gd name="connsiteX8" fmla="*/ 477670 w 1805794"/>
              <a:gd name="connsiteY8" fmla="*/ 1801538 h 1801538"/>
              <a:gd name="connsiteX9" fmla="*/ 452009 w 1805794"/>
              <a:gd name="connsiteY9" fmla="*/ 1763477 h 1801538"/>
              <a:gd name="connsiteX10" fmla="*/ 312002 w 1805794"/>
              <a:gd name="connsiteY10" fmla="*/ 1705484 h 1801538"/>
              <a:gd name="connsiteX11" fmla="*/ 171995 w 1805794"/>
              <a:gd name="connsiteY11" fmla="*/ 1763477 h 1801538"/>
              <a:gd name="connsiteX12" fmla="*/ 146333 w 1805794"/>
              <a:gd name="connsiteY12" fmla="*/ 1801538 h 1801538"/>
              <a:gd name="connsiteX13" fmla="*/ 0 w 1805794"/>
              <a:gd name="connsiteY13" fmla="*/ 1801538 h 1801538"/>
              <a:gd name="connsiteX14" fmla="*/ 3950 w 1805794"/>
              <a:gd name="connsiteY14" fmla="*/ 1723311 h 1801538"/>
              <a:gd name="connsiteX15" fmla="*/ 1723084 w 1805794"/>
              <a:gd name="connsiteY15" fmla="*/ 4177 h 1801538"/>
              <a:gd name="connsiteX16" fmla="*/ 1805794 w 1805794"/>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4" h="1801538">
                <a:moveTo>
                  <a:pt x="1805794" y="0"/>
                </a:moveTo>
                <a:lnTo>
                  <a:pt x="1805794" y="204140"/>
                </a:lnTo>
                <a:lnTo>
                  <a:pt x="1779999" y="221531"/>
                </a:lnTo>
                <a:cubicBezTo>
                  <a:pt x="1744168" y="257362"/>
                  <a:pt x="1722006" y="306862"/>
                  <a:pt x="1722006" y="361538"/>
                </a:cubicBezTo>
                <a:cubicBezTo>
                  <a:pt x="1722006" y="416214"/>
                  <a:pt x="1744168" y="465714"/>
                  <a:pt x="1779999" y="501545"/>
                </a:cubicBezTo>
                <a:lnTo>
                  <a:pt x="1805794" y="518936"/>
                </a:lnTo>
                <a:lnTo>
                  <a:pt x="1805794" y="855372"/>
                </a:lnTo>
                <a:cubicBezTo>
                  <a:pt x="1805794" y="1377925"/>
                  <a:pt x="1382181" y="1801538"/>
                  <a:pt x="859628" y="1801538"/>
                </a:cubicBezTo>
                <a:lnTo>
                  <a:pt x="477670" y="1801538"/>
                </a:lnTo>
                <a:lnTo>
                  <a:pt x="452009" y="1763477"/>
                </a:lnTo>
                <a:cubicBezTo>
                  <a:pt x="416178" y="1727646"/>
                  <a:pt x="366678" y="1705484"/>
                  <a:pt x="312002" y="1705484"/>
                </a:cubicBezTo>
                <a:cubicBezTo>
                  <a:pt x="257326" y="1705484"/>
                  <a:pt x="207826" y="1727646"/>
                  <a:pt x="171995" y="1763477"/>
                </a:cubicBezTo>
                <a:lnTo>
                  <a:pt x="146333" y="1801538"/>
                </a:lnTo>
                <a:lnTo>
                  <a:pt x="0" y="1801538"/>
                </a:lnTo>
                <a:lnTo>
                  <a:pt x="3950" y="1723311"/>
                </a:lnTo>
                <a:cubicBezTo>
                  <a:pt x="96005" y="816860"/>
                  <a:pt x="816633" y="96232"/>
                  <a:pt x="1723084" y="4177"/>
                </a:cubicBezTo>
                <a:lnTo>
                  <a:pt x="1805794" y="0"/>
                </a:lnTo>
                <a:close/>
              </a:path>
            </a:pathLst>
          </a:cu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pic>
        <p:nvPicPr>
          <p:cNvPr id="51" name="Grafik 50">
            <a:extLst>
              <a:ext uri="{FF2B5EF4-FFF2-40B4-BE49-F238E27FC236}">
                <a16:creationId xmlns:a16="http://schemas.microsoft.com/office/drawing/2014/main" id="{50741906-D6E4-70D8-083E-A916CD45C8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78850" y="2308572"/>
            <a:ext cx="578171" cy="578171"/>
          </a:xfrm>
          <a:prstGeom prst="rect">
            <a:avLst/>
          </a:prstGeom>
        </p:spPr>
      </p:pic>
      <p:pic>
        <p:nvPicPr>
          <p:cNvPr id="53" name="Grafik 52">
            <a:extLst>
              <a:ext uri="{FF2B5EF4-FFF2-40B4-BE49-F238E27FC236}">
                <a16:creationId xmlns:a16="http://schemas.microsoft.com/office/drawing/2014/main" id="{C36D0F9B-93B8-714D-DA20-6E4E686AF5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5684" y="2310743"/>
            <a:ext cx="576000" cy="576000"/>
          </a:xfrm>
          <a:prstGeom prst="rect">
            <a:avLst/>
          </a:prstGeom>
        </p:spPr>
      </p:pic>
      <p:pic>
        <p:nvPicPr>
          <p:cNvPr id="55" name="Grafik 54">
            <a:extLst>
              <a:ext uri="{FF2B5EF4-FFF2-40B4-BE49-F238E27FC236}">
                <a16:creationId xmlns:a16="http://schemas.microsoft.com/office/drawing/2014/main" id="{537ACAA4-762C-4EED-8704-A3E9E64ABD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78850" y="3970054"/>
            <a:ext cx="576000" cy="576000"/>
          </a:xfrm>
          <a:prstGeom prst="rect">
            <a:avLst/>
          </a:prstGeom>
        </p:spPr>
      </p:pic>
      <p:pic>
        <p:nvPicPr>
          <p:cNvPr id="57" name="Grafik 56">
            <a:extLst>
              <a:ext uri="{FF2B5EF4-FFF2-40B4-BE49-F238E27FC236}">
                <a16:creationId xmlns:a16="http://schemas.microsoft.com/office/drawing/2014/main" id="{FDBBCB5E-0852-4754-631F-9FA3246269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35684" y="3970054"/>
            <a:ext cx="576000" cy="576000"/>
          </a:xfrm>
          <a:prstGeom prst="rect">
            <a:avLst/>
          </a:prstGeom>
        </p:spPr>
      </p:pic>
      <p:sp>
        <p:nvSpPr>
          <p:cNvPr id="65" name="Textfeld 64">
            <a:extLst>
              <a:ext uri="{FF2B5EF4-FFF2-40B4-BE49-F238E27FC236}">
                <a16:creationId xmlns:a16="http://schemas.microsoft.com/office/drawing/2014/main" id="{8C87005A-2D3A-F7D7-8EC3-E4D44FA44BAB}"/>
              </a:ext>
            </a:extLst>
          </p:cNvPr>
          <p:cNvSpPr txBox="1"/>
          <p:nvPr/>
        </p:nvSpPr>
        <p:spPr>
          <a:xfrm>
            <a:off x="959224" y="1339490"/>
            <a:ext cx="2876111" cy="369332"/>
          </a:xfrm>
          <a:prstGeom prst="rect">
            <a:avLst/>
          </a:prstGeom>
          <a:noFill/>
        </p:spPr>
        <p:txBody>
          <a:bodyPr wrap="square" rtlCol="0">
            <a:spAutoFit/>
          </a:bodyPr>
          <a:lstStyle/>
          <a:p>
            <a:r>
              <a:rPr lang="de-DE" dirty="0">
                <a:solidFill>
                  <a:srgbClr val="84E291"/>
                </a:solidFill>
              </a:rPr>
              <a:t>Notwehr/ Nothilfe § 32 StGB</a:t>
            </a:r>
          </a:p>
        </p:txBody>
      </p:sp>
      <p:cxnSp>
        <p:nvCxnSpPr>
          <p:cNvPr id="67" name="Gerader Verbinder 66">
            <a:extLst>
              <a:ext uri="{FF2B5EF4-FFF2-40B4-BE49-F238E27FC236}">
                <a16:creationId xmlns:a16="http://schemas.microsoft.com/office/drawing/2014/main" id="{F83914F4-46FE-64E1-5F5A-157273DF0AFA}"/>
              </a:ext>
            </a:extLst>
          </p:cNvPr>
          <p:cNvCxnSpPr>
            <a:cxnSpLocks/>
            <a:stCxn id="65" idx="3"/>
          </p:cNvCxnSpPr>
          <p:nvPr/>
        </p:nvCxnSpPr>
        <p:spPr>
          <a:xfrm flipV="1">
            <a:off x="3835335" y="1508767"/>
            <a:ext cx="1431515" cy="15389"/>
          </a:xfrm>
          <a:prstGeom prst="line">
            <a:avLst/>
          </a:prstGeom>
        </p:spPr>
        <p:style>
          <a:lnRef idx="2">
            <a:schemeClr val="dk1"/>
          </a:lnRef>
          <a:fillRef idx="0">
            <a:schemeClr val="dk1"/>
          </a:fillRef>
          <a:effectRef idx="1">
            <a:schemeClr val="dk1"/>
          </a:effectRef>
          <a:fontRef idx="minor">
            <a:schemeClr val="tx1"/>
          </a:fontRef>
        </p:style>
      </p:cxnSp>
      <p:cxnSp>
        <p:nvCxnSpPr>
          <p:cNvPr id="70" name="Gerader Verbinder 69">
            <a:extLst>
              <a:ext uri="{FF2B5EF4-FFF2-40B4-BE49-F238E27FC236}">
                <a16:creationId xmlns:a16="http://schemas.microsoft.com/office/drawing/2014/main" id="{538D185A-3EF5-A2C3-21B8-ADF1C62B1161}"/>
              </a:ext>
            </a:extLst>
          </p:cNvPr>
          <p:cNvCxnSpPr>
            <a:cxnSpLocks/>
          </p:cNvCxnSpPr>
          <p:nvPr/>
        </p:nvCxnSpPr>
        <p:spPr>
          <a:xfrm>
            <a:off x="5266850" y="1505393"/>
            <a:ext cx="0" cy="803178"/>
          </a:xfrm>
          <a:prstGeom prst="line">
            <a:avLst/>
          </a:prstGeom>
        </p:spPr>
        <p:style>
          <a:lnRef idx="2">
            <a:schemeClr val="dk1"/>
          </a:lnRef>
          <a:fillRef idx="0">
            <a:schemeClr val="dk1"/>
          </a:fillRef>
          <a:effectRef idx="1">
            <a:schemeClr val="dk1"/>
          </a:effectRef>
          <a:fontRef idx="minor">
            <a:schemeClr val="tx1"/>
          </a:fontRef>
        </p:style>
      </p:cxnSp>
      <p:sp>
        <p:nvSpPr>
          <p:cNvPr id="75" name="Textfeld 74">
            <a:extLst>
              <a:ext uri="{FF2B5EF4-FFF2-40B4-BE49-F238E27FC236}">
                <a16:creationId xmlns:a16="http://schemas.microsoft.com/office/drawing/2014/main" id="{002E5C14-F2DF-9B54-FF32-8197120E60ED}"/>
              </a:ext>
            </a:extLst>
          </p:cNvPr>
          <p:cNvSpPr txBox="1"/>
          <p:nvPr/>
        </p:nvSpPr>
        <p:spPr>
          <a:xfrm>
            <a:off x="8356666" y="1336116"/>
            <a:ext cx="3754651" cy="369332"/>
          </a:xfrm>
          <a:prstGeom prst="rect">
            <a:avLst/>
          </a:prstGeom>
          <a:noFill/>
        </p:spPr>
        <p:txBody>
          <a:bodyPr wrap="square" rtlCol="0">
            <a:spAutoFit/>
          </a:bodyPr>
          <a:lstStyle/>
          <a:p>
            <a:r>
              <a:rPr lang="de-DE" dirty="0">
                <a:solidFill>
                  <a:srgbClr val="E59EDD"/>
                </a:solidFill>
              </a:rPr>
              <a:t>Tatbestandsmäßig nach dem Gesetz</a:t>
            </a:r>
          </a:p>
        </p:txBody>
      </p:sp>
      <p:cxnSp>
        <p:nvCxnSpPr>
          <p:cNvPr id="76" name="Gerader Verbinder 75">
            <a:extLst>
              <a:ext uri="{FF2B5EF4-FFF2-40B4-BE49-F238E27FC236}">
                <a16:creationId xmlns:a16="http://schemas.microsoft.com/office/drawing/2014/main" id="{65054561-D407-77E0-291D-6BD3985BFEA1}"/>
              </a:ext>
            </a:extLst>
          </p:cNvPr>
          <p:cNvCxnSpPr>
            <a:cxnSpLocks/>
          </p:cNvCxnSpPr>
          <p:nvPr/>
        </p:nvCxnSpPr>
        <p:spPr>
          <a:xfrm>
            <a:off x="6925152" y="1505393"/>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77" name="Gerader Verbinder 76">
            <a:extLst>
              <a:ext uri="{FF2B5EF4-FFF2-40B4-BE49-F238E27FC236}">
                <a16:creationId xmlns:a16="http://schemas.microsoft.com/office/drawing/2014/main" id="{A6A3BD8F-7EF8-DB14-F00A-CCDC566035E6}"/>
              </a:ext>
            </a:extLst>
          </p:cNvPr>
          <p:cNvCxnSpPr>
            <a:cxnSpLocks/>
          </p:cNvCxnSpPr>
          <p:nvPr/>
        </p:nvCxnSpPr>
        <p:spPr>
          <a:xfrm>
            <a:off x="6925971" y="1505393"/>
            <a:ext cx="0" cy="803178"/>
          </a:xfrm>
          <a:prstGeom prst="line">
            <a:avLst/>
          </a:prstGeom>
        </p:spPr>
        <p:style>
          <a:lnRef idx="2">
            <a:schemeClr val="dk1"/>
          </a:lnRef>
          <a:fillRef idx="0">
            <a:schemeClr val="dk1"/>
          </a:fillRef>
          <a:effectRef idx="1">
            <a:schemeClr val="dk1"/>
          </a:effectRef>
          <a:fontRef idx="minor">
            <a:schemeClr val="tx1"/>
          </a:fontRef>
        </p:style>
      </p:cxnSp>
      <p:sp>
        <p:nvSpPr>
          <p:cNvPr id="78" name="Textfeld 77">
            <a:extLst>
              <a:ext uri="{FF2B5EF4-FFF2-40B4-BE49-F238E27FC236}">
                <a16:creationId xmlns:a16="http://schemas.microsoft.com/office/drawing/2014/main" id="{4C4603CE-CBC5-7946-87FA-698D613E98F1}"/>
              </a:ext>
            </a:extLst>
          </p:cNvPr>
          <p:cNvSpPr txBox="1"/>
          <p:nvPr/>
        </p:nvSpPr>
        <p:spPr>
          <a:xfrm>
            <a:off x="1362639" y="5243778"/>
            <a:ext cx="2711806" cy="369332"/>
          </a:xfrm>
          <a:prstGeom prst="rect">
            <a:avLst/>
          </a:prstGeom>
          <a:noFill/>
        </p:spPr>
        <p:txBody>
          <a:bodyPr wrap="square" rtlCol="0">
            <a:spAutoFit/>
          </a:bodyPr>
          <a:lstStyle/>
          <a:p>
            <a:r>
              <a:rPr lang="de-DE" dirty="0">
                <a:solidFill>
                  <a:srgbClr val="FFFF00"/>
                </a:solidFill>
              </a:rPr>
              <a:t>Notstand §§ 34 &amp; 35 StGB</a:t>
            </a:r>
          </a:p>
        </p:txBody>
      </p:sp>
      <p:cxnSp>
        <p:nvCxnSpPr>
          <p:cNvPr id="79" name="Gerader Verbinder 78">
            <a:extLst>
              <a:ext uri="{FF2B5EF4-FFF2-40B4-BE49-F238E27FC236}">
                <a16:creationId xmlns:a16="http://schemas.microsoft.com/office/drawing/2014/main" id="{C7812520-58F5-359E-3478-5C0670C6427A}"/>
              </a:ext>
            </a:extLst>
          </p:cNvPr>
          <p:cNvCxnSpPr>
            <a:cxnSpLocks/>
          </p:cNvCxnSpPr>
          <p:nvPr/>
        </p:nvCxnSpPr>
        <p:spPr>
          <a:xfrm>
            <a:off x="3960841" y="5439950"/>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80" name="Gerader Verbinder 79">
            <a:extLst>
              <a:ext uri="{FF2B5EF4-FFF2-40B4-BE49-F238E27FC236}">
                <a16:creationId xmlns:a16="http://schemas.microsoft.com/office/drawing/2014/main" id="{A2A99FA4-F124-CE7B-10BC-F45C50D65944}"/>
              </a:ext>
            </a:extLst>
          </p:cNvPr>
          <p:cNvCxnSpPr>
            <a:cxnSpLocks/>
          </p:cNvCxnSpPr>
          <p:nvPr/>
        </p:nvCxnSpPr>
        <p:spPr>
          <a:xfrm>
            <a:off x="5392356" y="4643040"/>
            <a:ext cx="0" cy="803178"/>
          </a:xfrm>
          <a:prstGeom prst="line">
            <a:avLst/>
          </a:prstGeom>
        </p:spPr>
        <p:style>
          <a:lnRef idx="2">
            <a:schemeClr val="dk1"/>
          </a:lnRef>
          <a:fillRef idx="0">
            <a:schemeClr val="dk1"/>
          </a:fillRef>
          <a:effectRef idx="1">
            <a:schemeClr val="dk1"/>
          </a:effectRef>
          <a:fontRef idx="minor">
            <a:schemeClr val="tx1"/>
          </a:fontRef>
        </p:style>
      </p:cxnSp>
      <p:sp>
        <p:nvSpPr>
          <p:cNvPr id="81" name="Textfeld 80">
            <a:extLst>
              <a:ext uri="{FF2B5EF4-FFF2-40B4-BE49-F238E27FC236}">
                <a16:creationId xmlns:a16="http://schemas.microsoft.com/office/drawing/2014/main" id="{A55BC12C-AB93-1ABE-CD44-8E71361256AD}"/>
              </a:ext>
            </a:extLst>
          </p:cNvPr>
          <p:cNvSpPr txBox="1"/>
          <p:nvPr/>
        </p:nvSpPr>
        <p:spPr>
          <a:xfrm>
            <a:off x="8368476" y="5252743"/>
            <a:ext cx="3077831" cy="369332"/>
          </a:xfrm>
          <a:prstGeom prst="rect">
            <a:avLst/>
          </a:prstGeom>
          <a:noFill/>
        </p:spPr>
        <p:txBody>
          <a:bodyPr wrap="square" rtlCol="0">
            <a:spAutoFit/>
          </a:bodyPr>
          <a:lstStyle/>
          <a:p>
            <a:r>
              <a:rPr lang="de-DE" dirty="0">
                <a:solidFill>
                  <a:srgbClr val="83CBEB"/>
                </a:solidFill>
              </a:rPr>
              <a:t>Einwilligung des Geschädigten</a:t>
            </a:r>
          </a:p>
        </p:txBody>
      </p:sp>
      <p:cxnSp>
        <p:nvCxnSpPr>
          <p:cNvPr id="82" name="Gerader Verbinder 81">
            <a:extLst>
              <a:ext uri="{FF2B5EF4-FFF2-40B4-BE49-F238E27FC236}">
                <a16:creationId xmlns:a16="http://schemas.microsoft.com/office/drawing/2014/main" id="{C22DD1BE-1BB0-1165-4AAF-0147FC028107}"/>
              </a:ext>
            </a:extLst>
          </p:cNvPr>
          <p:cNvCxnSpPr>
            <a:cxnSpLocks/>
          </p:cNvCxnSpPr>
          <p:nvPr/>
        </p:nvCxnSpPr>
        <p:spPr>
          <a:xfrm>
            <a:off x="6925152" y="5439950"/>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83" name="Gerader Verbinder 82">
            <a:extLst>
              <a:ext uri="{FF2B5EF4-FFF2-40B4-BE49-F238E27FC236}">
                <a16:creationId xmlns:a16="http://schemas.microsoft.com/office/drawing/2014/main" id="{43D88E9D-E307-3756-DAD3-8AF76CC0FB68}"/>
              </a:ext>
            </a:extLst>
          </p:cNvPr>
          <p:cNvCxnSpPr>
            <a:cxnSpLocks/>
          </p:cNvCxnSpPr>
          <p:nvPr/>
        </p:nvCxnSpPr>
        <p:spPr>
          <a:xfrm>
            <a:off x="6925971" y="4643040"/>
            <a:ext cx="0" cy="803178"/>
          </a:xfrm>
          <a:prstGeom prst="line">
            <a:avLst/>
          </a:prstGeom>
        </p:spPr>
        <p:style>
          <a:lnRef idx="2">
            <a:schemeClr val="dk1"/>
          </a:lnRef>
          <a:fillRef idx="0">
            <a:schemeClr val="dk1"/>
          </a:fillRef>
          <a:effectRef idx="1">
            <a:schemeClr val="dk1"/>
          </a:effectRef>
          <a:fontRef idx="minor">
            <a:schemeClr val="tx1"/>
          </a:fontRef>
        </p:style>
      </p:cxnSp>
      <p:sp>
        <p:nvSpPr>
          <p:cNvPr id="84" name="Textfeld 83">
            <a:extLst>
              <a:ext uri="{FF2B5EF4-FFF2-40B4-BE49-F238E27FC236}">
                <a16:creationId xmlns:a16="http://schemas.microsoft.com/office/drawing/2014/main" id="{E5F7CDB4-05B4-8404-CF8B-AA0587CB78AE}"/>
              </a:ext>
            </a:extLst>
          </p:cNvPr>
          <p:cNvSpPr txBox="1"/>
          <p:nvPr/>
        </p:nvSpPr>
        <p:spPr>
          <a:xfrm>
            <a:off x="478902" y="170160"/>
            <a:ext cx="3316941" cy="461665"/>
          </a:xfrm>
          <a:prstGeom prst="rect">
            <a:avLst/>
          </a:prstGeom>
          <a:noFill/>
        </p:spPr>
        <p:txBody>
          <a:bodyPr wrap="square" rtlCol="0">
            <a:spAutoFit/>
          </a:bodyPr>
          <a:lstStyle/>
          <a:p>
            <a:r>
              <a:rPr lang="de-DE" sz="2400" dirty="0">
                <a:solidFill>
                  <a:schemeClr val="bg1"/>
                </a:solidFill>
                <a:latin typeface="+mj-lt"/>
              </a:rPr>
              <a:t>Rechtfertigungsgründe</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332104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52958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 fill="hold"/>
                                        <p:tgtEl>
                                          <p:spTgt spid="36"/>
                                        </p:tgtEl>
                                        <p:attrNameLst>
                                          <p:attrName>ppt_w</p:attrName>
                                        </p:attrNameLst>
                                      </p:cBhvr>
                                      <p:tavLst>
                                        <p:tav tm="0">
                                          <p:val>
                                            <p:fltVal val="0"/>
                                          </p:val>
                                        </p:tav>
                                        <p:tav tm="100000">
                                          <p:val>
                                            <p:strVal val="#ppt_w"/>
                                          </p:val>
                                        </p:tav>
                                      </p:tavLst>
                                    </p:anim>
                                    <p:anim calcmode="lin" valueType="num">
                                      <p:cBhvr>
                                        <p:cTn id="8" dur="250" fill="hold"/>
                                        <p:tgtEl>
                                          <p:spTgt spid="36"/>
                                        </p:tgtEl>
                                        <p:attrNameLst>
                                          <p:attrName>ppt_h</p:attrName>
                                        </p:attrNameLst>
                                      </p:cBhvr>
                                      <p:tavLst>
                                        <p:tav tm="0">
                                          <p:val>
                                            <p:fltVal val="0"/>
                                          </p:val>
                                        </p:tav>
                                        <p:tav tm="100000">
                                          <p:val>
                                            <p:strVal val="#ppt_h"/>
                                          </p:val>
                                        </p:tav>
                                      </p:tavLst>
                                    </p:anim>
                                    <p:animEffect transition="in" filter="fade">
                                      <p:cBhvr>
                                        <p:cTn id="9" dur="25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250" fill="hold"/>
                                        <p:tgtEl>
                                          <p:spTgt spid="51"/>
                                        </p:tgtEl>
                                        <p:attrNameLst>
                                          <p:attrName>ppt_w</p:attrName>
                                        </p:attrNameLst>
                                      </p:cBhvr>
                                      <p:tavLst>
                                        <p:tav tm="0">
                                          <p:val>
                                            <p:fltVal val="0"/>
                                          </p:val>
                                        </p:tav>
                                        <p:tav tm="100000">
                                          <p:val>
                                            <p:strVal val="#ppt_w"/>
                                          </p:val>
                                        </p:tav>
                                      </p:tavLst>
                                    </p:anim>
                                    <p:anim calcmode="lin" valueType="num">
                                      <p:cBhvr>
                                        <p:cTn id="13" dur="250" fill="hold"/>
                                        <p:tgtEl>
                                          <p:spTgt spid="51"/>
                                        </p:tgtEl>
                                        <p:attrNameLst>
                                          <p:attrName>ppt_h</p:attrName>
                                        </p:attrNameLst>
                                      </p:cBhvr>
                                      <p:tavLst>
                                        <p:tav tm="0">
                                          <p:val>
                                            <p:fltVal val="0"/>
                                          </p:val>
                                        </p:tav>
                                        <p:tav tm="100000">
                                          <p:val>
                                            <p:strVal val="#ppt_h"/>
                                          </p:val>
                                        </p:tav>
                                      </p:tavLst>
                                    </p:anim>
                                    <p:animEffect transition="in" filter="fade">
                                      <p:cBhvr>
                                        <p:cTn id="14" dur="250"/>
                                        <p:tgtEl>
                                          <p:spTgt spid="5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250" fill="hold"/>
                                        <p:tgtEl>
                                          <p:spTgt spid="35"/>
                                        </p:tgtEl>
                                        <p:attrNameLst>
                                          <p:attrName>ppt_w</p:attrName>
                                        </p:attrNameLst>
                                      </p:cBhvr>
                                      <p:tavLst>
                                        <p:tav tm="0">
                                          <p:val>
                                            <p:fltVal val="0"/>
                                          </p:val>
                                        </p:tav>
                                        <p:tav tm="100000">
                                          <p:val>
                                            <p:strVal val="#ppt_w"/>
                                          </p:val>
                                        </p:tav>
                                      </p:tavLst>
                                    </p:anim>
                                    <p:anim calcmode="lin" valueType="num">
                                      <p:cBhvr>
                                        <p:cTn id="18" dur="250" fill="hold"/>
                                        <p:tgtEl>
                                          <p:spTgt spid="35"/>
                                        </p:tgtEl>
                                        <p:attrNameLst>
                                          <p:attrName>ppt_h</p:attrName>
                                        </p:attrNameLst>
                                      </p:cBhvr>
                                      <p:tavLst>
                                        <p:tav tm="0">
                                          <p:val>
                                            <p:fltVal val="0"/>
                                          </p:val>
                                        </p:tav>
                                        <p:tav tm="100000">
                                          <p:val>
                                            <p:strVal val="#ppt_h"/>
                                          </p:val>
                                        </p:tav>
                                      </p:tavLst>
                                    </p:anim>
                                    <p:animEffect transition="in" filter="fade">
                                      <p:cBhvr>
                                        <p:cTn id="19" dur="250"/>
                                        <p:tgtEl>
                                          <p:spTgt spid="35"/>
                                        </p:tgtEl>
                                      </p:cBhvr>
                                    </p:animEffect>
                                  </p:childTnLst>
                                </p:cTn>
                              </p:par>
                              <p:par>
                                <p:cTn id="20" presetID="53" presetClass="entr" presetSubtype="16"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250" fill="hold"/>
                                        <p:tgtEl>
                                          <p:spTgt spid="53"/>
                                        </p:tgtEl>
                                        <p:attrNameLst>
                                          <p:attrName>ppt_w</p:attrName>
                                        </p:attrNameLst>
                                      </p:cBhvr>
                                      <p:tavLst>
                                        <p:tav tm="0">
                                          <p:val>
                                            <p:fltVal val="0"/>
                                          </p:val>
                                        </p:tav>
                                        <p:tav tm="100000">
                                          <p:val>
                                            <p:strVal val="#ppt_w"/>
                                          </p:val>
                                        </p:tav>
                                      </p:tavLst>
                                    </p:anim>
                                    <p:anim calcmode="lin" valueType="num">
                                      <p:cBhvr>
                                        <p:cTn id="23" dur="250" fill="hold"/>
                                        <p:tgtEl>
                                          <p:spTgt spid="53"/>
                                        </p:tgtEl>
                                        <p:attrNameLst>
                                          <p:attrName>ppt_h</p:attrName>
                                        </p:attrNameLst>
                                      </p:cBhvr>
                                      <p:tavLst>
                                        <p:tav tm="0">
                                          <p:val>
                                            <p:fltVal val="0"/>
                                          </p:val>
                                        </p:tav>
                                        <p:tav tm="100000">
                                          <p:val>
                                            <p:strVal val="#ppt_h"/>
                                          </p:val>
                                        </p:tav>
                                      </p:tavLst>
                                    </p:anim>
                                    <p:animEffect transition="in" filter="fade">
                                      <p:cBhvr>
                                        <p:cTn id="24" dur="250"/>
                                        <p:tgtEl>
                                          <p:spTgt spid="5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250" fill="hold"/>
                                        <p:tgtEl>
                                          <p:spTgt spid="31"/>
                                        </p:tgtEl>
                                        <p:attrNameLst>
                                          <p:attrName>ppt_w</p:attrName>
                                        </p:attrNameLst>
                                      </p:cBhvr>
                                      <p:tavLst>
                                        <p:tav tm="0">
                                          <p:val>
                                            <p:fltVal val="0"/>
                                          </p:val>
                                        </p:tav>
                                        <p:tav tm="100000">
                                          <p:val>
                                            <p:strVal val="#ppt_w"/>
                                          </p:val>
                                        </p:tav>
                                      </p:tavLst>
                                    </p:anim>
                                    <p:anim calcmode="lin" valueType="num">
                                      <p:cBhvr>
                                        <p:cTn id="28" dur="250" fill="hold"/>
                                        <p:tgtEl>
                                          <p:spTgt spid="31"/>
                                        </p:tgtEl>
                                        <p:attrNameLst>
                                          <p:attrName>ppt_h</p:attrName>
                                        </p:attrNameLst>
                                      </p:cBhvr>
                                      <p:tavLst>
                                        <p:tav tm="0">
                                          <p:val>
                                            <p:fltVal val="0"/>
                                          </p:val>
                                        </p:tav>
                                        <p:tav tm="100000">
                                          <p:val>
                                            <p:strVal val="#ppt_h"/>
                                          </p:val>
                                        </p:tav>
                                      </p:tavLst>
                                    </p:anim>
                                    <p:animEffect transition="in" filter="fade">
                                      <p:cBhvr>
                                        <p:cTn id="29" dur="25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250" fill="hold"/>
                                        <p:tgtEl>
                                          <p:spTgt spid="55"/>
                                        </p:tgtEl>
                                        <p:attrNameLst>
                                          <p:attrName>ppt_w</p:attrName>
                                        </p:attrNameLst>
                                      </p:cBhvr>
                                      <p:tavLst>
                                        <p:tav tm="0">
                                          <p:val>
                                            <p:fltVal val="0"/>
                                          </p:val>
                                        </p:tav>
                                        <p:tav tm="100000">
                                          <p:val>
                                            <p:strVal val="#ppt_w"/>
                                          </p:val>
                                        </p:tav>
                                      </p:tavLst>
                                    </p:anim>
                                    <p:anim calcmode="lin" valueType="num">
                                      <p:cBhvr>
                                        <p:cTn id="33" dur="250" fill="hold"/>
                                        <p:tgtEl>
                                          <p:spTgt spid="55"/>
                                        </p:tgtEl>
                                        <p:attrNameLst>
                                          <p:attrName>ppt_h</p:attrName>
                                        </p:attrNameLst>
                                      </p:cBhvr>
                                      <p:tavLst>
                                        <p:tav tm="0">
                                          <p:val>
                                            <p:fltVal val="0"/>
                                          </p:val>
                                        </p:tav>
                                        <p:tav tm="100000">
                                          <p:val>
                                            <p:strVal val="#ppt_h"/>
                                          </p:val>
                                        </p:tav>
                                      </p:tavLst>
                                    </p:anim>
                                    <p:animEffect transition="in" filter="fade">
                                      <p:cBhvr>
                                        <p:cTn id="34" dur="250"/>
                                        <p:tgtEl>
                                          <p:spTgt spid="5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250" fill="hold"/>
                                        <p:tgtEl>
                                          <p:spTgt spid="30"/>
                                        </p:tgtEl>
                                        <p:attrNameLst>
                                          <p:attrName>ppt_w</p:attrName>
                                        </p:attrNameLst>
                                      </p:cBhvr>
                                      <p:tavLst>
                                        <p:tav tm="0">
                                          <p:val>
                                            <p:fltVal val="0"/>
                                          </p:val>
                                        </p:tav>
                                        <p:tav tm="100000">
                                          <p:val>
                                            <p:strVal val="#ppt_w"/>
                                          </p:val>
                                        </p:tav>
                                      </p:tavLst>
                                    </p:anim>
                                    <p:anim calcmode="lin" valueType="num">
                                      <p:cBhvr>
                                        <p:cTn id="38" dur="250" fill="hold"/>
                                        <p:tgtEl>
                                          <p:spTgt spid="30"/>
                                        </p:tgtEl>
                                        <p:attrNameLst>
                                          <p:attrName>ppt_h</p:attrName>
                                        </p:attrNameLst>
                                      </p:cBhvr>
                                      <p:tavLst>
                                        <p:tav tm="0">
                                          <p:val>
                                            <p:fltVal val="0"/>
                                          </p:val>
                                        </p:tav>
                                        <p:tav tm="100000">
                                          <p:val>
                                            <p:strVal val="#ppt_h"/>
                                          </p:val>
                                        </p:tav>
                                      </p:tavLst>
                                    </p:anim>
                                    <p:animEffect transition="in" filter="fade">
                                      <p:cBhvr>
                                        <p:cTn id="39" dur="250"/>
                                        <p:tgtEl>
                                          <p:spTgt spid="30"/>
                                        </p:tgtEl>
                                      </p:cBhvr>
                                    </p:animEffect>
                                  </p:childTnLst>
                                </p:cTn>
                              </p:par>
                              <p:par>
                                <p:cTn id="40" presetID="53" presetClass="entr" presetSubtype="16"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250" fill="hold"/>
                                        <p:tgtEl>
                                          <p:spTgt spid="57"/>
                                        </p:tgtEl>
                                        <p:attrNameLst>
                                          <p:attrName>ppt_w</p:attrName>
                                        </p:attrNameLst>
                                      </p:cBhvr>
                                      <p:tavLst>
                                        <p:tav tm="0">
                                          <p:val>
                                            <p:fltVal val="0"/>
                                          </p:val>
                                        </p:tav>
                                        <p:tav tm="100000">
                                          <p:val>
                                            <p:strVal val="#ppt_w"/>
                                          </p:val>
                                        </p:tav>
                                      </p:tavLst>
                                    </p:anim>
                                    <p:anim calcmode="lin" valueType="num">
                                      <p:cBhvr>
                                        <p:cTn id="43" dur="250" fill="hold"/>
                                        <p:tgtEl>
                                          <p:spTgt spid="57"/>
                                        </p:tgtEl>
                                        <p:attrNameLst>
                                          <p:attrName>ppt_h</p:attrName>
                                        </p:attrNameLst>
                                      </p:cBhvr>
                                      <p:tavLst>
                                        <p:tav tm="0">
                                          <p:val>
                                            <p:fltVal val="0"/>
                                          </p:val>
                                        </p:tav>
                                        <p:tav tm="100000">
                                          <p:val>
                                            <p:strVal val="#ppt_h"/>
                                          </p:val>
                                        </p:tav>
                                      </p:tavLst>
                                    </p:anim>
                                    <p:animEffect transition="in" filter="fade">
                                      <p:cBhvr>
                                        <p:cTn id="44" dur="25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250"/>
                                        <p:tgtEl>
                                          <p:spTgt spid="70"/>
                                        </p:tgtEl>
                                      </p:cBhvr>
                                    </p:animEffect>
                                  </p:childTnLst>
                                </p:cTn>
                              </p:par>
                            </p:childTnLst>
                          </p:cTn>
                        </p:par>
                        <p:par>
                          <p:cTn id="50" fill="hold">
                            <p:stCondLst>
                              <p:cond delay="250"/>
                            </p:stCondLst>
                            <p:childTnLst>
                              <p:par>
                                <p:cTn id="51" presetID="22" presetClass="entr" presetSubtype="2"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right)">
                                      <p:cBhvr>
                                        <p:cTn id="53" dur="250"/>
                                        <p:tgtEl>
                                          <p:spTgt spid="67"/>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right)">
                                      <p:cBhvr>
                                        <p:cTn id="57" dur="25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down)">
                                      <p:cBhvr>
                                        <p:cTn id="62" dur="250"/>
                                        <p:tgtEl>
                                          <p:spTgt spid="77"/>
                                        </p:tgtEl>
                                      </p:cBhvr>
                                    </p:animEffect>
                                  </p:childTnLst>
                                </p:cTn>
                              </p:par>
                            </p:childTnLst>
                          </p:cTn>
                        </p:par>
                        <p:par>
                          <p:cTn id="63" fill="hold">
                            <p:stCondLst>
                              <p:cond delay="250"/>
                            </p:stCondLst>
                            <p:childTnLst>
                              <p:par>
                                <p:cTn id="64" presetID="22" presetClass="entr" presetSubtype="8" fill="hold" nodeType="after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left)">
                                      <p:cBhvr>
                                        <p:cTn id="66" dur="250"/>
                                        <p:tgtEl>
                                          <p:spTgt spid="7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250"/>
                                        <p:tgtEl>
                                          <p:spTgt spid="7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up)">
                                      <p:cBhvr>
                                        <p:cTn id="75" dur="250"/>
                                        <p:tgtEl>
                                          <p:spTgt spid="80"/>
                                        </p:tgtEl>
                                      </p:cBhvr>
                                    </p:animEffect>
                                  </p:childTnLst>
                                </p:cTn>
                              </p:par>
                            </p:childTnLst>
                          </p:cTn>
                        </p:par>
                        <p:par>
                          <p:cTn id="76" fill="hold">
                            <p:stCondLst>
                              <p:cond delay="250"/>
                            </p:stCondLst>
                            <p:childTnLst>
                              <p:par>
                                <p:cTn id="77" presetID="22" presetClass="entr" presetSubtype="2"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right)">
                                      <p:cBhvr>
                                        <p:cTn id="79" dur="250"/>
                                        <p:tgtEl>
                                          <p:spTgt spid="79"/>
                                        </p:tgtEl>
                                      </p:cBhvr>
                                    </p:animEffect>
                                  </p:childTnLst>
                                </p:cTn>
                              </p:par>
                            </p:childTnLst>
                          </p:cTn>
                        </p:par>
                        <p:par>
                          <p:cTn id="80" fill="hold">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right)">
                                      <p:cBhvr>
                                        <p:cTn id="83" dur="250"/>
                                        <p:tgtEl>
                                          <p:spTgt spid="7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wipe(up)">
                                      <p:cBhvr>
                                        <p:cTn id="88" dur="250"/>
                                        <p:tgtEl>
                                          <p:spTgt spid="83"/>
                                        </p:tgtEl>
                                      </p:cBhvr>
                                    </p:animEffect>
                                  </p:childTnLst>
                                </p:cTn>
                              </p:par>
                            </p:childTnLst>
                          </p:cTn>
                        </p:par>
                        <p:par>
                          <p:cTn id="89" fill="hold">
                            <p:stCondLst>
                              <p:cond delay="250"/>
                            </p:stCondLst>
                            <p:childTnLst>
                              <p:par>
                                <p:cTn id="90" presetID="22" presetClass="entr" presetSubtype="8" fill="hold" nodeType="after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wipe(left)">
                                      <p:cBhvr>
                                        <p:cTn id="92" dur="250"/>
                                        <p:tgtEl>
                                          <p:spTgt spid="82"/>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wipe(left)">
                                      <p:cBhvr>
                                        <p:cTn id="96"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36" grpId="0" animBg="1"/>
      <p:bldP spid="65" grpId="0"/>
      <p:bldP spid="75" grpId="0"/>
      <p:bldP spid="78"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abgerundete Ecken 13">
            <a:extLst>
              <a:ext uri="{FF2B5EF4-FFF2-40B4-BE49-F238E27FC236}">
                <a16:creationId xmlns:a16="http://schemas.microsoft.com/office/drawing/2014/main" id="{D14A0EF9-0C77-C44F-65EF-18DD6646F41D}"/>
              </a:ext>
            </a:extLst>
          </p:cNvPr>
          <p:cNvSpPr/>
          <p:nvPr/>
        </p:nvSpPr>
        <p:spPr>
          <a:xfrm>
            <a:off x="8764763" y="1272032"/>
            <a:ext cx="1260000" cy="54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 name="Rechteck: abgerundete Ecken 14">
            <a:extLst>
              <a:ext uri="{FF2B5EF4-FFF2-40B4-BE49-F238E27FC236}">
                <a16:creationId xmlns:a16="http://schemas.microsoft.com/office/drawing/2014/main" id="{7BC2EF38-9E6C-9A06-EFA2-D1AA9DFFF631}"/>
              </a:ext>
            </a:extLst>
          </p:cNvPr>
          <p:cNvSpPr/>
          <p:nvPr/>
        </p:nvSpPr>
        <p:spPr>
          <a:xfrm>
            <a:off x="8881974" y="1192382"/>
            <a:ext cx="1260000" cy="54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18BECA6-7530-4515-2734-0125C4600E8F}"/>
              </a:ext>
            </a:extLst>
          </p:cNvPr>
          <p:cNvSpPr txBox="1"/>
          <p:nvPr/>
        </p:nvSpPr>
        <p:spPr>
          <a:xfrm>
            <a:off x="8977846" y="1311955"/>
            <a:ext cx="1116000" cy="646331"/>
          </a:xfrm>
          <a:prstGeom prst="rect">
            <a:avLst/>
          </a:prstGeom>
          <a:noFill/>
        </p:spPr>
        <p:txBody>
          <a:bodyPr wrap="square" rtlCol="0">
            <a:spAutoFit/>
          </a:bodyPr>
          <a:lstStyle/>
          <a:p>
            <a:r>
              <a:rPr lang="de-DE" dirty="0">
                <a:solidFill>
                  <a:schemeClr val="bg1"/>
                </a:solidFill>
              </a:rPr>
              <a:t>§ 20 StGB</a:t>
            </a:r>
          </a:p>
          <a:p>
            <a:endParaRPr lang="de-DE" dirty="0"/>
          </a:p>
        </p:txBody>
      </p:sp>
      <p:sp>
        <p:nvSpPr>
          <p:cNvPr id="84" name="Textfeld 83">
            <a:extLst>
              <a:ext uri="{FF2B5EF4-FFF2-40B4-BE49-F238E27FC236}">
                <a16:creationId xmlns:a16="http://schemas.microsoft.com/office/drawing/2014/main" id="{E5F7CDB4-05B4-8404-CF8B-AA0587CB78AE}"/>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Schuldausschließungsgründe</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398631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4" name="Gruppieren 63">
            <a:extLst>
              <a:ext uri="{FF2B5EF4-FFF2-40B4-BE49-F238E27FC236}">
                <a16:creationId xmlns:a16="http://schemas.microsoft.com/office/drawing/2014/main" id="{E2502BF6-A2AA-1276-30F7-A63C93F16316}"/>
              </a:ext>
            </a:extLst>
          </p:cNvPr>
          <p:cNvGrpSpPr/>
          <p:nvPr/>
        </p:nvGrpSpPr>
        <p:grpSpPr>
          <a:xfrm>
            <a:off x="4373213" y="1759378"/>
            <a:ext cx="3108562" cy="2867556"/>
            <a:chOff x="4373213" y="1759378"/>
            <a:chExt cx="3108562" cy="2867556"/>
          </a:xfrm>
        </p:grpSpPr>
        <p:sp>
          <p:nvSpPr>
            <p:cNvPr id="3" name="Rechteck: abgerundete Ecken 2">
              <a:extLst>
                <a:ext uri="{FF2B5EF4-FFF2-40B4-BE49-F238E27FC236}">
                  <a16:creationId xmlns:a16="http://schemas.microsoft.com/office/drawing/2014/main" id="{72E5EFAD-1BBB-9D51-4CBB-9E26A54D67F6}"/>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E486D1A1-1426-A10F-E183-7EE66AF948E6}"/>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38E29837-240F-362A-3962-9650BD32DA99}"/>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1EB95950-AF14-CEFB-C096-3CF584B9ADD5}"/>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7369954A-2F5E-8CC1-43E8-594E0C3CCF57}"/>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E4CD4D5B-11DD-5198-27DB-1E47E2D6B486}"/>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Verbinder: gewinkelt 9">
            <a:extLst>
              <a:ext uri="{FF2B5EF4-FFF2-40B4-BE49-F238E27FC236}">
                <a16:creationId xmlns:a16="http://schemas.microsoft.com/office/drawing/2014/main" id="{F2D8901D-3189-C47D-300B-49BCD6172A05}"/>
              </a:ext>
            </a:extLst>
          </p:cNvPr>
          <p:cNvCxnSpPr>
            <a:cxnSpLocks/>
            <a:endCxn id="14" idx="1"/>
          </p:cNvCxnSpPr>
          <p:nvPr/>
        </p:nvCxnSpPr>
        <p:spPr>
          <a:xfrm flipV="1">
            <a:off x="7378988" y="1542032"/>
            <a:ext cx="1385775" cy="135503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hteck: abgerundete Ecken 20">
            <a:extLst>
              <a:ext uri="{FF2B5EF4-FFF2-40B4-BE49-F238E27FC236}">
                <a16:creationId xmlns:a16="http://schemas.microsoft.com/office/drawing/2014/main" id="{0A7F6EAE-2DE1-5117-684F-8E8E5C23C4AE}"/>
              </a:ext>
            </a:extLst>
          </p:cNvPr>
          <p:cNvSpPr/>
          <p:nvPr/>
        </p:nvSpPr>
        <p:spPr>
          <a:xfrm>
            <a:off x="1531983" y="1277103"/>
            <a:ext cx="1260000" cy="54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ECBF6233-4758-21C2-0FD6-7B72A58A17D2}"/>
              </a:ext>
            </a:extLst>
          </p:cNvPr>
          <p:cNvSpPr/>
          <p:nvPr/>
        </p:nvSpPr>
        <p:spPr>
          <a:xfrm>
            <a:off x="1424175" y="1211482"/>
            <a:ext cx="1260000"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a:extLst>
              <a:ext uri="{FF2B5EF4-FFF2-40B4-BE49-F238E27FC236}">
                <a16:creationId xmlns:a16="http://schemas.microsoft.com/office/drawing/2014/main" id="{9852AEB0-66AC-E59B-1DE9-DFC5513E46B8}"/>
              </a:ext>
            </a:extLst>
          </p:cNvPr>
          <p:cNvSpPr txBox="1"/>
          <p:nvPr/>
        </p:nvSpPr>
        <p:spPr>
          <a:xfrm>
            <a:off x="1534302" y="1321351"/>
            <a:ext cx="1260000" cy="369332"/>
          </a:xfrm>
          <a:prstGeom prst="rect">
            <a:avLst/>
          </a:prstGeom>
          <a:noFill/>
        </p:spPr>
        <p:txBody>
          <a:bodyPr wrap="square" rtlCol="0">
            <a:spAutoFit/>
          </a:bodyPr>
          <a:lstStyle/>
          <a:p>
            <a:r>
              <a:rPr lang="de-DE" dirty="0">
                <a:solidFill>
                  <a:schemeClr val="bg1"/>
                </a:solidFill>
              </a:rPr>
              <a:t>§ 21 StGB</a:t>
            </a:r>
          </a:p>
        </p:txBody>
      </p:sp>
      <p:cxnSp>
        <p:nvCxnSpPr>
          <p:cNvPr id="25" name="Verbinder: gewinkelt 24">
            <a:extLst>
              <a:ext uri="{FF2B5EF4-FFF2-40B4-BE49-F238E27FC236}">
                <a16:creationId xmlns:a16="http://schemas.microsoft.com/office/drawing/2014/main" id="{376B6938-872B-E0E1-9AEB-B50047DC8534}"/>
              </a:ext>
            </a:extLst>
          </p:cNvPr>
          <p:cNvCxnSpPr>
            <a:cxnSpLocks/>
            <a:endCxn id="23" idx="3"/>
          </p:cNvCxnSpPr>
          <p:nvPr/>
        </p:nvCxnSpPr>
        <p:spPr>
          <a:xfrm rot="10800000">
            <a:off x="2794303" y="1506018"/>
            <a:ext cx="1756803" cy="1403761"/>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hteck: abgerundete Ecken 36">
            <a:extLst>
              <a:ext uri="{FF2B5EF4-FFF2-40B4-BE49-F238E27FC236}">
                <a16:creationId xmlns:a16="http://schemas.microsoft.com/office/drawing/2014/main" id="{DC273F32-D3B7-0C50-0D3E-16E239E78C80}"/>
              </a:ext>
            </a:extLst>
          </p:cNvPr>
          <p:cNvSpPr/>
          <p:nvPr/>
        </p:nvSpPr>
        <p:spPr>
          <a:xfrm>
            <a:off x="3186184" y="5414680"/>
            <a:ext cx="1260000" cy="54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abgerundete Ecken 37">
            <a:extLst>
              <a:ext uri="{FF2B5EF4-FFF2-40B4-BE49-F238E27FC236}">
                <a16:creationId xmlns:a16="http://schemas.microsoft.com/office/drawing/2014/main" id="{EE10CAFE-B6B1-FC5F-B63A-1D2C5CE6623C}"/>
              </a:ext>
            </a:extLst>
          </p:cNvPr>
          <p:cNvSpPr/>
          <p:nvPr/>
        </p:nvSpPr>
        <p:spPr>
          <a:xfrm>
            <a:off x="3291092" y="5489596"/>
            <a:ext cx="1260000"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E8E017B3-904A-5046-3159-413851733806}"/>
              </a:ext>
            </a:extLst>
          </p:cNvPr>
          <p:cNvSpPr txBox="1"/>
          <p:nvPr/>
        </p:nvSpPr>
        <p:spPr>
          <a:xfrm>
            <a:off x="3291092" y="5544211"/>
            <a:ext cx="1260000" cy="369332"/>
          </a:xfrm>
          <a:prstGeom prst="rect">
            <a:avLst/>
          </a:prstGeom>
          <a:noFill/>
        </p:spPr>
        <p:txBody>
          <a:bodyPr wrap="square" rtlCol="0">
            <a:spAutoFit/>
          </a:bodyPr>
          <a:lstStyle/>
          <a:p>
            <a:r>
              <a:rPr lang="de-DE" dirty="0">
                <a:solidFill>
                  <a:schemeClr val="bg1"/>
                </a:solidFill>
              </a:rPr>
              <a:t>§ 19 StGB</a:t>
            </a:r>
          </a:p>
        </p:txBody>
      </p:sp>
      <p:cxnSp>
        <p:nvCxnSpPr>
          <p:cNvPr id="47" name="Verbinder: gewinkelt 46">
            <a:extLst>
              <a:ext uri="{FF2B5EF4-FFF2-40B4-BE49-F238E27FC236}">
                <a16:creationId xmlns:a16="http://schemas.microsoft.com/office/drawing/2014/main" id="{F8198159-F578-DCF1-61EF-40F14BD1880D}"/>
              </a:ext>
            </a:extLst>
          </p:cNvPr>
          <p:cNvCxnSpPr>
            <a:cxnSpLocks/>
            <a:endCxn id="37" idx="0"/>
          </p:cNvCxnSpPr>
          <p:nvPr/>
        </p:nvCxnSpPr>
        <p:spPr>
          <a:xfrm rot="5400000">
            <a:off x="3809115" y="4109840"/>
            <a:ext cx="1311909" cy="1297770"/>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8" name="Textfeld 57">
            <a:extLst>
              <a:ext uri="{FF2B5EF4-FFF2-40B4-BE49-F238E27FC236}">
                <a16:creationId xmlns:a16="http://schemas.microsoft.com/office/drawing/2014/main" id="{E35E9660-B392-42B5-69D8-20F4C75BA0FA}"/>
              </a:ext>
            </a:extLst>
          </p:cNvPr>
          <p:cNvSpPr txBox="1"/>
          <p:nvPr/>
        </p:nvSpPr>
        <p:spPr>
          <a:xfrm>
            <a:off x="4551625" y="5641405"/>
            <a:ext cx="1729171" cy="830997"/>
          </a:xfrm>
          <a:prstGeom prst="rect">
            <a:avLst/>
          </a:prstGeom>
          <a:noFill/>
        </p:spPr>
        <p:txBody>
          <a:bodyPr wrap="square" rtlCol="0">
            <a:spAutoFit/>
          </a:bodyPr>
          <a:lstStyle/>
          <a:p>
            <a:r>
              <a:rPr lang="de-DE" sz="1600" dirty="0">
                <a:solidFill>
                  <a:schemeClr val="bg1"/>
                </a:solidFill>
              </a:rPr>
              <a:t>Zur Tatzeit noch nicht vierzehn Jahre alt</a:t>
            </a:r>
          </a:p>
        </p:txBody>
      </p:sp>
      <p:sp>
        <p:nvSpPr>
          <p:cNvPr id="59" name="Textfeld 58">
            <a:extLst>
              <a:ext uri="{FF2B5EF4-FFF2-40B4-BE49-F238E27FC236}">
                <a16:creationId xmlns:a16="http://schemas.microsoft.com/office/drawing/2014/main" id="{316830A6-DE65-2038-2A35-165DA8713899}"/>
              </a:ext>
            </a:extLst>
          </p:cNvPr>
          <p:cNvSpPr txBox="1"/>
          <p:nvPr/>
        </p:nvSpPr>
        <p:spPr>
          <a:xfrm>
            <a:off x="1219667" y="1927180"/>
            <a:ext cx="2226866" cy="1323439"/>
          </a:xfrm>
          <a:prstGeom prst="rect">
            <a:avLst/>
          </a:prstGeom>
          <a:noFill/>
        </p:spPr>
        <p:txBody>
          <a:bodyPr wrap="square" rtlCol="0">
            <a:spAutoFit/>
          </a:bodyPr>
          <a:lstStyle/>
          <a:p>
            <a:r>
              <a:rPr lang="de-DE" sz="1600" dirty="0">
                <a:solidFill>
                  <a:schemeClr val="bg1"/>
                </a:solidFill>
              </a:rPr>
              <a:t>Erheblich Eingeschränkt in Steuerungs- und Hemmungskontrolle, so kann die Strafe gemildert werden</a:t>
            </a:r>
          </a:p>
        </p:txBody>
      </p:sp>
      <p:sp>
        <p:nvSpPr>
          <p:cNvPr id="60" name="Textfeld 59">
            <a:extLst>
              <a:ext uri="{FF2B5EF4-FFF2-40B4-BE49-F238E27FC236}">
                <a16:creationId xmlns:a16="http://schemas.microsoft.com/office/drawing/2014/main" id="{359DEFBD-C80E-6F27-3F23-B6EBA94CB272}"/>
              </a:ext>
            </a:extLst>
          </p:cNvPr>
          <p:cNvSpPr txBox="1"/>
          <p:nvPr/>
        </p:nvSpPr>
        <p:spPr>
          <a:xfrm>
            <a:off x="8764763" y="1891682"/>
            <a:ext cx="2207570" cy="1569660"/>
          </a:xfrm>
          <a:prstGeom prst="rect">
            <a:avLst/>
          </a:prstGeom>
          <a:noFill/>
        </p:spPr>
        <p:txBody>
          <a:bodyPr wrap="square" rtlCol="0">
            <a:spAutoFit/>
          </a:bodyPr>
          <a:lstStyle/>
          <a:p>
            <a:r>
              <a:rPr lang="de-DE" sz="1600" dirty="0">
                <a:solidFill>
                  <a:schemeClr val="bg1"/>
                </a:solidFill>
              </a:rPr>
              <a:t>Krankhafte seelische Störung, tiefgreifende Bewusstseinsstörung, Intelligenzminderung oder andere seelische Störung</a:t>
            </a:r>
          </a:p>
        </p:txBody>
      </p:sp>
      <p:cxnSp>
        <p:nvCxnSpPr>
          <p:cNvPr id="68" name="Verbinder: gewinkelt 67">
            <a:extLst>
              <a:ext uri="{FF2B5EF4-FFF2-40B4-BE49-F238E27FC236}">
                <a16:creationId xmlns:a16="http://schemas.microsoft.com/office/drawing/2014/main" id="{ACCFB1C3-8F65-8344-A43C-4990751F9E6C}"/>
              </a:ext>
            </a:extLst>
          </p:cNvPr>
          <p:cNvCxnSpPr>
            <a:cxnSpLocks/>
          </p:cNvCxnSpPr>
          <p:nvPr/>
        </p:nvCxnSpPr>
        <p:spPr>
          <a:xfrm>
            <a:off x="9143999" y="3620642"/>
            <a:ext cx="3048001" cy="1794040"/>
          </a:xfrm>
          <a:prstGeom prst="bentConnector3">
            <a:avLst>
              <a:gd name="adj1" fmla="val -132"/>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94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 calcmode="lin" valueType="num">
                                      <p:cBhvr>
                                        <p:cTn id="9" dur="500" fill="hold"/>
                                        <p:tgtEl>
                                          <p:spTgt spid="64"/>
                                        </p:tgtEl>
                                        <p:attrNameLst>
                                          <p:attrName>style.rotation</p:attrName>
                                        </p:attrNameLst>
                                      </p:cBhvr>
                                      <p:tavLst>
                                        <p:tav tm="0">
                                          <p:val>
                                            <p:fltVal val="90"/>
                                          </p:val>
                                        </p:tav>
                                        <p:tav tm="100000">
                                          <p:val>
                                            <p:fltVal val="0"/>
                                          </p:val>
                                        </p:tav>
                                      </p:tavLst>
                                    </p:anim>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250"/>
                                        <p:tgtEl>
                                          <p:spTgt spid="47"/>
                                        </p:tgtEl>
                                      </p:cBhvr>
                                    </p:animEffect>
                                  </p:childTnLst>
                                </p:cTn>
                              </p:par>
                            </p:childTnLst>
                          </p:cTn>
                        </p:par>
                        <p:par>
                          <p:cTn id="16" fill="hold">
                            <p:stCondLst>
                              <p:cond delay="250"/>
                            </p:stCondLst>
                            <p:childTnLst>
                              <p:par>
                                <p:cTn id="17" presetID="22" presetClass="entr" presetSubtype="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250"/>
                                        <p:tgtEl>
                                          <p:spTgt spid="3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250"/>
                                        <p:tgtEl>
                                          <p:spTgt spid="3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25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left)">
                                      <p:cBhvr>
                                        <p:cTn id="30" dur="25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right)">
                                      <p:cBhvr>
                                        <p:cTn id="35" dur="250"/>
                                        <p:tgtEl>
                                          <p:spTgt spid="25"/>
                                        </p:tgtEl>
                                      </p:cBhvr>
                                    </p:animEffect>
                                  </p:childTnLst>
                                </p:cTn>
                              </p:par>
                            </p:childTnLst>
                          </p:cTn>
                        </p:par>
                        <p:par>
                          <p:cTn id="36" fill="hold">
                            <p:stCondLst>
                              <p:cond delay="250"/>
                            </p:stCondLst>
                            <p:childTnLst>
                              <p:par>
                                <p:cTn id="37" presetID="22" presetClass="entr" presetSubtype="2"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250"/>
                                        <p:tgtEl>
                                          <p:spTgt spid="2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250"/>
                                        <p:tgtEl>
                                          <p:spTgt spid="2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25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up)">
                                      <p:cBhvr>
                                        <p:cTn id="50" dur="25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250"/>
                                        <p:tgtEl>
                                          <p:spTgt spid="10"/>
                                        </p:tgtEl>
                                      </p:cBhvr>
                                    </p:animEffect>
                                  </p:childTnLst>
                                </p:cTn>
                              </p:par>
                            </p:childTnLst>
                          </p:cTn>
                        </p:par>
                        <p:par>
                          <p:cTn id="56" fill="hold">
                            <p:stCondLst>
                              <p:cond delay="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250"/>
                                        <p:tgtEl>
                                          <p:spTgt spid="1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250"/>
                                        <p:tgtEl>
                                          <p:spTgt spid="1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25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25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up)">
                                      <p:cBhvr>
                                        <p:cTn id="75" dur="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21" grpId="0" animBg="1"/>
      <p:bldP spid="22" grpId="0" animBg="1"/>
      <p:bldP spid="23" grpId="0"/>
      <p:bldP spid="37" grpId="0" animBg="1"/>
      <p:bldP spid="38" grpId="0" animBg="1"/>
      <p:bldP spid="39"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512DF2-BB2E-B764-EF00-860596E1E8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0000" flipH="1">
            <a:off x="-49287" y="3409803"/>
            <a:ext cx="1807249" cy="1807249"/>
          </a:xfrm>
          <a:prstGeom prst="rect">
            <a:avLst/>
          </a:prstGeom>
          <a:effectLst/>
        </p:spPr>
      </p:pic>
      <p:pic>
        <p:nvPicPr>
          <p:cNvPr id="13" name="Grafik 12">
            <a:extLst>
              <a:ext uri="{FF2B5EF4-FFF2-40B4-BE49-F238E27FC236}">
                <a16:creationId xmlns:a16="http://schemas.microsoft.com/office/drawing/2014/main" id="{CF05EAFB-76DE-1B43-3C48-2A1530889B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34325" flipH="1">
            <a:off x="1311140" y="3583236"/>
            <a:ext cx="1629904" cy="1629904"/>
          </a:xfrm>
          <a:prstGeom prst="rect">
            <a:avLst/>
          </a:prstGeom>
        </p:spPr>
      </p:pic>
      <p:pic>
        <p:nvPicPr>
          <p:cNvPr id="15" name="Grafik 14">
            <a:extLst>
              <a:ext uri="{FF2B5EF4-FFF2-40B4-BE49-F238E27FC236}">
                <a16:creationId xmlns:a16="http://schemas.microsoft.com/office/drawing/2014/main" id="{2F62F0A7-E877-898A-EBDD-E890E99E56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7727" y="3108649"/>
            <a:ext cx="1938378" cy="1938378"/>
          </a:xfrm>
          <a:prstGeom prst="rect">
            <a:avLst/>
          </a:prstGeom>
        </p:spPr>
      </p:pic>
      <p:pic>
        <p:nvPicPr>
          <p:cNvPr id="17" name="Grafik 16">
            <a:extLst>
              <a:ext uri="{FF2B5EF4-FFF2-40B4-BE49-F238E27FC236}">
                <a16:creationId xmlns:a16="http://schemas.microsoft.com/office/drawing/2014/main" id="{16094BAE-5BBA-F6CD-7125-001343413D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3651" y="4077838"/>
            <a:ext cx="1612223" cy="1612223"/>
          </a:xfrm>
          <a:prstGeom prst="rect">
            <a:avLst/>
          </a:prstGeom>
        </p:spPr>
      </p:pic>
      <p:cxnSp>
        <p:nvCxnSpPr>
          <p:cNvPr id="19" name="Gerade Verbindung mit Pfeil 18">
            <a:extLst>
              <a:ext uri="{FF2B5EF4-FFF2-40B4-BE49-F238E27FC236}">
                <a16:creationId xmlns:a16="http://schemas.microsoft.com/office/drawing/2014/main" id="{056FFDE9-43BD-4648-383F-BA5A43767CBF}"/>
              </a:ext>
            </a:extLst>
          </p:cNvPr>
          <p:cNvCxnSpPr>
            <a:cxnSpLocks/>
          </p:cNvCxnSpPr>
          <p:nvPr/>
        </p:nvCxnSpPr>
        <p:spPr>
          <a:xfrm>
            <a:off x="3273900" y="4356512"/>
            <a:ext cx="1293827"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4" name="Rechteck: abgerundete Ecken 23">
            <a:extLst>
              <a:ext uri="{FF2B5EF4-FFF2-40B4-BE49-F238E27FC236}">
                <a16:creationId xmlns:a16="http://schemas.microsoft.com/office/drawing/2014/main" id="{DCEEA3E1-B27A-C10E-B004-501ACB277009}"/>
              </a:ext>
            </a:extLst>
          </p:cNvPr>
          <p:cNvSpPr/>
          <p:nvPr/>
        </p:nvSpPr>
        <p:spPr>
          <a:xfrm>
            <a:off x="8037096" y="2460367"/>
            <a:ext cx="1980000" cy="540000"/>
          </a:xfrm>
          <a:prstGeom prst="roundRect">
            <a:avLst>
              <a:gd name="adj" fmla="val 12015"/>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r Verbinder 3">
            <a:extLst>
              <a:ext uri="{FF2B5EF4-FFF2-40B4-BE49-F238E27FC236}">
                <a16:creationId xmlns:a16="http://schemas.microsoft.com/office/drawing/2014/main" id="{31F527E2-141A-4862-CB84-5F241FBF58DC}"/>
              </a:ext>
            </a:extLst>
          </p:cNvPr>
          <p:cNvCxnSpPr>
            <a:cxnSpLocks/>
          </p:cNvCxnSpPr>
          <p:nvPr/>
        </p:nvCxnSpPr>
        <p:spPr>
          <a:xfrm>
            <a:off x="8152397" y="3195735"/>
            <a:ext cx="0" cy="185129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6" name="Rechteck: abgerundete Ecken 25">
            <a:extLst>
              <a:ext uri="{FF2B5EF4-FFF2-40B4-BE49-F238E27FC236}">
                <a16:creationId xmlns:a16="http://schemas.microsoft.com/office/drawing/2014/main" id="{CA5202C6-BC91-C37F-907B-946D3F2C2A22}"/>
              </a:ext>
            </a:extLst>
          </p:cNvPr>
          <p:cNvSpPr/>
          <p:nvPr/>
        </p:nvSpPr>
        <p:spPr>
          <a:xfrm>
            <a:off x="8152398" y="2568649"/>
            <a:ext cx="1980000" cy="540000"/>
          </a:xfrm>
          <a:prstGeom prst="roundRect">
            <a:avLst>
              <a:gd name="adj" fmla="val 13178"/>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E6FC32C3-3601-D679-09F3-5FD89B483149}"/>
              </a:ext>
            </a:extLst>
          </p:cNvPr>
          <p:cNvSpPr txBox="1"/>
          <p:nvPr/>
        </p:nvSpPr>
        <p:spPr>
          <a:xfrm>
            <a:off x="8297697" y="3279294"/>
            <a:ext cx="2346151" cy="1077218"/>
          </a:xfrm>
          <a:prstGeom prst="rect">
            <a:avLst/>
          </a:prstGeom>
          <a:noFill/>
        </p:spPr>
        <p:txBody>
          <a:bodyPr wrap="square" rtlCol="0">
            <a:spAutoFit/>
          </a:bodyPr>
          <a:lstStyle/>
          <a:p>
            <a:r>
              <a:rPr lang="de-DE" sz="1600" dirty="0">
                <a:solidFill>
                  <a:schemeClr val="bg1"/>
                </a:solidFill>
              </a:rPr>
              <a:t>Vorsätzlich oder fahrlässig im Zustand des Rausches versetzt und dann eine rechtswidrig Tat begeht</a:t>
            </a:r>
          </a:p>
        </p:txBody>
      </p:sp>
      <p:sp>
        <p:nvSpPr>
          <p:cNvPr id="32" name="Textfeld 31">
            <a:extLst>
              <a:ext uri="{FF2B5EF4-FFF2-40B4-BE49-F238E27FC236}">
                <a16:creationId xmlns:a16="http://schemas.microsoft.com/office/drawing/2014/main" id="{A7A311CC-B8F3-C023-FA01-02FC7E816416}"/>
              </a:ext>
            </a:extLst>
          </p:cNvPr>
          <p:cNvSpPr txBox="1"/>
          <p:nvPr/>
        </p:nvSpPr>
        <p:spPr>
          <a:xfrm>
            <a:off x="8663848" y="2568649"/>
            <a:ext cx="1980000" cy="540000"/>
          </a:xfrm>
          <a:prstGeom prst="rect">
            <a:avLst/>
          </a:prstGeom>
          <a:noFill/>
        </p:spPr>
        <p:txBody>
          <a:bodyPr wrap="square" rtlCol="0">
            <a:spAutoFit/>
          </a:bodyPr>
          <a:lstStyle/>
          <a:p>
            <a:r>
              <a:rPr lang="de-DE" sz="2000" dirty="0">
                <a:latin typeface="+mj-lt"/>
              </a:rPr>
              <a:t>§323a StGB</a:t>
            </a:r>
          </a:p>
        </p:txBody>
      </p:sp>
    </p:spTree>
    <p:extLst>
      <p:ext uri="{BB962C8B-B14F-4D97-AF65-F5344CB8AC3E}">
        <p14:creationId xmlns:p14="http://schemas.microsoft.com/office/powerpoint/2010/main" val="12081603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4.81481E-6 L 0.11693 -0.00394 " pathEditMode="relative" rAng="0" ptsTypes="AA">
                                      <p:cBhvr>
                                        <p:cTn id="6" dur="1000" fill="hold"/>
                                        <p:tgtEl>
                                          <p:spTgt spid="12"/>
                                        </p:tgtEl>
                                        <p:attrNameLst>
                                          <p:attrName>ppt_x</p:attrName>
                                          <p:attrName>ppt_y</p:attrName>
                                        </p:attrNameLst>
                                      </p:cBhvr>
                                      <p:rCtr x="5846" y="-208"/>
                                    </p:animMotion>
                                  </p:childTnLst>
                                </p:cTn>
                              </p:par>
                            </p:childTnLst>
                          </p:cTn>
                        </p:par>
                        <p:par>
                          <p:cTn id="7" fill="hold">
                            <p:stCondLst>
                              <p:cond delay="1000"/>
                            </p:stCondLst>
                            <p:childTnLst>
                              <p:par>
                                <p:cTn id="8" presetID="22" presetClass="exit" presetSubtype="8" fill="hold" nodeType="afterEffect">
                                  <p:stCondLst>
                                    <p:cond delay="0"/>
                                  </p:stCondLst>
                                  <p:childTnLst>
                                    <p:animEffect transition="out" filter="wipe(left)">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25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25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25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250"/>
                                        <p:tgtEl>
                                          <p:spTgt spid="4"/>
                                        </p:tgtEl>
                                      </p:cBhvr>
                                    </p:animEffect>
                                  </p:childTnLst>
                                </p:cTn>
                              </p:par>
                            </p:childTnLst>
                          </p:cTn>
                        </p:par>
                        <p:par>
                          <p:cTn id="32" fill="hold">
                            <p:stCondLst>
                              <p:cond delay="250"/>
                            </p:stCondLst>
                            <p:childTnLst>
                              <p:par>
                                <p:cTn id="33" presetID="22" presetClass="entr" presetSubtype="4"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250"/>
                                        <p:tgtEl>
                                          <p:spTgt spid="24"/>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250"/>
                                        <p:tgtEl>
                                          <p:spTgt spid="26"/>
                                        </p:tgtEl>
                                      </p:cBhvr>
                                    </p:animEffect>
                                  </p:childTnLst>
                                </p:cTn>
                              </p:par>
                            </p:childTnLst>
                          </p:cTn>
                        </p:par>
                        <p:par>
                          <p:cTn id="40" fill="hold">
                            <p:stCondLst>
                              <p:cond delay="750"/>
                            </p:stCondLst>
                            <p:childTnLst>
                              <p:par>
                                <p:cTn id="41" presetID="22" presetClass="entr" presetSubtype="4"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25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up)">
                                      <p:cBhvr>
                                        <p:cTn id="48"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ihandform: Form 29">
            <a:extLst>
              <a:ext uri="{FF2B5EF4-FFF2-40B4-BE49-F238E27FC236}">
                <a16:creationId xmlns:a16="http://schemas.microsoft.com/office/drawing/2014/main" id="{EE593685-82A4-E94A-F1D7-31F8E901B3A0}"/>
              </a:ext>
            </a:extLst>
          </p:cNvPr>
          <p:cNvSpPr/>
          <p:nvPr/>
        </p:nvSpPr>
        <p:spPr>
          <a:xfrm>
            <a:off x="6210214" y="3547695"/>
            <a:ext cx="1805792" cy="1801538"/>
          </a:xfrm>
          <a:custGeom>
            <a:avLst/>
            <a:gdLst>
              <a:gd name="connsiteX0" fmla="*/ 946166 w 1805792"/>
              <a:gd name="connsiteY0" fmla="*/ 0 h 1801538"/>
              <a:gd name="connsiteX1" fmla="*/ 1341742 w 1805792"/>
              <a:gd name="connsiteY1" fmla="*/ 0 h 1801538"/>
              <a:gd name="connsiteX2" fmla="*/ 1344818 w 1805792"/>
              <a:gd name="connsiteY2" fmla="*/ 4563 h 1801538"/>
              <a:gd name="connsiteX3" fmla="*/ 1484825 w 1805792"/>
              <a:gd name="connsiteY3" fmla="*/ 62556 h 1801538"/>
              <a:gd name="connsiteX4" fmla="*/ 1624832 w 1805792"/>
              <a:gd name="connsiteY4" fmla="*/ 4563 h 1801538"/>
              <a:gd name="connsiteX5" fmla="*/ 1627909 w 1805792"/>
              <a:gd name="connsiteY5" fmla="*/ 0 h 1801538"/>
              <a:gd name="connsiteX6" fmla="*/ 1805792 w 1805792"/>
              <a:gd name="connsiteY6" fmla="*/ 0 h 1801538"/>
              <a:gd name="connsiteX7" fmla="*/ 1801842 w 1805792"/>
              <a:gd name="connsiteY7" fmla="*/ 78227 h 1801538"/>
              <a:gd name="connsiteX8" fmla="*/ 82708 w 1805792"/>
              <a:gd name="connsiteY8" fmla="*/ 1797361 h 1801538"/>
              <a:gd name="connsiteX9" fmla="*/ 0 w 1805792"/>
              <a:gd name="connsiteY9" fmla="*/ 1801538 h 1801538"/>
              <a:gd name="connsiteX10" fmla="*/ 0 w 1805792"/>
              <a:gd name="connsiteY10" fmla="*/ 1597398 h 1801538"/>
              <a:gd name="connsiteX11" fmla="*/ 25793 w 1805792"/>
              <a:gd name="connsiteY11" fmla="*/ 1580008 h 1801538"/>
              <a:gd name="connsiteX12" fmla="*/ 83786 w 1805792"/>
              <a:gd name="connsiteY12" fmla="*/ 1440001 h 1801538"/>
              <a:gd name="connsiteX13" fmla="*/ 25793 w 1805792"/>
              <a:gd name="connsiteY13" fmla="*/ 1299994 h 1801538"/>
              <a:gd name="connsiteX14" fmla="*/ 0 w 1805792"/>
              <a:gd name="connsiteY14" fmla="*/ 1282604 h 1801538"/>
              <a:gd name="connsiteX15" fmla="*/ 0 w 1805792"/>
              <a:gd name="connsiteY15" fmla="*/ 946166 h 1801538"/>
              <a:gd name="connsiteX16" fmla="*/ 946166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946166" y="0"/>
                </a:moveTo>
                <a:lnTo>
                  <a:pt x="1341742" y="0"/>
                </a:lnTo>
                <a:lnTo>
                  <a:pt x="1344818" y="4563"/>
                </a:lnTo>
                <a:cubicBezTo>
                  <a:pt x="1380649" y="40394"/>
                  <a:pt x="1430149" y="62556"/>
                  <a:pt x="1484825" y="62556"/>
                </a:cubicBezTo>
                <a:cubicBezTo>
                  <a:pt x="1539501" y="62556"/>
                  <a:pt x="1589001" y="40394"/>
                  <a:pt x="1624832" y="4563"/>
                </a:cubicBezTo>
                <a:lnTo>
                  <a:pt x="1627909" y="0"/>
                </a:lnTo>
                <a:lnTo>
                  <a:pt x="1805792" y="0"/>
                </a:lnTo>
                <a:lnTo>
                  <a:pt x="1801842" y="78227"/>
                </a:lnTo>
                <a:cubicBezTo>
                  <a:pt x="1709787" y="984677"/>
                  <a:pt x="989159" y="1705306"/>
                  <a:pt x="82708" y="1797361"/>
                </a:cubicBezTo>
                <a:lnTo>
                  <a:pt x="0" y="1801538"/>
                </a:lnTo>
                <a:lnTo>
                  <a:pt x="0" y="1597398"/>
                </a:lnTo>
                <a:lnTo>
                  <a:pt x="25793" y="1580008"/>
                </a:lnTo>
                <a:cubicBezTo>
                  <a:pt x="61624" y="1544177"/>
                  <a:pt x="83786" y="1494677"/>
                  <a:pt x="83786" y="1440001"/>
                </a:cubicBezTo>
                <a:cubicBezTo>
                  <a:pt x="83786" y="1385325"/>
                  <a:pt x="61624" y="1335825"/>
                  <a:pt x="25793" y="1299994"/>
                </a:cubicBezTo>
                <a:lnTo>
                  <a:pt x="0" y="1282604"/>
                </a:lnTo>
                <a:lnTo>
                  <a:pt x="0" y="946166"/>
                </a:lnTo>
                <a:cubicBezTo>
                  <a:pt x="0" y="423613"/>
                  <a:pt x="423613" y="0"/>
                  <a:pt x="946166" y="0"/>
                </a:cubicBezTo>
                <a:close/>
              </a:path>
            </a:pathLst>
          </a:cu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1" name="Freihandform: Form 30">
            <a:extLst>
              <a:ext uri="{FF2B5EF4-FFF2-40B4-BE49-F238E27FC236}">
                <a16:creationId xmlns:a16="http://schemas.microsoft.com/office/drawing/2014/main" id="{3704DF58-4ED0-FFE0-4482-2352FB6996FB}"/>
              </a:ext>
            </a:extLst>
          </p:cNvPr>
          <p:cNvSpPr/>
          <p:nvPr/>
        </p:nvSpPr>
        <p:spPr>
          <a:xfrm>
            <a:off x="4175994" y="3547695"/>
            <a:ext cx="1805792" cy="1801538"/>
          </a:xfrm>
          <a:custGeom>
            <a:avLst/>
            <a:gdLst>
              <a:gd name="connsiteX0" fmla="*/ 0 w 1805792"/>
              <a:gd name="connsiteY0" fmla="*/ 0 h 1801538"/>
              <a:gd name="connsiteX1" fmla="*/ 168918 w 1805792"/>
              <a:gd name="connsiteY1" fmla="*/ 0 h 1801538"/>
              <a:gd name="connsiteX2" fmla="*/ 171995 w 1805792"/>
              <a:gd name="connsiteY2" fmla="*/ 4563 h 1801538"/>
              <a:gd name="connsiteX3" fmla="*/ 312002 w 1805792"/>
              <a:gd name="connsiteY3" fmla="*/ 62556 h 1801538"/>
              <a:gd name="connsiteX4" fmla="*/ 452009 w 1805792"/>
              <a:gd name="connsiteY4" fmla="*/ 4563 h 1801538"/>
              <a:gd name="connsiteX5" fmla="*/ 455085 w 1805792"/>
              <a:gd name="connsiteY5" fmla="*/ 0 h 1801538"/>
              <a:gd name="connsiteX6" fmla="*/ 859626 w 1805792"/>
              <a:gd name="connsiteY6" fmla="*/ 0 h 1801538"/>
              <a:gd name="connsiteX7" fmla="*/ 1805792 w 1805792"/>
              <a:gd name="connsiteY7" fmla="*/ 946166 h 1801538"/>
              <a:gd name="connsiteX8" fmla="*/ 1805792 w 1805792"/>
              <a:gd name="connsiteY8" fmla="*/ 1282604 h 1801538"/>
              <a:gd name="connsiteX9" fmla="*/ 1779999 w 1805792"/>
              <a:gd name="connsiteY9" fmla="*/ 1299994 h 1801538"/>
              <a:gd name="connsiteX10" fmla="*/ 1722006 w 1805792"/>
              <a:gd name="connsiteY10" fmla="*/ 1440001 h 1801538"/>
              <a:gd name="connsiteX11" fmla="*/ 1779999 w 1805792"/>
              <a:gd name="connsiteY11" fmla="*/ 1580008 h 1801538"/>
              <a:gd name="connsiteX12" fmla="*/ 1805792 w 1805792"/>
              <a:gd name="connsiteY12" fmla="*/ 1597398 h 1801538"/>
              <a:gd name="connsiteX13" fmla="*/ 1805792 w 1805792"/>
              <a:gd name="connsiteY13" fmla="*/ 1801538 h 1801538"/>
              <a:gd name="connsiteX14" fmla="*/ 1723084 w 1805792"/>
              <a:gd name="connsiteY14" fmla="*/ 1797361 h 1801538"/>
              <a:gd name="connsiteX15" fmla="*/ 3950 w 1805792"/>
              <a:gd name="connsiteY15" fmla="*/ 78227 h 1801538"/>
              <a:gd name="connsiteX16" fmla="*/ 0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0" y="0"/>
                </a:moveTo>
                <a:lnTo>
                  <a:pt x="168918" y="0"/>
                </a:lnTo>
                <a:lnTo>
                  <a:pt x="171995" y="4563"/>
                </a:lnTo>
                <a:cubicBezTo>
                  <a:pt x="207826" y="40394"/>
                  <a:pt x="257326" y="62556"/>
                  <a:pt x="312002" y="62556"/>
                </a:cubicBezTo>
                <a:cubicBezTo>
                  <a:pt x="366678" y="62556"/>
                  <a:pt x="416178" y="40394"/>
                  <a:pt x="452009" y="4563"/>
                </a:cubicBezTo>
                <a:lnTo>
                  <a:pt x="455085" y="0"/>
                </a:lnTo>
                <a:lnTo>
                  <a:pt x="859626" y="0"/>
                </a:lnTo>
                <a:cubicBezTo>
                  <a:pt x="1382179" y="0"/>
                  <a:pt x="1805792" y="423613"/>
                  <a:pt x="1805792" y="946166"/>
                </a:cubicBezTo>
                <a:lnTo>
                  <a:pt x="1805792" y="1282604"/>
                </a:lnTo>
                <a:lnTo>
                  <a:pt x="1779999" y="1299994"/>
                </a:lnTo>
                <a:cubicBezTo>
                  <a:pt x="1744168" y="1335825"/>
                  <a:pt x="1722006" y="1385325"/>
                  <a:pt x="1722006" y="1440001"/>
                </a:cubicBezTo>
                <a:cubicBezTo>
                  <a:pt x="1722006" y="1494677"/>
                  <a:pt x="1744168" y="1544177"/>
                  <a:pt x="1779999" y="1580008"/>
                </a:cubicBezTo>
                <a:lnTo>
                  <a:pt x="1805792" y="1597398"/>
                </a:lnTo>
                <a:lnTo>
                  <a:pt x="1805792" y="1801538"/>
                </a:lnTo>
                <a:lnTo>
                  <a:pt x="1723084" y="1797361"/>
                </a:lnTo>
                <a:cubicBezTo>
                  <a:pt x="816633" y="1705306"/>
                  <a:pt x="96005" y="984677"/>
                  <a:pt x="3950" y="78227"/>
                </a:cubicBezTo>
                <a:lnTo>
                  <a:pt x="0" y="0"/>
                </a:ln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5" name="Freihandform: Form 34">
            <a:extLst>
              <a:ext uri="{FF2B5EF4-FFF2-40B4-BE49-F238E27FC236}">
                <a16:creationId xmlns:a16="http://schemas.microsoft.com/office/drawing/2014/main" id="{FA79DBEA-069E-A7D9-9C51-34C19F05630C}"/>
              </a:ext>
            </a:extLst>
          </p:cNvPr>
          <p:cNvSpPr/>
          <p:nvPr/>
        </p:nvSpPr>
        <p:spPr>
          <a:xfrm>
            <a:off x="6210214" y="1508767"/>
            <a:ext cx="1805792" cy="1801538"/>
          </a:xfrm>
          <a:custGeom>
            <a:avLst/>
            <a:gdLst>
              <a:gd name="connsiteX0" fmla="*/ 0 w 1805792"/>
              <a:gd name="connsiteY0" fmla="*/ 0 h 1801538"/>
              <a:gd name="connsiteX1" fmla="*/ 82708 w 1805792"/>
              <a:gd name="connsiteY1" fmla="*/ 4177 h 1801538"/>
              <a:gd name="connsiteX2" fmla="*/ 1801842 w 1805792"/>
              <a:gd name="connsiteY2" fmla="*/ 1723311 h 1801538"/>
              <a:gd name="connsiteX3" fmla="*/ 1805792 w 1805792"/>
              <a:gd name="connsiteY3" fmla="*/ 1801538 h 1801538"/>
              <a:gd name="connsiteX4" fmla="*/ 1650494 w 1805792"/>
              <a:gd name="connsiteY4" fmla="*/ 1801538 h 1801538"/>
              <a:gd name="connsiteX5" fmla="*/ 1624832 w 1805792"/>
              <a:gd name="connsiteY5" fmla="*/ 1763477 h 1801538"/>
              <a:gd name="connsiteX6" fmla="*/ 1484825 w 1805792"/>
              <a:gd name="connsiteY6" fmla="*/ 1705484 h 1801538"/>
              <a:gd name="connsiteX7" fmla="*/ 1344818 w 1805792"/>
              <a:gd name="connsiteY7" fmla="*/ 1763477 h 1801538"/>
              <a:gd name="connsiteX8" fmla="*/ 1319157 w 1805792"/>
              <a:gd name="connsiteY8" fmla="*/ 1801538 h 1801538"/>
              <a:gd name="connsiteX9" fmla="*/ 946166 w 1805792"/>
              <a:gd name="connsiteY9" fmla="*/ 1801538 h 1801538"/>
              <a:gd name="connsiteX10" fmla="*/ 0 w 1805792"/>
              <a:gd name="connsiteY10" fmla="*/ 855372 h 1801538"/>
              <a:gd name="connsiteX11" fmla="*/ 0 w 1805792"/>
              <a:gd name="connsiteY11" fmla="*/ 518935 h 1801538"/>
              <a:gd name="connsiteX12" fmla="*/ 25793 w 1805792"/>
              <a:gd name="connsiteY12" fmla="*/ 501545 h 1801538"/>
              <a:gd name="connsiteX13" fmla="*/ 83786 w 1805792"/>
              <a:gd name="connsiteY13" fmla="*/ 361538 h 1801538"/>
              <a:gd name="connsiteX14" fmla="*/ 25793 w 1805792"/>
              <a:gd name="connsiteY14" fmla="*/ 221531 h 1801538"/>
              <a:gd name="connsiteX15" fmla="*/ 0 w 1805792"/>
              <a:gd name="connsiteY15" fmla="*/ 204141 h 1801538"/>
              <a:gd name="connsiteX16" fmla="*/ 0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0" y="0"/>
                </a:moveTo>
                <a:lnTo>
                  <a:pt x="82708" y="4177"/>
                </a:lnTo>
                <a:cubicBezTo>
                  <a:pt x="989159" y="96232"/>
                  <a:pt x="1709787" y="816860"/>
                  <a:pt x="1801842" y="1723311"/>
                </a:cubicBezTo>
                <a:lnTo>
                  <a:pt x="1805792" y="1801538"/>
                </a:lnTo>
                <a:lnTo>
                  <a:pt x="1650494" y="1801538"/>
                </a:lnTo>
                <a:lnTo>
                  <a:pt x="1624832" y="1763477"/>
                </a:lnTo>
                <a:cubicBezTo>
                  <a:pt x="1589001" y="1727646"/>
                  <a:pt x="1539501" y="1705484"/>
                  <a:pt x="1484825" y="1705484"/>
                </a:cubicBezTo>
                <a:cubicBezTo>
                  <a:pt x="1430149" y="1705484"/>
                  <a:pt x="1380649" y="1727646"/>
                  <a:pt x="1344818" y="1763477"/>
                </a:cubicBezTo>
                <a:lnTo>
                  <a:pt x="1319157" y="1801538"/>
                </a:lnTo>
                <a:lnTo>
                  <a:pt x="946166" y="1801538"/>
                </a:lnTo>
                <a:cubicBezTo>
                  <a:pt x="423613" y="1801538"/>
                  <a:pt x="0" y="1377925"/>
                  <a:pt x="0" y="855372"/>
                </a:cubicBezTo>
                <a:lnTo>
                  <a:pt x="0" y="518935"/>
                </a:lnTo>
                <a:lnTo>
                  <a:pt x="25793" y="501545"/>
                </a:lnTo>
                <a:cubicBezTo>
                  <a:pt x="61624" y="465714"/>
                  <a:pt x="83786" y="416214"/>
                  <a:pt x="83786" y="361538"/>
                </a:cubicBezTo>
                <a:cubicBezTo>
                  <a:pt x="83786" y="306862"/>
                  <a:pt x="61624" y="257362"/>
                  <a:pt x="25793" y="221531"/>
                </a:cubicBezTo>
                <a:lnTo>
                  <a:pt x="0" y="204141"/>
                </a:lnTo>
                <a:lnTo>
                  <a:pt x="0" y="0"/>
                </a:lnTo>
                <a:close/>
              </a:path>
            </a:pathLst>
          </a:cu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6" name="Freihandform: Form 35">
            <a:extLst>
              <a:ext uri="{FF2B5EF4-FFF2-40B4-BE49-F238E27FC236}">
                <a16:creationId xmlns:a16="http://schemas.microsoft.com/office/drawing/2014/main" id="{3704D887-7207-AFC8-0F56-EA57D96BD059}"/>
              </a:ext>
            </a:extLst>
          </p:cNvPr>
          <p:cNvSpPr/>
          <p:nvPr/>
        </p:nvSpPr>
        <p:spPr>
          <a:xfrm>
            <a:off x="4175994" y="1508767"/>
            <a:ext cx="1805794" cy="1801538"/>
          </a:xfrm>
          <a:custGeom>
            <a:avLst/>
            <a:gdLst>
              <a:gd name="connsiteX0" fmla="*/ 1805794 w 1805794"/>
              <a:gd name="connsiteY0" fmla="*/ 0 h 1801538"/>
              <a:gd name="connsiteX1" fmla="*/ 1805794 w 1805794"/>
              <a:gd name="connsiteY1" fmla="*/ 204140 h 1801538"/>
              <a:gd name="connsiteX2" fmla="*/ 1779999 w 1805794"/>
              <a:gd name="connsiteY2" fmla="*/ 221531 h 1801538"/>
              <a:gd name="connsiteX3" fmla="*/ 1722006 w 1805794"/>
              <a:gd name="connsiteY3" fmla="*/ 361538 h 1801538"/>
              <a:gd name="connsiteX4" fmla="*/ 1779999 w 1805794"/>
              <a:gd name="connsiteY4" fmla="*/ 501545 h 1801538"/>
              <a:gd name="connsiteX5" fmla="*/ 1805794 w 1805794"/>
              <a:gd name="connsiteY5" fmla="*/ 518936 h 1801538"/>
              <a:gd name="connsiteX6" fmla="*/ 1805794 w 1805794"/>
              <a:gd name="connsiteY6" fmla="*/ 855372 h 1801538"/>
              <a:gd name="connsiteX7" fmla="*/ 859628 w 1805794"/>
              <a:gd name="connsiteY7" fmla="*/ 1801538 h 1801538"/>
              <a:gd name="connsiteX8" fmla="*/ 477670 w 1805794"/>
              <a:gd name="connsiteY8" fmla="*/ 1801538 h 1801538"/>
              <a:gd name="connsiteX9" fmla="*/ 452009 w 1805794"/>
              <a:gd name="connsiteY9" fmla="*/ 1763477 h 1801538"/>
              <a:gd name="connsiteX10" fmla="*/ 312002 w 1805794"/>
              <a:gd name="connsiteY10" fmla="*/ 1705484 h 1801538"/>
              <a:gd name="connsiteX11" fmla="*/ 171995 w 1805794"/>
              <a:gd name="connsiteY11" fmla="*/ 1763477 h 1801538"/>
              <a:gd name="connsiteX12" fmla="*/ 146333 w 1805794"/>
              <a:gd name="connsiteY12" fmla="*/ 1801538 h 1801538"/>
              <a:gd name="connsiteX13" fmla="*/ 0 w 1805794"/>
              <a:gd name="connsiteY13" fmla="*/ 1801538 h 1801538"/>
              <a:gd name="connsiteX14" fmla="*/ 3950 w 1805794"/>
              <a:gd name="connsiteY14" fmla="*/ 1723311 h 1801538"/>
              <a:gd name="connsiteX15" fmla="*/ 1723084 w 1805794"/>
              <a:gd name="connsiteY15" fmla="*/ 4177 h 1801538"/>
              <a:gd name="connsiteX16" fmla="*/ 1805794 w 1805794"/>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4" h="1801538">
                <a:moveTo>
                  <a:pt x="1805794" y="0"/>
                </a:moveTo>
                <a:lnTo>
                  <a:pt x="1805794" y="204140"/>
                </a:lnTo>
                <a:lnTo>
                  <a:pt x="1779999" y="221531"/>
                </a:lnTo>
                <a:cubicBezTo>
                  <a:pt x="1744168" y="257362"/>
                  <a:pt x="1722006" y="306862"/>
                  <a:pt x="1722006" y="361538"/>
                </a:cubicBezTo>
                <a:cubicBezTo>
                  <a:pt x="1722006" y="416214"/>
                  <a:pt x="1744168" y="465714"/>
                  <a:pt x="1779999" y="501545"/>
                </a:cubicBezTo>
                <a:lnTo>
                  <a:pt x="1805794" y="518936"/>
                </a:lnTo>
                <a:lnTo>
                  <a:pt x="1805794" y="855372"/>
                </a:lnTo>
                <a:cubicBezTo>
                  <a:pt x="1805794" y="1377925"/>
                  <a:pt x="1382181" y="1801538"/>
                  <a:pt x="859628" y="1801538"/>
                </a:cubicBezTo>
                <a:lnTo>
                  <a:pt x="477670" y="1801538"/>
                </a:lnTo>
                <a:lnTo>
                  <a:pt x="452009" y="1763477"/>
                </a:lnTo>
                <a:cubicBezTo>
                  <a:pt x="416178" y="1727646"/>
                  <a:pt x="366678" y="1705484"/>
                  <a:pt x="312002" y="1705484"/>
                </a:cubicBezTo>
                <a:cubicBezTo>
                  <a:pt x="257326" y="1705484"/>
                  <a:pt x="207826" y="1727646"/>
                  <a:pt x="171995" y="1763477"/>
                </a:cubicBezTo>
                <a:lnTo>
                  <a:pt x="146333" y="1801538"/>
                </a:lnTo>
                <a:lnTo>
                  <a:pt x="0" y="1801538"/>
                </a:lnTo>
                <a:lnTo>
                  <a:pt x="3950" y="1723311"/>
                </a:lnTo>
                <a:cubicBezTo>
                  <a:pt x="96005" y="816860"/>
                  <a:pt x="816633" y="96232"/>
                  <a:pt x="1723084" y="4177"/>
                </a:cubicBezTo>
                <a:lnTo>
                  <a:pt x="1805794" y="0"/>
                </a:lnTo>
                <a:close/>
              </a:path>
            </a:pathLst>
          </a:cu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65" name="Textfeld 64">
            <a:extLst>
              <a:ext uri="{FF2B5EF4-FFF2-40B4-BE49-F238E27FC236}">
                <a16:creationId xmlns:a16="http://schemas.microsoft.com/office/drawing/2014/main" id="{8C87005A-2D3A-F7D7-8EC3-E4D44FA44BAB}"/>
              </a:ext>
            </a:extLst>
          </p:cNvPr>
          <p:cNvSpPr txBox="1"/>
          <p:nvPr/>
        </p:nvSpPr>
        <p:spPr>
          <a:xfrm>
            <a:off x="1215190" y="1352001"/>
            <a:ext cx="2606153" cy="369332"/>
          </a:xfrm>
          <a:prstGeom prst="rect">
            <a:avLst/>
          </a:prstGeom>
          <a:noFill/>
        </p:spPr>
        <p:txBody>
          <a:bodyPr wrap="square" rtlCol="0">
            <a:spAutoFit/>
          </a:bodyPr>
          <a:lstStyle/>
          <a:p>
            <a:r>
              <a:rPr lang="de-DE" dirty="0">
                <a:solidFill>
                  <a:srgbClr val="84E291"/>
                </a:solidFill>
              </a:rPr>
              <a:t>Täter*in § 25 Abs. 1 StGB</a:t>
            </a:r>
          </a:p>
        </p:txBody>
      </p:sp>
      <p:cxnSp>
        <p:nvCxnSpPr>
          <p:cNvPr id="67" name="Gerader Verbinder 66">
            <a:extLst>
              <a:ext uri="{FF2B5EF4-FFF2-40B4-BE49-F238E27FC236}">
                <a16:creationId xmlns:a16="http://schemas.microsoft.com/office/drawing/2014/main" id="{F83914F4-46FE-64E1-5F5A-157273DF0AFA}"/>
              </a:ext>
            </a:extLst>
          </p:cNvPr>
          <p:cNvCxnSpPr>
            <a:cxnSpLocks/>
            <a:stCxn id="65" idx="3"/>
          </p:cNvCxnSpPr>
          <p:nvPr/>
        </p:nvCxnSpPr>
        <p:spPr>
          <a:xfrm flipV="1">
            <a:off x="3821343" y="1521278"/>
            <a:ext cx="1431515" cy="15389"/>
          </a:xfrm>
          <a:prstGeom prst="line">
            <a:avLst/>
          </a:prstGeom>
        </p:spPr>
        <p:style>
          <a:lnRef idx="2">
            <a:schemeClr val="dk1"/>
          </a:lnRef>
          <a:fillRef idx="0">
            <a:schemeClr val="dk1"/>
          </a:fillRef>
          <a:effectRef idx="1">
            <a:schemeClr val="dk1"/>
          </a:effectRef>
          <a:fontRef idx="minor">
            <a:schemeClr val="tx1"/>
          </a:fontRef>
        </p:style>
      </p:cxnSp>
      <p:cxnSp>
        <p:nvCxnSpPr>
          <p:cNvPr id="70" name="Gerader Verbinder 69">
            <a:extLst>
              <a:ext uri="{FF2B5EF4-FFF2-40B4-BE49-F238E27FC236}">
                <a16:creationId xmlns:a16="http://schemas.microsoft.com/office/drawing/2014/main" id="{538D185A-3EF5-A2C3-21B8-ADF1C62B1161}"/>
              </a:ext>
            </a:extLst>
          </p:cNvPr>
          <p:cNvCxnSpPr>
            <a:cxnSpLocks/>
          </p:cNvCxnSpPr>
          <p:nvPr/>
        </p:nvCxnSpPr>
        <p:spPr>
          <a:xfrm>
            <a:off x="5266850" y="1505393"/>
            <a:ext cx="0" cy="803178"/>
          </a:xfrm>
          <a:prstGeom prst="line">
            <a:avLst/>
          </a:prstGeom>
        </p:spPr>
        <p:style>
          <a:lnRef idx="2">
            <a:schemeClr val="dk1"/>
          </a:lnRef>
          <a:fillRef idx="0">
            <a:schemeClr val="dk1"/>
          </a:fillRef>
          <a:effectRef idx="1">
            <a:schemeClr val="dk1"/>
          </a:effectRef>
          <a:fontRef idx="minor">
            <a:schemeClr val="tx1"/>
          </a:fontRef>
        </p:style>
      </p:cxnSp>
      <p:sp>
        <p:nvSpPr>
          <p:cNvPr id="75" name="Textfeld 74">
            <a:extLst>
              <a:ext uri="{FF2B5EF4-FFF2-40B4-BE49-F238E27FC236}">
                <a16:creationId xmlns:a16="http://schemas.microsoft.com/office/drawing/2014/main" id="{002E5C14-F2DF-9B54-FF32-8197120E60ED}"/>
              </a:ext>
            </a:extLst>
          </p:cNvPr>
          <p:cNvSpPr txBox="1"/>
          <p:nvPr/>
        </p:nvSpPr>
        <p:spPr>
          <a:xfrm>
            <a:off x="8356666" y="1336116"/>
            <a:ext cx="3754651" cy="369332"/>
          </a:xfrm>
          <a:prstGeom prst="rect">
            <a:avLst/>
          </a:prstGeom>
          <a:noFill/>
        </p:spPr>
        <p:txBody>
          <a:bodyPr wrap="square" rtlCol="0">
            <a:spAutoFit/>
          </a:bodyPr>
          <a:lstStyle/>
          <a:p>
            <a:r>
              <a:rPr lang="de-DE" dirty="0">
                <a:solidFill>
                  <a:srgbClr val="E59EDD"/>
                </a:solidFill>
              </a:rPr>
              <a:t>Mittäter*in § 25 Abs. 2 StGB</a:t>
            </a:r>
          </a:p>
        </p:txBody>
      </p:sp>
      <p:cxnSp>
        <p:nvCxnSpPr>
          <p:cNvPr id="76" name="Gerader Verbinder 75">
            <a:extLst>
              <a:ext uri="{FF2B5EF4-FFF2-40B4-BE49-F238E27FC236}">
                <a16:creationId xmlns:a16="http://schemas.microsoft.com/office/drawing/2014/main" id="{65054561-D407-77E0-291D-6BD3985BFEA1}"/>
              </a:ext>
            </a:extLst>
          </p:cNvPr>
          <p:cNvCxnSpPr>
            <a:cxnSpLocks/>
          </p:cNvCxnSpPr>
          <p:nvPr/>
        </p:nvCxnSpPr>
        <p:spPr>
          <a:xfrm>
            <a:off x="6925152" y="1505393"/>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77" name="Gerader Verbinder 76">
            <a:extLst>
              <a:ext uri="{FF2B5EF4-FFF2-40B4-BE49-F238E27FC236}">
                <a16:creationId xmlns:a16="http://schemas.microsoft.com/office/drawing/2014/main" id="{A6A3BD8F-7EF8-DB14-F00A-CCDC566035E6}"/>
              </a:ext>
            </a:extLst>
          </p:cNvPr>
          <p:cNvCxnSpPr>
            <a:cxnSpLocks/>
          </p:cNvCxnSpPr>
          <p:nvPr/>
        </p:nvCxnSpPr>
        <p:spPr>
          <a:xfrm>
            <a:off x="6925971" y="1505393"/>
            <a:ext cx="0" cy="803178"/>
          </a:xfrm>
          <a:prstGeom prst="line">
            <a:avLst/>
          </a:prstGeom>
        </p:spPr>
        <p:style>
          <a:lnRef idx="2">
            <a:schemeClr val="dk1"/>
          </a:lnRef>
          <a:fillRef idx="0">
            <a:schemeClr val="dk1"/>
          </a:fillRef>
          <a:effectRef idx="1">
            <a:schemeClr val="dk1"/>
          </a:effectRef>
          <a:fontRef idx="minor">
            <a:schemeClr val="tx1"/>
          </a:fontRef>
        </p:style>
      </p:cxnSp>
      <p:sp>
        <p:nvSpPr>
          <p:cNvPr id="78" name="Textfeld 77">
            <a:extLst>
              <a:ext uri="{FF2B5EF4-FFF2-40B4-BE49-F238E27FC236}">
                <a16:creationId xmlns:a16="http://schemas.microsoft.com/office/drawing/2014/main" id="{4C4603CE-CBC5-7946-87FA-698D613E98F1}"/>
              </a:ext>
            </a:extLst>
          </p:cNvPr>
          <p:cNvSpPr txBox="1"/>
          <p:nvPr/>
        </p:nvSpPr>
        <p:spPr>
          <a:xfrm>
            <a:off x="1026194" y="5240711"/>
            <a:ext cx="3137264" cy="369332"/>
          </a:xfrm>
          <a:prstGeom prst="rect">
            <a:avLst/>
          </a:prstGeom>
          <a:noFill/>
        </p:spPr>
        <p:txBody>
          <a:bodyPr wrap="square" rtlCol="0">
            <a:spAutoFit/>
          </a:bodyPr>
          <a:lstStyle/>
          <a:p>
            <a:r>
              <a:rPr lang="de-DE" dirty="0">
                <a:solidFill>
                  <a:srgbClr val="FFFF00"/>
                </a:solidFill>
              </a:rPr>
              <a:t>Gehilfe*in § 27 Abs. 1 StGB</a:t>
            </a:r>
          </a:p>
        </p:txBody>
      </p:sp>
      <p:cxnSp>
        <p:nvCxnSpPr>
          <p:cNvPr id="79" name="Gerader Verbinder 78">
            <a:extLst>
              <a:ext uri="{FF2B5EF4-FFF2-40B4-BE49-F238E27FC236}">
                <a16:creationId xmlns:a16="http://schemas.microsoft.com/office/drawing/2014/main" id="{C7812520-58F5-359E-3478-5C0670C6427A}"/>
              </a:ext>
            </a:extLst>
          </p:cNvPr>
          <p:cNvCxnSpPr>
            <a:cxnSpLocks/>
          </p:cNvCxnSpPr>
          <p:nvPr/>
        </p:nvCxnSpPr>
        <p:spPr>
          <a:xfrm>
            <a:off x="3960841" y="5439950"/>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80" name="Gerader Verbinder 79">
            <a:extLst>
              <a:ext uri="{FF2B5EF4-FFF2-40B4-BE49-F238E27FC236}">
                <a16:creationId xmlns:a16="http://schemas.microsoft.com/office/drawing/2014/main" id="{A2A99FA4-F124-CE7B-10BC-F45C50D65944}"/>
              </a:ext>
            </a:extLst>
          </p:cNvPr>
          <p:cNvCxnSpPr>
            <a:cxnSpLocks/>
          </p:cNvCxnSpPr>
          <p:nvPr/>
        </p:nvCxnSpPr>
        <p:spPr>
          <a:xfrm>
            <a:off x="5392356" y="4643040"/>
            <a:ext cx="0" cy="803178"/>
          </a:xfrm>
          <a:prstGeom prst="line">
            <a:avLst/>
          </a:prstGeom>
        </p:spPr>
        <p:style>
          <a:lnRef idx="2">
            <a:schemeClr val="dk1"/>
          </a:lnRef>
          <a:fillRef idx="0">
            <a:schemeClr val="dk1"/>
          </a:fillRef>
          <a:effectRef idx="1">
            <a:schemeClr val="dk1"/>
          </a:effectRef>
          <a:fontRef idx="minor">
            <a:schemeClr val="tx1"/>
          </a:fontRef>
        </p:style>
      </p:cxnSp>
      <p:sp>
        <p:nvSpPr>
          <p:cNvPr id="81" name="Textfeld 80">
            <a:extLst>
              <a:ext uri="{FF2B5EF4-FFF2-40B4-BE49-F238E27FC236}">
                <a16:creationId xmlns:a16="http://schemas.microsoft.com/office/drawing/2014/main" id="{A55BC12C-AB93-1ABE-CD44-8E71361256AD}"/>
              </a:ext>
            </a:extLst>
          </p:cNvPr>
          <p:cNvSpPr txBox="1"/>
          <p:nvPr/>
        </p:nvSpPr>
        <p:spPr>
          <a:xfrm>
            <a:off x="8356444" y="5228679"/>
            <a:ext cx="3077831" cy="369332"/>
          </a:xfrm>
          <a:prstGeom prst="rect">
            <a:avLst/>
          </a:prstGeom>
          <a:noFill/>
        </p:spPr>
        <p:txBody>
          <a:bodyPr wrap="square" rtlCol="0">
            <a:spAutoFit/>
          </a:bodyPr>
          <a:lstStyle/>
          <a:p>
            <a:r>
              <a:rPr lang="de-DE" dirty="0">
                <a:solidFill>
                  <a:srgbClr val="83CBEB"/>
                </a:solidFill>
              </a:rPr>
              <a:t>Anstifter*in § 26 StGB</a:t>
            </a:r>
          </a:p>
        </p:txBody>
      </p:sp>
      <p:cxnSp>
        <p:nvCxnSpPr>
          <p:cNvPr id="82" name="Gerader Verbinder 81">
            <a:extLst>
              <a:ext uri="{FF2B5EF4-FFF2-40B4-BE49-F238E27FC236}">
                <a16:creationId xmlns:a16="http://schemas.microsoft.com/office/drawing/2014/main" id="{C22DD1BE-1BB0-1165-4AAF-0147FC028107}"/>
              </a:ext>
            </a:extLst>
          </p:cNvPr>
          <p:cNvCxnSpPr>
            <a:cxnSpLocks/>
          </p:cNvCxnSpPr>
          <p:nvPr/>
        </p:nvCxnSpPr>
        <p:spPr>
          <a:xfrm>
            <a:off x="6925152" y="5439950"/>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83" name="Gerader Verbinder 82">
            <a:extLst>
              <a:ext uri="{FF2B5EF4-FFF2-40B4-BE49-F238E27FC236}">
                <a16:creationId xmlns:a16="http://schemas.microsoft.com/office/drawing/2014/main" id="{43D88E9D-E307-3756-DAD3-8AF76CC0FB68}"/>
              </a:ext>
            </a:extLst>
          </p:cNvPr>
          <p:cNvCxnSpPr>
            <a:cxnSpLocks/>
          </p:cNvCxnSpPr>
          <p:nvPr/>
        </p:nvCxnSpPr>
        <p:spPr>
          <a:xfrm>
            <a:off x="6925971" y="4643040"/>
            <a:ext cx="0" cy="803178"/>
          </a:xfrm>
          <a:prstGeom prst="line">
            <a:avLst/>
          </a:prstGeom>
        </p:spPr>
        <p:style>
          <a:lnRef idx="2">
            <a:schemeClr val="dk1"/>
          </a:lnRef>
          <a:fillRef idx="0">
            <a:schemeClr val="dk1"/>
          </a:fillRef>
          <a:effectRef idx="1">
            <a:schemeClr val="dk1"/>
          </a:effectRef>
          <a:fontRef idx="minor">
            <a:schemeClr val="tx1"/>
          </a:fontRef>
        </p:style>
      </p:cxnSp>
      <p:sp>
        <p:nvSpPr>
          <p:cNvPr id="84" name="Textfeld 83">
            <a:extLst>
              <a:ext uri="{FF2B5EF4-FFF2-40B4-BE49-F238E27FC236}">
                <a16:creationId xmlns:a16="http://schemas.microsoft.com/office/drawing/2014/main" id="{E5F7CDB4-05B4-8404-CF8B-AA0587CB78AE}"/>
              </a:ext>
            </a:extLst>
          </p:cNvPr>
          <p:cNvSpPr txBox="1"/>
          <p:nvPr/>
        </p:nvSpPr>
        <p:spPr>
          <a:xfrm>
            <a:off x="478902" y="170160"/>
            <a:ext cx="3697092" cy="461665"/>
          </a:xfrm>
          <a:prstGeom prst="rect">
            <a:avLst/>
          </a:prstGeom>
          <a:noFill/>
        </p:spPr>
        <p:txBody>
          <a:bodyPr wrap="square" rtlCol="0">
            <a:spAutoFit/>
          </a:bodyPr>
          <a:lstStyle/>
          <a:p>
            <a:r>
              <a:rPr lang="de-DE" sz="2400" dirty="0">
                <a:solidFill>
                  <a:schemeClr val="bg1"/>
                </a:solidFill>
                <a:latin typeface="+mj-lt"/>
              </a:rPr>
              <a:t>Täterschaft und Teilnahme</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332104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fik 3">
            <a:extLst>
              <a:ext uri="{FF2B5EF4-FFF2-40B4-BE49-F238E27FC236}">
                <a16:creationId xmlns:a16="http://schemas.microsoft.com/office/drawing/2014/main" id="{3A9BD991-5714-2549-1F58-B88D4974F1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1122" y="3739911"/>
            <a:ext cx="616789" cy="616789"/>
          </a:xfrm>
          <a:prstGeom prst="rect">
            <a:avLst/>
          </a:prstGeom>
        </p:spPr>
      </p:pic>
      <p:pic>
        <p:nvPicPr>
          <p:cNvPr id="5" name="Grafik 4">
            <a:extLst>
              <a:ext uri="{FF2B5EF4-FFF2-40B4-BE49-F238E27FC236}">
                <a16:creationId xmlns:a16="http://schemas.microsoft.com/office/drawing/2014/main" id="{0DC342E0-784D-2B01-6FD0-5C67908855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4249" y="2453124"/>
            <a:ext cx="616789" cy="616789"/>
          </a:xfrm>
          <a:prstGeom prst="rect">
            <a:avLst/>
          </a:prstGeom>
        </p:spPr>
      </p:pic>
      <p:pic>
        <p:nvPicPr>
          <p:cNvPr id="6" name="Grafik 5">
            <a:extLst>
              <a:ext uri="{FF2B5EF4-FFF2-40B4-BE49-F238E27FC236}">
                <a16:creationId xmlns:a16="http://schemas.microsoft.com/office/drawing/2014/main" id="{BAFF13E2-697C-3BF0-08C2-E52B42FEC4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5855" y="2270109"/>
            <a:ext cx="616789" cy="616789"/>
          </a:xfrm>
          <a:prstGeom prst="rect">
            <a:avLst/>
          </a:prstGeom>
        </p:spPr>
      </p:pic>
      <p:pic>
        <p:nvPicPr>
          <p:cNvPr id="7" name="Grafik 6">
            <a:extLst>
              <a:ext uri="{FF2B5EF4-FFF2-40B4-BE49-F238E27FC236}">
                <a16:creationId xmlns:a16="http://schemas.microsoft.com/office/drawing/2014/main" id="{0AB33945-99AE-75A2-5C7D-657E85E65A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2086" y="2359610"/>
            <a:ext cx="616789" cy="616789"/>
          </a:xfrm>
          <a:prstGeom prst="rect">
            <a:avLst/>
          </a:prstGeom>
        </p:spPr>
      </p:pic>
      <p:pic>
        <p:nvPicPr>
          <p:cNvPr id="9" name="Grafik 8">
            <a:extLst>
              <a:ext uri="{FF2B5EF4-FFF2-40B4-BE49-F238E27FC236}">
                <a16:creationId xmlns:a16="http://schemas.microsoft.com/office/drawing/2014/main" id="{DE5F1B6C-A8C0-B06D-BA21-7FEDD48B1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7026" y="4068422"/>
            <a:ext cx="757989" cy="757989"/>
          </a:xfrm>
          <a:prstGeom prst="rect">
            <a:avLst/>
          </a:prstGeom>
        </p:spPr>
      </p:pic>
      <p:pic>
        <p:nvPicPr>
          <p:cNvPr id="11" name="Grafik 10">
            <a:extLst>
              <a:ext uri="{FF2B5EF4-FFF2-40B4-BE49-F238E27FC236}">
                <a16:creationId xmlns:a16="http://schemas.microsoft.com/office/drawing/2014/main" id="{F301A586-3637-AFEB-5E8C-2398D688FD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16757" y="3879361"/>
            <a:ext cx="616789" cy="616789"/>
          </a:xfrm>
          <a:prstGeom prst="rect">
            <a:avLst/>
          </a:prstGeom>
        </p:spPr>
      </p:pic>
    </p:spTree>
    <p:extLst>
      <p:ext uri="{BB962C8B-B14F-4D97-AF65-F5344CB8AC3E}">
        <p14:creationId xmlns:p14="http://schemas.microsoft.com/office/powerpoint/2010/main" val="3346706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 fill="hold"/>
                                        <p:tgtEl>
                                          <p:spTgt spid="36"/>
                                        </p:tgtEl>
                                        <p:attrNameLst>
                                          <p:attrName>ppt_w</p:attrName>
                                        </p:attrNameLst>
                                      </p:cBhvr>
                                      <p:tavLst>
                                        <p:tav tm="0">
                                          <p:val>
                                            <p:fltVal val="0"/>
                                          </p:val>
                                        </p:tav>
                                        <p:tav tm="100000">
                                          <p:val>
                                            <p:strVal val="#ppt_w"/>
                                          </p:val>
                                        </p:tav>
                                      </p:tavLst>
                                    </p:anim>
                                    <p:anim calcmode="lin" valueType="num">
                                      <p:cBhvr>
                                        <p:cTn id="8" dur="250" fill="hold"/>
                                        <p:tgtEl>
                                          <p:spTgt spid="36"/>
                                        </p:tgtEl>
                                        <p:attrNameLst>
                                          <p:attrName>ppt_h</p:attrName>
                                        </p:attrNameLst>
                                      </p:cBhvr>
                                      <p:tavLst>
                                        <p:tav tm="0">
                                          <p:val>
                                            <p:fltVal val="0"/>
                                          </p:val>
                                        </p:tav>
                                        <p:tav tm="100000">
                                          <p:val>
                                            <p:strVal val="#ppt_h"/>
                                          </p:val>
                                        </p:tav>
                                      </p:tavLst>
                                    </p:anim>
                                    <p:animEffect transition="in" filter="fade">
                                      <p:cBhvr>
                                        <p:cTn id="9" dur="25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animEffect transition="in" filter="fade">
                                      <p:cBhvr>
                                        <p:cTn id="14" dur="25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250" fill="hold"/>
                                        <p:tgtEl>
                                          <p:spTgt spid="35"/>
                                        </p:tgtEl>
                                        <p:attrNameLst>
                                          <p:attrName>ppt_w</p:attrName>
                                        </p:attrNameLst>
                                      </p:cBhvr>
                                      <p:tavLst>
                                        <p:tav tm="0">
                                          <p:val>
                                            <p:fltVal val="0"/>
                                          </p:val>
                                        </p:tav>
                                        <p:tav tm="100000">
                                          <p:val>
                                            <p:strVal val="#ppt_w"/>
                                          </p:val>
                                        </p:tav>
                                      </p:tavLst>
                                    </p:anim>
                                    <p:anim calcmode="lin" valueType="num">
                                      <p:cBhvr>
                                        <p:cTn id="18" dur="250" fill="hold"/>
                                        <p:tgtEl>
                                          <p:spTgt spid="35"/>
                                        </p:tgtEl>
                                        <p:attrNameLst>
                                          <p:attrName>ppt_h</p:attrName>
                                        </p:attrNameLst>
                                      </p:cBhvr>
                                      <p:tavLst>
                                        <p:tav tm="0">
                                          <p:val>
                                            <p:fltVal val="0"/>
                                          </p:val>
                                        </p:tav>
                                        <p:tav tm="100000">
                                          <p:val>
                                            <p:strVal val="#ppt_h"/>
                                          </p:val>
                                        </p:tav>
                                      </p:tavLst>
                                    </p:anim>
                                    <p:animEffect transition="in" filter="fade">
                                      <p:cBhvr>
                                        <p:cTn id="19" dur="250"/>
                                        <p:tgtEl>
                                          <p:spTgt spid="3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50" fill="hold"/>
                                        <p:tgtEl>
                                          <p:spTgt spid="5"/>
                                        </p:tgtEl>
                                        <p:attrNameLst>
                                          <p:attrName>ppt_w</p:attrName>
                                        </p:attrNameLst>
                                      </p:cBhvr>
                                      <p:tavLst>
                                        <p:tav tm="0">
                                          <p:val>
                                            <p:fltVal val="0"/>
                                          </p:val>
                                        </p:tav>
                                        <p:tav tm="100000">
                                          <p:val>
                                            <p:strVal val="#ppt_w"/>
                                          </p:val>
                                        </p:tav>
                                      </p:tavLst>
                                    </p:anim>
                                    <p:anim calcmode="lin" valueType="num">
                                      <p:cBhvr>
                                        <p:cTn id="28" dur="250" fill="hold"/>
                                        <p:tgtEl>
                                          <p:spTgt spid="5"/>
                                        </p:tgtEl>
                                        <p:attrNameLst>
                                          <p:attrName>ppt_h</p:attrName>
                                        </p:attrNameLst>
                                      </p:cBhvr>
                                      <p:tavLst>
                                        <p:tav tm="0">
                                          <p:val>
                                            <p:fltVal val="0"/>
                                          </p:val>
                                        </p:tav>
                                        <p:tav tm="100000">
                                          <p:val>
                                            <p:strVal val="#ppt_h"/>
                                          </p:val>
                                        </p:tav>
                                      </p:tavLst>
                                    </p:anim>
                                    <p:animEffect transition="in" filter="fade">
                                      <p:cBhvr>
                                        <p:cTn id="29" dur="25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250" fill="hold"/>
                                        <p:tgtEl>
                                          <p:spTgt spid="31"/>
                                        </p:tgtEl>
                                        <p:attrNameLst>
                                          <p:attrName>ppt_w</p:attrName>
                                        </p:attrNameLst>
                                      </p:cBhvr>
                                      <p:tavLst>
                                        <p:tav tm="0">
                                          <p:val>
                                            <p:fltVal val="0"/>
                                          </p:val>
                                        </p:tav>
                                        <p:tav tm="100000">
                                          <p:val>
                                            <p:strVal val="#ppt_w"/>
                                          </p:val>
                                        </p:tav>
                                      </p:tavLst>
                                    </p:anim>
                                    <p:anim calcmode="lin" valueType="num">
                                      <p:cBhvr>
                                        <p:cTn id="33" dur="250" fill="hold"/>
                                        <p:tgtEl>
                                          <p:spTgt spid="31"/>
                                        </p:tgtEl>
                                        <p:attrNameLst>
                                          <p:attrName>ppt_h</p:attrName>
                                        </p:attrNameLst>
                                      </p:cBhvr>
                                      <p:tavLst>
                                        <p:tav tm="0">
                                          <p:val>
                                            <p:fltVal val="0"/>
                                          </p:val>
                                        </p:tav>
                                        <p:tav tm="100000">
                                          <p:val>
                                            <p:strVal val="#ppt_h"/>
                                          </p:val>
                                        </p:tav>
                                      </p:tavLst>
                                    </p:anim>
                                    <p:animEffect transition="in" filter="fade">
                                      <p:cBhvr>
                                        <p:cTn id="34" dur="250"/>
                                        <p:tgtEl>
                                          <p:spTgt spid="31"/>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250" fill="hold"/>
                                        <p:tgtEl>
                                          <p:spTgt spid="9"/>
                                        </p:tgtEl>
                                        <p:attrNameLst>
                                          <p:attrName>ppt_w</p:attrName>
                                        </p:attrNameLst>
                                      </p:cBhvr>
                                      <p:tavLst>
                                        <p:tav tm="0">
                                          <p:val>
                                            <p:fltVal val="0"/>
                                          </p:val>
                                        </p:tav>
                                        <p:tav tm="100000">
                                          <p:val>
                                            <p:strVal val="#ppt_w"/>
                                          </p:val>
                                        </p:tav>
                                      </p:tavLst>
                                    </p:anim>
                                    <p:anim calcmode="lin" valueType="num">
                                      <p:cBhvr>
                                        <p:cTn id="38" dur="250" fill="hold"/>
                                        <p:tgtEl>
                                          <p:spTgt spid="9"/>
                                        </p:tgtEl>
                                        <p:attrNameLst>
                                          <p:attrName>ppt_h</p:attrName>
                                        </p:attrNameLst>
                                      </p:cBhvr>
                                      <p:tavLst>
                                        <p:tav tm="0">
                                          <p:val>
                                            <p:fltVal val="0"/>
                                          </p:val>
                                        </p:tav>
                                        <p:tav tm="100000">
                                          <p:val>
                                            <p:strVal val="#ppt_h"/>
                                          </p:val>
                                        </p:tav>
                                      </p:tavLst>
                                    </p:anim>
                                    <p:animEffect transition="in" filter="fade">
                                      <p:cBhvr>
                                        <p:cTn id="39" dur="25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250" fill="hold"/>
                                        <p:tgtEl>
                                          <p:spTgt spid="4"/>
                                        </p:tgtEl>
                                        <p:attrNameLst>
                                          <p:attrName>ppt_w</p:attrName>
                                        </p:attrNameLst>
                                      </p:cBhvr>
                                      <p:tavLst>
                                        <p:tav tm="0">
                                          <p:val>
                                            <p:fltVal val="0"/>
                                          </p:val>
                                        </p:tav>
                                        <p:tav tm="100000">
                                          <p:val>
                                            <p:strVal val="#ppt_w"/>
                                          </p:val>
                                        </p:tav>
                                      </p:tavLst>
                                    </p:anim>
                                    <p:anim calcmode="lin" valueType="num">
                                      <p:cBhvr>
                                        <p:cTn id="43" dur="250" fill="hold"/>
                                        <p:tgtEl>
                                          <p:spTgt spid="4"/>
                                        </p:tgtEl>
                                        <p:attrNameLst>
                                          <p:attrName>ppt_h</p:attrName>
                                        </p:attrNameLst>
                                      </p:cBhvr>
                                      <p:tavLst>
                                        <p:tav tm="0">
                                          <p:val>
                                            <p:fltVal val="0"/>
                                          </p:val>
                                        </p:tav>
                                        <p:tav tm="100000">
                                          <p:val>
                                            <p:strVal val="#ppt_h"/>
                                          </p:val>
                                        </p:tav>
                                      </p:tavLst>
                                    </p:anim>
                                    <p:animEffect transition="in" filter="fade">
                                      <p:cBhvr>
                                        <p:cTn id="44" dur="250"/>
                                        <p:tgtEl>
                                          <p:spTgt spid="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250" fill="hold"/>
                                        <p:tgtEl>
                                          <p:spTgt spid="11"/>
                                        </p:tgtEl>
                                        <p:attrNameLst>
                                          <p:attrName>ppt_w</p:attrName>
                                        </p:attrNameLst>
                                      </p:cBhvr>
                                      <p:tavLst>
                                        <p:tav tm="0">
                                          <p:val>
                                            <p:fltVal val="0"/>
                                          </p:val>
                                        </p:tav>
                                        <p:tav tm="100000">
                                          <p:val>
                                            <p:strVal val="#ppt_w"/>
                                          </p:val>
                                        </p:tav>
                                      </p:tavLst>
                                    </p:anim>
                                    <p:anim calcmode="lin" valueType="num">
                                      <p:cBhvr>
                                        <p:cTn id="53" dur="250" fill="hold"/>
                                        <p:tgtEl>
                                          <p:spTgt spid="11"/>
                                        </p:tgtEl>
                                        <p:attrNameLst>
                                          <p:attrName>ppt_h</p:attrName>
                                        </p:attrNameLst>
                                      </p:cBhvr>
                                      <p:tavLst>
                                        <p:tav tm="0">
                                          <p:val>
                                            <p:fltVal val="0"/>
                                          </p:val>
                                        </p:tav>
                                        <p:tav tm="100000">
                                          <p:val>
                                            <p:strVal val="#ppt_h"/>
                                          </p:val>
                                        </p:tav>
                                      </p:tavLst>
                                    </p:anim>
                                    <p:animEffect transition="in" filter="fade">
                                      <p:cBhvr>
                                        <p:cTn id="54" dur="25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down)">
                                      <p:cBhvr>
                                        <p:cTn id="59" dur="250"/>
                                        <p:tgtEl>
                                          <p:spTgt spid="70"/>
                                        </p:tgtEl>
                                      </p:cBhvr>
                                    </p:animEffect>
                                  </p:childTnLst>
                                </p:cTn>
                              </p:par>
                            </p:childTnLst>
                          </p:cTn>
                        </p:par>
                        <p:par>
                          <p:cTn id="60" fill="hold">
                            <p:stCondLst>
                              <p:cond delay="25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250"/>
                                        <p:tgtEl>
                                          <p:spTgt spid="67"/>
                                        </p:tgtEl>
                                      </p:cBhvr>
                                    </p:animEffect>
                                  </p:childTnLst>
                                </p:cTn>
                              </p:par>
                            </p:childTnLst>
                          </p:cTn>
                        </p:par>
                        <p:par>
                          <p:cTn id="64" fill="hold">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right)">
                                      <p:cBhvr>
                                        <p:cTn id="67" dur="25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down)">
                                      <p:cBhvr>
                                        <p:cTn id="72" dur="250"/>
                                        <p:tgtEl>
                                          <p:spTgt spid="77"/>
                                        </p:tgtEl>
                                      </p:cBhvr>
                                    </p:animEffect>
                                  </p:childTnLst>
                                </p:cTn>
                              </p:par>
                            </p:childTnLst>
                          </p:cTn>
                        </p:par>
                        <p:par>
                          <p:cTn id="73" fill="hold">
                            <p:stCondLst>
                              <p:cond delay="250"/>
                            </p:stCondLst>
                            <p:childTnLst>
                              <p:par>
                                <p:cTn id="74" presetID="22" presetClass="entr" presetSubtype="8" fill="hold" nodeType="after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wipe(left)">
                                      <p:cBhvr>
                                        <p:cTn id="76" dur="250"/>
                                        <p:tgtEl>
                                          <p:spTgt spid="76"/>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wipe(left)">
                                      <p:cBhvr>
                                        <p:cTn id="80" dur="250"/>
                                        <p:tgtEl>
                                          <p:spTgt spid="7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wipe(up)">
                                      <p:cBhvr>
                                        <p:cTn id="85" dur="250"/>
                                        <p:tgtEl>
                                          <p:spTgt spid="80"/>
                                        </p:tgtEl>
                                      </p:cBhvr>
                                    </p:animEffect>
                                  </p:childTnLst>
                                </p:cTn>
                              </p:par>
                            </p:childTnLst>
                          </p:cTn>
                        </p:par>
                        <p:par>
                          <p:cTn id="86" fill="hold">
                            <p:stCondLst>
                              <p:cond delay="250"/>
                            </p:stCondLst>
                            <p:childTnLst>
                              <p:par>
                                <p:cTn id="87" presetID="22" presetClass="entr" presetSubtype="2" fill="hold" nodeType="after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ipe(right)">
                                      <p:cBhvr>
                                        <p:cTn id="89" dur="250"/>
                                        <p:tgtEl>
                                          <p:spTgt spid="79"/>
                                        </p:tgtEl>
                                      </p:cBhvr>
                                    </p:animEffect>
                                  </p:childTnLst>
                                </p:cTn>
                              </p:par>
                            </p:childTnLst>
                          </p:cTn>
                        </p:par>
                        <p:par>
                          <p:cTn id="90" fill="hold">
                            <p:stCondLst>
                              <p:cond delay="500"/>
                            </p:stCondLst>
                            <p:childTnLst>
                              <p:par>
                                <p:cTn id="91" presetID="22" presetClass="entr" presetSubtype="2" fill="hold" grpId="0" nodeType="after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right)">
                                      <p:cBhvr>
                                        <p:cTn id="93" dur="250"/>
                                        <p:tgtEl>
                                          <p:spTgt spid="7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wipe(up)">
                                      <p:cBhvr>
                                        <p:cTn id="98" dur="250"/>
                                        <p:tgtEl>
                                          <p:spTgt spid="83"/>
                                        </p:tgtEl>
                                      </p:cBhvr>
                                    </p:animEffect>
                                  </p:childTnLst>
                                </p:cTn>
                              </p:par>
                            </p:childTnLst>
                          </p:cTn>
                        </p:par>
                        <p:par>
                          <p:cTn id="99" fill="hold">
                            <p:stCondLst>
                              <p:cond delay="250"/>
                            </p:stCondLst>
                            <p:childTnLst>
                              <p:par>
                                <p:cTn id="100" presetID="22" presetClass="entr" presetSubtype="8" fill="hold" nodeType="after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wipe(left)">
                                      <p:cBhvr>
                                        <p:cTn id="102" dur="250"/>
                                        <p:tgtEl>
                                          <p:spTgt spid="82"/>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81"/>
                                        </p:tgtEl>
                                        <p:attrNameLst>
                                          <p:attrName>style.visibility</p:attrName>
                                        </p:attrNameLst>
                                      </p:cBhvr>
                                      <p:to>
                                        <p:strVal val="visible"/>
                                      </p:to>
                                    </p:set>
                                    <p:animEffect transition="in" filter="wipe(left)">
                                      <p:cBhvr>
                                        <p:cTn id="106"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36" grpId="0" animBg="1"/>
      <p:bldP spid="65" grpId="0"/>
      <p:bldP spid="75" grpId="0"/>
      <p:bldP spid="78"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f der gleichen Seite des Rechtecks liegende Ecken abrunden 46">
            <a:extLst>
              <a:ext uri="{FF2B5EF4-FFF2-40B4-BE49-F238E27FC236}">
                <a16:creationId xmlns:a16="http://schemas.microsoft.com/office/drawing/2014/main" id="{2C9650B3-3DA7-7C24-5A59-06F86CFE6416}"/>
              </a:ext>
            </a:extLst>
          </p:cNvPr>
          <p:cNvSpPr/>
          <p:nvPr/>
        </p:nvSpPr>
        <p:spPr>
          <a:xfrm rot="5400000">
            <a:off x="9153803" y="2911859"/>
            <a:ext cx="838646" cy="5141495"/>
          </a:xfrm>
          <a:prstGeom prst="round2SameRect">
            <a:avLst>
              <a:gd name="adj1" fmla="val 50000"/>
              <a:gd name="adj2" fmla="val 0"/>
            </a:avLst>
          </a:prstGeom>
          <a:gradFill>
            <a:gsLst>
              <a:gs pos="100000">
                <a:srgbClr val="660066"/>
              </a:gs>
              <a:gs pos="10000">
                <a:srgbClr val="FF00FF"/>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 12 Abs. 2 StGB</a:t>
            </a:r>
          </a:p>
        </p:txBody>
      </p:sp>
      <p:sp>
        <p:nvSpPr>
          <p:cNvPr id="9" name="Auf der gleichen Seite des Rechtecks liegende Ecken abrunden 43">
            <a:extLst>
              <a:ext uri="{FF2B5EF4-FFF2-40B4-BE49-F238E27FC236}">
                <a16:creationId xmlns:a16="http://schemas.microsoft.com/office/drawing/2014/main" id="{E173CC9B-56AC-0FA3-94DC-78B99FFE4D29}"/>
              </a:ext>
            </a:extLst>
          </p:cNvPr>
          <p:cNvSpPr/>
          <p:nvPr/>
        </p:nvSpPr>
        <p:spPr>
          <a:xfrm rot="5400000">
            <a:off x="9144303" y="1956720"/>
            <a:ext cx="821549" cy="5177590"/>
          </a:xfrm>
          <a:prstGeom prst="round2SameRect">
            <a:avLst>
              <a:gd name="adj1" fmla="val 50000"/>
              <a:gd name="adj2" fmla="val 0"/>
            </a:avLst>
          </a:prstGeom>
          <a:gradFill>
            <a:gsLst>
              <a:gs pos="0">
                <a:schemeClr val="accent2">
                  <a:lumMod val="60000"/>
                  <a:lumOff val="40000"/>
                </a:schemeClr>
              </a:gs>
              <a:gs pos="32000">
                <a:srgbClr val="D97D4D"/>
              </a:gs>
              <a:gs pos="100000">
                <a:schemeClr val="accent2">
                  <a:lumMod val="75000"/>
                </a:schemeClr>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 12 Abs. 1 StGB</a:t>
            </a:r>
          </a:p>
        </p:txBody>
      </p:sp>
      <p:sp>
        <p:nvSpPr>
          <p:cNvPr id="8" name="Auf der gleichen Seite des Rechtecks liegende Ecken abrunden 40">
            <a:extLst>
              <a:ext uri="{FF2B5EF4-FFF2-40B4-BE49-F238E27FC236}">
                <a16:creationId xmlns:a16="http://schemas.microsoft.com/office/drawing/2014/main" id="{5F2DE4E4-3FD5-9F8A-116D-578028AC60E7}"/>
              </a:ext>
            </a:extLst>
          </p:cNvPr>
          <p:cNvSpPr/>
          <p:nvPr/>
        </p:nvSpPr>
        <p:spPr>
          <a:xfrm rot="5400000">
            <a:off x="9171851" y="77259"/>
            <a:ext cx="838646" cy="5177590"/>
          </a:xfrm>
          <a:prstGeom prst="round2SameRect">
            <a:avLst>
              <a:gd name="adj1" fmla="val 50000"/>
              <a:gd name="adj2" fmla="val 0"/>
            </a:avLst>
          </a:prstGeom>
          <a:gradFill>
            <a:gsLst>
              <a:gs pos="0">
                <a:srgbClr val="33CC33"/>
              </a:gs>
              <a:gs pos="28000">
                <a:srgbClr val="1AA61A"/>
              </a:gs>
              <a:gs pos="100000">
                <a:srgbClr val="008000"/>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Verfolgung nur auf Strafantrag</a:t>
            </a:r>
          </a:p>
        </p:txBody>
      </p:sp>
      <p:sp>
        <p:nvSpPr>
          <p:cNvPr id="7" name="Auf der gleichen Seite des Rechtecks liegende Ecken abrunden 41">
            <a:extLst>
              <a:ext uri="{FF2B5EF4-FFF2-40B4-BE49-F238E27FC236}">
                <a16:creationId xmlns:a16="http://schemas.microsoft.com/office/drawing/2014/main" id="{11544D61-5AE1-4D11-7998-99FD1D2A43B3}"/>
              </a:ext>
            </a:extLst>
          </p:cNvPr>
          <p:cNvSpPr/>
          <p:nvPr/>
        </p:nvSpPr>
        <p:spPr>
          <a:xfrm rot="5400000">
            <a:off x="9244039" y="-794081"/>
            <a:ext cx="838646" cy="5033212"/>
          </a:xfrm>
          <a:prstGeom prst="round2SameRect">
            <a:avLst>
              <a:gd name="adj1" fmla="val 50000"/>
              <a:gd name="adj2" fmla="val 0"/>
            </a:avLst>
          </a:prstGeom>
          <a:gradFill>
            <a:gsLst>
              <a:gs pos="10000">
                <a:srgbClr val="FF6600"/>
              </a:gs>
              <a:gs pos="100000">
                <a:srgbClr val="FF0000"/>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Verfolgung von Amts wegen</a:t>
            </a:r>
          </a:p>
        </p:txBody>
      </p:sp>
      <p:sp>
        <p:nvSpPr>
          <p:cNvPr id="44" name="Auf der gleichen Seite des Rechtecks liegende Ecken abrunden 43"/>
          <p:cNvSpPr/>
          <p:nvPr/>
        </p:nvSpPr>
        <p:spPr>
          <a:xfrm rot="5400000">
            <a:off x="4984181" y="2459676"/>
            <a:ext cx="838646" cy="4162767"/>
          </a:xfrm>
          <a:prstGeom prst="round2SameRect">
            <a:avLst>
              <a:gd name="adj1" fmla="val 50000"/>
              <a:gd name="adj2" fmla="val 0"/>
            </a:avLst>
          </a:prstGeom>
          <a:gradFill>
            <a:gsLst>
              <a:gs pos="10000">
                <a:schemeClr val="accent2">
                  <a:lumMod val="60000"/>
                  <a:lumOff val="40000"/>
                </a:schemeClr>
              </a:gs>
              <a:gs pos="35000">
                <a:srgbClr val="D97D4D"/>
              </a:gs>
              <a:gs pos="100000">
                <a:schemeClr val="accent2">
                  <a:lumMod val="75000"/>
                </a:schemeClr>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Verbrechen</a:t>
            </a:r>
          </a:p>
        </p:txBody>
      </p:sp>
      <p:sp>
        <p:nvSpPr>
          <p:cNvPr id="50" name="Rechteck 49"/>
          <p:cNvSpPr/>
          <p:nvPr/>
        </p:nvSpPr>
        <p:spPr>
          <a:xfrm>
            <a:off x="973682" y="3307151"/>
            <a:ext cx="982819" cy="146051"/>
          </a:xfrm>
          <a:prstGeom prst="rect">
            <a:avLst/>
          </a:prstGeom>
          <a:gradFill flip="none" rotWithShape="1">
            <a:gsLst>
              <a:gs pos="10000">
                <a:srgbClr val="33CC33"/>
              </a:gs>
              <a:gs pos="100000">
                <a:srgbClr val="008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973682" y="3095187"/>
            <a:ext cx="982819" cy="146051"/>
          </a:xfrm>
          <a:prstGeom prst="rect">
            <a:avLst/>
          </a:prstGeom>
          <a:gradFill flip="none" rotWithShape="1">
            <a:gsLst>
              <a:gs pos="10000">
                <a:srgbClr val="FF6600"/>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973682" y="3956749"/>
            <a:ext cx="984443" cy="146051"/>
          </a:xfrm>
          <a:prstGeom prst="rect">
            <a:avLst/>
          </a:prstGeom>
          <a:gradFill flip="none" rotWithShape="1">
            <a:gsLst>
              <a:gs pos="100000">
                <a:srgbClr val="660066"/>
              </a:gs>
              <a:gs pos="10000">
                <a:srgbClr val="FF00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973682" y="3744785"/>
            <a:ext cx="984443" cy="146051"/>
          </a:xfrm>
          <a:prstGeom prst="rect">
            <a:avLst/>
          </a:prstGeom>
          <a:gradFill flip="none" rotWithShape="1">
            <a:gsLst>
              <a:gs pos="10000">
                <a:schemeClr val="accent2">
                  <a:lumMod val="60000"/>
                  <a:lumOff val="40000"/>
                </a:schemeClr>
              </a:gs>
              <a:gs pos="100000">
                <a:schemeClr val="accent2">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39"/>
          <p:cNvSpPr/>
          <p:nvPr/>
        </p:nvSpPr>
        <p:spPr>
          <a:xfrm rot="2670293">
            <a:off x="271258" y="2933887"/>
            <a:ext cx="1322920" cy="1315238"/>
          </a:xfrm>
          <a:custGeom>
            <a:avLst/>
            <a:gdLst>
              <a:gd name="connsiteX0" fmla="*/ 113872 w 1322920"/>
              <a:gd name="connsiteY0" fmla="*/ 112339 h 1315238"/>
              <a:gd name="connsiteX1" fmla="*/ 42111 w 1322920"/>
              <a:gd name="connsiteY1" fmla="*/ 283511 h 1315238"/>
              <a:gd name="connsiteX2" fmla="*/ 38911 w 1322920"/>
              <a:gd name="connsiteY2" fmla="*/ 1032119 h 1315238"/>
              <a:gd name="connsiteX3" fmla="*/ 280378 w 1322920"/>
              <a:gd name="connsiteY3" fmla="*/ 1275659 h 1315238"/>
              <a:gd name="connsiteX4" fmla="*/ 1037092 w 1322920"/>
              <a:gd name="connsiteY4" fmla="*/ 1278894 h 1315238"/>
              <a:gd name="connsiteX5" fmla="*/ 1280633 w 1322920"/>
              <a:gd name="connsiteY5" fmla="*/ 1037426 h 1315238"/>
              <a:gd name="connsiteX6" fmla="*/ 1283833 w 1322920"/>
              <a:gd name="connsiteY6" fmla="*/ 288819 h 1315238"/>
              <a:gd name="connsiteX7" fmla="*/ 1042365 w 1322920"/>
              <a:gd name="connsiteY7" fmla="*/ 45279 h 1315238"/>
              <a:gd name="connsiteX8" fmla="*/ 285651 w 1322920"/>
              <a:gd name="connsiteY8" fmla="*/ 42045 h 1315238"/>
              <a:gd name="connsiteX9" fmla="*/ 113872 w 1322920"/>
              <a:gd name="connsiteY9" fmla="*/ 112339 h 1315238"/>
              <a:gd name="connsiteX10" fmla="*/ 64205 w 1322920"/>
              <a:gd name="connsiteY10" fmla="*/ 64205 h 1315238"/>
              <a:gd name="connsiteX11" fmla="*/ 219211 w 1322920"/>
              <a:gd name="connsiteY11" fmla="*/ 0 h 1315238"/>
              <a:gd name="connsiteX12" fmla="*/ 1103709 w 1322920"/>
              <a:gd name="connsiteY12" fmla="*/ 0 h 1315238"/>
              <a:gd name="connsiteX13" fmla="*/ 1322920 w 1322920"/>
              <a:gd name="connsiteY13" fmla="*/ 219211 h 1315238"/>
              <a:gd name="connsiteX14" fmla="*/ 1322920 w 1322920"/>
              <a:gd name="connsiteY14" fmla="*/ 1096027 h 1315238"/>
              <a:gd name="connsiteX15" fmla="*/ 1103709 w 1322920"/>
              <a:gd name="connsiteY15" fmla="*/ 1315238 h 1315238"/>
              <a:gd name="connsiteX16" fmla="*/ 219211 w 1322920"/>
              <a:gd name="connsiteY16" fmla="*/ 1315238 h 1315238"/>
              <a:gd name="connsiteX17" fmla="*/ 0 w 1322920"/>
              <a:gd name="connsiteY17" fmla="*/ 1096027 h 1315238"/>
              <a:gd name="connsiteX18" fmla="*/ 0 w 1322920"/>
              <a:gd name="connsiteY18" fmla="*/ 219211 h 1315238"/>
              <a:gd name="connsiteX19" fmla="*/ 64205 w 1322920"/>
              <a:gd name="connsiteY19" fmla="*/ 64205 h 13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2920" h="1315238">
                <a:moveTo>
                  <a:pt x="113872" y="112339"/>
                </a:moveTo>
                <a:cubicBezTo>
                  <a:pt x="69800" y="156036"/>
                  <a:pt x="42398" y="216546"/>
                  <a:pt x="42111" y="283511"/>
                </a:cubicBezTo>
                <a:lnTo>
                  <a:pt x="38911" y="1032119"/>
                </a:lnTo>
                <a:cubicBezTo>
                  <a:pt x="38339" y="1166050"/>
                  <a:pt x="146448" y="1275087"/>
                  <a:pt x="280378" y="1275659"/>
                </a:cubicBezTo>
                <a:lnTo>
                  <a:pt x="1037092" y="1278894"/>
                </a:lnTo>
                <a:cubicBezTo>
                  <a:pt x="1171023" y="1279466"/>
                  <a:pt x="1280061" y="1171357"/>
                  <a:pt x="1280633" y="1037426"/>
                </a:cubicBezTo>
                <a:lnTo>
                  <a:pt x="1283833" y="288819"/>
                </a:lnTo>
                <a:cubicBezTo>
                  <a:pt x="1284406" y="154889"/>
                  <a:pt x="1176296" y="45852"/>
                  <a:pt x="1042365" y="45279"/>
                </a:cubicBezTo>
                <a:lnTo>
                  <a:pt x="285651" y="42045"/>
                </a:lnTo>
                <a:cubicBezTo>
                  <a:pt x="218686" y="41758"/>
                  <a:pt x="157944" y="68642"/>
                  <a:pt x="113872" y="112339"/>
                </a:cubicBezTo>
                <a:close/>
                <a:moveTo>
                  <a:pt x="64205" y="64205"/>
                </a:moveTo>
                <a:cubicBezTo>
                  <a:pt x="103875" y="24536"/>
                  <a:pt x="158677" y="0"/>
                  <a:pt x="219211" y="0"/>
                </a:cubicBezTo>
                <a:lnTo>
                  <a:pt x="1103709" y="0"/>
                </a:lnTo>
                <a:cubicBezTo>
                  <a:pt x="1224776" y="0"/>
                  <a:pt x="1322920" y="98144"/>
                  <a:pt x="1322920" y="219211"/>
                </a:cubicBezTo>
                <a:lnTo>
                  <a:pt x="1322920" y="1096027"/>
                </a:lnTo>
                <a:cubicBezTo>
                  <a:pt x="1322920" y="1217094"/>
                  <a:pt x="1224776" y="1315238"/>
                  <a:pt x="1103709" y="1315238"/>
                </a:cubicBezTo>
                <a:lnTo>
                  <a:pt x="219211" y="1315238"/>
                </a:lnTo>
                <a:cubicBezTo>
                  <a:pt x="98144" y="1315238"/>
                  <a:pt x="0" y="1217094"/>
                  <a:pt x="0" y="1096027"/>
                </a:cubicBezTo>
                <a:lnTo>
                  <a:pt x="0" y="219211"/>
                </a:lnTo>
                <a:cubicBezTo>
                  <a:pt x="0" y="158678"/>
                  <a:pt x="24536" y="103875"/>
                  <a:pt x="64205" y="6420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uf der gleichen Seite des Rechtecks liegende Ecken abrunden 40"/>
          <p:cNvSpPr/>
          <p:nvPr/>
        </p:nvSpPr>
        <p:spPr>
          <a:xfrm rot="5400000">
            <a:off x="4982554" y="577177"/>
            <a:ext cx="838646" cy="4162767"/>
          </a:xfrm>
          <a:prstGeom prst="round2SameRect">
            <a:avLst>
              <a:gd name="adj1" fmla="val 50000"/>
              <a:gd name="adj2" fmla="val 0"/>
            </a:avLst>
          </a:prstGeom>
          <a:gradFill>
            <a:gsLst>
              <a:gs pos="27000">
                <a:srgbClr val="1AA61A"/>
              </a:gs>
              <a:gs pos="0">
                <a:srgbClr val="33CC33"/>
              </a:gs>
              <a:gs pos="100000">
                <a:srgbClr val="008000"/>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Antragsdelikte</a:t>
            </a:r>
          </a:p>
        </p:txBody>
      </p:sp>
      <p:sp>
        <p:nvSpPr>
          <p:cNvPr id="42" name="Auf der gleichen Seite des Rechtecks liegende Ecken abrunden 41"/>
          <p:cNvSpPr/>
          <p:nvPr/>
        </p:nvSpPr>
        <p:spPr>
          <a:xfrm rot="5400000">
            <a:off x="4985891" y="-358858"/>
            <a:ext cx="838646" cy="4162767"/>
          </a:xfrm>
          <a:prstGeom prst="round2SameRect">
            <a:avLst>
              <a:gd name="adj1" fmla="val 50000"/>
              <a:gd name="adj2" fmla="val 0"/>
            </a:avLst>
          </a:prstGeom>
          <a:gradFill>
            <a:gsLst>
              <a:gs pos="10000">
                <a:srgbClr val="FF6600"/>
              </a:gs>
              <a:gs pos="100000">
                <a:srgbClr val="FF0000"/>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Offizialdelikte</a:t>
            </a:r>
          </a:p>
        </p:txBody>
      </p:sp>
      <p:sp>
        <p:nvSpPr>
          <p:cNvPr id="47" name="Auf der gleichen Seite des Rechtecks liegende Ecken abrunden 46"/>
          <p:cNvSpPr/>
          <p:nvPr/>
        </p:nvSpPr>
        <p:spPr>
          <a:xfrm rot="5400000">
            <a:off x="4984181" y="3405754"/>
            <a:ext cx="838646" cy="4162767"/>
          </a:xfrm>
          <a:prstGeom prst="round2SameRect">
            <a:avLst>
              <a:gd name="adj1" fmla="val 50000"/>
              <a:gd name="adj2" fmla="val 0"/>
            </a:avLst>
          </a:prstGeom>
          <a:gradFill>
            <a:gsLst>
              <a:gs pos="100000">
                <a:srgbClr val="660066"/>
              </a:gs>
              <a:gs pos="10000">
                <a:srgbClr val="FF00FF"/>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Vergehen</a:t>
            </a:r>
          </a:p>
        </p:txBody>
      </p:sp>
      <p:sp>
        <p:nvSpPr>
          <p:cNvPr id="32" name="Abgerundetes Rechteck 31"/>
          <p:cNvSpPr/>
          <p:nvPr/>
        </p:nvSpPr>
        <p:spPr>
          <a:xfrm rot="2684988">
            <a:off x="393908" y="3051351"/>
            <a:ext cx="1077623" cy="1081317"/>
          </a:xfrm>
          <a:prstGeom prst="roundRect">
            <a:avLst>
              <a:gd name="adj" fmla="val 19658"/>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reihandform 56"/>
          <p:cNvSpPr/>
          <p:nvPr/>
        </p:nvSpPr>
        <p:spPr>
          <a:xfrm rot="16200000">
            <a:off x="2038097" y="3663468"/>
            <a:ext cx="1205554" cy="1368748"/>
          </a:xfrm>
          <a:custGeom>
            <a:avLst/>
            <a:gdLst>
              <a:gd name="connsiteX0" fmla="*/ 1205554 w 1205554"/>
              <a:gd name="connsiteY0" fmla="*/ 0 h 1368748"/>
              <a:gd name="connsiteX1" fmla="*/ 830637 w 1205554"/>
              <a:gd name="connsiteY1" fmla="*/ 1368748 h 1368748"/>
              <a:gd name="connsiteX2" fmla="*/ 0 w 1205554"/>
              <a:gd name="connsiteY2" fmla="*/ 1368748 h 1368748"/>
              <a:gd name="connsiteX3" fmla="*/ 1061355 w 1205554"/>
              <a:gd name="connsiteY3" fmla="*/ 0 h 1368748"/>
            </a:gdLst>
            <a:ahLst/>
            <a:cxnLst>
              <a:cxn ang="0">
                <a:pos x="connsiteX0" y="connsiteY0"/>
              </a:cxn>
              <a:cxn ang="0">
                <a:pos x="connsiteX1" y="connsiteY1"/>
              </a:cxn>
              <a:cxn ang="0">
                <a:pos x="connsiteX2" y="connsiteY2"/>
              </a:cxn>
              <a:cxn ang="0">
                <a:pos x="connsiteX3" y="connsiteY3"/>
              </a:cxn>
            </a:cxnLst>
            <a:rect l="l" t="t" r="r" b="b"/>
            <a:pathLst>
              <a:path w="1205554" h="1368748">
                <a:moveTo>
                  <a:pt x="1205554" y="0"/>
                </a:moveTo>
                <a:lnTo>
                  <a:pt x="830637" y="1368748"/>
                </a:lnTo>
                <a:lnTo>
                  <a:pt x="0" y="1368748"/>
                </a:lnTo>
                <a:lnTo>
                  <a:pt x="1061355" y="0"/>
                </a:lnTo>
                <a:close/>
              </a:path>
            </a:pathLst>
          </a:custGeom>
          <a:gradFill>
            <a:gsLst>
              <a:gs pos="10000">
                <a:schemeClr val="accent2">
                  <a:lumMod val="60000"/>
                  <a:lumOff val="40000"/>
                </a:schemeClr>
              </a:gs>
              <a:gs pos="100000">
                <a:schemeClr val="accent2">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reihandform 57"/>
          <p:cNvSpPr/>
          <p:nvPr/>
        </p:nvSpPr>
        <p:spPr>
          <a:xfrm rot="5400000" flipV="1">
            <a:off x="2038097" y="2162591"/>
            <a:ext cx="1205554" cy="1368748"/>
          </a:xfrm>
          <a:custGeom>
            <a:avLst/>
            <a:gdLst>
              <a:gd name="connsiteX0" fmla="*/ 1205554 w 1205554"/>
              <a:gd name="connsiteY0" fmla="*/ 0 h 1368748"/>
              <a:gd name="connsiteX1" fmla="*/ 830637 w 1205554"/>
              <a:gd name="connsiteY1" fmla="*/ 1368748 h 1368748"/>
              <a:gd name="connsiteX2" fmla="*/ 0 w 1205554"/>
              <a:gd name="connsiteY2" fmla="*/ 1368748 h 1368748"/>
              <a:gd name="connsiteX3" fmla="*/ 1061355 w 1205554"/>
              <a:gd name="connsiteY3" fmla="*/ 0 h 1368748"/>
            </a:gdLst>
            <a:ahLst/>
            <a:cxnLst>
              <a:cxn ang="0">
                <a:pos x="connsiteX0" y="connsiteY0"/>
              </a:cxn>
              <a:cxn ang="0">
                <a:pos x="connsiteX1" y="connsiteY1"/>
              </a:cxn>
              <a:cxn ang="0">
                <a:pos x="connsiteX2" y="connsiteY2"/>
              </a:cxn>
              <a:cxn ang="0">
                <a:pos x="connsiteX3" y="connsiteY3"/>
              </a:cxn>
            </a:cxnLst>
            <a:rect l="l" t="t" r="r" b="b"/>
            <a:pathLst>
              <a:path w="1205554" h="1368748">
                <a:moveTo>
                  <a:pt x="1205554" y="0"/>
                </a:moveTo>
                <a:lnTo>
                  <a:pt x="830637" y="1368748"/>
                </a:lnTo>
                <a:lnTo>
                  <a:pt x="0" y="1368748"/>
                </a:lnTo>
                <a:lnTo>
                  <a:pt x="1061355" y="0"/>
                </a:lnTo>
                <a:close/>
              </a:path>
            </a:pathLst>
          </a:custGeom>
          <a:gradFill flip="none" rotWithShape="1">
            <a:gsLst>
              <a:gs pos="10000">
                <a:srgbClr val="33CC33"/>
              </a:gs>
              <a:gs pos="100000">
                <a:srgbClr val="008000"/>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reihandform 60"/>
          <p:cNvSpPr/>
          <p:nvPr/>
        </p:nvSpPr>
        <p:spPr>
          <a:xfrm rot="16200000">
            <a:off x="1679534" y="4240440"/>
            <a:ext cx="1926114" cy="1372319"/>
          </a:xfrm>
          <a:custGeom>
            <a:avLst/>
            <a:gdLst>
              <a:gd name="connsiteX0" fmla="*/ 1926114 w 1926114"/>
              <a:gd name="connsiteY0" fmla="*/ 0 h 1372319"/>
              <a:gd name="connsiteX1" fmla="*/ 830925 w 1926114"/>
              <a:gd name="connsiteY1" fmla="*/ 1372319 h 1372319"/>
              <a:gd name="connsiteX2" fmla="*/ 0 w 1926114"/>
              <a:gd name="connsiteY2" fmla="*/ 1372319 h 1372319"/>
              <a:gd name="connsiteX3" fmla="*/ 1793154 w 1926114"/>
              <a:gd name="connsiteY3" fmla="*/ 0 h 1372319"/>
            </a:gdLst>
            <a:ahLst/>
            <a:cxnLst>
              <a:cxn ang="0">
                <a:pos x="connsiteX0" y="connsiteY0"/>
              </a:cxn>
              <a:cxn ang="0">
                <a:pos x="connsiteX1" y="connsiteY1"/>
              </a:cxn>
              <a:cxn ang="0">
                <a:pos x="connsiteX2" y="connsiteY2"/>
              </a:cxn>
              <a:cxn ang="0">
                <a:pos x="connsiteX3" y="connsiteY3"/>
              </a:cxn>
            </a:cxnLst>
            <a:rect l="l" t="t" r="r" b="b"/>
            <a:pathLst>
              <a:path w="1926114" h="1372319">
                <a:moveTo>
                  <a:pt x="1926114" y="0"/>
                </a:moveTo>
                <a:lnTo>
                  <a:pt x="830925" y="1372319"/>
                </a:lnTo>
                <a:lnTo>
                  <a:pt x="0" y="1372319"/>
                </a:lnTo>
                <a:lnTo>
                  <a:pt x="1793154" y="0"/>
                </a:lnTo>
                <a:close/>
              </a:path>
            </a:pathLst>
          </a:custGeom>
          <a:gradFill>
            <a:gsLst>
              <a:gs pos="100000">
                <a:srgbClr val="660066"/>
              </a:gs>
              <a:gs pos="10000">
                <a:srgbClr val="FF00FF"/>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reihandform 61"/>
          <p:cNvSpPr/>
          <p:nvPr/>
        </p:nvSpPr>
        <p:spPr>
          <a:xfrm rot="5400000" flipV="1">
            <a:off x="1679604" y="1584002"/>
            <a:ext cx="1926114" cy="1372319"/>
          </a:xfrm>
          <a:custGeom>
            <a:avLst/>
            <a:gdLst>
              <a:gd name="connsiteX0" fmla="*/ 1926114 w 1926114"/>
              <a:gd name="connsiteY0" fmla="*/ 0 h 1372319"/>
              <a:gd name="connsiteX1" fmla="*/ 830925 w 1926114"/>
              <a:gd name="connsiteY1" fmla="*/ 1372319 h 1372319"/>
              <a:gd name="connsiteX2" fmla="*/ 0 w 1926114"/>
              <a:gd name="connsiteY2" fmla="*/ 1372319 h 1372319"/>
              <a:gd name="connsiteX3" fmla="*/ 1793154 w 1926114"/>
              <a:gd name="connsiteY3" fmla="*/ 0 h 1372319"/>
            </a:gdLst>
            <a:ahLst/>
            <a:cxnLst>
              <a:cxn ang="0">
                <a:pos x="connsiteX0" y="connsiteY0"/>
              </a:cxn>
              <a:cxn ang="0">
                <a:pos x="connsiteX1" y="connsiteY1"/>
              </a:cxn>
              <a:cxn ang="0">
                <a:pos x="connsiteX2" y="connsiteY2"/>
              </a:cxn>
              <a:cxn ang="0">
                <a:pos x="connsiteX3" y="connsiteY3"/>
              </a:cxn>
            </a:cxnLst>
            <a:rect l="l" t="t" r="r" b="b"/>
            <a:pathLst>
              <a:path w="1926114" h="1372319">
                <a:moveTo>
                  <a:pt x="1926114" y="0"/>
                </a:moveTo>
                <a:lnTo>
                  <a:pt x="830925" y="1372319"/>
                </a:lnTo>
                <a:lnTo>
                  <a:pt x="0" y="1372319"/>
                </a:lnTo>
                <a:lnTo>
                  <a:pt x="1793154" y="0"/>
                </a:lnTo>
                <a:close/>
              </a:path>
            </a:pathLst>
          </a:custGeom>
          <a:gradFill>
            <a:gsLst>
              <a:gs pos="10000">
                <a:srgbClr val="FF6600"/>
              </a:gs>
              <a:gs pos="100000">
                <a:srgbClr val="FF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0225F7B9-359C-F635-3E09-6BDB8438BC45}"/>
              </a:ext>
            </a:extLst>
          </p:cNvPr>
          <p:cNvSpPr txBox="1"/>
          <p:nvPr/>
        </p:nvSpPr>
        <p:spPr>
          <a:xfrm>
            <a:off x="375124" y="201197"/>
            <a:ext cx="4791752" cy="461665"/>
          </a:xfrm>
          <a:prstGeom prst="rect">
            <a:avLst/>
          </a:prstGeom>
          <a:noFill/>
        </p:spPr>
        <p:txBody>
          <a:bodyPr wrap="square" rtlCol="0">
            <a:spAutoFit/>
          </a:bodyPr>
          <a:lstStyle/>
          <a:p>
            <a:r>
              <a:rPr lang="de-DE" sz="2400" dirty="0">
                <a:solidFill>
                  <a:schemeClr val="bg1"/>
                </a:solidFill>
                <a:latin typeface="+mj-lt"/>
              </a:rPr>
              <a:t>Deliktarten/Verbrechen/Vergehen</a:t>
            </a:r>
          </a:p>
        </p:txBody>
      </p:sp>
      <p:sp>
        <p:nvSpPr>
          <p:cNvPr id="4" name="Rechteck 3">
            <a:extLst>
              <a:ext uri="{FF2B5EF4-FFF2-40B4-BE49-F238E27FC236}">
                <a16:creationId xmlns:a16="http://schemas.microsoft.com/office/drawing/2014/main" id="{31FF2C62-8F13-680A-3F15-C651309BFFE6}"/>
              </a:ext>
            </a:extLst>
          </p:cNvPr>
          <p:cNvSpPr/>
          <p:nvPr/>
        </p:nvSpPr>
        <p:spPr>
          <a:xfrm>
            <a:off x="260000" y="14541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r Verbinder 4">
            <a:extLst>
              <a:ext uri="{FF2B5EF4-FFF2-40B4-BE49-F238E27FC236}">
                <a16:creationId xmlns:a16="http://schemas.microsoft.com/office/drawing/2014/main" id="{C91C40CF-6791-7897-A78C-BC11E54E5223}"/>
              </a:ext>
            </a:extLst>
          </p:cNvPr>
          <p:cNvCxnSpPr>
            <a:cxnSpLocks/>
          </p:cNvCxnSpPr>
          <p:nvPr/>
        </p:nvCxnSpPr>
        <p:spPr>
          <a:xfrm>
            <a:off x="407543" y="687595"/>
            <a:ext cx="475933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992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250" fill="hold"/>
                                        <p:tgtEl>
                                          <p:spTgt spid="32"/>
                                        </p:tgtEl>
                                        <p:attrNameLst>
                                          <p:attrName>ppt_w</p:attrName>
                                        </p:attrNameLst>
                                      </p:cBhvr>
                                      <p:tavLst>
                                        <p:tav tm="0">
                                          <p:val>
                                            <p:fltVal val="0"/>
                                          </p:val>
                                        </p:tav>
                                        <p:tav tm="100000">
                                          <p:val>
                                            <p:strVal val="#ppt_w"/>
                                          </p:val>
                                        </p:tav>
                                      </p:tavLst>
                                    </p:anim>
                                    <p:anim calcmode="lin" valueType="num">
                                      <p:cBhvr>
                                        <p:cTn id="8" dur="250" fill="hold"/>
                                        <p:tgtEl>
                                          <p:spTgt spid="32"/>
                                        </p:tgtEl>
                                        <p:attrNameLst>
                                          <p:attrName>ppt_h</p:attrName>
                                        </p:attrNameLst>
                                      </p:cBhvr>
                                      <p:tavLst>
                                        <p:tav tm="0">
                                          <p:val>
                                            <p:fltVal val="0"/>
                                          </p:val>
                                        </p:tav>
                                        <p:tav tm="100000">
                                          <p:val>
                                            <p:strVal val="#ppt_h"/>
                                          </p:val>
                                        </p:tav>
                                      </p:tavLst>
                                    </p:anim>
                                    <p:animEffect transition="in" filter="fade">
                                      <p:cBhvr>
                                        <p:cTn id="9" dur="250"/>
                                        <p:tgtEl>
                                          <p:spTgt spid="32"/>
                                        </p:tgtEl>
                                      </p:cBhvr>
                                    </p:animEffect>
                                  </p:child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250" fill="hold"/>
                                        <p:tgtEl>
                                          <p:spTgt spid="40"/>
                                        </p:tgtEl>
                                        <p:attrNameLst>
                                          <p:attrName>ppt_w</p:attrName>
                                        </p:attrNameLst>
                                      </p:cBhvr>
                                      <p:tavLst>
                                        <p:tav tm="0">
                                          <p:val>
                                            <p:fltVal val="0"/>
                                          </p:val>
                                        </p:tav>
                                        <p:tav tm="100000">
                                          <p:val>
                                            <p:strVal val="#ppt_w"/>
                                          </p:val>
                                        </p:tav>
                                      </p:tavLst>
                                    </p:anim>
                                    <p:anim calcmode="lin" valueType="num">
                                      <p:cBhvr>
                                        <p:cTn id="14" dur="250" fill="hold"/>
                                        <p:tgtEl>
                                          <p:spTgt spid="40"/>
                                        </p:tgtEl>
                                        <p:attrNameLst>
                                          <p:attrName>ppt_h</p:attrName>
                                        </p:attrNameLst>
                                      </p:cBhvr>
                                      <p:tavLst>
                                        <p:tav tm="0">
                                          <p:val>
                                            <p:fltVal val="0"/>
                                          </p:val>
                                        </p:tav>
                                        <p:tav tm="100000">
                                          <p:val>
                                            <p:strVal val="#ppt_h"/>
                                          </p:val>
                                        </p:tav>
                                      </p:tavLst>
                                    </p:anim>
                                    <p:animEffect transition="in" filter="fade">
                                      <p:cBhvr>
                                        <p:cTn id="15" dur="25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left)">
                                      <p:cBhvr>
                                        <p:cTn id="20" dur="250"/>
                                        <p:tgtEl>
                                          <p:spTgt spid="51"/>
                                        </p:tgtEl>
                                      </p:cBhvr>
                                    </p:animEffect>
                                  </p:childTnLst>
                                </p:cTn>
                              </p:par>
                            </p:childTnLst>
                          </p:cTn>
                        </p:par>
                        <p:par>
                          <p:cTn id="21" fill="hold">
                            <p:stCondLst>
                              <p:cond delay="250"/>
                            </p:stCondLst>
                            <p:childTnLst>
                              <p:par>
                                <p:cTn id="22" presetID="22" presetClass="entr" presetSubtype="8"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250"/>
                                        <p:tgtEl>
                                          <p:spTgt spid="6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250"/>
                                        <p:tgtEl>
                                          <p:spTgt spid="50"/>
                                        </p:tgtEl>
                                      </p:cBhvr>
                                    </p:animEffect>
                                  </p:childTnLst>
                                </p:cTn>
                              </p:par>
                            </p:childTnLst>
                          </p:cTn>
                        </p:par>
                        <p:par>
                          <p:cTn id="38" fill="hold">
                            <p:stCondLst>
                              <p:cond delay="250"/>
                            </p:stCondLst>
                            <p:childTnLst>
                              <p:par>
                                <p:cTn id="39" presetID="22" presetClass="entr" presetSubtype="8"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250"/>
                                        <p:tgtEl>
                                          <p:spTgt spid="5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250"/>
                                        <p:tgtEl>
                                          <p:spTgt spid="41"/>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25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250"/>
                                        <p:tgtEl>
                                          <p:spTgt spid="54"/>
                                        </p:tgtEl>
                                      </p:cBhvr>
                                    </p:animEffect>
                                  </p:childTnLst>
                                </p:cTn>
                              </p:par>
                            </p:childTnLst>
                          </p:cTn>
                        </p:par>
                        <p:par>
                          <p:cTn id="55" fill="hold">
                            <p:stCondLst>
                              <p:cond delay="250"/>
                            </p:stCondLst>
                            <p:childTnLst>
                              <p:par>
                                <p:cTn id="56" presetID="22" presetClass="entr" presetSubtype="8" fill="hold" grpId="0" nodeType="after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left)">
                                      <p:cBhvr>
                                        <p:cTn id="58" dur="250"/>
                                        <p:tgtEl>
                                          <p:spTgt spid="57"/>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250"/>
                                        <p:tgtEl>
                                          <p:spTgt spid="44"/>
                                        </p:tgtEl>
                                      </p:cBhvr>
                                    </p:animEffect>
                                  </p:childTnLst>
                                </p:cTn>
                              </p:par>
                            </p:childTnLst>
                          </p:cTn>
                        </p:par>
                        <p:par>
                          <p:cTn id="63" fill="hold">
                            <p:stCondLst>
                              <p:cond delay="750"/>
                            </p:stCondLst>
                            <p:childTnLst>
                              <p:par>
                                <p:cTn id="64" presetID="22" presetClass="entr" presetSubtype="8"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25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250"/>
                                        <p:tgtEl>
                                          <p:spTgt spid="53"/>
                                        </p:tgtEl>
                                      </p:cBhvr>
                                    </p:animEffect>
                                  </p:childTnLst>
                                </p:cTn>
                              </p:par>
                            </p:childTnLst>
                          </p:cTn>
                        </p:par>
                        <p:par>
                          <p:cTn id="72" fill="hold">
                            <p:stCondLst>
                              <p:cond delay="250"/>
                            </p:stCondLst>
                            <p:childTnLst>
                              <p:par>
                                <p:cTn id="73" presetID="22" presetClass="entr" presetSubtype="8"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left)">
                                      <p:cBhvr>
                                        <p:cTn id="75" dur="250"/>
                                        <p:tgtEl>
                                          <p:spTgt spid="61"/>
                                        </p:tgtEl>
                                      </p:cBhvr>
                                    </p:animEffect>
                                  </p:childTnLst>
                                </p:cTn>
                              </p:par>
                            </p:childTnLst>
                          </p:cTn>
                        </p:par>
                        <p:par>
                          <p:cTn id="76" fill="hold">
                            <p:stCondLst>
                              <p:cond delay="750"/>
                            </p:stCondLst>
                            <p:childTnLst>
                              <p:par>
                                <p:cTn id="77" presetID="22" presetClass="entr" presetSubtype="8"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250"/>
                                        <p:tgtEl>
                                          <p:spTgt spid="47"/>
                                        </p:tgtEl>
                                      </p:cBhvr>
                                    </p:animEffect>
                                  </p:childTnLst>
                                </p:cTn>
                              </p:par>
                            </p:childTnLst>
                          </p:cTn>
                        </p:par>
                        <p:par>
                          <p:cTn id="80" fill="hold">
                            <p:stCondLst>
                              <p:cond delay="12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44" grpId="0" animBg="1"/>
      <p:bldP spid="50" grpId="0" animBg="1"/>
      <p:bldP spid="51" grpId="0" animBg="1"/>
      <p:bldP spid="53" grpId="0" animBg="1"/>
      <p:bldP spid="54" grpId="0" animBg="1"/>
      <p:bldP spid="40" grpId="0" animBg="1"/>
      <p:bldP spid="41" grpId="0" animBg="1"/>
      <p:bldP spid="42" grpId="0" animBg="1"/>
      <p:bldP spid="47" grpId="0" animBg="1"/>
      <p:bldP spid="32" grpId="0" animBg="1"/>
      <p:bldP spid="57" grpId="0" animBg="1"/>
      <p:bldP spid="58" grpId="0" animBg="1"/>
      <p:bldP spid="61" grpId="0" animBg="1"/>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B75AE9B-CE87-CAF1-3E7D-BF4DB49D5EEF}"/>
              </a:ext>
            </a:extLst>
          </p:cNvPr>
          <p:cNvSpPr/>
          <p:nvPr/>
        </p:nvSpPr>
        <p:spPr>
          <a:xfrm>
            <a:off x="231450" y="247816"/>
            <a:ext cx="4723322"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C2ADB40A-E246-1324-C50E-1BB9467F207B}"/>
              </a:ext>
            </a:extLst>
          </p:cNvPr>
          <p:cNvSpPr/>
          <p:nvPr/>
        </p:nvSpPr>
        <p:spPr>
          <a:xfrm rot="5400000" flipV="1">
            <a:off x="84031" y="1066417"/>
            <a:ext cx="31568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E525A9E0-B508-A3B2-C8D8-AFEB01E6B61E}"/>
              </a:ext>
            </a:extLst>
          </p:cNvPr>
          <p:cNvSpPr/>
          <p:nvPr/>
        </p:nvSpPr>
        <p:spPr>
          <a:xfrm>
            <a:off x="355641" y="367560"/>
            <a:ext cx="4471540"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600" dirty="0">
                <a:solidFill>
                  <a:schemeClr val="tx1"/>
                </a:solidFill>
              </a:rPr>
              <a:t>Verletzte kann Antrag stellen (§ 77 Abs. 1 StGB)</a:t>
            </a:r>
          </a:p>
          <a:p>
            <a:pPr marL="285750" indent="-285750">
              <a:buFont typeface="Arial" panose="020B0604020202020204" pitchFamily="34" charset="0"/>
              <a:buChar char="•"/>
            </a:pPr>
            <a:r>
              <a:rPr lang="de-DE" sz="1600" dirty="0">
                <a:solidFill>
                  <a:schemeClr val="tx1"/>
                </a:solidFill>
              </a:rPr>
              <a:t>Antrag muss innerhalb von </a:t>
            </a:r>
            <a:r>
              <a:rPr lang="de-DE" sz="1600" dirty="0">
                <a:solidFill>
                  <a:schemeClr val="tx1"/>
                </a:solidFill>
                <a:highlight>
                  <a:srgbClr val="84E291"/>
                </a:highlight>
              </a:rPr>
              <a:t>drei Monaten </a:t>
            </a:r>
            <a:r>
              <a:rPr lang="de-DE" sz="1600" dirty="0">
                <a:solidFill>
                  <a:schemeClr val="tx1"/>
                </a:solidFill>
              </a:rPr>
              <a:t>gestellt werden (§ 77b Abs. 1 S. 1 StGB)</a:t>
            </a:r>
          </a:p>
          <a:p>
            <a:pPr marL="285750" indent="-285750">
              <a:buFont typeface="Arial" panose="020B0604020202020204" pitchFamily="34" charset="0"/>
              <a:buChar char="•"/>
            </a:pPr>
            <a:r>
              <a:rPr lang="de-DE" sz="1600" dirty="0">
                <a:solidFill>
                  <a:schemeClr val="tx1"/>
                </a:solidFill>
              </a:rPr>
              <a:t>Frist beginnt mit </a:t>
            </a:r>
            <a:r>
              <a:rPr lang="de-DE" sz="1600" dirty="0">
                <a:solidFill>
                  <a:schemeClr val="tx1"/>
                </a:solidFill>
                <a:highlight>
                  <a:srgbClr val="84E291"/>
                </a:highlight>
              </a:rPr>
              <a:t>Kenntnisnahme</a:t>
            </a:r>
            <a:r>
              <a:rPr lang="de-DE" sz="1600" dirty="0">
                <a:solidFill>
                  <a:schemeClr val="tx1"/>
                </a:solidFill>
              </a:rPr>
              <a:t> (§ 77 b Abs. 2 StGB)</a:t>
            </a:r>
          </a:p>
          <a:p>
            <a:pPr marL="285750" indent="-285750">
              <a:buFont typeface="Arial" panose="020B0604020202020204" pitchFamily="34" charset="0"/>
              <a:buChar char="•"/>
            </a:pPr>
            <a:r>
              <a:rPr lang="de-DE" sz="1600" dirty="0">
                <a:solidFill>
                  <a:schemeClr val="tx1"/>
                </a:solidFill>
                <a:highlight>
                  <a:srgbClr val="84E291"/>
                </a:highlight>
              </a:rPr>
              <a:t>Strafantrag</a:t>
            </a:r>
            <a:r>
              <a:rPr lang="de-DE" sz="1600" dirty="0">
                <a:solidFill>
                  <a:schemeClr val="tx1"/>
                </a:solidFill>
              </a:rPr>
              <a:t> kann jederzeit bis zum Abschluss </a:t>
            </a:r>
            <a:r>
              <a:rPr lang="de-DE" sz="1600" dirty="0">
                <a:solidFill>
                  <a:schemeClr val="tx1"/>
                </a:solidFill>
                <a:highlight>
                  <a:srgbClr val="84E291"/>
                </a:highlight>
              </a:rPr>
              <a:t>zurückgenommen</a:t>
            </a:r>
            <a:r>
              <a:rPr lang="de-DE" sz="1600" dirty="0">
                <a:solidFill>
                  <a:schemeClr val="tx1"/>
                </a:solidFill>
              </a:rPr>
              <a:t> werden (§ 77d Abs. 1 S 1 und 2 StGB)</a:t>
            </a:r>
          </a:p>
          <a:p>
            <a:pPr marL="285750" indent="-285750">
              <a:buFont typeface="Arial" panose="020B0604020202020204" pitchFamily="34" charset="0"/>
              <a:buChar char="•"/>
            </a:pPr>
            <a:r>
              <a:rPr lang="de-DE" sz="1600" dirty="0">
                <a:solidFill>
                  <a:schemeClr val="tx1"/>
                </a:solidFill>
              </a:rPr>
              <a:t>Zurückgenommener Antrag, kann nicht erneut gestellt werden (§ 77d Abs. 1 S. 3 StGB)</a:t>
            </a:r>
          </a:p>
          <a:p>
            <a:pPr marL="285750" indent="-285750">
              <a:buFont typeface="Arial" panose="020B0604020202020204" pitchFamily="34" charset="0"/>
              <a:buChar char="•"/>
            </a:pPr>
            <a:r>
              <a:rPr lang="de-DE" sz="1600" dirty="0">
                <a:solidFill>
                  <a:schemeClr val="tx1"/>
                </a:solidFill>
              </a:rPr>
              <a:t>Identität und Verfolgungswille muss sichergestellt sein (§ 158 Abs. 2 StPO)</a:t>
            </a:r>
          </a:p>
          <a:p>
            <a:endParaRPr lang="de-DE" dirty="0">
              <a:solidFill>
                <a:schemeClr val="tx1"/>
              </a:solidFill>
            </a:endParaRPr>
          </a:p>
        </p:txBody>
      </p:sp>
      <p:sp>
        <p:nvSpPr>
          <p:cNvPr id="5" name="Rechteck 4">
            <a:extLst>
              <a:ext uri="{FF2B5EF4-FFF2-40B4-BE49-F238E27FC236}">
                <a16:creationId xmlns:a16="http://schemas.microsoft.com/office/drawing/2014/main" id="{6AF6A65D-A84A-2B33-22BF-8062C2FF09DA}"/>
              </a:ext>
            </a:extLst>
          </p:cNvPr>
          <p:cNvSpPr/>
          <p:nvPr/>
        </p:nvSpPr>
        <p:spPr>
          <a:xfrm>
            <a:off x="114676" y="579914"/>
            <a:ext cx="1692859" cy="446314"/>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 name="Textfeld 5">
            <a:extLst>
              <a:ext uri="{FF2B5EF4-FFF2-40B4-BE49-F238E27FC236}">
                <a16:creationId xmlns:a16="http://schemas.microsoft.com/office/drawing/2014/main" id="{A14B294A-A0C2-8A9D-87A3-9356CFF79AF7}"/>
              </a:ext>
            </a:extLst>
          </p:cNvPr>
          <p:cNvSpPr txBox="1"/>
          <p:nvPr/>
        </p:nvSpPr>
        <p:spPr>
          <a:xfrm>
            <a:off x="231450" y="564563"/>
            <a:ext cx="3028118" cy="461665"/>
          </a:xfrm>
          <a:prstGeom prst="rect">
            <a:avLst/>
          </a:prstGeom>
          <a:noFill/>
        </p:spPr>
        <p:txBody>
          <a:bodyPr wrap="square" rtlCol="0">
            <a:spAutoFit/>
          </a:bodyPr>
          <a:lstStyle/>
          <a:p>
            <a:r>
              <a:rPr lang="de-DE" sz="2400" dirty="0">
                <a:effectLst>
                  <a:outerShdw blurRad="38100" dist="38100" dir="2700000" algn="tl">
                    <a:srgbClr val="000000">
                      <a:alpha val="43137"/>
                    </a:srgbClr>
                  </a:outerShdw>
                </a:effectLst>
              </a:rPr>
              <a:t>Strafantrag</a:t>
            </a:r>
          </a:p>
        </p:txBody>
      </p:sp>
      <p:grpSp>
        <p:nvGrpSpPr>
          <p:cNvPr id="14" name="Gruppieren 13">
            <a:extLst>
              <a:ext uri="{FF2B5EF4-FFF2-40B4-BE49-F238E27FC236}">
                <a16:creationId xmlns:a16="http://schemas.microsoft.com/office/drawing/2014/main" id="{3A4B8489-B18A-7CBA-FF5F-6E5B0363562B}"/>
              </a:ext>
            </a:extLst>
          </p:cNvPr>
          <p:cNvGrpSpPr/>
          <p:nvPr/>
        </p:nvGrpSpPr>
        <p:grpSpPr>
          <a:xfrm>
            <a:off x="2286689" y="5019022"/>
            <a:ext cx="1945758" cy="1249737"/>
            <a:chOff x="2339163" y="4959677"/>
            <a:chExt cx="1945758" cy="1249737"/>
          </a:xfrm>
        </p:grpSpPr>
        <p:pic>
          <p:nvPicPr>
            <p:cNvPr id="11" name="Grafik 10">
              <a:extLst>
                <a:ext uri="{FF2B5EF4-FFF2-40B4-BE49-F238E27FC236}">
                  <a16:creationId xmlns:a16="http://schemas.microsoft.com/office/drawing/2014/main" id="{7DC43400-EE7F-84EB-23A3-27BDD26452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2463" y="4959677"/>
              <a:ext cx="1174210" cy="1174210"/>
            </a:xfrm>
            <a:prstGeom prst="rect">
              <a:avLst/>
            </a:prstGeom>
          </p:spPr>
        </p:pic>
        <p:cxnSp>
          <p:nvCxnSpPr>
            <p:cNvPr id="13" name="Gerader Verbinder 12">
              <a:extLst>
                <a:ext uri="{FF2B5EF4-FFF2-40B4-BE49-F238E27FC236}">
                  <a16:creationId xmlns:a16="http://schemas.microsoft.com/office/drawing/2014/main" id="{80A9CA14-6E18-AA3E-C799-D2BCEBE30262}"/>
                </a:ext>
              </a:extLst>
            </p:cNvPr>
            <p:cNvCxnSpPr/>
            <p:nvPr/>
          </p:nvCxnSpPr>
          <p:spPr>
            <a:xfrm flipV="1">
              <a:off x="2339163" y="5805377"/>
              <a:ext cx="1945758" cy="404037"/>
            </a:xfrm>
            <a:prstGeom prst="line">
              <a:avLst/>
            </a:prstGeom>
          </p:spPr>
          <p:style>
            <a:lnRef idx="2">
              <a:schemeClr val="dk1"/>
            </a:lnRef>
            <a:fillRef idx="0">
              <a:schemeClr val="dk1"/>
            </a:fillRef>
            <a:effectRef idx="1">
              <a:schemeClr val="dk1"/>
            </a:effectRef>
            <a:fontRef idx="minor">
              <a:schemeClr val="tx1"/>
            </a:fontRef>
          </p:style>
        </p:cxnSp>
      </p:grpSp>
      <p:sp>
        <p:nvSpPr>
          <p:cNvPr id="15" name="Rechteck 14">
            <a:extLst>
              <a:ext uri="{FF2B5EF4-FFF2-40B4-BE49-F238E27FC236}">
                <a16:creationId xmlns:a16="http://schemas.microsoft.com/office/drawing/2014/main" id="{A141A471-9ABB-87B0-0BCE-0CB217FB6353}"/>
              </a:ext>
            </a:extLst>
          </p:cNvPr>
          <p:cNvSpPr/>
          <p:nvPr/>
        </p:nvSpPr>
        <p:spPr>
          <a:xfrm>
            <a:off x="7335894" y="250106"/>
            <a:ext cx="4723322"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winkliges Dreieck 15">
            <a:extLst>
              <a:ext uri="{FF2B5EF4-FFF2-40B4-BE49-F238E27FC236}">
                <a16:creationId xmlns:a16="http://schemas.microsoft.com/office/drawing/2014/main" id="{8BD62859-FCA7-809C-6CA7-345D3BD01B8F}"/>
              </a:ext>
            </a:extLst>
          </p:cNvPr>
          <p:cNvSpPr/>
          <p:nvPr/>
        </p:nvSpPr>
        <p:spPr>
          <a:xfrm rot="5400000" flipV="1">
            <a:off x="7188475" y="1068707"/>
            <a:ext cx="31568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2E6D015C-19AB-F415-5E60-779158CCDA42}"/>
              </a:ext>
            </a:extLst>
          </p:cNvPr>
          <p:cNvSpPr/>
          <p:nvPr/>
        </p:nvSpPr>
        <p:spPr>
          <a:xfrm>
            <a:off x="7460085" y="369850"/>
            <a:ext cx="4471540"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600" dirty="0">
                <a:solidFill>
                  <a:schemeClr val="tx1"/>
                </a:solidFill>
              </a:rPr>
              <a:t>Kann bei </a:t>
            </a:r>
            <a:r>
              <a:rPr lang="de-DE" sz="1600" dirty="0">
                <a:solidFill>
                  <a:schemeClr val="tx1"/>
                </a:solidFill>
                <a:highlight>
                  <a:srgbClr val="84E291"/>
                </a:highlight>
              </a:rPr>
              <a:t>Polizei, Staatsanwaltschaft </a:t>
            </a:r>
            <a:r>
              <a:rPr lang="de-DE" sz="1600" dirty="0">
                <a:solidFill>
                  <a:schemeClr val="tx1"/>
                </a:solidFill>
              </a:rPr>
              <a:t>und </a:t>
            </a:r>
            <a:r>
              <a:rPr lang="de-DE" sz="1600" dirty="0">
                <a:solidFill>
                  <a:schemeClr val="tx1"/>
                </a:solidFill>
                <a:highlight>
                  <a:srgbClr val="84E291"/>
                </a:highlight>
              </a:rPr>
              <a:t>Amtsgericht </a:t>
            </a:r>
            <a:r>
              <a:rPr lang="de-DE" sz="1600" dirty="0">
                <a:solidFill>
                  <a:schemeClr val="tx1"/>
                </a:solidFill>
              </a:rPr>
              <a:t>gestellt werden (§ 158 Abs. 1 StPO)</a:t>
            </a:r>
          </a:p>
          <a:p>
            <a:pPr marL="285750" indent="-285750">
              <a:buFont typeface="Arial" panose="020B0604020202020204" pitchFamily="34" charset="0"/>
              <a:buChar char="•"/>
            </a:pPr>
            <a:r>
              <a:rPr lang="de-DE" sz="1600" dirty="0">
                <a:solidFill>
                  <a:schemeClr val="tx1"/>
                </a:solidFill>
              </a:rPr>
              <a:t>Kann </a:t>
            </a:r>
            <a:r>
              <a:rPr lang="de-DE" sz="1600" dirty="0">
                <a:solidFill>
                  <a:schemeClr val="tx1"/>
                </a:solidFill>
                <a:highlight>
                  <a:srgbClr val="84E291"/>
                </a:highlight>
              </a:rPr>
              <a:t>schriftlich oder mündlich </a:t>
            </a:r>
            <a:r>
              <a:rPr lang="de-DE" sz="1600" dirty="0">
                <a:solidFill>
                  <a:schemeClr val="tx1"/>
                </a:solidFill>
              </a:rPr>
              <a:t>erfolgen (§ 158 Abs. 1 S. 2 StPO)</a:t>
            </a:r>
          </a:p>
          <a:p>
            <a:pPr marL="285750" indent="-285750">
              <a:buFont typeface="Arial" panose="020B0604020202020204" pitchFamily="34" charset="0"/>
              <a:buChar char="•"/>
            </a:pPr>
            <a:r>
              <a:rPr lang="de-DE" sz="1600" dirty="0">
                <a:solidFill>
                  <a:schemeClr val="tx1"/>
                </a:solidFill>
              </a:rPr>
              <a:t>Kann </a:t>
            </a:r>
            <a:r>
              <a:rPr lang="de-DE" sz="1600" dirty="0">
                <a:solidFill>
                  <a:schemeClr val="tx1"/>
                </a:solidFill>
                <a:highlight>
                  <a:srgbClr val="84E291"/>
                </a:highlight>
              </a:rPr>
              <a:t>nicht zurückgenommen </a:t>
            </a:r>
            <a:r>
              <a:rPr lang="de-DE" sz="1600" dirty="0">
                <a:solidFill>
                  <a:schemeClr val="tx1"/>
                </a:solidFill>
              </a:rPr>
              <a:t>werden</a:t>
            </a:r>
          </a:p>
          <a:p>
            <a:pPr marL="285750" indent="-285750">
              <a:buFont typeface="Arial" panose="020B0604020202020204" pitchFamily="34" charset="0"/>
              <a:buChar char="•"/>
            </a:pPr>
            <a:r>
              <a:rPr lang="de-DE" sz="1600" dirty="0">
                <a:solidFill>
                  <a:schemeClr val="tx1"/>
                </a:solidFill>
              </a:rPr>
              <a:t>Schriftliche Bestätigung mit festgelegten Inhalt (§ 158 Abs. 1 S. 3 – 4 StPO)</a:t>
            </a:r>
          </a:p>
          <a:p>
            <a:pPr marL="285750" indent="-285750">
              <a:buFont typeface="Arial" panose="020B0604020202020204" pitchFamily="34" charset="0"/>
              <a:buChar char="•"/>
            </a:pPr>
            <a:r>
              <a:rPr lang="de-DE" sz="1600" dirty="0">
                <a:solidFill>
                  <a:schemeClr val="tx1"/>
                </a:solidFill>
              </a:rPr>
              <a:t>Staatsanwaltschaft muss Sachverhalt erforschen (§ 160 Abs. 1 StPO)</a:t>
            </a:r>
          </a:p>
          <a:p>
            <a:pPr marL="285750" indent="-285750">
              <a:buFont typeface="Arial" panose="020B0604020202020204" pitchFamily="34" charset="0"/>
              <a:buChar char="•"/>
            </a:pPr>
            <a:r>
              <a:rPr lang="de-DE" sz="1600" dirty="0">
                <a:solidFill>
                  <a:schemeClr val="tx1"/>
                </a:solidFill>
              </a:rPr>
              <a:t>Muss </a:t>
            </a:r>
            <a:r>
              <a:rPr lang="de-DE" sz="1600" dirty="0">
                <a:solidFill>
                  <a:schemeClr val="tx1"/>
                </a:solidFill>
                <a:highlight>
                  <a:srgbClr val="84E291"/>
                </a:highlight>
              </a:rPr>
              <a:t>belastende als auch entlastende Beweise </a:t>
            </a:r>
            <a:r>
              <a:rPr lang="de-DE" sz="1600" dirty="0">
                <a:solidFill>
                  <a:schemeClr val="tx1"/>
                </a:solidFill>
              </a:rPr>
              <a:t>sichern (§ 160 Abs. 2 StPO)</a:t>
            </a:r>
          </a:p>
        </p:txBody>
      </p:sp>
      <p:sp>
        <p:nvSpPr>
          <p:cNvPr id="18" name="Rechteck 17">
            <a:extLst>
              <a:ext uri="{FF2B5EF4-FFF2-40B4-BE49-F238E27FC236}">
                <a16:creationId xmlns:a16="http://schemas.microsoft.com/office/drawing/2014/main" id="{7F9FAD7F-C564-3FBC-9F6D-CB22885DD2C3}"/>
              </a:ext>
            </a:extLst>
          </p:cNvPr>
          <p:cNvSpPr/>
          <p:nvPr/>
        </p:nvSpPr>
        <p:spPr>
          <a:xfrm>
            <a:off x="7219120" y="582204"/>
            <a:ext cx="1896305" cy="446314"/>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9" name="Textfeld 18">
            <a:extLst>
              <a:ext uri="{FF2B5EF4-FFF2-40B4-BE49-F238E27FC236}">
                <a16:creationId xmlns:a16="http://schemas.microsoft.com/office/drawing/2014/main" id="{0A93DC7C-D4D8-2D2F-CFD6-7E8091ACB5DE}"/>
              </a:ext>
            </a:extLst>
          </p:cNvPr>
          <p:cNvSpPr txBox="1"/>
          <p:nvPr/>
        </p:nvSpPr>
        <p:spPr>
          <a:xfrm>
            <a:off x="7335894" y="566853"/>
            <a:ext cx="3028118" cy="461665"/>
          </a:xfrm>
          <a:prstGeom prst="rect">
            <a:avLst/>
          </a:prstGeom>
          <a:noFill/>
        </p:spPr>
        <p:txBody>
          <a:bodyPr wrap="square" rtlCol="0">
            <a:spAutoFit/>
          </a:bodyPr>
          <a:lstStyle/>
          <a:p>
            <a:r>
              <a:rPr lang="de-DE" sz="2400" dirty="0">
                <a:effectLst>
                  <a:outerShdw blurRad="38100" dist="38100" dir="2700000" algn="tl">
                    <a:srgbClr val="000000">
                      <a:alpha val="43137"/>
                    </a:srgbClr>
                  </a:outerShdw>
                </a:effectLst>
              </a:rPr>
              <a:t>Strafanzeige</a:t>
            </a:r>
          </a:p>
        </p:txBody>
      </p:sp>
      <p:grpSp>
        <p:nvGrpSpPr>
          <p:cNvPr id="27" name="Gruppieren 26">
            <a:extLst>
              <a:ext uri="{FF2B5EF4-FFF2-40B4-BE49-F238E27FC236}">
                <a16:creationId xmlns:a16="http://schemas.microsoft.com/office/drawing/2014/main" id="{F091F814-FF76-61AF-23A3-966487E0A773}"/>
              </a:ext>
            </a:extLst>
          </p:cNvPr>
          <p:cNvGrpSpPr/>
          <p:nvPr/>
        </p:nvGrpSpPr>
        <p:grpSpPr>
          <a:xfrm>
            <a:off x="9952246" y="4880092"/>
            <a:ext cx="1524689" cy="1438274"/>
            <a:chOff x="9905311" y="4886990"/>
            <a:chExt cx="1524689" cy="1438274"/>
          </a:xfrm>
        </p:grpSpPr>
        <p:pic>
          <p:nvPicPr>
            <p:cNvPr id="24" name="Grafik 23">
              <a:extLst>
                <a:ext uri="{FF2B5EF4-FFF2-40B4-BE49-F238E27FC236}">
                  <a16:creationId xmlns:a16="http://schemas.microsoft.com/office/drawing/2014/main" id="{8D54EDC3-16E5-8B4C-9973-A15F0184CF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5311" y="4886990"/>
              <a:ext cx="1438274" cy="1438274"/>
            </a:xfrm>
            <a:prstGeom prst="rect">
              <a:avLst/>
            </a:prstGeom>
          </p:spPr>
        </p:pic>
        <p:cxnSp>
          <p:nvCxnSpPr>
            <p:cNvPr id="26" name="Gerader Verbinder 25">
              <a:extLst>
                <a:ext uri="{FF2B5EF4-FFF2-40B4-BE49-F238E27FC236}">
                  <a16:creationId xmlns:a16="http://schemas.microsoft.com/office/drawing/2014/main" id="{86645CC3-A892-349A-EA54-88AE62A5D8F7}"/>
                </a:ext>
              </a:extLst>
            </p:cNvPr>
            <p:cNvCxnSpPr/>
            <p:nvPr/>
          </p:nvCxnSpPr>
          <p:spPr>
            <a:xfrm>
              <a:off x="10020300" y="5705475"/>
              <a:ext cx="1409700" cy="516332"/>
            </a:xfrm>
            <a:prstGeom prst="line">
              <a:avLst/>
            </a:prstGeom>
          </p:spPr>
          <p:style>
            <a:lnRef idx="2">
              <a:schemeClr val="dk1"/>
            </a:lnRef>
            <a:fillRef idx="0">
              <a:schemeClr val="dk1"/>
            </a:fillRef>
            <a:effectRef idx="1">
              <a:schemeClr val="dk1"/>
            </a:effectRef>
            <a:fontRef idx="minor">
              <a:schemeClr val="tx1"/>
            </a:fontRef>
          </p:style>
        </p:cxnSp>
      </p:grpSp>
      <p:sp>
        <p:nvSpPr>
          <p:cNvPr id="28" name="Pfeil: nach links und rechts 27">
            <a:extLst>
              <a:ext uri="{FF2B5EF4-FFF2-40B4-BE49-F238E27FC236}">
                <a16:creationId xmlns:a16="http://schemas.microsoft.com/office/drawing/2014/main" id="{340959CE-6BD5-60D0-B06C-C3A30C264BC6}"/>
              </a:ext>
            </a:extLst>
          </p:cNvPr>
          <p:cNvSpPr/>
          <p:nvPr/>
        </p:nvSpPr>
        <p:spPr>
          <a:xfrm>
            <a:off x="4992808" y="2343150"/>
            <a:ext cx="2305050" cy="1504950"/>
          </a:xfrm>
          <a:prstGeom prst="leftRightArrow">
            <a:avLst>
              <a:gd name="adj1" fmla="val 38608"/>
              <a:gd name="adj2" fmla="val 48734"/>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869069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out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left)">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left)">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wipe(left)">
                                      <p:cBhvr>
                                        <p:cTn id="53" dur="500"/>
                                        <p:tgtEl>
                                          <p:spTgt spid="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animEffect transition="in" filter="wipe(left)">
                                      <p:cBhvr>
                                        <p:cTn id="70" dur="500"/>
                                        <p:tgtEl>
                                          <p:spTgt spid="17">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7">
                                            <p:txEl>
                                              <p:pRg st="1" end="1"/>
                                            </p:txEl>
                                          </p:spTgt>
                                        </p:tgtEl>
                                        <p:attrNameLst>
                                          <p:attrName>style.visibility</p:attrName>
                                        </p:attrNameLst>
                                      </p:cBhvr>
                                      <p:to>
                                        <p:strVal val="visible"/>
                                      </p:to>
                                    </p:set>
                                    <p:animEffect transition="in" filter="wipe(left)">
                                      <p:cBhvr>
                                        <p:cTn id="75" dur="500"/>
                                        <p:tgtEl>
                                          <p:spTgt spid="17">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7">
                                            <p:txEl>
                                              <p:pRg st="2" end="2"/>
                                            </p:txEl>
                                          </p:spTgt>
                                        </p:tgtEl>
                                        <p:attrNameLst>
                                          <p:attrName>style.visibility</p:attrName>
                                        </p:attrNameLst>
                                      </p:cBhvr>
                                      <p:to>
                                        <p:strVal val="visible"/>
                                      </p:to>
                                    </p:set>
                                    <p:animEffect transition="in" filter="wipe(left)">
                                      <p:cBhvr>
                                        <p:cTn id="80" dur="500"/>
                                        <p:tgtEl>
                                          <p:spTgt spid="17">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7">
                                            <p:txEl>
                                              <p:pRg st="3" end="3"/>
                                            </p:txEl>
                                          </p:spTgt>
                                        </p:tgtEl>
                                        <p:attrNameLst>
                                          <p:attrName>style.visibility</p:attrName>
                                        </p:attrNameLst>
                                      </p:cBhvr>
                                      <p:to>
                                        <p:strVal val="visible"/>
                                      </p:to>
                                    </p:set>
                                    <p:animEffect transition="in" filter="wipe(left)">
                                      <p:cBhvr>
                                        <p:cTn id="85" dur="500"/>
                                        <p:tgtEl>
                                          <p:spTgt spid="17">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7">
                                            <p:txEl>
                                              <p:pRg st="4" end="4"/>
                                            </p:txEl>
                                          </p:spTgt>
                                        </p:tgtEl>
                                        <p:attrNameLst>
                                          <p:attrName>style.visibility</p:attrName>
                                        </p:attrNameLst>
                                      </p:cBhvr>
                                      <p:to>
                                        <p:strVal val="visible"/>
                                      </p:to>
                                    </p:set>
                                    <p:animEffect transition="in" filter="wipe(left)">
                                      <p:cBhvr>
                                        <p:cTn id="90" dur="500"/>
                                        <p:tgtEl>
                                          <p:spTgt spid="17">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7">
                                            <p:txEl>
                                              <p:pRg st="5" end="5"/>
                                            </p:txEl>
                                          </p:spTgt>
                                        </p:tgtEl>
                                        <p:attrNameLst>
                                          <p:attrName>style.visibility</p:attrName>
                                        </p:attrNameLst>
                                      </p:cBhvr>
                                      <p:to>
                                        <p:strVal val="visible"/>
                                      </p:to>
                                    </p:set>
                                    <p:animEffect transition="in" filter="wipe(left)">
                                      <p:cBhvr>
                                        <p:cTn id="95"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16" grpId="0" animBg="1"/>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abgerundete Ecken 13">
            <a:extLst>
              <a:ext uri="{FF2B5EF4-FFF2-40B4-BE49-F238E27FC236}">
                <a16:creationId xmlns:a16="http://schemas.microsoft.com/office/drawing/2014/main" id="{D14A0EF9-0C77-C44F-65EF-18DD6646F41D}"/>
              </a:ext>
            </a:extLst>
          </p:cNvPr>
          <p:cNvSpPr/>
          <p:nvPr/>
        </p:nvSpPr>
        <p:spPr>
          <a:xfrm>
            <a:off x="8764762" y="1272032"/>
            <a:ext cx="2843301" cy="54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 name="Rechteck: abgerundete Ecken 14">
            <a:extLst>
              <a:ext uri="{FF2B5EF4-FFF2-40B4-BE49-F238E27FC236}">
                <a16:creationId xmlns:a16="http://schemas.microsoft.com/office/drawing/2014/main" id="{7BC2EF38-9E6C-9A06-EFA2-D1AA9DFFF631}"/>
              </a:ext>
            </a:extLst>
          </p:cNvPr>
          <p:cNvSpPr/>
          <p:nvPr/>
        </p:nvSpPr>
        <p:spPr>
          <a:xfrm>
            <a:off x="8881973" y="1192382"/>
            <a:ext cx="2843301" cy="54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18BECA6-7530-4515-2734-0125C4600E8F}"/>
              </a:ext>
            </a:extLst>
          </p:cNvPr>
          <p:cNvSpPr txBox="1"/>
          <p:nvPr/>
        </p:nvSpPr>
        <p:spPr>
          <a:xfrm>
            <a:off x="8977846" y="1311955"/>
            <a:ext cx="2111698" cy="646331"/>
          </a:xfrm>
          <a:prstGeom prst="rect">
            <a:avLst/>
          </a:prstGeom>
          <a:noFill/>
        </p:spPr>
        <p:txBody>
          <a:bodyPr wrap="square" rtlCol="0">
            <a:spAutoFit/>
          </a:bodyPr>
          <a:lstStyle/>
          <a:p>
            <a:r>
              <a:rPr lang="de-DE" dirty="0">
                <a:solidFill>
                  <a:schemeClr val="bg1"/>
                </a:solidFill>
              </a:rPr>
              <a:t>Nicht dazu gehören:</a:t>
            </a:r>
          </a:p>
          <a:p>
            <a:endParaRPr lang="de-DE" dirty="0"/>
          </a:p>
        </p:txBody>
      </p:sp>
      <p:sp>
        <p:nvSpPr>
          <p:cNvPr id="84" name="Textfeld 83">
            <a:extLst>
              <a:ext uri="{FF2B5EF4-FFF2-40B4-BE49-F238E27FC236}">
                <a16:creationId xmlns:a16="http://schemas.microsoft.com/office/drawing/2014/main" id="{E5F7CDB4-05B4-8404-CF8B-AA0587CB78AE}"/>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Beteiligte im Strafverfahren</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398631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4" name="Gruppieren 63">
            <a:extLst>
              <a:ext uri="{FF2B5EF4-FFF2-40B4-BE49-F238E27FC236}">
                <a16:creationId xmlns:a16="http://schemas.microsoft.com/office/drawing/2014/main" id="{E2502BF6-A2AA-1276-30F7-A63C93F16316}"/>
              </a:ext>
            </a:extLst>
          </p:cNvPr>
          <p:cNvGrpSpPr/>
          <p:nvPr/>
        </p:nvGrpSpPr>
        <p:grpSpPr>
          <a:xfrm>
            <a:off x="4373213" y="1759378"/>
            <a:ext cx="3108562" cy="2867556"/>
            <a:chOff x="4373213" y="1759378"/>
            <a:chExt cx="3108562" cy="2867556"/>
          </a:xfrm>
        </p:grpSpPr>
        <p:sp>
          <p:nvSpPr>
            <p:cNvPr id="3" name="Rechteck: abgerundete Ecken 2">
              <a:extLst>
                <a:ext uri="{FF2B5EF4-FFF2-40B4-BE49-F238E27FC236}">
                  <a16:creationId xmlns:a16="http://schemas.microsoft.com/office/drawing/2014/main" id="{72E5EFAD-1BBB-9D51-4CBB-9E26A54D67F6}"/>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E486D1A1-1426-A10F-E183-7EE66AF948E6}"/>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38E29837-240F-362A-3962-9650BD32DA99}"/>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1EB95950-AF14-CEFB-C096-3CF584B9ADD5}"/>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7369954A-2F5E-8CC1-43E8-594E0C3CCF57}"/>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E4CD4D5B-11DD-5198-27DB-1E47E2D6B486}"/>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Verbinder: gewinkelt 9">
            <a:extLst>
              <a:ext uri="{FF2B5EF4-FFF2-40B4-BE49-F238E27FC236}">
                <a16:creationId xmlns:a16="http://schemas.microsoft.com/office/drawing/2014/main" id="{F2D8901D-3189-C47D-300B-49BCD6172A05}"/>
              </a:ext>
            </a:extLst>
          </p:cNvPr>
          <p:cNvCxnSpPr>
            <a:cxnSpLocks/>
            <a:endCxn id="14" idx="1"/>
          </p:cNvCxnSpPr>
          <p:nvPr/>
        </p:nvCxnSpPr>
        <p:spPr>
          <a:xfrm flipV="1">
            <a:off x="7378988" y="1542032"/>
            <a:ext cx="1385774" cy="135503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hteck: abgerundete Ecken 20">
            <a:extLst>
              <a:ext uri="{FF2B5EF4-FFF2-40B4-BE49-F238E27FC236}">
                <a16:creationId xmlns:a16="http://schemas.microsoft.com/office/drawing/2014/main" id="{0A7F6EAE-2DE1-5117-684F-8E8E5C23C4AE}"/>
              </a:ext>
            </a:extLst>
          </p:cNvPr>
          <p:cNvSpPr/>
          <p:nvPr/>
        </p:nvSpPr>
        <p:spPr>
          <a:xfrm>
            <a:off x="907908" y="1277103"/>
            <a:ext cx="1884075" cy="54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ECBF6233-4758-21C2-0FD6-7B72A58A17D2}"/>
              </a:ext>
            </a:extLst>
          </p:cNvPr>
          <p:cNvSpPr/>
          <p:nvPr/>
        </p:nvSpPr>
        <p:spPr>
          <a:xfrm>
            <a:off x="800100" y="1211482"/>
            <a:ext cx="1884075"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a:extLst>
              <a:ext uri="{FF2B5EF4-FFF2-40B4-BE49-F238E27FC236}">
                <a16:creationId xmlns:a16="http://schemas.microsoft.com/office/drawing/2014/main" id="{9852AEB0-66AC-E59B-1DE9-DFC5513E46B8}"/>
              </a:ext>
            </a:extLst>
          </p:cNvPr>
          <p:cNvSpPr txBox="1"/>
          <p:nvPr/>
        </p:nvSpPr>
        <p:spPr>
          <a:xfrm>
            <a:off x="907908" y="1321351"/>
            <a:ext cx="1886394" cy="369332"/>
          </a:xfrm>
          <a:prstGeom prst="rect">
            <a:avLst/>
          </a:prstGeom>
          <a:noFill/>
        </p:spPr>
        <p:txBody>
          <a:bodyPr wrap="square" rtlCol="0">
            <a:spAutoFit/>
          </a:bodyPr>
          <a:lstStyle/>
          <a:p>
            <a:r>
              <a:rPr lang="de-DE" dirty="0">
                <a:solidFill>
                  <a:schemeClr val="bg1"/>
                </a:solidFill>
              </a:rPr>
              <a:t>Nebenbeteiligte</a:t>
            </a:r>
          </a:p>
        </p:txBody>
      </p:sp>
      <p:cxnSp>
        <p:nvCxnSpPr>
          <p:cNvPr id="25" name="Verbinder: gewinkelt 24">
            <a:extLst>
              <a:ext uri="{FF2B5EF4-FFF2-40B4-BE49-F238E27FC236}">
                <a16:creationId xmlns:a16="http://schemas.microsoft.com/office/drawing/2014/main" id="{376B6938-872B-E0E1-9AEB-B50047DC8534}"/>
              </a:ext>
            </a:extLst>
          </p:cNvPr>
          <p:cNvCxnSpPr>
            <a:cxnSpLocks/>
            <a:endCxn id="23" idx="3"/>
          </p:cNvCxnSpPr>
          <p:nvPr/>
        </p:nvCxnSpPr>
        <p:spPr>
          <a:xfrm rot="10800000">
            <a:off x="2794303" y="1506018"/>
            <a:ext cx="1756815" cy="140377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hteck: abgerundete Ecken 36">
            <a:extLst>
              <a:ext uri="{FF2B5EF4-FFF2-40B4-BE49-F238E27FC236}">
                <a16:creationId xmlns:a16="http://schemas.microsoft.com/office/drawing/2014/main" id="{DC273F32-D3B7-0C50-0D3E-16E239E78C80}"/>
              </a:ext>
            </a:extLst>
          </p:cNvPr>
          <p:cNvSpPr/>
          <p:nvPr/>
        </p:nvSpPr>
        <p:spPr>
          <a:xfrm>
            <a:off x="3186184" y="5414680"/>
            <a:ext cx="1919083" cy="54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abgerundete Ecken 37">
            <a:extLst>
              <a:ext uri="{FF2B5EF4-FFF2-40B4-BE49-F238E27FC236}">
                <a16:creationId xmlns:a16="http://schemas.microsoft.com/office/drawing/2014/main" id="{EE10CAFE-B6B1-FC5F-B63A-1D2C5CE6623C}"/>
              </a:ext>
            </a:extLst>
          </p:cNvPr>
          <p:cNvSpPr/>
          <p:nvPr/>
        </p:nvSpPr>
        <p:spPr>
          <a:xfrm>
            <a:off x="3291092" y="5489596"/>
            <a:ext cx="1919083"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E8E017B3-904A-5046-3159-413851733806}"/>
              </a:ext>
            </a:extLst>
          </p:cNvPr>
          <p:cNvSpPr txBox="1"/>
          <p:nvPr/>
        </p:nvSpPr>
        <p:spPr>
          <a:xfrm>
            <a:off x="3291092" y="5544211"/>
            <a:ext cx="2121958" cy="369332"/>
          </a:xfrm>
          <a:prstGeom prst="rect">
            <a:avLst/>
          </a:prstGeom>
          <a:noFill/>
        </p:spPr>
        <p:txBody>
          <a:bodyPr wrap="square" rtlCol="0">
            <a:spAutoFit/>
          </a:bodyPr>
          <a:lstStyle/>
          <a:p>
            <a:r>
              <a:rPr lang="de-DE" dirty="0">
                <a:solidFill>
                  <a:schemeClr val="bg1"/>
                </a:solidFill>
              </a:rPr>
              <a:t>Hauptbeteiligte</a:t>
            </a:r>
          </a:p>
        </p:txBody>
      </p:sp>
      <p:cxnSp>
        <p:nvCxnSpPr>
          <p:cNvPr id="47" name="Verbinder: gewinkelt 46">
            <a:extLst>
              <a:ext uri="{FF2B5EF4-FFF2-40B4-BE49-F238E27FC236}">
                <a16:creationId xmlns:a16="http://schemas.microsoft.com/office/drawing/2014/main" id="{F8198159-F578-DCF1-61EF-40F14BD1880D}"/>
              </a:ext>
            </a:extLst>
          </p:cNvPr>
          <p:cNvCxnSpPr>
            <a:cxnSpLocks/>
            <a:endCxn id="37" idx="0"/>
          </p:cNvCxnSpPr>
          <p:nvPr/>
        </p:nvCxnSpPr>
        <p:spPr>
          <a:xfrm rot="5400000">
            <a:off x="3973887" y="4274610"/>
            <a:ext cx="1311909" cy="968230"/>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8" name="Textfeld 57">
            <a:extLst>
              <a:ext uri="{FF2B5EF4-FFF2-40B4-BE49-F238E27FC236}">
                <a16:creationId xmlns:a16="http://schemas.microsoft.com/office/drawing/2014/main" id="{E35E9660-B392-42B5-69D8-20F4C75BA0FA}"/>
              </a:ext>
            </a:extLst>
          </p:cNvPr>
          <p:cNvSpPr txBox="1"/>
          <p:nvPr/>
        </p:nvSpPr>
        <p:spPr>
          <a:xfrm>
            <a:off x="3446533" y="6066683"/>
            <a:ext cx="3459039" cy="584775"/>
          </a:xfrm>
          <a:prstGeom prst="rect">
            <a:avLst/>
          </a:prstGeom>
          <a:noFill/>
        </p:spPr>
        <p:txBody>
          <a:bodyPr wrap="square" rtlCol="0">
            <a:spAutoFit/>
          </a:bodyPr>
          <a:lstStyle/>
          <a:p>
            <a:r>
              <a:rPr lang="de-DE" sz="1600" dirty="0">
                <a:solidFill>
                  <a:schemeClr val="bg1"/>
                </a:solidFill>
              </a:rPr>
              <a:t>Staatsanwaltschaft, Beschuldigter, Nebenkläger, Privatkläger, Verletzte</a:t>
            </a:r>
          </a:p>
        </p:txBody>
      </p:sp>
      <p:sp>
        <p:nvSpPr>
          <p:cNvPr id="59" name="Textfeld 58">
            <a:extLst>
              <a:ext uri="{FF2B5EF4-FFF2-40B4-BE49-F238E27FC236}">
                <a16:creationId xmlns:a16="http://schemas.microsoft.com/office/drawing/2014/main" id="{316830A6-DE65-2038-2A35-165DA8713899}"/>
              </a:ext>
            </a:extLst>
          </p:cNvPr>
          <p:cNvSpPr txBox="1"/>
          <p:nvPr/>
        </p:nvSpPr>
        <p:spPr>
          <a:xfrm>
            <a:off x="1053326" y="1843823"/>
            <a:ext cx="2389258" cy="1323439"/>
          </a:xfrm>
          <a:prstGeom prst="rect">
            <a:avLst/>
          </a:prstGeom>
          <a:noFill/>
        </p:spPr>
        <p:txBody>
          <a:bodyPr wrap="square" rtlCol="0">
            <a:spAutoFit/>
          </a:bodyPr>
          <a:lstStyle/>
          <a:p>
            <a:r>
              <a:rPr lang="de-DE" sz="1600" dirty="0">
                <a:solidFill>
                  <a:schemeClr val="bg1"/>
                </a:solidFill>
              </a:rPr>
              <a:t>Finanzbehörde, Verwaltungsbehörde, Jugendgerichtshilfe, Erziehungsberechtigte, gesetzliche Vertreter</a:t>
            </a:r>
          </a:p>
        </p:txBody>
      </p:sp>
      <p:sp>
        <p:nvSpPr>
          <p:cNvPr id="60" name="Textfeld 59">
            <a:extLst>
              <a:ext uri="{FF2B5EF4-FFF2-40B4-BE49-F238E27FC236}">
                <a16:creationId xmlns:a16="http://schemas.microsoft.com/office/drawing/2014/main" id="{359DEFBD-C80E-6F27-3F23-B6EBA94CB272}"/>
              </a:ext>
            </a:extLst>
          </p:cNvPr>
          <p:cNvSpPr txBox="1"/>
          <p:nvPr/>
        </p:nvSpPr>
        <p:spPr>
          <a:xfrm>
            <a:off x="8941567" y="1885339"/>
            <a:ext cx="2843300" cy="830997"/>
          </a:xfrm>
          <a:prstGeom prst="rect">
            <a:avLst/>
          </a:prstGeom>
          <a:noFill/>
        </p:spPr>
        <p:txBody>
          <a:bodyPr wrap="square" rtlCol="0">
            <a:spAutoFit/>
          </a:bodyPr>
          <a:lstStyle/>
          <a:p>
            <a:r>
              <a:rPr lang="de-DE" sz="1600" dirty="0">
                <a:solidFill>
                  <a:schemeClr val="bg1"/>
                </a:solidFill>
              </a:rPr>
              <a:t>Das Gericht, Zeugen, Sachverständige, Die Polizei, Der Ermittlungsrichter</a:t>
            </a:r>
          </a:p>
        </p:txBody>
      </p:sp>
    </p:spTree>
    <p:extLst>
      <p:ext uri="{BB962C8B-B14F-4D97-AF65-F5344CB8AC3E}">
        <p14:creationId xmlns:p14="http://schemas.microsoft.com/office/powerpoint/2010/main" val="2679879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 calcmode="lin" valueType="num">
                                      <p:cBhvr>
                                        <p:cTn id="9" dur="500" fill="hold"/>
                                        <p:tgtEl>
                                          <p:spTgt spid="64"/>
                                        </p:tgtEl>
                                        <p:attrNameLst>
                                          <p:attrName>style.rotation</p:attrName>
                                        </p:attrNameLst>
                                      </p:cBhvr>
                                      <p:tavLst>
                                        <p:tav tm="0">
                                          <p:val>
                                            <p:fltVal val="90"/>
                                          </p:val>
                                        </p:tav>
                                        <p:tav tm="100000">
                                          <p:val>
                                            <p:fltVal val="0"/>
                                          </p:val>
                                        </p:tav>
                                      </p:tavLst>
                                    </p:anim>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250"/>
                                        <p:tgtEl>
                                          <p:spTgt spid="47"/>
                                        </p:tgtEl>
                                      </p:cBhvr>
                                    </p:animEffect>
                                  </p:childTnLst>
                                </p:cTn>
                              </p:par>
                            </p:childTnLst>
                          </p:cTn>
                        </p:par>
                        <p:par>
                          <p:cTn id="16" fill="hold">
                            <p:stCondLst>
                              <p:cond delay="250"/>
                            </p:stCondLst>
                            <p:childTnLst>
                              <p:par>
                                <p:cTn id="17" presetID="22" presetClass="entr" presetSubtype="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250"/>
                                        <p:tgtEl>
                                          <p:spTgt spid="3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250"/>
                                        <p:tgtEl>
                                          <p:spTgt spid="3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25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left)">
                                      <p:cBhvr>
                                        <p:cTn id="30" dur="25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right)">
                                      <p:cBhvr>
                                        <p:cTn id="35" dur="250"/>
                                        <p:tgtEl>
                                          <p:spTgt spid="25"/>
                                        </p:tgtEl>
                                      </p:cBhvr>
                                    </p:animEffect>
                                  </p:childTnLst>
                                </p:cTn>
                              </p:par>
                            </p:childTnLst>
                          </p:cTn>
                        </p:par>
                        <p:par>
                          <p:cTn id="36" fill="hold">
                            <p:stCondLst>
                              <p:cond delay="250"/>
                            </p:stCondLst>
                            <p:childTnLst>
                              <p:par>
                                <p:cTn id="37" presetID="22" presetClass="entr" presetSubtype="2"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250"/>
                                        <p:tgtEl>
                                          <p:spTgt spid="2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250"/>
                                        <p:tgtEl>
                                          <p:spTgt spid="2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25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up)">
                                      <p:cBhvr>
                                        <p:cTn id="50" dur="25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250"/>
                                        <p:tgtEl>
                                          <p:spTgt spid="10"/>
                                        </p:tgtEl>
                                      </p:cBhvr>
                                    </p:animEffect>
                                  </p:childTnLst>
                                </p:cTn>
                              </p:par>
                            </p:childTnLst>
                          </p:cTn>
                        </p:par>
                        <p:par>
                          <p:cTn id="56" fill="hold">
                            <p:stCondLst>
                              <p:cond delay="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250"/>
                                        <p:tgtEl>
                                          <p:spTgt spid="1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250"/>
                                        <p:tgtEl>
                                          <p:spTgt spid="1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25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21" grpId="0" animBg="1"/>
      <p:bldP spid="22" grpId="0" animBg="1"/>
      <p:bldP spid="23" grpId="0"/>
      <p:bldP spid="37" grpId="0" animBg="1"/>
      <p:bldP spid="38" grpId="0" animBg="1"/>
      <p:bldP spid="39" grpId="0"/>
      <p:bldP spid="58" grpId="0"/>
      <p:bldP spid="59" grpId="0"/>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12">
            <a:extLst>
              <a:ext uri="{FF2B5EF4-FFF2-40B4-BE49-F238E27FC236}">
                <a16:creationId xmlns:a16="http://schemas.microsoft.com/office/drawing/2014/main" id="{B97349E3-49C1-4B65-8ECD-21377364F0C9}"/>
              </a:ext>
            </a:extLst>
          </p:cNvPr>
          <p:cNvSpPr>
            <a:spLocks/>
          </p:cNvSpPr>
          <p:nvPr/>
        </p:nvSpPr>
        <p:spPr bwMode="auto">
          <a:xfrm rot="1716038">
            <a:off x="-1972826" y="3284647"/>
            <a:ext cx="1955800" cy="1830388"/>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Rechteck 5">
            <a:extLst>
              <a:ext uri="{FF2B5EF4-FFF2-40B4-BE49-F238E27FC236}">
                <a16:creationId xmlns:a16="http://schemas.microsoft.com/office/drawing/2014/main" id="{B525859C-11A2-333D-30A7-20C0B89C3572}"/>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7CD54D4F-2B0A-844F-57EF-8A4A1BE16139}"/>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354AB12-D1FD-6AEB-E236-D3C5CDD33F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Zuständig für:</a:t>
            </a:r>
          </a:p>
          <a:p>
            <a:pPr marL="742950" lvl="1" indent="-285750">
              <a:buFont typeface="Arial" panose="020B0604020202020204" pitchFamily="34" charset="0"/>
              <a:buChar char="•"/>
            </a:pPr>
            <a:r>
              <a:rPr lang="de-DE" dirty="0">
                <a:solidFill>
                  <a:schemeClr val="tx1"/>
                </a:solidFill>
              </a:rPr>
              <a:t>Alltagskriminalität und Bagatelldelikte</a:t>
            </a:r>
          </a:p>
          <a:p>
            <a:pPr marL="742950" lvl="1" indent="-285750">
              <a:buFont typeface="Arial" panose="020B0604020202020204" pitchFamily="34" charset="0"/>
              <a:buChar char="•"/>
            </a:pPr>
            <a:r>
              <a:rPr lang="de-DE" dirty="0">
                <a:solidFill>
                  <a:schemeClr val="tx1"/>
                </a:solidFill>
              </a:rPr>
              <a:t>Schäden bis 2.500 EUR</a:t>
            </a:r>
          </a:p>
          <a:p>
            <a:pPr marL="742950" lvl="1" indent="-285750">
              <a:buFont typeface="Arial" panose="020B0604020202020204" pitchFamily="34" charset="0"/>
              <a:buChar char="•"/>
            </a:pPr>
            <a:r>
              <a:rPr lang="de-DE" dirty="0">
                <a:solidFill>
                  <a:schemeClr val="tx1"/>
                </a:solidFill>
              </a:rPr>
              <a:t>Verkehrsstrafsachen und Wirtschaftsstraftaten</a:t>
            </a:r>
          </a:p>
          <a:p>
            <a:pPr marL="742950" lvl="1" indent="-285750">
              <a:buFont typeface="Arial" panose="020B0604020202020204" pitchFamily="34" charset="0"/>
              <a:buChar char="•"/>
            </a:pPr>
            <a:r>
              <a:rPr lang="de-DE" dirty="0">
                <a:solidFill>
                  <a:schemeClr val="tx1"/>
                </a:solidFill>
              </a:rPr>
              <a:t>Beschleunigte Verfahren</a:t>
            </a:r>
          </a:p>
          <a:p>
            <a:r>
              <a:rPr lang="de-DE" dirty="0">
                <a:solidFill>
                  <a:schemeClr val="tx1"/>
                </a:solidFill>
                <a:highlight>
                  <a:srgbClr val="83CBEB"/>
                </a:highlight>
              </a:rPr>
              <a:t>Registerführung:</a:t>
            </a:r>
          </a:p>
          <a:p>
            <a:pPr marL="742950" lvl="1" indent="-285750">
              <a:buFont typeface="Arial" panose="020B0604020202020204" pitchFamily="34" charset="0"/>
              <a:buChar char="•"/>
            </a:pPr>
            <a:r>
              <a:rPr lang="de-DE" dirty="0">
                <a:solidFill>
                  <a:schemeClr val="tx1"/>
                </a:solidFill>
              </a:rPr>
              <a:t>Vierstellige Abteilungsnummer, beginnend immer mit 3 (Behördenkennziffer)</a:t>
            </a:r>
          </a:p>
          <a:p>
            <a:r>
              <a:rPr lang="de-DE" dirty="0">
                <a:solidFill>
                  <a:schemeClr val="tx1"/>
                </a:solidFill>
                <a:highlight>
                  <a:srgbClr val="FFC000"/>
                </a:highlight>
              </a:rPr>
              <a:t>Beispiel:</a:t>
            </a:r>
          </a:p>
          <a:p>
            <a:pPr marL="742950" lvl="1" indent="-285750">
              <a:buFont typeface="Arial" panose="020B0604020202020204" pitchFamily="34" charset="0"/>
              <a:buChar char="•"/>
            </a:pPr>
            <a:r>
              <a:rPr lang="de-DE" dirty="0">
                <a:solidFill>
                  <a:schemeClr val="tx1"/>
                </a:solidFill>
              </a:rPr>
              <a:t>3042 </a:t>
            </a:r>
            <a:r>
              <a:rPr lang="de-DE" dirty="0" err="1">
                <a:solidFill>
                  <a:schemeClr val="tx1"/>
                </a:solidFill>
              </a:rPr>
              <a:t>Js</a:t>
            </a:r>
            <a:r>
              <a:rPr lang="de-DE" dirty="0">
                <a:solidFill>
                  <a:schemeClr val="tx1"/>
                </a:solidFill>
              </a:rPr>
              <a:t> 155/26 = Bekannter Täter</a:t>
            </a:r>
          </a:p>
          <a:p>
            <a:pPr marL="742950" lvl="1" indent="-285750">
              <a:buFont typeface="Arial" panose="020B0604020202020204" pitchFamily="34" charset="0"/>
              <a:buChar char="•"/>
            </a:pPr>
            <a:r>
              <a:rPr lang="de-DE" dirty="0">
                <a:solidFill>
                  <a:schemeClr val="tx1"/>
                </a:solidFill>
              </a:rPr>
              <a:t>3041 UJs 5/26 = Unbekannter Täter</a:t>
            </a:r>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7147951" y="981075"/>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hteck 8">
            <a:extLst>
              <a:ext uri="{FF2B5EF4-FFF2-40B4-BE49-F238E27FC236}">
                <a16:creationId xmlns:a16="http://schemas.microsoft.com/office/drawing/2014/main" id="{906BEC07-2C80-04CF-1B54-A47A2A363207}"/>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Amtsanwaltschaft</a:t>
            </a:r>
          </a:p>
        </p:txBody>
      </p:sp>
      <p:grpSp>
        <p:nvGrpSpPr>
          <p:cNvPr id="15" name="Gruppieren 14">
            <a:extLst>
              <a:ext uri="{FF2B5EF4-FFF2-40B4-BE49-F238E27FC236}">
                <a16:creationId xmlns:a16="http://schemas.microsoft.com/office/drawing/2014/main" id="{01983978-F244-0661-3729-869A5CC197EF}"/>
              </a:ext>
            </a:extLst>
          </p:cNvPr>
          <p:cNvGrpSpPr/>
          <p:nvPr/>
        </p:nvGrpSpPr>
        <p:grpSpPr>
          <a:xfrm>
            <a:off x="4783889" y="264136"/>
            <a:ext cx="1147919" cy="1132907"/>
            <a:chOff x="7986563" y="1929391"/>
            <a:chExt cx="1147919" cy="1132907"/>
          </a:xfrm>
        </p:grpSpPr>
        <p:sp>
          <p:nvSpPr>
            <p:cNvPr id="53" name="Ellipse 52">
              <a:extLst>
                <a:ext uri="{FF2B5EF4-FFF2-40B4-BE49-F238E27FC236}">
                  <a16:creationId xmlns:a16="http://schemas.microsoft.com/office/drawing/2014/main" id="{4984EC95-2E6D-4527-A45B-61C8A86F5353}"/>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 name="Grafik 99">
              <a:extLst>
                <a:ext uri="{FF2B5EF4-FFF2-40B4-BE49-F238E27FC236}">
                  <a16:creationId xmlns:a16="http://schemas.microsoft.com/office/drawing/2014/main" id="{50F404EF-6FC6-4278-83E3-3395F9B4DB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2629167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left)">
                                      <p:cBhvr>
                                        <p:cTn id="24" dur="500"/>
                                        <p:tgtEl>
                                          <p:spTgt spid="8">
                                            <p:txEl>
                                              <p:pRg st="1" end="1"/>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left)">
                                      <p:cBhvr>
                                        <p:cTn id="30" dur="500"/>
                                        <p:tgtEl>
                                          <p:spTgt spid="8">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left)">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left)">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wipe(left)">
                                      <p:cBhvr>
                                        <p:cTn id="43" dur="500"/>
                                        <p:tgtEl>
                                          <p:spTgt spid="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wipe(left)">
                                      <p:cBhvr>
                                        <p:cTn id="48" dur="500"/>
                                        <p:tgtEl>
                                          <p:spTgt spid="8">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wipe(left)">
                                      <p:cBhvr>
                                        <p:cTn id="53" dur="500"/>
                                        <p:tgtEl>
                                          <p:spTgt spid="8">
                                            <p:txEl>
                                              <p:pRg st="8" end="8"/>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wipe(left)">
                                      <p:cBhvr>
                                        <p:cTn id="56"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Grafik 1">
            <a:extLst>
              <a:ext uri="{FF2B5EF4-FFF2-40B4-BE49-F238E27FC236}">
                <a16:creationId xmlns:a16="http://schemas.microsoft.com/office/drawing/2014/main" id="{A4411270-4A70-0AB5-82EC-8B1993D874C1}"/>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b="12126"/>
          <a:stretch>
            <a:fillRect/>
          </a:stretch>
        </p:blipFill>
        <p:spPr>
          <a:xfrm>
            <a:off x="20" y="1282"/>
            <a:ext cx="12191980" cy="6856718"/>
          </a:xfrm>
          <a:prstGeom prst="rect">
            <a:avLst/>
          </a:prstGeom>
        </p:spPr>
      </p:pic>
      <p:sp>
        <p:nvSpPr>
          <p:cNvPr id="3" name="Rechteck 2">
            <a:extLst>
              <a:ext uri="{FF2B5EF4-FFF2-40B4-BE49-F238E27FC236}">
                <a16:creationId xmlns:a16="http://schemas.microsoft.com/office/drawing/2014/main" id="{EC9CC69C-97DF-D9B7-DEBF-4D3937E97A56}"/>
              </a:ext>
            </a:extLst>
          </p:cNvPr>
          <p:cNvSpPr/>
          <p:nvPr/>
        </p:nvSpPr>
        <p:spPr>
          <a:xfrm>
            <a:off x="12718139" y="2"/>
            <a:ext cx="5696376" cy="6857998"/>
          </a:xfrm>
          <a:prstGeom prst="rect">
            <a:avLst/>
          </a:prstGeom>
          <a:gradFill>
            <a:gsLst>
              <a:gs pos="38000">
                <a:schemeClr val="bg1">
                  <a:lumMod val="75000"/>
                </a:schemeClr>
              </a:gs>
              <a:gs pos="0">
                <a:schemeClr val="bg1">
                  <a:lumMod val="85000"/>
                </a:schemeClr>
              </a:gs>
              <a:gs pos="90000">
                <a:schemeClr val="tx1">
                  <a:lumMod val="65000"/>
                  <a:lumOff val="35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263486D-AE04-8C5A-CA1D-AC57923857E9}"/>
              </a:ext>
            </a:extLst>
          </p:cNvPr>
          <p:cNvSpPr txBox="1"/>
          <p:nvPr/>
        </p:nvSpPr>
        <p:spPr>
          <a:xfrm>
            <a:off x="12744672" y="1475513"/>
            <a:ext cx="5696376" cy="1077218"/>
          </a:xfrm>
          <a:prstGeom prst="rect">
            <a:avLst/>
          </a:prstGeom>
          <a:noFill/>
        </p:spPr>
        <p:txBody>
          <a:bodyPr wrap="square" rtlCol="0">
            <a:spAutoFit/>
          </a:bodyPr>
          <a:lstStyle/>
          <a:p>
            <a:pPr marL="180000">
              <a:spcBef>
                <a:spcPts val="600"/>
              </a:spcBef>
              <a:spcAft>
                <a:spcPts val="600"/>
              </a:spcAft>
            </a:pPr>
            <a:r>
              <a:rPr lang="de-DE" sz="1600" i="1" dirty="0">
                <a:solidFill>
                  <a:schemeClr val="bg1"/>
                </a:solidFill>
                <a:latin typeface="Avenir Next LT Pro" panose="020B0504020202020204" pitchFamily="34" charset="0"/>
              </a:rPr>
              <a:t>„Strafe im Sinne des Strafrechts ist ein Übel, das einer Person („Täter“) für ihr eigenes strafbares Handeln von der Gesellschaft auferlegt wird und mit dem ein sozialethischer Tadel als Unwerturteil gegenüber dieser Person verbunden ist.“</a:t>
            </a:r>
          </a:p>
        </p:txBody>
      </p:sp>
      <p:sp>
        <p:nvSpPr>
          <p:cNvPr id="5" name="Textfeld 4">
            <a:extLst>
              <a:ext uri="{FF2B5EF4-FFF2-40B4-BE49-F238E27FC236}">
                <a16:creationId xmlns:a16="http://schemas.microsoft.com/office/drawing/2014/main" id="{6FB99DBD-1921-6C24-B5F8-0C0A64AB3EE4}"/>
              </a:ext>
            </a:extLst>
          </p:cNvPr>
          <p:cNvSpPr txBox="1"/>
          <p:nvPr/>
        </p:nvSpPr>
        <p:spPr>
          <a:xfrm>
            <a:off x="12672484" y="654847"/>
            <a:ext cx="3512436" cy="523220"/>
          </a:xfrm>
          <a:prstGeom prst="rect">
            <a:avLst/>
          </a:prstGeom>
          <a:noFill/>
        </p:spPr>
        <p:txBody>
          <a:bodyPr wrap="none" rtlCol="0">
            <a:spAutoFit/>
          </a:bodyPr>
          <a:lstStyle/>
          <a:p>
            <a:pPr algn="ctr"/>
            <a:r>
              <a:rPr lang="de-DE" sz="2800" dirty="0">
                <a:solidFill>
                  <a:schemeClr val="bg1"/>
                </a:solidFill>
                <a:latin typeface="Avenir Next LT Pro" panose="020B0504020202020204" pitchFamily="34" charset="0"/>
                <a:cs typeface="Times New Roman" panose="02020603050405020304" pitchFamily="18" charset="0"/>
              </a:rPr>
              <a:t>Definition von Strafe</a:t>
            </a:r>
          </a:p>
        </p:txBody>
      </p:sp>
      <p:cxnSp>
        <p:nvCxnSpPr>
          <p:cNvPr id="6" name="Gerader Verbinder 5">
            <a:extLst>
              <a:ext uri="{FF2B5EF4-FFF2-40B4-BE49-F238E27FC236}">
                <a16:creationId xmlns:a16="http://schemas.microsoft.com/office/drawing/2014/main" id="{21F31370-8A75-29B4-423F-0824F3ECD61A}"/>
              </a:ext>
            </a:extLst>
          </p:cNvPr>
          <p:cNvCxnSpPr>
            <a:cxnSpLocks/>
          </p:cNvCxnSpPr>
          <p:nvPr/>
        </p:nvCxnSpPr>
        <p:spPr>
          <a:xfrm>
            <a:off x="13104411" y="1248405"/>
            <a:ext cx="8859520" cy="0"/>
          </a:xfrm>
          <a:prstGeom prst="line">
            <a:avLst/>
          </a:prstGeom>
          <a:ln w="1778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686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12">
            <a:extLst>
              <a:ext uri="{FF2B5EF4-FFF2-40B4-BE49-F238E27FC236}">
                <a16:creationId xmlns:a16="http://schemas.microsoft.com/office/drawing/2014/main" id="{B97349E3-49C1-4B65-8ECD-21377364F0C9}"/>
              </a:ext>
            </a:extLst>
          </p:cNvPr>
          <p:cNvSpPr>
            <a:spLocks/>
          </p:cNvSpPr>
          <p:nvPr/>
        </p:nvSpPr>
        <p:spPr bwMode="auto">
          <a:xfrm rot="1716038">
            <a:off x="-1972826" y="3284647"/>
            <a:ext cx="1955800" cy="1830388"/>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Rechteck 5">
            <a:extLst>
              <a:ext uri="{FF2B5EF4-FFF2-40B4-BE49-F238E27FC236}">
                <a16:creationId xmlns:a16="http://schemas.microsoft.com/office/drawing/2014/main" id="{B525859C-11A2-333D-30A7-20C0B89C3572}"/>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7CD54D4F-2B0A-844F-57EF-8A4A1BE16139}"/>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354AB12-D1FD-6AEB-E236-D3C5CDD33F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Zuständig für:</a:t>
            </a:r>
          </a:p>
          <a:p>
            <a:pPr marL="742950" lvl="1" indent="-285750">
              <a:buFont typeface="Arial" panose="020B0604020202020204" pitchFamily="34" charset="0"/>
              <a:buChar char="•"/>
            </a:pPr>
            <a:r>
              <a:rPr lang="de-DE" dirty="0">
                <a:solidFill>
                  <a:schemeClr val="tx1"/>
                </a:solidFill>
              </a:rPr>
              <a:t>Wald- und Wiesendelikte</a:t>
            </a:r>
          </a:p>
          <a:p>
            <a:pPr marL="742950" lvl="1" indent="-285750">
              <a:buFont typeface="Arial" panose="020B0604020202020204" pitchFamily="34" charset="0"/>
              <a:buChar char="•"/>
            </a:pPr>
            <a:r>
              <a:rPr lang="de-DE" dirty="0">
                <a:solidFill>
                  <a:schemeClr val="tx1"/>
                </a:solidFill>
              </a:rPr>
              <a:t>Organisierte Kriminalität (O.K.)</a:t>
            </a:r>
          </a:p>
          <a:p>
            <a:pPr marL="742950" lvl="1" indent="-285750">
              <a:buFont typeface="Arial" panose="020B0604020202020204" pitchFamily="34" charset="0"/>
              <a:buChar char="•"/>
            </a:pPr>
            <a:r>
              <a:rPr lang="de-DE" dirty="0">
                <a:solidFill>
                  <a:schemeClr val="tx1"/>
                </a:solidFill>
              </a:rPr>
              <a:t>Jugendstraftaten</a:t>
            </a:r>
          </a:p>
          <a:p>
            <a:pPr marL="742950" lvl="1" indent="-285750">
              <a:buFont typeface="Arial" panose="020B0604020202020204" pitchFamily="34" charset="0"/>
              <a:buChar char="•"/>
            </a:pPr>
            <a:r>
              <a:rPr lang="de-DE" dirty="0">
                <a:solidFill>
                  <a:schemeClr val="tx1"/>
                </a:solidFill>
              </a:rPr>
              <a:t>Kapitalverbrechen</a:t>
            </a:r>
          </a:p>
          <a:p>
            <a:pPr marL="742950" lvl="1" indent="-285750">
              <a:buFont typeface="Arial" panose="020B0604020202020204" pitchFamily="34" charset="0"/>
              <a:buChar char="•"/>
            </a:pPr>
            <a:r>
              <a:rPr lang="de-DE" dirty="0">
                <a:solidFill>
                  <a:schemeClr val="tx1"/>
                </a:solidFill>
              </a:rPr>
              <a:t>Cyberkriminalität usw.</a:t>
            </a:r>
          </a:p>
          <a:p>
            <a:pPr marL="742950" lvl="1" indent="-285750">
              <a:buFont typeface="Arial" panose="020B0604020202020204" pitchFamily="34" charset="0"/>
              <a:buChar char="•"/>
            </a:pPr>
            <a:r>
              <a:rPr lang="de-DE" dirty="0">
                <a:solidFill>
                  <a:schemeClr val="tx1"/>
                </a:solidFill>
              </a:rPr>
              <a:t>Strafvollstreckung</a:t>
            </a:r>
          </a:p>
          <a:p>
            <a:r>
              <a:rPr lang="de-DE" dirty="0">
                <a:solidFill>
                  <a:schemeClr val="tx1"/>
                </a:solidFill>
                <a:highlight>
                  <a:srgbClr val="83CBEB"/>
                </a:highlight>
              </a:rPr>
              <a:t>Registerführung:</a:t>
            </a:r>
          </a:p>
          <a:p>
            <a:pPr marL="742950" lvl="1" indent="-285750">
              <a:buFont typeface="Arial" panose="020B0604020202020204" pitchFamily="34" charset="0"/>
              <a:buChar char="•"/>
            </a:pPr>
            <a:r>
              <a:rPr lang="de-DE" dirty="0">
                <a:solidFill>
                  <a:schemeClr val="tx1"/>
                </a:solidFill>
              </a:rPr>
              <a:t>Dreistellige Abteilungsnummer, beginnend immer mit 2 (Behördenkennziffer)</a:t>
            </a:r>
          </a:p>
          <a:p>
            <a:r>
              <a:rPr lang="de-DE" dirty="0">
                <a:solidFill>
                  <a:schemeClr val="tx1"/>
                </a:solidFill>
                <a:highlight>
                  <a:srgbClr val="FFC000"/>
                </a:highlight>
              </a:rPr>
              <a:t>Beispiel:</a:t>
            </a:r>
          </a:p>
          <a:p>
            <a:pPr marL="742950" lvl="1" indent="-285750">
              <a:buFont typeface="Arial" panose="020B0604020202020204" pitchFamily="34" charset="0"/>
              <a:buChar char="•"/>
            </a:pPr>
            <a:r>
              <a:rPr lang="de-DE" dirty="0">
                <a:solidFill>
                  <a:schemeClr val="tx1"/>
                </a:solidFill>
              </a:rPr>
              <a:t>273 </a:t>
            </a:r>
            <a:r>
              <a:rPr lang="de-DE" dirty="0" err="1">
                <a:solidFill>
                  <a:schemeClr val="tx1"/>
                </a:solidFill>
              </a:rPr>
              <a:t>Js</a:t>
            </a:r>
            <a:r>
              <a:rPr lang="de-DE" dirty="0">
                <a:solidFill>
                  <a:schemeClr val="tx1"/>
                </a:solidFill>
              </a:rPr>
              <a:t> 155/26 = Bekannter Täter</a:t>
            </a:r>
          </a:p>
          <a:p>
            <a:pPr marL="742950" lvl="1" indent="-285750">
              <a:buFont typeface="Arial" panose="020B0604020202020204" pitchFamily="34" charset="0"/>
              <a:buChar char="•"/>
            </a:pPr>
            <a:r>
              <a:rPr lang="de-DE" dirty="0">
                <a:solidFill>
                  <a:schemeClr val="tx1"/>
                </a:solidFill>
              </a:rPr>
              <a:t>273 UJs 5/26 = Unbekannter Täter</a:t>
            </a:r>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7147951" y="981075"/>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hteck 8">
            <a:extLst>
              <a:ext uri="{FF2B5EF4-FFF2-40B4-BE49-F238E27FC236}">
                <a16:creationId xmlns:a16="http://schemas.microsoft.com/office/drawing/2014/main" id="{906BEC07-2C80-04CF-1B54-A47A2A363207}"/>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Staatsanwaltschaft</a:t>
            </a:r>
          </a:p>
        </p:txBody>
      </p:sp>
      <p:grpSp>
        <p:nvGrpSpPr>
          <p:cNvPr id="15" name="Gruppieren 14">
            <a:extLst>
              <a:ext uri="{FF2B5EF4-FFF2-40B4-BE49-F238E27FC236}">
                <a16:creationId xmlns:a16="http://schemas.microsoft.com/office/drawing/2014/main" id="{01983978-F244-0661-3729-869A5CC197EF}"/>
              </a:ext>
            </a:extLst>
          </p:cNvPr>
          <p:cNvGrpSpPr/>
          <p:nvPr/>
        </p:nvGrpSpPr>
        <p:grpSpPr>
          <a:xfrm>
            <a:off x="4783889" y="264136"/>
            <a:ext cx="1147919" cy="1132907"/>
            <a:chOff x="7986563" y="1929391"/>
            <a:chExt cx="1147919" cy="1132907"/>
          </a:xfrm>
        </p:grpSpPr>
        <p:sp>
          <p:nvSpPr>
            <p:cNvPr id="53" name="Ellipse 52">
              <a:extLst>
                <a:ext uri="{FF2B5EF4-FFF2-40B4-BE49-F238E27FC236}">
                  <a16:creationId xmlns:a16="http://schemas.microsoft.com/office/drawing/2014/main" id="{4984EC95-2E6D-4527-A45B-61C8A86F5353}"/>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 name="Grafik 99">
              <a:extLst>
                <a:ext uri="{FF2B5EF4-FFF2-40B4-BE49-F238E27FC236}">
                  <a16:creationId xmlns:a16="http://schemas.microsoft.com/office/drawing/2014/main" id="{50F404EF-6FC6-4278-83E3-3395F9B4DB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2338830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left)">
                                      <p:cBhvr>
                                        <p:cTn id="25" dur="500"/>
                                        <p:tgtEl>
                                          <p:spTgt spid="8">
                                            <p:txEl>
                                              <p:pRg st="2" end="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left)">
                                      <p:cBhvr>
                                        <p:cTn id="31" dur="500"/>
                                        <p:tgtEl>
                                          <p:spTgt spid="8">
                                            <p:txEl>
                                              <p:pRg st="4" end="4"/>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wipe(left)">
                                      <p:cBhvr>
                                        <p:cTn id="34" dur="500"/>
                                        <p:tgtEl>
                                          <p:spTgt spid="8">
                                            <p:txEl>
                                              <p:pRg st="5" end="5"/>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left)">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wipe(left)">
                                      <p:cBhvr>
                                        <p:cTn id="57" dur="500"/>
                                        <p:tgtEl>
                                          <p:spTgt spid="8">
                                            <p:txEl>
                                              <p:pRg st="10" end="10"/>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8">
                                            <p:txEl>
                                              <p:pRg st="11" end="11"/>
                                            </p:txEl>
                                          </p:spTgt>
                                        </p:tgtEl>
                                        <p:attrNameLst>
                                          <p:attrName>style.visibility</p:attrName>
                                        </p:attrNameLst>
                                      </p:cBhvr>
                                      <p:to>
                                        <p:strVal val="visible"/>
                                      </p:to>
                                    </p:set>
                                    <p:animEffect transition="in" filter="wipe(left)">
                                      <p:cBhvr>
                                        <p:cTn id="60"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525859C-11A2-333D-30A7-20C0B89C3572}"/>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7CD54D4F-2B0A-844F-57EF-8A4A1BE16139}"/>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354AB12-D1FD-6AEB-E236-D3C5CDD33F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Zuständig für:</a:t>
            </a:r>
          </a:p>
          <a:p>
            <a:pPr marL="742950" lvl="1" indent="-285750">
              <a:buFont typeface="Arial" panose="020B0604020202020204" pitchFamily="34" charset="0"/>
              <a:buChar char="•"/>
            </a:pPr>
            <a:r>
              <a:rPr lang="de-DE" dirty="0">
                <a:solidFill>
                  <a:schemeClr val="tx1"/>
                </a:solidFill>
              </a:rPr>
              <a:t>Staatsschutz</a:t>
            </a:r>
          </a:p>
          <a:p>
            <a:pPr marL="742950" lvl="1" indent="-285750">
              <a:buFont typeface="Arial" panose="020B0604020202020204" pitchFamily="34" charset="0"/>
              <a:buChar char="•"/>
            </a:pPr>
            <a:r>
              <a:rPr lang="de-DE" dirty="0">
                <a:solidFill>
                  <a:schemeClr val="tx1"/>
                </a:solidFill>
              </a:rPr>
              <a:t>Terrorismusbekämpfung</a:t>
            </a:r>
          </a:p>
          <a:p>
            <a:pPr marL="742950" lvl="1" indent="-285750">
              <a:buFont typeface="Arial" panose="020B0604020202020204" pitchFamily="34" charset="0"/>
              <a:buChar char="•"/>
            </a:pPr>
            <a:r>
              <a:rPr lang="de-DE" dirty="0">
                <a:solidFill>
                  <a:schemeClr val="tx1"/>
                </a:solidFill>
              </a:rPr>
              <a:t>Internationale Fahndungen</a:t>
            </a:r>
          </a:p>
          <a:p>
            <a:pPr marL="742950" lvl="1" indent="-285750">
              <a:buFont typeface="Arial" panose="020B0604020202020204" pitchFamily="34" charset="0"/>
              <a:buChar char="•"/>
            </a:pPr>
            <a:r>
              <a:rPr lang="de-DE" dirty="0">
                <a:solidFill>
                  <a:schemeClr val="tx1"/>
                </a:solidFill>
              </a:rPr>
              <a:t>Beschwerden und Revisionen</a:t>
            </a:r>
          </a:p>
          <a:p>
            <a:r>
              <a:rPr lang="de-DE" dirty="0">
                <a:solidFill>
                  <a:schemeClr val="tx1"/>
                </a:solidFill>
                <a:highlight>
                  <a:srgbClr val="83CBEB"/>
                </a:highlight>
              </a:rPr>
              <a:t>Registerführung:</a:t>
            </a:r>
          </a:p>
          <a:p>
            <a:pPr marL="742950" lvl="1" indent="-285750">
              <a:buFont typeface="Arial" panose="020B0604020202020204" pitchFamily="34" charset="0"/>
              <a:buChar char="•"/>
            </a:pPr>
            <a:r>
              <a:rPr lang="de-DE" dirty="0">
                <a:solidFill>
                  <a:schemeClr val="tx1"/>
                </a:solidFill>
              </a:rPr>
              <a:t>dreistellige Abteilungsnummer, beginnend immer mit 1 (Behördenkennziffer)</a:t>
            </a:r>
          </a:p>
          <a:p>
            <a:r>
              <a:rPr lang="de-DE" dirty="0">
                <a:solidFill>
                  <a:schemeClr val="tx1"/>
                </a:solidFill>
                <a:highlight>
                  <a:srgbClr val="FFC000"/>
                </a:highlight>
              </a:rPr>
              <a:t>Beispiel:</a:t>
            </a:r>
          </a:p>
          <a:p>
            <a:pPr marL="742950" lvl="1" indent="-285750">
              <a:buFont typeface="Arial" panose="020B0604020202020204" pitchFamily="34" charset="0"/>
              <a:buChar char="•"/>
            </a:pPr>
            <a:r>
              <a:rPr lang="de-DE" dirty="0">
                <a:solidFill>
                  <a:schemeClr val="tx1"/>
                </a:solidFill>
              </a:rPr>
              <a:t>121 </a:t>
            </a:r>
            <a:r>
              <a:rPr lang="de-DE" dirty="0" err="1">
                <a:solidFill>
                  <a:schemeClr val="tx1"/>
                </a:solidFill>
              </a:rPr>
              <a:t>Js</a:t>
            </a:r>
            <a:r>
              <a:rPr lang="de-DE" dirty="0">
                <a:solidFill>
                  <a:schemeClr val="tx1"/>
                </a:solidFill>
              </a:rPr>
              <a:t> 155/26 = Bekannter Täter</a:t>
            </a:r>
          </a:p>
          <a:p>
            <a:pPr marL="742950" lvl="1" indent="-285750">
              <a:buFont typeface="Arial" panose="020B0604020202020204" pitchFamily="34" charset="0"/>
              <a:buChar char="•"/>
            </a:pPr>
            <a:r>
              <a:rPr lang="de-DE" dirty="0">
                <a:solidFill>
                  <a:schemeClr val="tx1"/>
                </a:solidFill>
              </a:rPr>
              <a:t>121 UJs 5/26 = Unbekannter Täter</a:t>
            </a:r>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7147951" y="981075"/>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hteck 8">
            <a:extLst>
              <a:ext uri="{FF2B5EF4-FFF2-40B4-BE49-F238E27FC236}">
                <a16:creationId xmlns:a16="http://schemas.microsoft.com/office/drawing/2014/main" id="{906BEC07-2C80-04CF-1B54-A47A2A363207}"/>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Generalstaatsanwaltschaft</a:t>
            </a:r>
          </a:p>
        </p:txBody>
      </p:sp>
      <p:grpSp>
        <p:nvGrpSpPr>
          <p:cNvPr id="15" name="Gruppieren 14">
            <a:extLst>
              <a:ext uri="{FF2B5EF4-FFF2-40B4-BE49-F238E27FC236}">
                <a16:creationId xmlns:a16="http://schemas.microsoft.com/office/drawing/2014/main" id="{01983978-F244-0661-3729-869A5CC197EF}"/>
              </a:ext>
            </a:extLst>
          </p:cNvPr>
          <p:cNvGrpSpPr/>
          <p:nvPr/>
        </p:nvGrpSpPr>
        <p:grpSpPr>
          <a:xfrm>
            <a:off x="4783889" y="264136"/>
            <a:ext cx="1147919" cy="1132907"/>
            <a:chOff x="7986563" y="1929391"/>
            <a:chExt cx="1147919" cy="1132907"/>
          </a:xfrm>
        </p:grpSpPr>
        <p:sp>
          <p:nvSpPr>
            <p:cNvPr id="53" name="Ellipse 52">
              <a:extLst>
                <a:ext uri="{FF2B5EF4-FFF2-40B4-BE49-F238E27FC236}">
                  <a16:creationId xmlns:a16="http://schemas.microsoft.com/office/drawing/2014/main" id="{4984EC95-2E6D-4527-A45B-61C8A86F5353}"/>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 name="Grafik 99">
              <a:extLst>
                <a:ext uri="{FF2B5EF4-FFF2-40B4-BE49-F238E27FC236}">
                  <a16:creationId xmlns:a16="http://schemas.microsoft.com/office/drawing/2014/main" id="{50F404EF-6FC6-4278-83E3-3395F9B4DB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791125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left)">
                                      <p:cBhvr>
                                        <p:cTn id="25" dur="500"/>
                                        <p:tgtEl>
                                          <p:spTgt spid="8">
                                            <p:txEl>
                                              <p:pRg st="2" end="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left)">
                                      <p:cBhvr>
                                        <p:cTn id="31" dur="500"/>
                                        <p:tgtEl>
                                          <p:spTgt spid="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wipe(left)">
                                      <p:cBhvr>
                                        <p:cTn id="36" dur="500"/>
                                        <p:tgtEl>
                                          <p:spTgt spid="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wipe(left)">
                                      <p:cBhvr>
                                        <p:cTn id="41" dur="500"/>
                                        <p:tgtEl>
                                          <p:spTgt spid="8">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8">
                                            <p:txEl>
                                              <p:pRg st="7" end="7"/>
                                            </p:txEl>
                                          </p:spTgt>
                                        </p:tgtEl>
                                        <p:attrNameLst>
                                          <p:attrName>style.visibility</p:attrName>
                                        </p:attrNameLst>
                                      </p:cBhvr>
                                      <p:to>
                                        <p:strVal val="visible"/>
                                      </p:to>
                                    </p:set>
                                    <p:animEffect transition="in" filter="wipe(left)">
                                      <p:cBhvr>
                                        <p:cTn id="46" dur="500"/>
                                        <p:tgtEl>
                                          <p:spTgt spid="8">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wipe(left)">
                                      <p:cBhvr>
                                        <p:cTn id="51" dur="500"/>
                                        <p:tgtEl>
                                          <p:spTgt spid="8">
                                            <p:txEl>
                                              <p:pRg st="8" end="8"/>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8">
                                            <p:txEl>
                                              <p:pRg st="9" end="9"/>
                                            </p:txEl>
                                          </p:spTgt>
                                        </p:tgtEl>
                                        <p:attrNameLst>
                                          <p:attrName>style.visibility</p:attrName>
                                        </p:attrNameLst>
                                      </p:cBhvr>
                                      <p:to>
                                        <p:strVal val="visible"/>
                                      </p:to>
                                    </p:set>
                                    <p:animEffect transition="in" filter="wipe(left)">
                                      <p:cBhvr>
                                        <p:cTn id="54"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Muster">
            <a:extLst>
              <a:ext uri="{FF2B5EF4-FFF2-40B4-BE49-F238E27FC236}">
                <a16:creationId xmlns:a16="http://schemas.microsoft.com/office/drawing/2014/main" id="{ECD4C1C4-0A7A-1492-9613-718E77C3F68D}"/>
              </a:ext>
            </a:extLst>
          </p:cNvPr>
          <p:cNvGrpSpPr/>
          <p:nvPr/>
        </p:nvGrpSpPr>
        <p:grpSpPr>
          <a:xfrm>
            <a:off x="3196821" y="1272396"/>
            <a:ext cx="5521912" cy="4953779"/>
            <a:chOff x="3391489" y="1206534"/>
            <a:chExt cx="5521912" cy="4953779"/>
          </a:xfrm>
        </p:grpSpPr>
        <p:sp>
          <p:nvSpPr>
            <p:cNvPr id="53" name="Ellipse 52">
              <a:extLst>
                <a:ext uri="{FF2B5EF4-FFF2-40B4-BE49-F238E27FC236}">
                  <a16:creationId xmlns:a16="http://schemas.microsoft.com/office/drawing/2014/main" id="{4984EC95-2E6D-4527-A45B-61C8A86F5353}"/>
                </a:ext>
              </a:extLst>
            </p:cNvPr>
            <p:cNvSpPr/>
            <p:nvPr/>
          </p:nvSpPr>
          <p:spPr>
            <a:xfrm>
              <a:off x="7639374" y="4826996"/>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6C742EEA-3B84-4C8C-A86A-98E67DB27C6C}"/>
                </a:ext>
              </a:extLst>
            </p:cNvPr>
            <p:cNvSpPr/>
            <p:nvPr/>
          </p:nvSpPr>
          <p:spPr>
            <a:xfrm>
              <a:off x="7765482" y="2487268"/>
              <a:ext cx="1147919" cy="1132907"/>
            </a:xfrm>
            <a:prstGeom prst="ellipse">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8B5D784F-D5FC-4E35-82CA-772EA5B24317}"/>
                </a:ext>
              </a:extLst>
            </p:cNvPr>
            <p:cNvSpPr/>
            <p:nvPr/>
          </p:nvSpPr>
          <p:spPr>
            <a:xfrm>
              <a:off x="5595390" y="1206534"/>
              <a:ext cx="1147919" cy="1132907"/>
            </a:xfrm>
            <a:prstGeom prst="ellipse">
              <a:avLst/>
            </a:prstGeom>
            <a:solidFill>
              <a:srgbClr val="135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DDD070C6-8D9D-474D-8590-59332B3F1E60}"/>
                </a:ext>
              </a:extLst>
            </p:cNvPr>
            <p:cNvSpPr/>
            <p:nvPr/>
          </p:nvSpPr>
          <p:spPr>
            <a:xfrm>
              <a:off x="3456876" y="2487268"/>
              <a:ext cx="1147919" cy="1132907"/>
            </a:xfrm>
            <a:prstGeom prst="ellipse">
              <a:avLst/>
            </a:prstGeom>
            <a:solidFill>
              <a:srgbClr val="A02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29AAE44D-8181-4EF1-B801-63B0A7279FBD}"/>
                </a:ext>
              </a:extLst>
            </p:cNvPr>
            <p:cNvSpPr/>
            <p:nvPr/>
          </p:nvSpPr>
          <p:spPr>
            <a:xfrm>
              <a:off x="3391489" y="4853267"/>
              <a:ext cx="1147919" cy="113290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eform 5">
              <a:extLst>
                <a:ext uri="{FF2B5EF4-FFF2-40B4-BE49-F238E27FC236}">
                  <a16:creationId xmlns:a16="http://schemas.microsoft.com/office/drawing/2014/main" id="{7D7ACBC6-14C0-43D9-905A-844E57ECAF27}"/>
                </a:ext>
              </a:extLst>
            </p:cNvPr>
            <p:cNvSpPr>
              <a:spLocks/>
            </p:cNvSpPr>
            <p:nvPr/>
          </p:nvSpPr>
          <p:spPr bwMode="auto">
            <a:xfrm rot="1773968">
              <a:off x="6806967" y="254780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solidFill>
              <a:srgbClr val="156082"/>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1" name="Freeform 6">
              <a:extLst>
                <a:ext uri="{FF2B5EF4-FFF2-40B4-BE49-F238E27FC236}">
                  <a16:creationId xmlns:a16="http://schemas.microsoft.com/office/drawing/2014/main" id="{B0B80081-E9B8-41A3-A143-36018807A13F}"/>
                </a:ext>
              </a:extLst>
            </p:cNvPr>
            <p:cNvSpPr>
              <a:spLocks/>
            </p:cNvSpPr>
            <p:nvPr/>
          </p:nvSpPr>
          <p:spPr bwMode="auto">
            <a:xfrm rot="1773968">
              <a:off x="6794267" y="252875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Freeform 7">
              <a:extLst>
                <a:ext uri="{FF2B5EF4-FFF2-40B4-BE49-F238E27FC236}">
                  <a16:creationId xmlns:a16="http://schemas.microsoft.com/office/drawing/2014/main" id="{7B345AE5-C996-426F-90D0-6481D627AC9D}"/>
                </a:ext>
              </a:extLst>
            </p:cNvPr>
            <p:cNvSpPr>
              <a:spLocks/>
            </p:cNvSpPr>
            <p:nvPr/>
          </p:nvSpPr>
          <p:spPr bwMode="auto">
            <a:xfrm rot="1773968">
              <a:off x="6780145" y="3920512"/>
              <a:ext cx="1614488" cy="2239801"/>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solidFill>
              <a:srgbClr val="800000"/>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6800762" y="3878680"/>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1FAB0ECC-604F-4B43-B298-7B827B99F262}"/>
                </a:ext>
              </a:extLst>
            </p:cNvPr>
            <p:cNvSpPr>
              <a:spLocks/>
            </p:cNvSpPr>
            <p:nvPr/>
          </p:nvSpPr>
          <p:spPr bwMode="auto">
            <a:xfrm rot="1793795">
              <a:off x="3573548" y="4031171"/>
              <a:ext cx="1955800" cy="1810210"/>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solidFill>
              <a:srgbClr val="FF660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3EEAA071-4088-4997-A6D2-D2698EA72D63}"/>
                </a:ext>
              </a:extLst>
            </p:cNvPr>
            <p:cNvSpPr>
              <a:spLocks/>
            </p:cNvSpPr>
            <p:nvPr/>
          </p:nvSpPr>
          <p:spPr bwMode="auto">
            <a:xfrm rot="1773968">
              <a:off x="3572207" y="4015499"/>
              <a:ext cx="1955800" cy="1830388"/>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18F4ED40-BA53-4B8B-A2D9-B2FA32E45B83}"/>
                </a:ext>
              </a:extLst>
            </p:cNvPr>
            <p:cNvSpPr>
              <a:spLocks/>
            </p:cNvSpPr>
            <p:nvPr/>
          </p:nvSpPr>
          <p:spPr bwMode="auto">
            <a:xfrm rot="1773968">
              <a:off x="3911499" y="2252331"/>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solidFill>
              <a:srgbClr val="A02B93"/>
            </a:solidFill>
            <a:ln w="0">
              <a:noFill/>
              <a:prstDash val="solid"/>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DBB379AF-AB2D-4815-AEA8-E946466A86E7}"/>
                </a:ext>
              </a:extLst>
            </p:cNvPr>
            <p:cNvSpPr>
              <a:spLocks/>
            </p:cNvSpPr>
            <p:nvPr/>
          </p:nvSpPr>
          <p:spPr bwMode="auto">
            <a:xfrm rot="1773968">
              <a:off x="3905149" y="2236456"/>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C203F50E-1A38-4E52-9CB7-DDE954B1EE8D}"/>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solidFill>
              <a:schemeClr val="accent3">
                <a:lumMod val="75000"/>
              </a:schemeClr>
            </a:solidFill>
            <a:ln w="0">
              <a:noFill/>
              <a:prstDash val="solid"/>
              <a:round/>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54BF7FD-F5E0-47A2-9548-74C4A43677B0}"/>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Freihandform: Form 39">
              <a:extLst>
                <a:ext uri="{FF2B5EF4-FFF2-40B4-BE49-F238E27FC236}">
                  <a16:creationId xmlns:a16="http://schemas.microsoft.com/office/drawing/2014/main" id="{056DA663-A897-4BA1-B8E1-76F986EDF0CF}"/>
                </a:ext>
              </a:extLst>
            </p:cNvPr>
            <p:cNvSpPr>
              <a:spLocks/>
            </p:cNvSpPr>
            <p:nvPr/>
          </p:nvSpPr>
          <p:spPr bwMode="auto">
            <a:xfrm rot="1805772">
              <a:off x="5072784" y="3112055"/>
              <a:ext cx="2170770" cy="2197257"/>
            </a:xfrm>
            <a:custGeom>
              <a:avLst/>
              <a:gdLst>
                <a:gd name="connsiteX0" fmla="*/ 312068 w 2220742"/>
                <a:gd name="connsiteY0" fmla="*/ 1649241 h 2238252"/>
                <a:gd name="connsiteX1" fmla="*/ 1055403 w 2220742"/>
                <a:gd name="connsiteY1" fmla="*/ 2078657 h 2238252"/>
                <a:gd name="connsiteX2" fmla="*/ 1055403 w 2220742"/>
                <a:gd name="connsiteY2" fmla="*/ 2238252 h 2238252"/>
                <a:gd name="connsiteX3" fmla="*/ 1014993 w 2220742"/>
                <a:gd name="connsiteY3" fmla="*/ 2236017 h 2238252"/>
                <a:gd name="connsiteX4" fmla="*/ 200129 w 2220742"/>
                <a:gd name="connsiteY4" fmla="*/ 1747525 h 2238252"/>
                <a:gd name="connsiteX5" fmla="*/ 184959 w 2220742"/>
                <a:gd name="connsiteY5" fmla="*/ 1722708 h 2238252"/>
                <a:gd name="connsiteX6" fmla="*/ 2094889 w 2220742"/>
                <a:gd name="connsiteY6" fmla="*/ 620224 h 2238252"/>
                <a:gd name="connsiteX7" fmla="*/ 2130889 w 2220742"/>
                <a:gd name="connsiteY7" fmla="*/ 694812 h 2238252"/>
                <a:gd name="connsiteX8" fmla="*/ 2143761 w 2220742"/>
                <a:gd name="connsiteY8" fmla="*/ 1546711 h 2238252"/>
                <a:gd name="connsiteX9" fmla="*/ 2105839 w 2220742"/>
                <a:gd name="connsiteY9" fmla="*/ 1631545 h 2238252"/>
                <a:gd name="connsiteX10" fmla="*/ 1968216 w 2220742"/>
                <a:gd name="connsiteY10" fmla="*/ 1551953 h 2238252"/>
                <a:gd name="connsiteX11" fmla="*/ 1968216 w 2220742"/>
                <a:gd name="connsiteY11" fmla="*/ 693421 h 2238252"/>
                <a:gd name="connsiteX12" fmla="*/ 113541 w 2220742"/>
                <a:gd name="connsiteY12" fmla="*/ 611586 h 2238252"/>
                <a:gd name="connsiteX13" fmla="*/ 255303 w 2220742"/>
                <a:gd name="connsiteY13" fmla="*/ 693421 h 2238252"/>
                <a:gd name="connsiteX14" fmla="*/ 255303 w 2220742"/>
                <a:gd name="connsiteY14" fmla="*/ 1551953 h 2238252"/>
                <a:gd name="connsiteX15" fmla="*/ 128452 w 2220742"/>
                <a:gd name="connsiteY15" fmla="*/ 1625243 h 2238252"/>
                <a:gd name="connsiteX16" fmla="*/ 89853 w 2220742"/>
                <a:gd name="connsiteY16" fmla="*/ 1545270 h 2238252"/>
                <a:gd name="connsiteX17" fmla="*/ 76982 w 2220742"/>
                <a:gd name="connsiteY17" fmla="*/ 693371 h 2238252"/>
                <a:gd name="connsiteX18" fmla="*/ 1168116 w 2220742"/>
                <a:gd name="connsiteY18" fmla="*/ 1984 h 2238252"/>
                <a:gd name="connsiteX19" fmla="*/ 1205749 w 2220742"/>
                <a:gd name="connsiteY19" fmla="*/ 4066 h 2238252"/>
                <a:gd name="connsiteX20" fmla="*/ 2020613 w 2220742"/>
                <a:gd name="connsiteY20" fmla="*/ 492558 h 2238252"/>
                <a:gd name="connsiteX21" fmla="*/ 2038497 w 2220742"/>
                <a:gd name="connsiteY21" fmla="*/ 521813 h 2238252"/>
                <a:gd name="connsiteX22" fmla="*/ 1911451 w 2220742"/>
                <a:gd name="connsiteY22" fmla="*/ 595141 h 2238252"/>
                <a:gd name="connsiteX23" fmla="*/ 1168116 w 2220742"/>
                <a:gd name="connsiteY23" fmla="*/ 166553 h 2238252"/>
                <a:gd name="connsiteX24" fmla="*/ 571095 w 2220742"/>
                <a:gd name="connsiteY24" fmla="*/ 130965 h 2238252"/>
                <a:gd name="connsiteX25" fmla="*/ 991194 w 2220742"/>
                <a:gd name="connsiteY25" fmla="*/ 2747 h 2238252"/>
                <a:gd name="connsiteX26" fmla="*/ 1055403 w 2220742"/>
                <a:gd name="connsiteY26" fmla="*/ 0 h 2238252"/>
                <a:gd name="connsiteX27" fmla="*/ 1055403 w 2220742"/>
                <a:gd name="connsiteY27" fmla="*/ 166553 h 2238252"/>
                <a:gd name="connsiteX28" fmla="*/ 312068 w 2220742"/>
                <a:gd name="connsiteY28" fmla="*/ 595141 h 2238252"/>
                <a:gd name="connsiteX29" fmla="*/ 168196 w 2220742"/>
                <a:gd name="connsiteY29" fmla="*/ 512101 h 2238252"/>
                <a:gd name="connsiteX30" fmla="*/ 173637 w 2220742"/>
                <a:gd name="connsiteY30" fmla="*/ 502536 h 2238252"/>
                <a:gd name="connsiteX31" fmla="*/ 571095 w 2220742"/>
                <a:gd name="connsiteY31" fmla="*/ 130965 h 22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0742" h="2238252">
                  <a:moveTo>
                    <a:pt x="312068" y="1649241"/>
                  </a:moveTo>
                  <a:cubicBezTo>
                    <a:pt x="465265" y="1915241"/>
                    <a:pt x="748412" y="2078657"/>
                    <a:pt x="1055403" y="2078657"/>
                  </a:cubicBezTo>
                  <a:lnTo>
                    <a:pt x="1055403" y="2238252"/>
                  </a:lnTo>
                  <a:lnTo>
                    <a:pt x="1014993" y="2236017"/>
                  </a:lnTo>
                  <a:cubicBezTo>
                    <a:pt x="695459" y="2202711"/>
                    <a:pt x="393105" y="2030516"/>
                    <a:pt x="200129" y="1747525"/>
                  </a:cubicBezTo>
                  <a:lnTo>
                    <a:pt x="184959" y="1722708"/>
                  </a:lnTo>
                  <a:close/>
                  <a:moveTo>
                    <a:pt x="2094889" y="620224"/>
                  </a:moveTo>
                  <a:lnTo>
                    <a:pt x="2130889" y="694812"/>
                  </a:lnTo>
                  <a:cubicBezTo>
                    <a:pt x="2249417" y="975261"/>
                    <a:pt x="2247543" y="1280934"/>
                    <a:pt x="2143761" y="1546711"/>
                  </a:cubicBezTo>
                  <a:lnTo>
                    <a:pt x="2105839" y="1631545"/>
                  </a:lnTo>
                  <a:lnTo>
                    <a:pt x="1968216" y="1551953"/>
                  </a:lnTo>
                  <a:cubicBezTo>
                    <a:pt x="2121268" y="1286643"/>
                    <a:pt x="2121268" y="959328"/>
                    <a:pt x="1968216" y="693421"/>
                  </a:cubicBezTo>
                  <a:close/>
                  <a:moveTo>
                    <a:pt x="113541" y="611586"/>
                  </a:moveTo>
                  <a:lnTo>
                    <a:pt x="255303" y="693421"/>
                  </a:lnTo>
                  <a:cubicBezTo>
                    <a:pt x="102101" y="959327"/>
                    <a:pt x="102101" y="1286643"/>
                    <a:pt x="255303" y="1551953"/>
                  </a:cubicBezTo>
                  <a:lnTo>
                    <a:pt x="128452" y="1625243"/>
                  </a:lnTo>
                  <a:lnTo>
                    <a:pt x="89853" y="1545270"/>
                  </a:lnTo>
                  <a:cubicBezTo>
                    <a:pt x="-28674" y="1264821"/>
                    <a:pt x="-26801" y="959148"/>
                    <a:pt x="76982" y="693371"/>
                  </a:cubicBezTo>
                  <a:close/>
                  <a:moveTo>
                    <a:pt x="1168116" y="1984"/>
                  </a:moveTo>
                  <a:lnTo>
                    <a:pt x="1205749" y="4066"/>
                  </a:lnTo>
                  <a:cubicBezTo>
                    <a:pt x="1525283" y="37371"/>
                    <a:pt x="1827637" y="209566"/>
                    <a:pt x="2020613" y="492558"/>
                  </a:cubicBezTo>
                  <a:lnTo>
                    <a:pt x="2038497" y="521813"/>
                  </a:lnTo>
                  <a:lnTo>
                    <a:pt x="1911451" y="595141"/>
                  </a:lnTo>
                  <a:cubicBezTo>
                    <a:pt x="1758253" y="329881"/>
                    <a:pt x="1475106" y="166553"/>
                    <a:pt x="1168116" y="166553"/>
                  </a:cubicBezTo>
                  <a:close/>
                  <a:moveTo>
                    <a:pt x="571095" y="130965"/>
                  </a:moveTo>
                  <a:cubicBezTo>
                    <a:pt x="705078" y="57913"/>
                    <a:pt x="847809" y="15996"/>
                    <a:pt x="991194" y="2747"/>
                  </a:cubicBezTo>
                  <a:lnTo>
                    <a:pt x="1055403" y="0"/>
                  </a:lnTo>
                  <a:lnTo>
                    <a:pt x="1055403" y="166553"/>
                  </a:lnTo>
                  <a:cubicBezTo>
                    <a:pt x="748412" y="166553"/>
                    <a:pt x="465266" y="329882"/>
                    <a:pt x="312068" y="595141"/>
                  </a:cubicBezTo>
                  <a:lnTo>
                    <a:pt x="168196" y="512101"/>
                  </a:lnTo>
                  <a:lnTo>
                    <a:pt x="173637" y="502536"/>
                  </a:lnTo>
                  <a:cubicBezTo>
                    <a:pt x="269626" y="351436"/>
                    <a:pt x="403617" y="222280"/>
                    <a:pt x="571095" y="130965"/>
                  </a:cubicBezTo>
                  <a:close/>
                </a:path>
              </a:pathLst>
            </a:custGeom>
            <a:solidFill>
              <a:schemeClr val="tx1">
                <a:alpha val="16000"/>
              </a:schemeClr>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de-DE"/>
            </a:p>
          </p:txBody>
        </p:sp>
        <p:sp>
          <p:nvSpPr>
            <p:cNvPr id="42" name="Ellipse 41">
              <a:extLst>
                <a:ext uri="{FF2B5EF4-FFF2-40B4-BE49-F238E27FC236}">
                  <a16:creationId xmlns:a16="http://schemas.microsoft.com/office/drawing/2014/main" id="{010F8EF0-9944-4CFC-9133-81CD02C2F1E4}"/>
                </a:ext>
              </a:extLst>
            </p:cNvPr>
            <p:cNvSpPr/>
            <p:nvPr/>
          </p:nvSpPr>
          <p:spPr>
            <a:xfrm>
              <a:off x="7875210" y="2602110"/>
              <a:ext cx="915501" cy="892577"/>
            </a:xfrm>
            <a:prstGeom prst="ellips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CB38F702-5E36-44BE-9E09-C68C468705B7}"/>
                </a:ext>
              </a:extLst>
            </p:cNvPr>
            <p:cNvSpPr/>
            <p:nvPr/>
          </p:nvSpPr>
          <p:spPr>
            <a:xfrm>
              <a:off x="5705118" y="1321376"/>
              <a:ext cx="915501" cy="892577"/>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FF3557EA-B9AD-4F34-A739-8EB432EFA533}"/>
                </a:ext>
              </a:extLst>
            </p:cNvPr>
            <p:cNvSpPr/>
            <p:nvPr/>
          </p:nvSpPr>
          <p:spPr>
            <a:xfrm>
              <a:off x="3566604" y="2602110"/>
              <a:ext cx="915501" cy="892577"/>
            </a:xfrm>
            <a:prstGeom prst="ellipse">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79DF2CA8-32DB-4729-A7C7-D2188C432DE0}"/>
                </a:ext>
              </a:extLst>
            </p:cNvPr>
            <p:cNvSpPr/>
            <p:nvPr/>
          </p:nvSpPr>
          <p:spPr>
            <a:xfrm>
              <a:off x="3501217" y="4968109"/>
              <a:ext cx="915501" cy="892577"/>
            </a:xfrm>
            <a:prstGeom prst="ellips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7749102" y="4941838"/>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Textfeld 3">
            <a:extLst>
              <a:ext uri="{FF2B5EF4-FFF2-40B4-BE49-F238E27FC236}">
                <a16:creationId xmlns:a16="http://schemas.microsoft.com/office/drawing/2014/main" id="{FF3A8967-F578-F114-C1C3-90DA6179F4F0}"/>
              </a:ext>
            </a:extLst>
          </p:cNvPr>
          <p:cNvSpPr txBox="1"/>
          <p:nvPr/>
        </p:nvSpPr>
        <p:spPr>
          <a:xfrm>
            <a:off x="506819" y="183175"/>
            <a:ext cx="5148866" cy="461665"/>
          </a:xfrm>
          <a:prstGeom prst="rect">
            <a:avLst/>
          </a:prstGeom>
          <a:noFill/>
        </p:spPr>
        <p:txBody>
          <a:bodyPr wrap="square" rtlCol="0">
            <a:spAutoFit/>
          </a:bodyPr>
          <a:lstStyle/>
          <a:p>
            <a:r>
              <a:rPr lang="de-DE" sz="2400" dirty="0">
                <a:solidFill>
                  <a:schemeClr val="bg1"/>
                </a:solidFill>
                <a:latin typeface="+mj-lt"/>
              </a:rPr>
              <a:t>Maßnahmen der Polizei</a:t>
            </a:r>
          </a:p>
        </p:txBody>
      </p:sp>
      <p:sp>
        <p:nvSpPr>
          <p:cNvPr id="5" name="Rechteck 4">
            <a:extLst>
              <a:ext uri="{FF2B5EF4-FFF2-40B4-BE49-F238E27FC236}">
                <a16:creationId xmlns:a16="http://schemas.microsoft.com/office/drawing/2014/main" id="{26E827E3-7C79-ED11-9026-4D0BBB4094C5}"/>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r Verbinder 5">
            <a:extLst>
              <a:ext uri="{FF2B5EF4-FFF2-40B4-BE49-F238E27FC236}">
                <a16:creationId xmlns:a16="http://schemas.microsoft.com/office/drawing/2014/main" id="{FE1F3148-676C-41B4-7CA0-A99CC73E90A1}"/>
              </a:ext>
            </a:extLst>
          </p:cNvPr>
          <p:cNvCxnSpPr>
            <a:cxnSpLocks/>
          </p:cNvCxnSpPr>
          <p:nvPr/>
        </p:nvCxnSpPr>
        <p:spPr>
          <a:xfrm>
            <a:off x="564776" y="631825"/>
            <a:ext cx="320600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feld 7">
            <a:extLst>
              <a:ext uri="{FF2B5EF4-FFF2-40B4-BE49-F238E27FC236}">
                <a16:creationId xmlns:a16="http://schemas.microsoft.com/office/drawing/2014/main" id="{02496172-E386-D693-EB07-F05EDBE5C9BC}"/>
              </a:ext>
            </a:extLst>
          </p:cNvPr>
          <p:cNvSpPr txBox="1"/>
          <p:nvPr/>
        </p:nvSpPr>
        <p:spPr>
          <a:xfrm>
            <a:off x="519601" y="5240154"/>
            <a:ext cx="2703149" cy="646331"/>
          </a:xfrm>
          <a:prstGeom prst="rect">
            <a:avLst/>
          </a:prstGeom>
          <a:noFill/>
        </p:spPr>
        <p:txBody>
          <a:bodyPr wrap="square" rtlCol="0">
            <a:spAutoFit/>
          </a:bodyPr>
          <a:lstStyle/>
          <a:p>
            <a:r>
              <a:rPr lang="de-DE" dirty="0">
                <a:solidFill>
                  <a:schemeClr val="bg1"/>
                </a:solidFill>
              </a:rPr>
              <a:t>Vernehmung des Beschuldigten § 163a StPO</a:t>
            </a:r>
          </a:p>
        </p:txBody>
      </p:sp>
      <p:sp>
        <p:nvSpPr>
          <p:cNvPr id="9" name="Textfeld 8">
            <a:extLst>
              <a:ext uri="{FF2B5EF4-FFF2-40B4-BE49-F238E27FC236}">
                <a16:creationId xmlns:a16="http://schemas.microsoft.com/office/drawing/2014/main" id="{ECE48C59-EDCB-3238-50DD-2829834EBFBF}"/>
              </a:ext>
            </a:extLst>
          </p:cNvPr>
          <p:cNvSpPr txBox="1"/>
          <p:nvPr/>
        </p:nvSpPr>
        <p:spPr>
          <a:xfrm>
            <a:off x="701689" y="2587288"/>
            <a:ext cx="2203698" cy="923330"/>
          </a:xfrm>
          <a:prstGeom prst="rect">
            <a:avLst/>
          </a:prstGeom>
          <a:noFill/>
        </p:spPr>
        <p:txBody>
          <a:bodyPr wrap="square" rtlCol="0">
            <a:spAutoFit/>
          </a:bodyPr>
          <a:lstStyle/>
          <a:p>
            <a:r>
              <a:rPr lang="de-DE" dirty="0">
                <a:solidFill>
                  <a:schemeClr val="bg1"/>
                </a:solidFill>
              </a:rPr>
              <a:t>Maßnahmen zur Identitätsfeststellung § 163b StPO</a:t>
            </a:r>
          </a:p>
        </p:txBody>
      </p:sp>
      <p:sp>
        <p:nvSpPr>
          <p:cNvPr id="14" name="Textfeld 13">
            <a:extLst>
              <a:ext uri="{FF2B5EF4-FFF2-40B4-BE49-F238E27FC236}">
                <a16:creationId xmlns:a16="http://schemas.microsoft.com/office/drawing/2014/main" id="{07FEF485-C05A-A222-F3A5-25353FE6D36A}"/>
              </a:ext>
            </a:extLst>
          </p:cNvPr>
          <p:cNvSpPr txBox="1"/>
          <p:nvPr/>
        </p:nvSpPr>
        <p:spPr>
          <a:xfrm>
            <a:off x="4287437" y="641293"/>
            <a:ext cx="3952113" cy="646331"/>
          </a:xfrm>
          <a:prstGeom prst="rect">
            <a:avLst/>
          </a:prstGeom>
          <a:noFill/>
        </p:spPr>
        <p:txBody>
          <a:bodyPr wrap="square" rtlCol="0">
            <a:spAutoFit/>
          </a:bodyPr>
          <a:lstStyle/>
          <a:p>
            <a:r>
              <a:rPr lang="de-DE" dirty="0">
                <a:solidFill>
                  <a:schemeClr val="bg1"/>
                </a:solidFill>
              </a:rPr>
              <a:t>Freiheitsentziehung zur Identitätsfeststellung § 163c StPO</a:t>
            </a:r>
          </a:p>
        </p:txBody>
      </p:sp>
      <p:sp>
        <p:nvSpPr>
          <p:cNvPr id="15" name="Textfeld 14">
            <a:extLst>
              <a:ext uri="{FF2B5EF4-FFF2-40B4-BE49-F238E27FC236}">
                <a16:creationId xmlns:a16="http://schemas.microsoft.com/office/drawing/2014/main" id="{2EE958FE-6BCE-8816-6E67-2CAB15448E24}"/>
              </a:ext>
            </a:extLst>
          </p:cNvPr>
          <p:cNvSpPr txBox="1"/>
          <p:nvPr/>
        </p:nvSpPr>
        <p:spPr>
          <a:xfrm>
            <a:off x="8773856" y="2741267"/>
            <a:ext cx="2603510" cy="646331"/>
          </a:xfrm>
          <a:prstGeom prst="rect">
            <a:avLst/>
          </a:prstGeom>
          <a:noFill/>
        </p:spPr>
        <p:txBody>
          <a:bodyPr wrap="square" rtlCol="0">
            <a:spAutoFit/>
          </a:bodyPr>
          <a:lstStyle/>
          <a:p>
            <a:r>
              <a:rPr lang="de-DE" dirty="0">
                <a:solidFill>
                  <a:schemeClr val="bg1"/>
                </a:solidFill>
              </a:rPr>
              <a:t>Längerfristige Observation § 163f StPO</a:t>
            </a:r>
          </a:p>
        </p:txBody>
      </p:sp>
      <p:sp>
        <p:nvSpPr>
          <p:cNvPr id="22" name="Textfeld 21">
            <a:extLst>
              <a:ext uri="{FF2B5EF4-FFF2-40B4-BE49-F238E27FC236}">
                <a16:creationId xmlns:a16="http://schemas.microsoft.com/office/drawing/2014/main" id="{E0A45C49-31A6-8DDB-6857-1E4E5783C208}"/>
              </a:ext>
            </a:extLst>
          </p:cNvPr>
          <p:cNvSpPr txBox="1"/>
          <p:nvPr/>
        </p:nvSpPr>
        <p:spPr>
          <a:xfrm>
            <a:off x="8647442" y="5240153"/>
            <a:ext cx="2375008" cy="646331"/>
          </a:xfrm>
          <a:prstGeom prst="rect">
            <a:avLst/>
          </a:prstGeom>
          <a:noFill/>
        </p:spPr>
        <p:txBody>
          <a:bodyPr wrap="square" rtlCol="0">
            <a:spAutoFit/>
          </a:bodyPr>
          <a:lstStyle/>
          <a:p>
            <a:r>
              <a:rPr lang="de-DE" dirty="0">
                <a:solidFill>
                  <a:schemeClr val="bg1"/>
                </a:solidFill>
              </a:rPr>
              <a:t>Festnahme von Störern § 164 StPO</a:t>
            </a:r>
          </a:p>
        </p:txBody>
      </p:sp>
      <p:sp>
        <p:nvSpPr>
          <p:cNvPr id="23" name="Textfeld 22">
            <a:extLst>
              <a:ext uri="{FF2B5EF4-FFF2-40B4-BE49-F238E27FC236}">
                <a16:creationId xmlns:a16="http://schemas.microsoft.com/office/drawing/2014/main" id="{5C27E178-7591-9E97-A236-DD91BC56DF50}"/>
              </a:ext>
            </a:extLst>
          </p:cNvPr>
          <p:cNvSpPr txBox="1"/>
          <p:nvPr/>
        </p:nvSpPr>
        <p:spPr>
          <a:xfrm>
            <a:off x="3542123" y="5122468"/>
            <a:ext cx="444352" cy="707886"/>
          </a:xfrm>
          <a:prstGeom prst="rect">
            <a:avLst/>
          </a:prstGeom>
          <a:noFill/>
        </p:spPr>
        <p:txBody>
          <a:bodyPr wrap="none" rtlCol="0">
            <a:spAutoFit/>
          </a:bodyPr>
          <a:lstStyle/>
          <a:p>
            <a:pPr algn="ctr"/>
            <a:r>
              <a:rPr lang="de-DE" sz="4000" dirty="0">
                <a:solidFill>
                  <a:schemeClr val="bg1"/>
                </a:solidFill>
              </a:rPr>
              <a:t>1</a:t>
            </a:r>
          </a:p>
        </p:txBody>
      </p:sp>
      <p:sp>
        <p:nvSpPr>
          <p:cNvPr id="24" name="Textfeld 23">
            <a:extLst>
              <a:ext uri="{FF2B5EF4-FFF2-40B4-BE49-F238E27FC236}">
                <a16:creationId xmlns:a16="http://schemas.microsoft.com/office/drawing/2014/main" id="{5B994E9C-34CF-D2EC-DBFA-FDC05E58AC95}"/>
              </a:ext>
            </a:extLst>
          </p:cNvPr>
          <p:cNvSpPr txBox="1"/>
          <p:nvPr/>
        </p:nvSpPr>
        <p:spPr>
          <a:xfrm>
            <a:off x="3591373" y="2741267"/>
            <a:ext cx="444352" cy="707886"/>
          </a:xfrm>
          <a:prstGeom prst="rect">
            <a:avLst/>
          </a:prstGeom>
          <a:noFill/>
        </p:spPr>
        <p:txBody>
          <a:bodyPr wrap="none" rtlCol="0">
            <a:spAutoFit/>
          </a:bodyPr>
          <a:lstStyle/>
          <a:p>
            <a:pPr algn="ctr"/>
            <a:r>
              <a:rPr lang="de-DE" sz="4000" dirty="0">
                <a:solidFill>
                  <a:schemeClr val="bg1"/>
                </a:solidFill>
              </a:rPr>
              <a:t>2</a:t>
            </a:r>
          </a:p>
        </p:txBody>
      </p:sp>
      <p:sp>
        <p:nvSpPr>
          <p:cNvPr id="25" name="Textfeld 24">
            <a:extLst>
              <a:ext uri="{FF2B5EF4-FFF2-40B4-BE49-F238E27FC236}">
                <a16:creationId xmlns:a16="http://schemas.microsoft.com/office/drawing/2014/main" id="{8DCC2A4E-6206-3C48-E2C9-C20D7323700D}"/>
              </a:ext>
            </a:extLst>
          </p:cNvPr>
          <p:cNvSpPr txBox="1"/>
          <p:nvPr/>
        </p:nvSpPr>
        <p:spPr>
          <a:xfrm>
            <a:off x="5752505" y="1474991"/>
            <a:ext cx="444352" cy="707886"/>
          </a:xfrm>
          <a:prstGeom prst="rect">
            <a:avLst/>
          </a:prstGeom>
          <a:noFill/>
        </p:spPr>
        <p:txBody>
          <a:bodyPr wrap="none" rtlCol="0">
            <a:spAutoFit/>
          </a:bodyPr>
          <a:lstStyle/>
          <a:p>
            <a:pPr algn="ctr"/>
            <a:r>
              <a:rPr lang="de-DE" sz="4000" dirty="0">
                <a:solidFill>
                  <a:schemeClr val="bg1"/>
                </a:solidFill>
              </a:rPr>
              <a:t>3</a:t>
            </a:r>
          </a:p>
        </p:txBody>
      </p:sp>
      <p:sp>
        <p:nvSpPr>
          <p:cNvPr id="26" name="Textfeld 25">
            <a:extLst>
              <a:ext uri="{FF2B5EF4-FFF2-40B4-BE49-F238E27FC236}">
                <a16:creationId xmlns:a16="http://schemas.microsoft.com/office/drawing/2014/main" id="{CAFCE386-4019-4C72-4551-FF264C45F44E}"/>
              </a:ext>
            </a:extLst>
          </p:cNvPr>
          <p:cNvSpPr txBox="1"/>
          <p:nvPr/>
        </p:nvSpPr>
        <p:spPr>
          <a:xfrm>
            <a:off x="7916116" y="2770384"/>
            <a:ext cx="444352" cy="707886"/>
          </a:xfrm>
          <a:prstGeom prst="rect">
            <a:avLst/>
          </a:prstGeom>
          <a:noFill/>
        </p:spPr>
        <p:txBody>
          <a:bodyPr wrap="none" rtlCol="0">
            <a:spAutoFit/>
          </a:bodyPr>
          <a:lstStyle/>
          <a:p>
            <a:pPr algn="ctr"/>
            <a:r>
              <a:rPr lang="de-DE" sz="4000" dirty="0">
                <a:solidFill>
                  <a:schemeClr val="bg1"/>
                </a:solidFill>
              </a:rPr>
              <a:t>4</a:t>
            </a:r>
          </a:p>
        </p:txBody>
      </p:sp>
      <p:sp>
        <p:nvSpPr>
          <p:cNvPr id="28" name="Textfeld 27">
            <a:extLst>
              <a:ext uri="{FF2B5EF4-FFF2-40B4-BE49-F238E27FC236}">
                <a16:creationId xmlns:a16="http://schemas.microsoft.com/office/drawing/2014/main" id="{526EC68C-CE50-434F-E205-A5AEAEEECBF4}"/>
              </a:ext>
            </a:extLst>
          </p:cNvPr>
          <p:cNvSpPr txBox="1"/>
          <p:nvPr/>
        </p:nvSpPr>
        <p:spPr>
          <a:xfrm>
            <a:off x="7785626" y="5132572"/>
            <a:ext cx="444352" cy="707886"/>
          </a:xfrm>
          <a:prstGeom prst="rect">
            <a:avLst/>
          </a:prstGeom>
          <a:noFill/>
        </p:spPr>
        <p:txBody>
          <a:bodyPr wrap="none" rtlCol="0">
            <a:spAutoFit/>
          </a:bodyPr>
          <a:lstStyle/>
          <a:p>
            <a:pPr algn="ctr"/>
            <a:r>
              <a:rPr lang="de-DE" sz="4000" dirty="0">
                <a:solidFill>
                  <a:schemeClr val="bg1"/>
                </a:solidFill>
              </a:rPr>
              <a:t>5</a:t>
            </a:r>
          </a:p>
        </p:txBody>
      </p:sp>
    </p:spTree>
    <p:extLst>
      <p:ext uri="{BB962C8B-B14F-4D97-AF65-F5344CB8AC3E}">
        <p14:creationId xmlns:p14="http://schemas.microsoft.com/office/powerpoint/2010/main" val="3617578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22" grpId="0"/>
      <p:bldP spid="23" grpId="0"/>
      <p:bldP spid="24" grpId="0"/>
      <p:bldP spid="25" grpId="0"/>
      <p:bldP spid="26"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Muster">
            <a:extLst>
              <a:ext uri="{FF2B5EF4-FFF2-40B4-BE49-F238E27FC236}">
                <a16:creationId xmlns:a16="http://schemas.microsoft.com/office/drawing/2014/main" id="{ECD4C1C4-0A7A-1492-9613-718E77C3F68D}"/>
              </a:ext>
            </a:extLst>
          </p:cNvPr>
          <p:cNvGrpSpPr/>
          <p:nvPr/>
        </p:nvGrpSpPr>
        <p:grpSpPr>
          <a:xfrm>
            <a:off x="3196821" y="1272396"/>
            <a:ext cx="5521912" cy="4953779"/>
            <a:chOff x="3391489" y="1206534"/>
            <a:chExt cx="5521912" cy="4953779"/>
          </a:xfrm>
        </p:grpSpPr>
        <p:sp>
          <p:nvSpPr>
            <p:cNvPr id="53" name="Ellipse 52">
              <a:extLst>
                <a:ext uri="{FF2B5EF4-FFF2-40B4-BE49-F238E27FC236}">
                  <a16:creationId xmlns:a16="http://schemas.microsoft.com/office/drawing/2014/main" id="{4984EC95-2E6D-4527-A45B-61C8A86F5353}"/>
                </a:ext>
              </a:extLst>
            </p:cNvPr>
            <p:cNvSpPr/>
            <p:nvPr/>
          </p:nvSpPr>
          <p:spPr>
            <a:xfrm>
              <a:off x="7639374" y="4826996"/>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6C742EEA-3B84-4C8C-A86A-98E67DB27C6C}"/>
                </a:ext>
              </a:extLst>
            </p:cNvPr>
            <p:cNvSpPr/>
            <p:nvPr/>
          </p:nvSpPr>
          <p:spPr>
            <a:xfrm>
              <a:off x="7765482" y="2487268"/>
              <a:ext cx="1147919" cy="1132907"/>
            </a:xfrm>
            <a:prstGeom prst="ellipse">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8B5D784F-D5FC-4E35-82CA-772EA5B24317}"/>
                </a:ext>
              </a:extLst>
            </p:cNvPr>
            <p:cNvSpPr/>
            <p:nvPr/>
          </p:nvSpPr>
          <p:spPr>
            <a:xfrm>
              <a:off x="5595390" y="1206534"/>
              <a:ext cx="1147919" cy="1132907"/>
            </a:xfrm>
            <a:prstGeom prst="ellipse">
              <a:avLst/>
            </a:prstGeom>
            <a:solidFill>
              <a:srgbClr val="135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DDD070C6-8D9D-474D-8590-59332B3F1E60}"/>
                </a:ext>
              </a:extLst>
            </p:cNvPr>
            <p:cNvSpPr/>
            <p:nvPr/>
          </p:nvSpPr>
          <p:spPr>
            <a:xfrm>
              <a:off x="3456876" y="2487268"/>
              <a:ext cx="1147919" cy="1132907"/>
            </a:xfrm>
            <a:prstGeom prst="ellipse">
              <a:avLst/>
            </a:prstGeom>
            <a:solidFill>
              <a:srgbClr val="A02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29AAE44D-8181-4EF1-B801-63B0A7279FBD}"/>
                </a:ext>
              </a:extLst>
            </p:cNvPr>
            <p:cNvSpPr/>
            <p:nvPr/>
          </p:nvSpPr>
          <p:spPr>
            <a:xfrm>
              <a:off x="3391489" y="4853267"/>
              <a:ext cx="1147919" cy="113290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eform 5">
              <a:extLst>
                <a:ext uri="{FF2B5EF4-FFF2-40B4-BE49-F238E27FC236}">
                  <a16:creationId xmlns:a16="http://schemas.microsoft.com/office/drawing/2014/main" id="{7D7ACBC6-14C0-43D9-905A-844E57ECAF27}"/>
                </a:ext>
              </a:extLst>
            </p:cNvPr>
            <p:cNvSpPr>
              <a:spLocks/>
            </p:cNvSpPr>
            <p:nvPr/>
          </p:nvSpPr>
          <p:spPr bwMode="auto">
            <a:xfrm rot="1773968">
              <a:off x="6806967" y="254780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solidFill>
              <a:srgbClr val="156082"/>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1" name="Freeform 6">
              <a:extLst>
                <a:ext uri="{FF2B5EF4-FFF2-40B4-BE49-F238E27FC236}">
                  <a16:creationId xmlns:a16="http://schemas.microsoft.com/office/drawing/2014/main" id="{B0B80081-E9B8-41A3-A143-36018807A13F}"/>
                </a:ext>
              </a:extLst>
            </p:cNvPr>
            <p:cNvSpPr>
              <a:spLocks/>
            </p:cNvSpPr>
            <p:nvPr/>
          </p:nvSpPr>
          <p:spPr bwMode="auto">
            <a:xfrm rot="1773968">
              <a:off x="6794267" y="252875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Freeform 7">
              <a:extLst>
                <a:ext uri="{FF2B5EF4-FFF2-40B4-BE49-F238E27FC236}">
                  <a16:creationId xmlns:a16="http://schemas.microsoft.com/office/drawing/2014/main" id="{7B345AE5-C996-426F-90D0-6481D627AC9D}"/>
                </a:ext>
              </a:extLst>
            </p:cNvPr>
            <p:cNvSpPr>
              <a:spLocks/>
            </p:cNvSpPr>
            <p:nvPr/>
          </p:nvSpPr>
          <p:spPr bwMode="auto">
            <a:xfrm rot="1773968">
              <a:off x="6780145" y="3920512"/>
              <a:ext cx="1614488" cy="2239801"/>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solidFill>
              <a:srgbClr val="800000"/>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6800762" y="3878680"/>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1FAB0ECC-604F-4B43-B298-7B827B99F262}"/>
                </a:ext>
              </a:extLst>
            </p:cNvPr>
            <p:cNvSpPr>
              <a:spLocks/>
            </p:cNvSpPr>
            <p:nvPr/>
          </p:nvSpPr>
          <p:spPr bwMode="auto">
            <a:xfrm rot="1793795">
              <a:off x="3573548" y="4031171"/>
              <a:ext cx="1955800" cy="1810210"/>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solidFill>
              <a:srgbClr val="FF660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3EEAA071-4088-4997-A6D2-D2698EA72D63}"/>
                </a:ext>
              </a:extLst>
            </p:cNvPr>
            <p:cNvSpPr>
              <a:spLocks/>
            </p:cNvSpPr>
            <p:nvPr/>
          </p:nvSpPr>
          <p:spPr bwMode="auto">
            <a:xfrm rot="1773968">
              <a:off x="3572207" y="4015499"/>
              <a:ext cx="1955800" cy="1830388"/>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18F4ED40-BA53-4B8B-A2D9-B2FA32E45B83}"/>
                </a:ext>
              </a:extLst>
            </p:cNvPr>
            <p:cNvSpPr>
              <a:spLocks/>
            </p:cNvSpPr>
            <p:nvPr/>
          </p:nvSpPr>
          <p:spPr bwMode="auto">
            <a:xfrm rot="1773968">
              <a:off x="3911499" y="2252331"/>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solidFill>
              <a:srgbClr val="A02B93"/>
            </a:solidFill>
            <a:ln w="0">
              <a:noFill/>
              <a:prstDash val="solid"/>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DBB379AF-AB2D-4815-AEA8-E946466A86E7}"/>
                </a:ext>
              </a:extLst>
            </p:cNvPr>
            <p:cNvSpPr>
              <a:spLocks/>
            </p:cNvSpPr>
            <p:nvPr/>
          </p:nvSpPr>
          <p:spPr bwMode="auto">
            <a:xfrm rot="1773968">
              <a:off x="3905149" y="2236456"/>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C203F50E-1A38-4E52-9CB7-DDE954B1EE8D}"/>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solidFill>
              <a:schemeClr val="accent3">
                <a:lumMod val="75000"/>
              </a:schemeClr>
            </a:solidFill>
            <a:ln w="0">
              <a:noFill/>
              <a:prstDash val="solid"/>
              <a:round/>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54BF7FD-F5E0-47A2-9548-74C4A43677B0}"/>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Freihandform: Form 39">
              <a:extLst>
                <a:ext uri="{FF2B5EF4-FFF2-40B4-BE49-F238E27FC236}">
                  <a16:creationId xmlns:a16="http://schemas.microsoft.com/office/drawing/2014/main" id="{056DA663-A897-4BA1-B8E1-76F986EDF0CF}"/>
                </a:ext>
              </a:extLst>
            </p:cNvPr>
            <p:cNvSpPr>
              <a:spLocks/>
            </p:cNvSpPr>
            <p:nvPr/>
          </p:nvSpPr>
          <p:spPr bwMode="auto">
            <a:xfrm rot="1805772">
              <a:off x="5072784" y="3112055"/>
              <a:ext cx="2170770" cy="2197257"/>
            </a:xfrm>
            <a:custGeom>
              <a:avLst/>
              <a:gdLst>
                <a:gd name="connsiteX0" fmla="*/ 312068 w 2220742"/>
                <a:gd name="connsiteY0" fmla="*/ 1649241 h 2238252"/>
                <a:gd name="connsiteX1" fmla="*/ 1055403 w 2220742"/>
                <a:gd name="connsiteY1" fmla="*/ 2078657 h 2238252"/>
                <a:gd name="connsiteX2" fmla="*/ 1055403 w 2220742"/>
                <a:gd name="connsiteY2" fmla="*/ 2238252 h 2238252"/>
                <a:gd name="connsiteX3" fmla="*/ 1014993 w 2220742"/>
                <a:gd name="connsiteY3" fmla="*/ 2236017 h 2238252"/>
                <a:gd name="connsiteX4" fmla="*/ 200129 w 2220742"/>
                <a:gd name="connsiteY4" fmla="*/ 1747525 h 2238252"/>
                <a:gd name="connsiteX5" fmla="*/ 184959 w 2220742"/>
                <a:gd name="connsiteY5" fmla="*/ 1722708 h 2238252"/>
                <a:gd name="connsiteX6" fmla="*/ 2094889 w 2220742"/>
                <a:gd name="connsiteY6" fmla="*/ 620224 h 2238252"/>
                <a:gd name="connsiteX7" fmla="*/ 2130889 w 2220742"/>
                <a:gd name="connsiteY7" fmla="*/ 694812 h 2238252"/>
                <a:gd name="connsiteX8" fmla="*/ 2143761 w 2220742"/>
                <a:gd name="connsiteY8" fmla="*/ 1546711 h 2238252"/>
                <a:gd name="connsiteX9" fmla="*/ 2105839 w 2220742"/>
                <a:gd name="connsiteY9" fmla="*/ 1631545 h 2238252"/>
                <a:gd name="connsiteX10" fmla="*/ 1968216 w 2220742"/>
                <a:gd name="connsiteY10" fmla="*/ 1551953 h 2238252"/>
                <a:gd name="connsiteX11" fmla="*/ 1968216 w 2220742"/>
                <a:gd name="connsiteY11" fmla="*/ 693421 h 2238252"/>
                <a:gd name="connsiteX12" fmla="*/ 113541 w 2220742"/>
                <a:gd name="connsiteY12" fmla="*/ 611586 h 2238252"/>
                <a:gd name="connsiteX13" fmla="*/ 255303 w 2220742"/>
                <a:gd name="connsiteY13" fmla="*/ 693421 h 2238252"/>
                <a:gd name="connsiteX14" fmla="*/ 255303 w 2220742"/>
                <a:gd name="connsiteY14" fmla="*/ 1551953 h 2238252"/>
                <a:gd name="connsiteX15" fmla="*/ 128452 w 2220742"/>
                <a:gd name="connsiteY15" fmla="*/ 1625243 h 2238252"/>
                <a:gd name="connsiteX16" fmla="*/ 89853 w 2220742"/>
                <a:gd name="connsiteY16" fmla="*/ 1545270 h 2238252"/>
                <a:gd name="connsiteX17" fmla="*/ 76982 w 2220742"/>
                <a:gd name="connsiteY17" fmla="*/ 693371 h 2238252"/>
                <a:gd name="connsiteX18" fmla="*/ 1168116 w 2220742"/>
                <a:gd name="connsiteY18" fmla="*/ 1984 h 2238252"/>
                <a:gd name="connsiteX19" fmla="*/ 1205749 w 2220742"/>
                <a:gd name="connsiteY19" fmla="*/ 4066 h 2238252"/>
                <a:gd name="connsiteX20" fmla="*/ 2020613 w 2220742"/>
                <a:gd name="connsiteY20" fmla="*/ 492558 h 2238252"/>
                <a:gd name="connsiteX21" fmla="*/ 2038497 w 2220742"/>
                <a:gd name="connsiteY21" fmla="*/ 521813 h 2238252"/>
                <a:gd name="connsiteX22" fmla="*/ 1911451 w 2220742"/>
                <a:gd name="connsiteY22" fmla="*/ 595141 h 2238252"/>
                <a:gd name="connsiteX23" fmla="*/ 1168116 w 2220742"/>
                <a:gd name="connsiteY23" fmla="*/ 166553 h 2238252"/>
                <a:gd name="connsiteX24" fmla="*/ 571095 w 2220742"/>
                <a:gd name="connsiteY24" fmla="*/ 130965 h 2238252"/>
                <a:gd name="connsiteX25" fmla="*/ 991194 w 2220742"/>
                <a:gd name="connsiteY25" fmla="*/ 2747 h 2238252"/>
                <a:gd name="connsiteX26" fmla="*/ 1055403 w 2220742"/>
                <a:gd name="connsiteY26" fmla="*/ 0 h 2238252"/>
                <a:gd name="connsiteX27" fmla="*/ 1055403 w 2220742"/>
                <a:gd name="connsiteY27" fmla="*/ 166553 h 2238252"/>
                <a:gd name="connsiteX28" fmla="*/ 312068 w 2220742"/>
                <a:gd name="connsiteY28" fmla="*/ 595141 h 2238252"/>
                <a:gd name="connsiteX29" fmla="*/ 168196 w 2220742"/>
                <a:gd name="connsiteY29" fmla="*/ 512101 h 2238252"/>
                <a:gd name="connsiteX30" fmla="*/ 173637 w 2220742"/>
                <a:gd name="connsiteY30" fmla="*/ 502536 h 2238252"/>
                <a:gd name="connsiteX31" fmla="*/ 571095 w 2220742"/>
                <a:gd name="connsiteY31" fmla="*/ 130965 h 22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0742" h="2238252">
                  <a:moveTo>
                    <a:pt x="312068" y="1649241"/>
                  </a:moveTo>
                  <a:cubicBezTo>
                    <a:pt x="465265" y="1915241"/>
                    <a:pt x="748412" y="2078657"/>
                    <a:pt x="1055403" y="2078657"/>
                  </a:cubicBezTo>
                  <a:lnTo>
                    <a:pt x="1055403" y="2238252"/>
                  </a:lnTo>
                  <a:lnTo>
                    <a:pt x="1014993" y="2236017"/>
                  </a:lnTo>
                  <a:cubicBezTo>
                    <a:pt x="695459" y="2202711"/>
                    <a:pt x="393105" y="2030516"/>
                    <a:pt x="200129" y="1747525"/>
                  </a:cubicBezTo>
                  <a:lnTo>
                    <a:pt x="184959" y="1722708"/>
                  </a:lnTo>
                  <a:close/>
                  <a:moveTo>
                    <a:pt x="2094889" y="620224"/>
                  </a:moveTo>
                  <a:lnTo>
                    <a:pt x="2130889" y="694812"/>
                  </a:lnTo>
                  <a:cubicBezTo>
                    <a:pt x="2249417" y="975261"/>
                    <a:pt x="2247543" y="1280934"/>
                    <a:pt x="2143761" y="1546711"/>
                  </a:cubicBezTo>
                  <a:lnTo>
                    <a:pt x="2105839" y="1631545"/>
                  </a:lnTo>
                  <a:lnTo>
                    <a:pt x="1968216" y="1551953"/>
                  </a:lnTo>
                  <a:cubicBezTo>
                    <a:pt x="2121268" y="1286643"/>
                    <a:pt x="2121268" y="959328"/>
                    <a:pt x="1968216" y="693421"/>
                  </a:cubicBezTo>
                  <a:close/>
                  <a:moveTo>
                    <a:pt x="113541" y="611586"/>
                  </a:moveTo>
                  <a:lnTo>
                    <a:pt x="255303" y="693421"/>
                  </a:lnTo>
                  <a:cubicBezTo>
                    <a:pt x="102101" y="959327"/>
                    <a:pt x="102101" y="1286643"/>
                    <a:pt x="255303" y="1551953"/>
                  </a:cubicBezTo>
                  <a:lnTo>
                    <a:pt x="128452" y="1625243"/>
                  </a:lnTo>
                  <a:lnTo>
                    <a:pt x="89853" y="1545270"/>
                  </a:lnTo>
                  <a:cubicBezTo>
                    <a:pt x="-28674" y="1264821"/>
                    <a:pt x="-26801" y="959148"/>
                    <a:pt x="76982" y="693371"/>
                  </a:cubicBezTo>
                  <a:close/>
                  <a:moveTo>
                    <a:pt x="1168116" y="1984"/>
                  </a:moveTo>
                  <a:lnTo>
                    <a:pt x="1205749" y="4066"/>
                  </a:lnTo>
                  <a:cubicBezTo>
                    <a:pt x="1525283" y="37371"/>
                    <a:pt x="1827637" y="209566"/>
                    <a:pt x="2020613" y="492558"/>
                  </a:cubicBezTo>
                  <a:lnTo>
                    <a:pt x="2038497" y="521813"/>
                  </a:lnTo>
                  <a:lnTo>
                    <a:pt x="1911451" y="595141"/>
                  </a:lnTo>
                  <a:cubicBezTo>
                    <a:pt x="1758253" y="329881"/>
                    <a:pt x="1475106" y="166553"/>
                    <a:pt x="1168116" y="166553"/>
                  </a:cubicBezTo>
                  <a:close/>
                  <a:moveTo>
                    <a:pt x="571095" y="130965"/>
                  </a:moveTo>
                  <a:cubicBezTo>
                    <a:pt x="705078" y="57913"/>
                    <a:pt x="847809" y="15996"/>
                    <a:pt x="991194" y="2747"/>
                  </a:cubicBezTo>
                  <a:lnTo>
                    <a:pt x="1055403" y="0"/>
                  </a:lnTo>
                  <a:lnTo>
                    <a:pt x="1055403" y="166553"/>
                  </a:lnTo>
                  <a:cubicBezTo>
                    <a:pt x="748412" y="166553"/>
                    <a:pt x="465266" y="329882"/>
                    <a:pt x="312068" y="595141"/>
                  </a:cubicBezTo>
                  <a:lnTo>
                    <a:pt x="168196" y="512101"/>
                  </a:lnTo>
                  <a:lnTo>
                    <a:pt x="173637" y="502536"/>
                  </a:lnTo>
                  <a:cubicBezTo>
                    <a:pt x="269626" y="351436"/>
                    <a:pt x="403617" y="222280"/>
                    <a:pt x="571095" y="130965"/>
                  </a:cubicBezTo>
                  <a:close/>
                </a:path>
              </a:pathLst>
            </a:custGeom>
            <a:solidFill>
              <a:schemeClr val="tx1">
                <a:alpha val="16000"/>
              </a:schemeClr>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de-DE"/>
            </a:p>
          </p:txBody>
        </p:sp>
        <p:sp>
          <p:nvSpPr>
            <p:cNvPr id="42" name="Ellipse 41">
              <a:extLst>
                <a:ext uri="{FF2B5EF4-FFF2-40B4-BE49-F238E27FC236}">
                  <a16:creationId xmlns:a16="http://schemas.microsoft.com/office/drawing/2014/main" id="{010F8EF0-9944-4CFC-9133-81CD02C2F1E4}"/>
                </a:ext>
              </a:extLst>
            </p:cNvPr>
            <p:cNvSpPr/>
            <p:nvPr/>
          </p:nvSpPr>
          <p:spPr>
            <a:xfrm>
              <a:off x="7875210" y="2602110"/>
              <a:ext cx="915501" cy="892577"/>
            </a:xfrm>
            <a:prstGeom prst="ellips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CB38F702-5E36-44BE-9E09-C68C468705B7}"/>
                </a:ext>
              </a:extLst>
            </p:cNvPr>
            <p:cNvSpPr/>
            <p:nvPr/>
          </p:nvSpPr>
          <p:spPr>
            <a:xfrm>
              <a:off x="5705118" y="1321376"/>
              <a:ext cx="915501" cy="892577"/>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FF3557EA-B9AD-4F34-A739-8EB432EFA533}"/>
                </a:ext>
              </a:extLst>
            </p:cNvPr>
            <p:cNvSpPr/>
            <p:nvPr/>
          </p:nvSpPr>
          <p:spPr>
            <a:xfrm>
              <a:off x="3566604" y="2602110"/>
              <a:ext cx="915501" cy="892577"/>
            </a:xfrm>
            <a:prstGeom prst="ellipse">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79DF2CA8-32DB-4729-A7C7-D2188C432DE0}"/>
                </a:ext>
              </a:extLst>
            </p:cNvPr>
            <p:cNvSpPr/>
            <p:nvPr/>
          </p:nvSpPr>
          <p:spPr>
            <a:xfrm>
              <a:off x="3501217" y="4968109"/>
              <a:ext cx="915501" cy="892577"/>
            </a:xfrm>
            <a:prstGeom prst="ellips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7749102" y="4941838"/>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Textfeld 3">
            <a:extLst>
              <a:ext uri="{FF2B5EF4-FFF2-40B4-BE49-F238E27FC236}">
                <a16:creationId xmlns:a16="http://schemas.microsoft.com/office/drawing/2014/main" id="{FF3A8967-F578-F114-C1C3-90DA6179F4F0}"/>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Ermittlungsmaßnahmen</a:t>
            </a:r>
          </a:p>
        </p:txBody>
      </p:sp>
      <p:sp>
        <p:nvSpPr>
          <p:cNvPr id="5" name="Rechteck 4">
            <a:extLst>
              <a:ext uri="{FF2B5EF4-FFF2-40B4-BE49-F238E27FC236}">
                <a16:creationId xmlns:a16="http://schemas.microsoft.com/office/drawing/2014/main" id="{26E827E3-7C79-ED11-9026-4D0BBB4094C5}"/>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r Verbinder 5">
            <a:extLst>
              <a:ext uri="{FF2B5EF4-FFF2-40B4-BE49-F238E27FC236}">
                <a16:creationId xmlns:a16="http://schemas.microsoft.com/office/drawing/2014/main" id="{FE1F3148-676C-41B4-7CA0-A99CC73E90A1}"/>
              </a:ext>
            </a:extLst>
          </p:cNvPr>
          <p:cNvCxnSpPr>
            <a:cxnSpLocks/>
          </p:cNvCxnSpPr>
          <p:nvPr/>
        </p:nvCxnSpPr>
        <p:spPr>
          <a:xfrm>
            <a:off x="564776" y="631825"/>
            <a:ext cx="307155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feld 7">
            <a:extLst>
              <a:ext uri="{FF2B5EF4-FFF2-40B4-BE49-F238E27FC236}">
                <a16:creationId xmlns:a16="http://schemas.microsoft.com/office/drawing/2014/main" id="{02496172-E386-D693-EB07-F05EDBE5C9BC}"/>
              </a:ext>
            </a:extLst>
          </p:cNvPr>
          <p:cNvSpPr txBox="1"/>
          <p:nvPr/>
        </p:nvSpPr>
        <p:spPr>
          <a:xfrm>
            <a:off x="631228" y="5314137"/>
            <a:ext cx="3139552" cy="646331"/>
          </a:xfrm>
          <a:prstGeom prst="rect">
            <a:avLst/>
          </a:prstGeom>
          <a:noFill/>
        </p:spPr>
        <p:txBody>
          <a:bodyPr wrap="square" rtlCol="0">
            <a:spAutoFit/>
          </a:bodyPr>
          <a:lstStyle/>
          <a:p>
            <a:r>
              <a:rPr lang="de-DE" dirty="0">
                <a:solidFill>
                  <a:schemeClr val="bg1"/>
                </a:solidFill>
              </a:rPr>
              <a:t>Sicherstellung und Beschlagnahme § 94 StPO</a:t>
            </a:r>
          </a:p>
        </p:txBody>
      </p:sp>
      <p:sp>
        <p:nvSpPr>
          <p:cNvPr id="9" name="Textfeld 8">
            <a:extLst>
              <a:ext uri="{FF2B5EF4-FFF2-40B4-BE49-F238E27FC236}">
                <a16:creationId xmlns:a16="http://schemas.microsoft.com/office/drawing/2014/main" id="{ECE48C59-EDCB-3238-50DD-2829834EBFBF}"/>
              </a:ext>
            </a:extLst>
          </p:cNvPr>
          <p:cNvSpPr txBox="1"/>
          <p:nvPr/>
        </p:nvSpPr>
        <p:spPr>
          <a:xfrm>
            <a:off x="570295" y="2667089"/>
            <a:ext cx="2848743" cy="369332"/>
          </a:xfrm>
          <a:prstGeom prst="rect">
            <a:avLst/>
          </a:prstGeom>
          <a:noFill/>
        </p:spPr>
        <p:txBody>
          <a:bodyPr wrap="square" rtlCol="0">
            <a:spAutoFit/>
          </a:bodyPr>
          <a:lstStyle/>
          <a:p>
            <a:r>
              <a:rPr lang="de-DE" dirty="0">
                <a:solidFill>
                  <a:schemeClr val="bg1"/>
                </a:solidFill>
              </a:rPr>
              <a:t>Rasterfahndung § 98a StPO</a:t>
            </a:r>
          </a:p>
        </p:txBody>
      </p:sp>
      <p:sp>
        <p:nvSpPr>
          <p:cNvPr id="14" name="Textfeld 13">
            <a:extLst>
              <a:ext uri="{FF2B5EF4-FFF2-40B4-BE49-F238E27FC236}">
                <a16:creationId xmlns:a16="http://schemas.microsoft.com/office/drawing/2014/main" id="{07FEF485-C05A-A222-F3A5-25353FE6D36A}"/>
              </a:ext>
            </a:extLst>
          </p:cNvPr>
          <p:cNvSpPr txBox="1"/>
          <p:nvPr/>
        </p:nvSpPr>
        <p:spPr>
          <a:xfrm>
            <a:off x="3986475" y="659228"/>
            <a:ext cx="3952113" cy="646331"/>
          </a:xfrm>
          <a:prstGeom prst="rect">
            <a:avLst/>
          </a:prstGeom>
          <a:noFill/>
        </p:spPr>
        <p:txBody>
          <a:bodyPr wrap="square" rtlCol="0">
            <a:spAutoFit/>
          </a:bodyPr>
          <a:lstStyle/>
          <a:p>
            <a:r>
              <a:rPr lang="de-DE" dirty="0">
                <a:solidFill>
                  <a:schemeClr val="bg1"/>
                </a:solidFill>
              </a:rPr>
              <a:t>TKÜ, Online Durchsuchung, akustische Wohnraumüberwachung § 100a ff. StPO</a:t>
            </a:r>
          </a:p>
        </p:txBody>
      </p:sp>
      <p:sp>
        <p:nvSpPr>
          <p:cNvPr id="15" name="Textfeld 14">
            <a:extLst>
              <a:ext uri="{FF2B5EF4-FFF2-40B4-BE49-F238E27FC236}">
                <a16:creationId xmlns:a16="http://schemas.microsoft.com/office/drawing/2014/main" id="{2EE958FE-6BCE-8816-6E67-2CAB15448E24}"/>
              </a:ext>
            </a:extLst>
          </p:cNvPr>
          <p:cNvSpPr txBox="1"/>
          <p:nvPr/>
        </p:nvSpPr>
        <p:spPr>
          <a:xfrm>
            <a:off x="8773856" y="2741267"/>
            <a:ext cx="2603510" cy="369332"/>
          </a:xfrm>
          <a:prstGeom prst="rect">
            <a:avLst/>
          </a:prstGeom>
          <a:noFill/>
        </p:spPr>
        <p:txBody>
          <a:bodyPr wrap="square" rtlCol="0">
            <a:spAutoFit/>
          </a:bodyPr>
          <a:lstStyle/>
          <a:p>
            <a:r>
              <a:rPr lang="de-DE" dirty="0">
                <a:solidFill>
                  <a:schemeClr val="bg1"/>
                </a:solidFill>
              </a:rPr>
              <a:t>Durchsuchung § 102 StPO</a:t>
            </a:r>
          </a:p>
        </p:txBody>
      </p:sp>
      <p:sp>
        <p:nvSpPr>
          <p:cNvPr id="22" name="Textfeld 21">
            <a:extLst>
              <a:ext uri="{FF2B5EF4-FFF2-40B4-BE49-F238E27FC236}">
                <a16:creationId xmlns:a16="http://schemas.microsoft.com/office/drawing/2014/main" id="{E0A45C49-31A6-8DDB-6857-1E4E5783C208}"/>
              </a:ext>
            </a:extLst>
          </p:cNvPr>
          <p:cNvSpPr txBox="1"/>
          <p:nvPr/>
        </p:nvSpPr>
        <p:spPr>
          <a:xfrm>
            <a:off x="8570898" y="5586666"/>
            <a:ext cx="3351469" cy="369332"/>
          </a:xfrm>
          <a:prstGeom prst="rect">
            <a:avLst/>
          </a:prstGeom>
          <a:noFill/>
        </p:spPr>
        <p:txBody>
          <a:bodyPr wrap="square" rtlCol="0">
            <a:spAutoFit/>
          </a:bodyPr>
          <a:lstStyle/>
          <a:p>
            <a:r>
              <a:rPr lang="de-DE" dirty="0">
                <a:solidFill>
                  <a:schemeClr val="bg1"/>
                </a:solidFill>
              </a:rPr>
              <a:t>Verdeckte Ermittler § 110a StPO</a:t>
            </a:r>
          </a:p>
        </p:txBody>
      </p:sp>
      <p:sp>
        <p:nvSpPr>
          <p:cNvPr id="23" name="Textfeld 22">
            <a:extLst>
              <a:ext uri="{FF2B5EF4-FFF2-40B4-BE49-F238E27FC236}">
                <a16:creationId xmlns:a16="http://schemas.microsoft.com/office/drawing/2014/main" id="{5C27E178-7591-9E97-A236-DD91BC56DF50}"/>
              </a:ext>
            </a:extLst>
          </p:cNvPr>
          <p:cNvSpPr txBox="1"/>
          <p:nvPr/>
        </p:nvSpPr>
        <p:spPr>
          <a:xfrm>
            <a:off x="3542123" y="5122468"/>
            <a:ext cx="444352" cy="707886"/>
          </a:xfrm>
          <a:prstGeom prst="rect">
            <a:avLst/>
          </a:prstGeom>
          <a:noFill/>
        </p:spPr>
        <p:txBody>
          <a:bodyPr wrap="none" rtlCol="0">
            <a:spAutoFit/>
          </a:bodyPr>
          <a:lstStyle/>
          <a:p>
            <a:pPr algn="ctr"/>
            <a:r>
              <a:rPr lang="de-DE" sz="4000" dirty="0">
                <a:solidFill>
                  <a:schemeClr val="bg1"/>
                </a:solidFill>
              </a:rPr>
              <a:t>1</a:t>
            </a:r>
          </a:p>
        </p:txBody>
      </p:sp>
      <p:sp>
        <p:nvSpPr>
          <p:cNvPr id="24" name="Textfeld 23">
            <a:extLst>
              <a:ext uri="{FF2B5EF4-FFF2-40B4-BE49-F238E27FC236}">
                <a16:creationId xmlns:a16="http://schemas.microsoft.com/office/drawing/2014/main" id="{5B994E9C-34CF-D2EC-DBFA-FDC05E58AC95}"/>
              </a:ext>
            </a:extLst>
          </p:cNvPr>
          <p:cNvSpPr txBox="1"/>
          <p:nvPr/>
        </p:nvSpPr>
        <p:spPr>
          <a:xfrm>
            <a:off x="3591373" y="2741267"/>
            <a:ext cx="444352" cy="707886"/>
          </a:xfrm>
          <a:prstGeom prst="rect">
            <a:avLst/>
          </a:prstGeom>
          <a:noFill/>
        </p:spPr>
        <p:txBody>
          <a:bodyPr wrap="none" rtlCol="0">
            <a:spAutoFit/>
          </a:bodyPr>
          <a:lstStyle/>
          <a:p>
            <a:pPr algn="ctr"/>
            <a:r>
              <a:rPr lang="de-DE" sz="4000" dirty="0">
                <a:solidFill>
                  <a:schemeClr val="bg1"/>
                </a:solidFill>
              </a:rPr>
              <a:t>2</a:t>
            </a:r>
          </a:p>
        </p:txBody>
      </p:sp>
      <p:sp>
        <p:nvSpPr>
          <p:cNvPr id="25" name="Textfeld 24">
            <a:extLst>
              <a:ext uri="{FF2B5EF4-FFF2-40B4-BE49-F238E27FC236}">
                <a16:creationId xmlns:a16="http://schemas.microsoft.com/office/drawing/2014/main" id="{8DCC2A4E-6206-3C48-E2C9-C20D7323700D}"/>
              </a:ext>
            </a:extLst>
          </p:cNvPr>
          <p:cNvSpPr txBox="1"/>
          <p:nvPr/>
        </p:nvSpPr>
        <p:spPr>
          <a:xfrm>
            <a:off x="5752505" y="1474991"/>
            <a:ext cx="444352" cy="707886"/>
          </a:xfrm>
          <a:prstGeom prst="rect">
            <a:avLst/>
          </a:prstGeom>
          <a:noFill/>
        </p:spPr>
        <p:txBody>
          <a:bodyPr wrap="none" rtlCol="0">
            <a:spAutoFit/>
          </a:bodyPr>
          <a:lstStyle/>
          <a:p>
            <a:pPr algn="ctr"/>
            <a:r>
              <a:rPr lang="de-DE" sz="4000" dirty="0">
                <a:solidFill>
                  <a:schemeClr val="bg1"/>
                </a:solidFill>
              </a:rPr>
              <a:t>3</a:t>
            </a:r>
          </a:p>
        </p:txBody>
      </p:sp>
      <p:sp>
        <p:nvSpPr>
          <p:cNvPr id="26" name="Textfeld 25">
            <a:extLst>
              <a:ext uri="{FF2B5EF4-FFF2-40B4-BE49-F238E27FC236}">
                <a16:creationId xmlns:a16="http://schemas.microsoft.com/office/drawing/2014/main" id="{CAFCE386-4019-4C72-4551-FF264C45F44E}"/>
              </a:ext>
            </a:extLst>
          </p:cNvPr>
          <p:cNvSpPr txBox="1"/>
          <p:nvPr/>
        </p:nvSpPr>
        <p:spPr>
          <a:xfrm>
            <a:off x="7916116" y="2770384"/>
            <a:ext cx="444352" cy="707886"/>
          </a:xfrm>
          <a:prstGeom prst="rect">
            <a:avLst/>
          </a:prstGeom>
          <a:noFill/>
        </p:spPr>
        <p:txBody>
          <a:bodyPr wrap="none" rtlCol="0">
            <a:spAutoFit/>
          </a:bodyPr>
          <a:lstStyle/>
          <a:p>
            <a:pPr algn="ctr"/>
            <a:r>
              <a:rPr lang="de-DE" sz="4000" dirty="0">
                <a:solidFill>
                  <a:schemeClr val="bg1"/>
                </a:solidFill>
              </a:rPr>
              <a:t>4</a:t>
            </a:r>
          </a:p>
        </p:txBody>
      </p:sp>
      <p:sp>
        <p:nvSpPr>
          <p:cNvPr id="28" name="Textfeld 27">
            <a:extLst>
              <a:ext uri="{FF2B5EF4-FFF2-40B4-BE49-F238E27FC236}">
                <a16:creationId xmlns:a16="http://schemas.microsoft.com/office/drawing/2014/main" id="{526EC68C-CE50-434F-E205-A5AEAEEECBF4}"/>
              </a:ext>
            </a:extLst>
          </p:cNvPr>
          <p:cNvSpPr txBox="1"/>
          <p:nvPr/>
        </p:nvSpPr>
        <p:spPr>
          <a:xfrm>
            <a:off x="7785626" y="5132572"/>
            <a:ext cx="444352" cy="707886"/>
          </a:xfrm>
          <a:prstGeom prst="rect">
            <a:avLst/>
          </a:prstGeom>
          <a:noFill/>
        </p:spPr>
        <p:txBody>
          <a:bodyPr wrap="none" rtlCol="0">
            <a:spAutoFit/>
          </a:bodyPr>
          <a:lstStyle/>
          <a:p>
            <a:pPr algn="ctr"/>
            <a:r>
              <a:rPr lang="de-DE" sz="4000" dirty="0">
                <a:solidFill>
                  <a:schemeClr val="bg1"/>
                </a:solidFill>
              </a:rPr>
              <a:t>5</a:t>
            </a:r>
          </a:p>
        </p:txBody>
      </p:sp>
    </p:spTree>
    <p:extLst>
      <p:ext uri="{BB962C8B-B14F-4D97-AF65-F5344CB8AC3E}">
        <p14:creationId xmlns:p14="http://schemas.microsoft.com/office/powerpoint/2010/main" val="2561719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22" grpId="0"/>
      <p:bldP spid="23" grpId="0"/>
      <p:bldP spid="24" grpId="0"/>
      <p:bldP spid="25" grpId="0"/>
      <p:bldP spid="26"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525859C-11A2-333D-30A7-20C0B89C3572}"/>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7CD54D4F-2B0A-844F-57EF-8A4A1BE16139}"/>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354AB12-D1FD-6AEB-E236-D3C5CDD33F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Voraussetzung für den Erlass:</a:t>
            </a:r>
          </a:p>
          <a:p>
            <a:pPr marL="742950" lvl="1" indent="-285750">
              <a:buFont typeface="Arial" panose="020B0604020202020204" pitchFamily="34" charset="0"/>
              <a:buChar char="•"/>
            </a:pPr>
            <a:r>
              <a:rPr lang="de-DE" dirty="0">
                <a:solidFill>
                  <a:schemeClr val="tx1"/>
                </a:solidFill>
              </a:rPr>
              <a:t>Dringender Tatverdacht</a:t>
            </a:r>
          </a:p>
          <a:p>
            <a:pPr marL="742950" lvl="1" indent="-285750">
              <a:buFont typeface="Arial" panose="020B0604020202020204" pitchFamily="34" charset="0"/>
              <a:buChar char="•"/>
            </a:pPr>
            <a:r>
              <a:rPr lang="de-DE" dirty="0">
                <a:solidFill>
                  <a:schemeClr val="tx1"/>
                </a:solidFill>
              </a:rPr>
              <a:t>Haftgrund</a:t>
            </a:r>
          </a:p>
          <a:p>
            <a:pPr marL="742950" lvl="1" indent="-285750">
              <a:buFont typeface="Arial" panose="020B0604020202020204" pitchFamily="34" charset="0"/>
              <a:buChar char="•"/>
            </a:pPr>
            <a:r>
              <a:rPr lang="de-DE" dirty="0">
                <a:solidFill>
                  <a:schemeClr val="tx1"/>
                </a:solidFill>
              </a:rPr>
              <a:t>Verhältnismäßigkeit</a:t>
            </a:r>
          </a:p>
          <a:p>
            <a:r>
              <a:rPr lang="de-DE" dirty="0">
                <a:solidFill>
                  <a:schemeClr val="tx1"/>
                </a:solidFill>
                <a:highlight>
                  <a:srgbClr val="83CBEB"/>
                </a:highlight>
              </a:rPr>
              <a:t>Haftgründe sind:</a:t>
            </a:r>
          </a:p>
          <a:p>
            <a:pPr marL="742950" lvl="1" indent="-285750">
              <a:buFont typeface="Arial" panose="020B0604020202020204" pitchFamily="34" charset="0"/>
              <a:buChar char="•"/>
            </a:pPr>
            <a:r>
              <a:rPr lang="de-DE" dirty="0">
                <a:solidFill>
                  <a:schemeClr val="tx1"/>
                </a:solidFill>
              </a:rPr>
              <a:t>Ist flüchtig</a:t>
            </a:r>
          </a:p>
          <a:p>
            <a:pPr marL="742950" lvl="1" indent="-285750">
              <a:buFont typeface="Arial" panose="020B0604020202020204" pitchFamily="34" charset="0"/>
              <a:buChar char="•"/>
            </a:pPr>
            <a:r>
              <a:rPr lang="de-DE" dirty="0">
                <a:solidFill>
                  <a:schemeClr val="tx1"/>
                </a:solidFill>
              </a:rPr>
              <a:t>Fluchtgefahr</a:t>
            </a:r>
          </a:p>
          <a:p>
            <a:pPr marL="742950" lvl="1" indent="-285750">
              <a:buFont typeface="Arial" panose="020B0604020202020204" pitchFamily="34" charset="0"/>
              <a:buChar char="•"/>
            </a:pPr>
            <a:r>
              <a:rPr lang="de-DE" dirty="0">
                <a:solidFill>
                  <a:schemeClr val="tx1"/>
                </a:solidFill>
              </a:rPr>
              <a:t>Verdunkelungsgefahr</a:t>
            </a:r>
          </a:p>
          <a:p>
            <a:r>
              <a:rPr lang="de-DE" dirty="0">
                <a:solidFill>
                  <a:schemeClr val="tx1"/>
                </a:solidFill>
                <a:highlight>
                  <a:srgbClr val="FFC000"/>
                </a:highlight>
              </a:rPr>
              <a:t>Besonderer Haftgrund:</a:t>
            </a:r>
          </a:p>
          <a:p>
            <a:pPr marL="742950" lvl="1" indent="-285750">
              <a:buFont typeface="Arial" panose="020B0604020202020204" pitchFamily="34" charset="0"/>
              <a:buChar char="•"/>
            </a:pPr>
            <a:r>
              <a:rPr lang="de-DE" dirty="0">
                <a:solidFill>
                  <a:schemeClr val="tx1"/>
                </a:solidFill>
              </a:rPr>
              <a:t>Wiederholungsgefahr</a:t>
            </a:r>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7147951" y="981075"/>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hteck 8">
            <a:extLst>
              <a:ext uri="{FF2B5EF4-FFF2-40B4-BE49-F238E27FC236}">
                <a16:creationId xmlns:a16="http://schemas.microsoft.com/office/drawing/2014/main" id="{906BEC07-2C80-04CF-1B54-A47A2A363207}"/>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Der Untersuchungshaftbefehl</a:t>
            </a:r>
          </a:p>
        </p:txBody>
      </p:sp>
      <p:grpSp>
        <p:nvGrpSpPr>
          <p:cNvPr id="15" name="Gruppieren 14">
            <a:extLst>
              <a:ext uri="{FF2B5EF4-FFF2-40B4-BE49-F238E27FC236}">
                <a16:creationId xmlns:a16="http://schemas.microsoft.com/office/drawing/2014/main" id="{01983978-F244-0661-3729-869A5CC197EF}"/>
              </a:ext>
            </a:extLst>
          </p:cNvPr>
          <p:cNvGrpSpPr/>
          <p:nvPr/>
        </p:nvGrpSpPr>
        <p:grpSpPr>
          <a:xfrm>
            <a:off x="4783889" y="264136"/>
            <a:ext cx="1147919" cy="1132907"/>
            <a:chOff x="7986563" y="1929391"/>
            <a:chExt cx="1147919" cy="1132907"/>
          </a:xfrm>
        </p:grpSpPr>
        <p:sp>
          <p:nvSpPr>
            <p:cNvPr id="53" name="Ellipse 52">
              <a:extLst>
                <a:ext uri="{FF2B5EF4-FFF2-40B4-BE49-F238E27FC236}">
                  <a16:creationId xmlns:a16="http://schemas.microsoft.com/office/drawing/2014/main" id="{4984EC95-2E6D-4527-A45B-61C8A86F5353}"/>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 name="Grafik 99">
              <a:extLst>
                <a:ext uri="{FF2B5EF4-FFF2-40B4-BE49-F238E27FC236}">
                  <a16:creationId xmlns:a16="http://schemas.microsoft.com/office/drawing/2014/main" id="{50F404EF-6FC6-4278-83E3-3395F9B4DB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2" name="Pfeil: nach links 1">
            <a:extLst>
              <a:ext uri="{FF2B5EF4-FFF2-40B4-BE49-F238E27FC236}">
                <a16:creationId xmlns:a16="http://schemas.microsoft.com/office/drawing/2014/main" id="{A5E9D346-66C5-46F1-EC0C-1E60F94B75CB}"/>
              </a:ext>
            </a:extLst>
          </p:cNvPr>
          <p:cNvSpPr/>
          <p:nvPr/>
        </p:nvSpPr>
        <p:spPr>
          <a:xfrm>
            <a:off x="4393706" y="2119338"/>
            <a:ext cx="2892919" cy="1009650"/>
          </a:xfrm>
          <a:prstGeom prst="leftArrow">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112 Abs. 1 StPO</a:t>
            </a:r>
          </a:p>
        </p:txBody>
      </p:sp>
      <p:sp>
        <p:nvSpPr>
          <p:cNvPr id="3" name="Pfeil: nach links 2">
            <a:extLst>
              <a:ext uri="{FF2B5EF4-FFF2-40B4-BE49-F238E27FC236}">
                <a16:creationId xmlns:a16="http://schemas.microsoft.com/office/drawing/2014/main" id="{7D5070B3-D2AF-07F2-9550-B60D0DE96ED9}"/>
              </a:ext>
            </a:extLst>
          </p:cNvPr>
          <p:cNvSpPr/>
          <p:nvPr/>
        </p:nvSpPr>
        <p:spPr>
          <a:xfrm>
            <a:off x="4393706" y="3203973"/>
            <a:ext cx="2892919" cy="1009650"/>
          </a:xfrm>
          <a:prstGeom prst="leftArrow">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112 Abs. 2 Nr. 1 -3 StPO</a:t>
            </a:r>
          </a:p>
        </p:txBody>
      </p:sp>
      <p:sp>
        <p:nvSpPr>
          <p:cNvPr id="4" name="Pfeil: nach links 3">
            <a:extLst>
              <a:ext uri="{FF2B5EF4-FFF2-40B4-BE49-F238E27FC236}">
                <a16:creationId xmlns:a16="http://schemas.microsoft.com/office/drawing/2014/main" id="{1EB3A99E-7881-F88B-17C3-132BE9C31B40}"/>
              </a:ext>
            </a:extLst>
          </p:cNvPr>
          <p:cNvSpPr/>
          <p:nvPr/>
        </p:nvSpPr>
        <p:spPr>
          <a:xfrm>
            <a:off x="4393706" y="4213623"/>
            <a:ext cx="2892919" cy="1009650"/>
          </a:xfrm>
          <a:prstGeom prst="leftArrow">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112a Abs. 1 StPO</a:t>
            </a:r>
          </a:p>
        </p:txBody>
      </p:sp>
    </p:spTree>
    <p:extLst>
      <p:ext uri="{BB962C8B-B14F-4D97-AF65-F5344CB8AC3E}">
        <p14:creationId xmlns:p14="http://schemas.microsoft.com/office/powerpoint/2010/main" val="2711896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left)">
                                      <p:cBhvr>
                                        <p:cTn id="25" dur="500"/>
                                        <p:tgtEl>
                                          <p:spTgt spid="8">
                                            <p:txEl>
                                              <p:pRg st="2" end="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left)">
                                      <p:cBhvr>
                                        <p:cTn id="38" dur="500"/>
                                        <p:tgtEl>
                                          <p:spTgt spid="8">
                                            <p:txEl>
                                              <p:pRg st="4" end="4"/>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wipe(left)">
                                      <p:cBhvr>
                                        <p:cTn id="41" dur="500"/>
                                        <p:tgtEl>
                                          <p:spTgt spid="8">
                                            <p:txEl>
                                              <p:pRg st="5" end="5"/>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wipe(left)">
                                      <p:cBhvr>
                                        <p:cTn id="44" dur="500"/>
                                        <p:tgtEl>
                                          <p:spTgt spid="8">
                                            <p:txEl>
                                              <p:pRg st="6" end="6"/>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left)">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animEffect transition="in" filter="wipe(left)">
                                      <p:cBhvr>
                                        <p:cTn id="57" dur="500"/>
                                        <p:tgtEl>
                                          <p:spTgt spid="8">
                                            <p:txEl>
                                              <p:pRg st="8" end="8"/>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8">
                                            <p:txEl>
                                              <p:pRg st="9" end="9"/>
                                            </p:txEl>
                                          </p:spTgt>
                                        </p:tgtEl>
                                        <p:attrNameLst>
                                          <p:attrName>style.visibility</p:attrName>
                                        </p:attrNameLst>
                                      </p:cBhvr>
                                      <p:to>
                                        <p:strVal val="visible"/>
                                      </p:to>
                                    </p:set>
                                    <p:animEffect transition="in" filter="wipe(left)">
                                      <p:cBhvr>
                                        <p:cTn id="60" dur="500"/>
                                        <p:tgtEl>
                                          <p:spTgt spid="8">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right)">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525859C-11A2-333D-30A7-20C0B89C3572}"/>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7CD54D4F-2B0A-844F-57EF-8A4A1BE16139}"/>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354AB12-D1FD-6AEB-E236-D3C5CDD33F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Dauer der Untersuchungshaft:</a:t>
            </a:r>
          </a:p>
          <a:p>
            <a:pPr marL="742950" lvl="1" indent="-285750">
              <a:buFont typeface="Arial" panose="020B0604020202020204" pitchFamily="34" charset="0"/>
              <a:buChar char="•"/>
            </a:pPr>
            <a:r>
              <a:rPr lang="de-DE" dirty="0">
                <a:solidFill>
                  <a:schemeClr val="tx1"/>
                </a:solidFill>
              </a:rPr>
              <a:t>Nicht länger als sechs Monate Dauer</a:t>
            </a:r>
          </a:p>
          <a:p>
            <a:pPr marL="742950" lvl="1" indent="-285750">
              <a:buFont typeface="Arial" panose="020B0604020202020204" pitchFamily="34" charset="0"/>
              <a:buChar char="•"/>
            </a:pPr>
            <a:r>
              <a:rPr lang="de-DE" dirty="0">
                <a:solidFill>
                  <a:schemeClr val="tx1"/>
                </a:solidFill>
              </a:rPr>
              <a:t>Kammergericht prüft ob auch länger</a:t>
            </a:r>
          </a:p>
          <a:p>
            <a:pPr marL="742950" lvl="1" indent="-285750">
              <a:buFont typeface="Arial" panose="020B0604020202020204" pitchFamily="34" charset="0"/>
              <a:buChar char="•"/>
            </a:pPr>
            <a:r>
              <a:rPr lang="de-DE" dirty="0">
                <a:solidFill>
                  <a:schemeClr val="tx1"/>
                </a:solidFill>
              </a:rPr>
              <a:t>Verlängerung alle drei Monate</a:t>
            </a:r>
          </a:p>
          <a:p>
            <a:r>
              <a:rPr lang="de-DE" dirty="0">
                <a:solidFill>
                  <a:schemeClr val="tx1"/>
                </a:solidFill>
                <a:highlight>
                  <a:srgbClr val="83CBEB"/>
                </a:highlight>
              </a:rPr>
              <a:t>Haftbeschränkung:</a:t>
            </a:r>
          </a:p>
          <a:p>
            <a:pPr marL="742950" lvl="1" indent="-285750">
              <a:buFont typeface="Arial" panose="020B0604020202020204" pitchFamily="34" charset="0"/>
              <a:buChar char="•"/>
            </a:pPr>
            <a:r>
              <a:rPr lang="de-DE" dirty="0">
                <a:solidFill>
                  <a:schemeClr val="tx1"/>
                </a:solidFill>
              </a:rPr>
              <a:t>Beschränkung über Anordnungen</a:t>
            </a:r>
          </a:p>
          <a:p>
            <a:pPr marL="742950" lvl="1" indent="-285750">
              <a:buFont typeface="Arial" panose="020B0604020202020204" pitchFamily="34" charset="0"/>
              <a:buChar char="•"/>
            </a:pPr>
            <a:r>
              <a:rPr lang="de-DE" dirty="0">
                <a:solidFill>
                  <a:schemeClr val="tx1"/>
                </a:solidFill>
              </a:rPr>
              <a:t>Empfangsbeschränkung</a:t>
            </a:r>
          </a:p>
          <a:p>
            <a:pPr marL="742950" lvl="1" indent="-285750">
              <a:buFont typeface="Arial" panose="020B0604020202020204" pitchFamily="34" charset="0"/>
              <a:buChar char="•"/>
            </a:pPr>
            <a:r>
              <a:rPr lang="de-DE" dirty="0">
                <a:solidFill>
                  <a:schemeClr val="tx1"/>
                </a:solidFill>
              </a:rPr>
              <a:t>Einzelhaft usw.</a:t>
            </a:r>
          </a:p>
          <a:p>
            <a:r>
              <a:rPr lang="de-DE" dirty="0">
                <a:solidFill>
                  <a:schemeClr val="tx1"/>
                </a:solidFill>
                <a:highlight>
                  <a:srgbClr val="FFC000"/>
                </a:highlight>
              </a:rPr>
              <a:t>Rechtsmittelmöglichkeit:</a:t>
            </a:r>
          </a:p>
          <a:p>
            <a:pPr marL="742950" lvl="1" indent="-285750">
              <a:buFont typeface="Arial" panose="020B0604020202020204" pitchFamily="34" charset="0"/>
              <a:buChar char="•"/>
            </a:pPr>
            <a:r>
              <a:rPr lang="de-DE" dirty="0">
                <a:solidFill>
                  <a:schemeClr val="tx1"/>
                </a:solidFill>
              </a:rPr>
              <a:t>Haftbeschwerde</a:t>
            </a:r>
          </a:p>
          <a:p>
            <a:pPr marL="742950" lvl="1" indent="-285750">
              <a:buFont typeface="Arial" panose="020B0604020202020204" pitchFamily="34" charset="0"/>
              <a:buChar char="•"/>
            </a:pPr>
            <a:r>
              <a:rPr lang="de-DE" dirty="0">
                <a:solidFill>
                  <a:schemeClr val="tx1"/>
                </a:solidFill>
              </a:rPr>
              <a:t>Haftprüfung</a:t>
            </a:r>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7147951" y="981075"/>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hteck 8">
            <a:extLst>
              <a:ext uri="{FF2B5EF4-FFF2-40B4-BE49-F238E27FC236}">
                <a16:creationId xmlns:a16="http://schemas.microsoft.com/office/drawing/2014/main" id="{906BEC07-2C80-04CF-1B54-A47A2A363207}"/>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Der Untersuchungshaftbefehl</a:t>
            </a:r>
          </a:p>
        </p:txBody>
      </p:sp>
      <p:grpSp>
        <p:nvGrpSpPr>
          <p:cNvPr id="15" name="Gruppieren 14">
            <a:extLst>
              <a:ext uri="{FF2B5EF4-FFF2-40B4-BE49-F238E27FC236}">
                <a16:creationId xmlns:a16="http://schemas.microsoft.com/office/drawing/2014/main" id="{01983978-F244-0661-3729-869A5CC197EF}"/>
              </a:ext>
            </a:extLst>
          </p:cNvPr>
          <p:cNvGrpSpPr/>
          <p:nvPr/>
        </p:nvGrpSpPr>
        <p:grpSpPr>
          <a:xfrm>
            <a:off x="4783889" y="264136"/>
            <a:ext cx="1147919" cy="1132907"/>
            <a:chOff x="7986563" y="1929391"/>
            <a:chExt cx="1147919" cy="1132907"/>
          </a:xfrm>
        </p:grpSpPr>
        <p:sp>
          <p:nvSpPr>
            <p:cNvPr id="53" name="Ellipse 52">
              <a:extLst>
                <a:ext uri="{FF2B5EF4-FFF2-40B4-BE49-F238E27FC236}">
                  <a16:creationId xmlns:a16="http://schemas.microsoft.com/office/drawing/2014/main" id="{4984EC95-2E6D-4527-A45B-61C8A86F5353}"/>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 name="Grafik 99">
              <a:extLst>
                <a:ext uri="{FF2B5EF4-FFF2-40B4-BE49-F238E27FC236}">
                  <a16:creationId xmlns:a16="http://schemas.microsoft.com/office/drawing/2014/main" id="{50F404EF-6FC6-4278-83E3-3395F9B4DB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2" name="Pfeil: nach links 1">
            <a:extLst>
              <a:ext uri="{FF2B5EF4-FFF2-40B4-BE49-F238E27FC236}">
                <a16:creationId xmlns:a16="http://schemas.microsoft.com/office/drawing/2014/main" id="{A5E9D346-66C5-46F1-EC0C-1E60F94B75CB}"/>
              </a:ext>
            </a:extLst>
          </p:cNvPr>
          <p:cNvSpPr/>
          <p:nvPr/>
        </p:nvSpPr>
        <p:spPr>
          <a:xfrm>
            <a:off x="5643651" y="2029302"/>
            <a:ext cx="3573007" cy="1049184"/>
          </a:xfrm>
          <a:prstGeom prst="leftArrow">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121 Abs. 1 StPO + § 122 Abs. 1 und 4 S. 2 StPO </a:t>
            </a:r>
          </a:p>
        </p:txBody>
      </p:sp>
      <p:sp>
        <p:nvSpPr>
          <p:cNvPr id="3" name="Pfeil: nach links 2">
            <a:extLst>
              <a:ext uri="{FF2B5EF4-FFF2-40B4-BE49-F238E27FC236}">
                <a16:creationId xmlns:a16="http://schemas.microsoft.com/office/drawing/2014/main" id="{7D5070B3-D2AF-07F2-9550-B60D0DE96ED9}"/>
              </a:ext>
            </a:extLst>
          </p:cNvPr>
          <p:cNvSpPr/>
          <p:nvPr/>
        </p:nvSpPr>
        <p:spPr>
          <a:xfrm>
            <a:off x="5643651" y="3151116"/>
            <a:ext cx="3571005" cy="1009650"/>
          </a:xfrm>
          <a:prstGeom prst="leftArrow">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119 Abs. 1 S. 2 Nr. 1 – 5 StPO</a:t>
            </a:r>
          </a:p>
        </p:txBody>
      </p:sp>
    </p:spTree>
    <p:extLst>
      <p:ext uri="{BB962C8B-B14F-4D97-AF65-F5344CB8AC3E}">
        <p14:creationId xmlns:p14="http://schemas.microsoft.com/office/powerpoint/2010/main" val="821143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left)">
                                      <p:cBhvr>
                                        <p:cTn id="25" dur="500"/>
                                        <p:tgtEl>
                                          <p:spTgt spid="8">
                                            <p:txEl>
                                              <p:pRg st="2" end="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left)">
                                      <p:cBhvr>
                                        <p:cTn id="38" dur="500"/>
                                        <p:tgtEl>
                                          <p:spTgt spid="8">
                                            <p:txEl>
                                              <p:pRg st="4" end="4"/>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wipe(left)">
                                      <p:cBhvr>
                                        <p:cTn id="41" dur="500"/>
                                        <p:tgtEl>
                                          <p:spTgt spid="8">
                                            <p:txEl>
                                              <p:pRg st="5" end="5"/>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wipe(left)">
                                      <p:cBhvr>
                                        <p:cTn id="44" dur="500"/>
                                        <p:tgtEl>
                                          <p:spTgt spid="8">
                                            <p:txEl>
                                              <p:pRg st="6" end="6"/>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left)">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animEffect transition="in" filter="wipe(left)">
                                      <p:cBhvr>
                                        <p:cTn id="57" dur="500"/>
                                        <p:tgtEl>
                                          <p:spTgt spid="8">
                                            <p:txEl>
                                              <p:pRg st="8" end="8"/>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8">
                                            <p:txEl>
                                              <p:pRg st="9" end="9"/>
                                            </p:txEl>
                                          </p:spTgt>
                                        </p:tgtEl>
                                        <p:attrNameLst>
                                          <p:attrName>style.visibility</p:attrName>
                                        </p:attrNameLst>
                                      </p:cBhvr>
                                      <p:to>
                                        <p:strVal val="visible"/>
                                      </p:to>
                                    </p:set>
                                    <p:animEffect transition="in" filter="wipe(left)">
                                      <p:cBhvr>
                                        <p:cTn id="60" dur="500"/>
                                        <p:tgtEl>
                                          <p:spTgt spid="8">
                                            <p:txEl>
                                              <p:pRg st="9" end="9"/>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8">
                                            <p:txEl>
                                              <p:pRg st="10" end="10"/>
                                            </p:txEl>
                                          </p:spTgt>
                                        </p:tgtEl>
                                        <p:attrNameLst>
                                          <p:attrName>style.visibility</p:attrName>
                                        </p:attrNameLst>
                                      </p:cBhvr>
                                      <p:to>
                                        <p:strVal val="visible"/>
                                      </p:to>
                                    </p:set>
                                    <p:animEffect transition="in" filter="wipe(left)">
                                      <p:cBhvr>
                                        <p:cTn id="63"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525859C-11A2-333D-30A7-20C0B89C3572}"/>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7CD54D4F-2B0A-844F-57EF-8A4A1BE16139}"/>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354AB12-D1FD-6AEB-E236-D3C5CDD33F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Zweck:</a:t>
            </a:r>
          </a:p>
          <a:p>
            <a:pPr marL="742950" lvl="1" indent="-285750">
              <a:buFont typeface="Arial" panose="020B0604020202020204" pitchFamily="34" charset="0"/>
              <a:buChar char="•"/>
            </a:pPr>
            <a:r>
              <a:rPr lang="de-DE" dirty="0">
                <a:solidFill>
                  <a:schemeClr val="tx1"/>
                </a:solidFill>
              </a:rPr>
              <a:t>Greift die Zulassungsvoraussetzung beim Erlass an</a:t>
            </a:r>
          </a:p>
          <a:p>
            <a:r>
              <a:rPr lang="de-DE" dirty="0">
                <a:solidFill>
                  <a:schemeClr val="tx1"/>
                </a:solidFill>
                <a:highlight>
                  <a:srgbClr val="83CBEB"/>
                </a:highlight>
              </a:rPr>
              <a:t>Zuständig dafür ist:</a:t>
            </a:r>
          </a:p>
          <a:p>
            <a:pPr marL="742950" lvl="1" indent="-285750">
              <a:buFont typeface="Arial" panose="020B0604020202020204" pitchFamily="34" charset="0"/>
              <a:buChar char="•"/>
            </a:pPr>
            <a:r>
              <a:rPr lang="de-DE" dirty="0">
                <a:solidFill>
                  <a:schemeClr val="tx1"/>
                </a:solidFill>
              </a:rPr>
              <a:t>Die Prüfung übernimmt das Rechtsmittelgericht</a:t>
            </a:r>
          </a:p>
          <a:p>
            <a:r>
              <a:rPr lang="de-DE" dirty="0">
                <a:solidFill>
                  <a:schemeClr val="tx1"/>
                </a:solidFill>
                <a:highlight>
                  <a:srgbClr val="FFC000"/>
                </a:highlight>
              </a:rPr>
              <a:t>Mögliche Ausgänge der Haftbeschwerde sind:</a:t>
            </a:r>
          </a:p>
          <a:p>
            <a:pPr marL="742950" lvl="1" indent="-285750">
              <a:buFont typeface="Arial" panose="020B0604020202020204" pitchFamily="34" charset="0"/>
              <a:buChar char="•"/>
            </a:pPr>
            <a:r>
              <a:rPr lang="de-DE" dirty="0">
                <a:solidFill>
                  <a:schemeClr val="tx1"/>
                </a:solidFill>
              </a:rPr>
              <a:t>Aufhebung des Haftbefehls </a:t>
            </a:r>
          </a:p>
          <a:p>
            <a:pPr marL="742950" lvl="1" indent="-285750">
              <a:buFont typeface="Arial" panose="020B0604020202020204" pitchFamily="34" charset="0"/>
              <a:buChar char="•"/>
            </a:pPr>
            <a:r>
              <a:rPr lang="de-DE" dirty="0">
                <a:solidFill>
                  <a:schemeClr val="tx1"/>
                </a:solidFill>
              </a:rPr>
              <a:t>Ablehnung der Haftbeschwerde</a:t>
            </a:r>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7147951" y="981075"/>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hteck 8">
            <a:extLst>
              <a:ext uri="{FF2B5EF4-FFF2-40B4-BE49-F238E27FC236}">
                <a16:creationId xmlns:a16="http://schemas.microsoft.com/office/drawing/2014/main" id="{906BEC07-2C80-04CF-1B54-A47A2A363207}"/>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Haftbeschwerde</a:t>
            </a:r>
          </a:p>
        </p:txBody>
      </p:sp>
      <p:grpSp>
        <p:nvGrpSpPr>
          <p:cNvPr id="15" name="Gruppieren 14">
            <a:extLst>
              <a:ext uri="{FF2B5EF4-FFF2-40B4-BE49-F238E27FC236}">
                <a16:creationId xmlns:a16="http://schemas.microsoft.com/office/drawing/2014/main" id="{01983978-F244-0661-3729-869A5CC197EF}"/>
              </a:ext>
            </a:extLst>
          </p:cNvPr>
          <p:cNvGrpSpPr/>
          <p:nvPr/>
        </p:nvGrpSpPr>
        <p:grpSpPr>
          <a:xfrm>
            <a:off x="4783889" y="264136"/>
            <a:ext cx="1147919" cy="1132907"/>
            <a:chOff x="7986563" y="1929391"/>
            <a:chExt cx="1147919" cy="1132907"/>
          </a:xfrm>
        </p:grpSpPr>
        <p:sp>
          <p:nvSpPr>
            <p:cNvPr id="53" name="Ellipse 52">
              <a:extLst>
                <a:ext uri="{FF2B5EF4-FFF2-40B4-BE49-F238E27FC236}">
                  <a16:creationId xmlns:a16="http://schemas.microsoft.com/office/drawing/2014/main" id="{4984EC95-2E6D-4527-A45B-61C8A86F5353}"/>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 name="Grafik 99">
              <a:extLst>
                <a:ext uri="{FF2B5EF4-FFF2-40B4-BE49-F238E27FC236}">
                  <a16:creationId xmlns:a16="http://schemas.microsoft.com/office/drawing/2014/main" id="{50F404EF-6FC6-4278-83E3-3395F9B4DB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4" name="Pfeil: nach links 3">
            <a:extLst>
              <a:ext uri="{FF2B5EF4-FFF2-40B4-BE49-F238E27FC236}">
                <a16:creationId xmlns:a16="http://schemas.microsoft.com/office/drawing/2014/main" id="{1EB3A99E-7881-F88B-17C3-132BE9C31B40}"/>
              </a:ext>
            </a:extLst>
          </p:cNvPr>
          <p:cNvSpPr/>
          <p:nvPr/>
        </p:nvSpPr>
        <p:spPr>
          <a:xfrm rot="16200000">
            <a:off x="4924786" y="2800711"/>
            <a:ext cx="5786289" cy="1242444"/>
          </a:xfrm>
          <a:prstGeom prst="leftArrow">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nchorCtr="0"/>
          <a:lstStyle/>
          <a:p>
            <a:pPr algn="ctr"/>
            <a:r>
              <a:rPr lang="de-DE" dirty="0"/>
              <a:t>§ 304 StPO</a:t>
            </a:r>
          </a:p>
        </p:txBody>
      </p:sp>
    </p:spTree>
    <p:extLst>
      <p:ext uri="{BB962C8B-B14F-4D97-AF65-F5344CB8AC3E}">
        <p14:creationId xmlns:p14="http://schemas.microsoft.com/office/powerpoint/2010/main" val="1493345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left)">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wipe(left)">
                                      <p:cBhvr>
                                        <p:cTn id="35" dur="500"/>
                                        <p:tgtEl>
                                          <p:spTgt spid="8">
                                            <p:txEl>
                                              <p:pRg st="4" end="4"/>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left)">
                                      <p:cBhvr>
                                        <p:cTn id="38" dur="500"/>
                                        <p:tgtEl>
                                          <p:spTgt spid="8">
                                            <p:txEl>
                                              <p:pRg st="5" end="5"/>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wipe(left)">
                                      <p:cBhvr>
                                        <p:cTn id="41" dur="500"/>
                                        <p:tgtEl>
                                          <p:spTgt spid="8">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525859C-11A2-333D-30A7-20C0B89C3572}"/>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7CD54D4F-2B0A-844F-57EF-8A4A1BE16139}"/>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354AB12-D1FD-6AEB-E236-D3C5CDD33F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Zweck:</a:t>
            </a:r>
          </a:p>
          <a:p>
            <a:pPr marL="742950" lvl="1" indent="-285750">
              <a:buFont typeface="Arial" panose="020B0604020202020204" pitchFamily="34" charset="0"/>
              <a:buChar char="•"/>
            </a:pPr>
            <a:r>
              <a:rPr lang="de-DE" dirty="0">
                <a:solidFill>
                  <a:schemeClr val="tx1"/>
                </a:solidFill>
              </a:rPr>
              <a:t>Greift die aktuellen Haftumstände an</a:t>
            </a:r>
          </a:p>
          <a:p>
            <a:r>
              <a:rPr lang="de-DE" dirty="0">
                <a:solidFill>
                  <a:schemeClr val="tx1"/>
                </a:solidFill>
                <a:highlight>
                  <a:srgbClr val="83CBEB"/>
                </a:highlight>
              </a:rPr>
              <a:t>Zuständig dafür ist:</a:t>
            </a:r>
          </a:p>
          <a:p>
            <a:pPr marL="742950" lvl="1" indent="-285750">
              <a:buFont typeface="Arial" panose="020B0604020202020204" pitchFamily="34" charset="0"/>
              <a:buChar char="•"/>
            </a:pPr>
            <a:r>
              <a:rPr lang="de-DE" dirty="0">
                <a:solidFill>
                  <a:schemeClr val="tx1"/>
                </a:solidFill>
              </a:rPr>
              <a:t>Das Gericht bei dem die Haftsache liegt</a:t>
            </a:r>
          </a:p>
          <a:p>
            <a:pPr marL="742950" lvl="1" indent="-285750">
              <a:buFont typeface="Arial" panose="020B0604020202020204" pitchFamily="34" charset="0"/>
              <a:buChar char="•"/>
            </a:pPr>
            <a:r>
              <a:rPr lang="de-DE" dirty="0">
                <a:solidFill>
                  <a:schemeClr val="tx1"/>
                </a:solidFill>
              </a:rPr>
              <a:t>Es muss mündlicher Haftprüfungstermin anberaumt werden</a:t>
            </a:r>
          </a:p>
          <a:p>
            <a:pPr marL="1200150" lvl="2" indent="-285750">
              <a:buFont typeface="Arial" panose="020B0604020202020204" pitchFamily="34" charset="0"/>
              <a:buChar char="•"/>
            </a:pPr>
            <a:r>
              <a:rPr lang="de-DE" dirty="0">
                <a:solidFill>
                  <a:schemeClr val="tx1"/>
                </a:solidFill>
              </a:rPr>
              <a:t>Innerhalb von zwei Wochen (§ 118 Abs. 5 StPO)</a:t>
            </a:r>
          </a:p>
          <a:p>
            <a:r>
              <a:rPr lang="de-DE" dirty="0">
                <a:solidFill>
                  <a:schemeClr val="tx1"/>
                </a:solidFill>
                <a:highlight>
                  <a:srgbClr val="FFC000"/>
                </a:highlight>
              </a:rPr>
              <a:t>Mögliche Ausgänge der Haftprüfung sind:</a:t>
            </a:r>
          </a:p>
          <a:p>
            <a:pPr marL="742950" lvl="1" indent="-285750">
              <a:buFont typeface="Arial" panose="020B0604020202020204" pitchFamily="34" charset="0"/>
              <a:buChar char="•"/>
            </a:pPr>
            <a:r>
              <a:rPr lang="de-DE" dirty="0">
                <a:solidFill>
                  <a:schemeClr val="tx1"/>
                </a:solidFill>
              </a:rPr>
              <a:t>Aufhebung des Haftbefehls </a:t>
            </a:r>
          </a:p>
          <a:p>
            <a:pPr marL="742950" lvl="1" indent="-285750">
              <a:buFont typeface="Arial" panose="020B0604020202020204" pitchFamily="34" charset="0"/>
              <a:buChar char="•"/>
            </a:pPr>
            <a:r>
              <a:rPr lang="de-DE" dirty="0">
                <a:solidFill>
                  <a:schemeClr val="tx1"/>
                </a:solidFill>
              </a:rPr>
              <a:t>Fortdauer der Haft</a:t>
            </a:r>
          </a:p>
          <a:p>
            <a:pPr marL="742950" lvl="1" indent="-285750">
              <a:buFont typeface="Arial" panose="020B0604020202020204" pitchFamily="34" charset="0"/>
              <a:buChar char="•"/>
            </a:pPr>
            <a:r>
              <a:rPr lang="de-DE" dirty="0">
                <a:solidFill>
                  <a:schemeClr val="tx1"/>
                </a:solidFill>
              </a:rPr>
              <a:t>Rücknahme des Haftprüfungsantrages</a:t>
            </a:r>
          </a:p>
          <a:p>
            <a:pPr marL="742950" lvl="1" indent="-285750">
              <a:buFont typeface="Arial" panose="020B0604020202020204" pitchFamily="34" charset="0"/>
              <a:buChar char="•"/>
            </a:pPr>
            <a:r>
              <a:rPr lang="de-DE" dirty="0">
                <a:solidFill>
                  <a:schemeClr val="tx1"/>
                </a:solidFill>
              </a:rPr>
              <a:t>Haftverschonung</a:t>
            </a:r>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7147951" y="981075"/>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hteck 8">
            <a:extLst>
              <a:ext uri="{FF2B5EF4-FFF2-40B4-BE49-F238E27FC236}">
                <a16:creationId xmlns:a16="http://schemas.microsoft.com/office/drawing/2014/main" id="{906BEC07-2C80-04CF-1B54-A47A2A363207}"/>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Haftprüfung</a:t>
            </a:r>
          </a:p>
        </p:txBody>
      </p:sp>
      <p:grpSp>
        <p:nvGrpSpPr>
          <p:cNvPr id="15" name="Gruppieren 14">
            <a:extLst>
              <a:ext uri="{FF2B5EF4-FFF2-40B4-BE49-F238E27FC236}">
                <a16:creationId xmlns:a16="http://schemas.microsoft.com/office/drawing/2014/main" id="{01983978-F244-0661-3729-869A5CC197EF}"/>
              </a:ext>
            </a:extLst>
          </p:cNvPr>
          <p:cNvGrpSpPr/>
          <p:nvPr/>
        </p:nvGrpSpPr>
        <p:grpSpPr>
          <a:xfrm>
            <a:off x="4783889" y="264136"/>
            <a:ext cx="1147919" cy="1132907"/>
            <a:chOff x="7986563" y="1929391"/>
            <a:chExt cx="1147919" cy="1132907"/>
          </a:xfrm>
        </p:grpSpPr>
        <p:sp>
          <p:nvSpPr>
            <p:cNvPr id="53" name="Ellipse 52">
              <a:extLst>
                <a:ext uri="{FF2B5EF4-FFF2-40B4-BE49-F238E27FC236}">
                  <a16:creationId xmlns:a16="http://schemas.microsoft.com/office/drawing/2014/main" id="{4984EC95-2E6D-4527-A45B-61C8A86F5353}"/>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 name="Grafik 99">
              <a:extLst>
                <a:ext uri="{FF2B5EF4-FFF2-40B4-BE49-F238E27FC236}">
                  <a16:creationId xmlns:a16="http://schemas.microsoft.com/office/drawing/2014/main" id="{50F404EF-6FC6-4278-83E3-3395F9B4DB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4" name="Pfeil: nach links 3">
            <a:extLst>
              <a:ext uri="{FF2B5EF4-FFF2-40B4-BE49-F238E27FC236}">
                <a16:creationId xmlns:a16="http://schemas.microsoft.com/office/drawing/2014/main" id="{1EB3A99E-7881-F88B-17C3-132BE9C31B40}"/>
              </a:ext>
            </a:extLst>
          </p:cNvPr>
          <p:cNvSpPr/>
          <p:nvPr/>
        </p:nvSpPr>
        <p:spPr>
          <a:xfrm rot="16200000">
            <a:off x="5570270" y="2824732"/>
            <a:ext cx="5786289" cy="1242444"/>
          </a:xfrm>
          <a:prstGeom prst="leftArrow">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nchorCtr="0"/>
          <a:lstStyle/>
          <a:p>
            <a:pPr algn="ctr"/>
            <a:r>
              <a:rPr lang="de-DE" dirty="0"/>
              <a:t>§ 117 ff. StPO</a:t>
            </a:r>
          </a:p>
        </p:txBody>
      </p:sp>
    </p:spTree>
    <p:extLst>
      <p:ext uri="{BB962C8B-B14F-4D97-AF65-F5344CB8AC3E}">
        <p14:creationId xmlns:p14="http://schemas.microsoft.com/office/powerpoint/2010/main" val="2144588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left)">
                                      <p:cBhvr>
                                        <p:cTn id="30" dur="500"/>
                                        <p:tgtEl>
                                          <p:spTgt spid="8">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left)">
                                      <p:cBhvr>
                                        <p:cTn id="33" dur="500"/>
                                        <p:tgtEl>
                                          <p:spTgt spid="8">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wipe(left)">
                                      <p:cBhvr>
                                        <p:cTn id="36" dur="500"/>
                                        <p:tgtEl>
                                          <p:spTgt spid="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wipe(left)">
                                      <p:cBhvr>
                                        <p:cTn id="41" dur="500"/>
                                        <p:tgtEl>
                                          <p:spTgt spid="8">
                                            <p:txEl>
                                              <p:pRg st="6" end="6"/>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wipe(left)">
                                      <p:cBhvr>
                                        <p:cTn id="44" dur="500"/>
                                        <p:tgtEl>
                                          <p:spTgt spid="8">
                                            <p:txEl>
                                              <p:pRg st="7" end="7"/>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500"/>
                                        <p:tgtEl>
                                          <p:spTgt spid="8">
                                            <p:txEl>
                                              <p:pRg st="8" end="8"/>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8">
                                            <p:txEl>
                                              <p:pRg st="9" end="9"/>
                                            </p:txEl>
                                          </p:spTgt>
                                        </p:tgtEl>
                                        <p:attrNameLst>
                                          <p:attrName>style.visibility</p:attrName>
                                        </p:attrNameLst>
                                      </p:cBhvr>
                                      <p:to>
                                        <p:strVal val="visible"/>
                                      </p:to>
                                    </p:set>
                                    <p:animEffect transition="in" filter="wipe(left)">
                                      <p:cBhvr>
                                        <p:cTn id="50" dur="500"/>
                                        <p:tgtEl>
                                          <p:spTgt spid="8">
                                            <p:txEl>
                                              <p:pRg st="9" end="9"/>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8">
                                            <p:txEl>
                                              <p:pRg st="10" end="10"/>
                                            </p:txEl>
                                          </p:spTgt>
                                        </p:tgtEl>
                                        <p:attrNameLst>
                                          <p:attrName>style.visibility</p:attrName>
                                        </p:attrNameLst>
                                      </p:cBhvr>
                                      <p:to>
                                        <p:strVal val="visible"/>
                                      </p:to>
                                    </p:set>
                                    <p:animEffect transition="in" filter="wipe(left)">
                                      <p:cBhvr>
                                        <p:cTn id="53" dur="500"/>
                                        <p:tgtEl>
                                          <p:spTgt spid="8">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up)">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525859C-11A2-333D-30A7-20C0B89C3572}"/>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7CD54D4F-2B0A-844F-57EF-8A4A1BE16139}"/>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354AB12-D1FD-6AEB-E236-D3C5CDD33F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Sinn?:</a:t>
            </a:r>
          </a:p>
          <a:p>
            <a:pPr marL="742950" lvl="1" indent="-285750">
              <a:buFont typeface="Arial" panose="020B0604020202020204" pitchFamily="34" charset="0"/>
              <a:buChar char="•"/>
            </a:pPr>
            <a:r>
              <a:rPr lang="de-DE" dirty="0">
                <a:solidFill>
                  <a:schemeClr val="tx1"/>
                </a:solidFill>
              </a:rPr>
              <a:t>Beschuldigter ist nicht in Haft aber man hat trotzdem Kontrolle</a:t>
            </a:r>
          </a:p>
          <a:p>
            <a:r>
              <a:rPr lang="de-DE" dirty="0">
                <a:solidFill>
                  <a:schemeClr val="tx1"/>
                </a:solidFill>
                <a:highlight>
                  <a:srgbClr val="83CBEB"/>
                </a:highlight>
              </a:rPr>
              <a:t>Auflagen:</a:t>
            </a:r>
          </a:p>
          <a:p>
            <a:pPr marL="742950" lvl="1" indent="-285750">
              <a:buFont typeface="Arial" panose="020B0604020202020204" pitchFamily="34" charset="0"/>
              <a:buChar char="•"/>
            </a:pPr>
            <a:r>
              <a:rPr lang="de-DE" dirty="0">
                <a:solidFill>
                  <a:schemeClr val="tx1"/>
                </a:solidFill>
              </a:rPr>
              <a:t>Das Gericht entscheidet über Auflagen</a:t>
            </a:r>
          </a:p>
          <a:p>
            <a:pPr marL="742950" lvl="1" indent="-285750">
              <a:buFont typeface="Arial" panose="020B0604020202020204" pitchFamily="34" charset="0"/>
              <a:buChar char="•"/>
            </a:pPr>
            <a:r>
              <a:rPr lang="de-DE" dirty="0">
                <a:solidFill>
                  <a:schemeClr val="tx1"/>
                </a:solidFill>
              </a:rPr>
              <a:t>Auflagen befinden sich im Abs. 1 S. 2 Nr. 1 – 4 StPO</a:t>
            </a:r>
          </a:p>
          <a:p>
            <a:r>
              <a:rPr lang="de-DE" dirty="0">
                <a:solidFill>
                  <a:schemeClr val="tx1"/>
                </a:solidFill>
                <a:highlight>
                  <a:srgbClr val="FFC000"/>
                </a:highlight>
              </a:rPr>
              <a:t>Ausgang beim Verstoß gegen die Auflagen:</a:t>
            </a:r>
          </a:p>
          <a:p>
            <a:pPr marL="742950" lvl="1" indent="-285750">
              <a:buFont typeface="Arial" panose="020B0604020202020204" pitchFamily="34" charset="0"/>
              <a:buChar char="•"/>
            </a:pPr>
            <a:r>
              <a:rPr lang="de-DE" dirty="0">
                <a:solidFill>
                  <a:schemeClr val="tx1"/>
                </a:solidFill>
              </a:rPr>
              <a:t>Aufhebung der Haftverschonung +</a:t>
            </a:r>
          </a:p>
          <a:p>
            <a:pPr marL="742950" lvl="1" indent="-285750">
              <a:buFont typeface="Arial" panose="020B0604020202020204" pitchFamily="34" charset="0"/>
              <a:buChar char="•"/>
            </a:pPr>
            <a:r>
              <a:rPr lang="de-DE" dirty="0">
                <a:solidFill>
                  <a:schemeClr val="tx1"/>
                </a:solidFill>
              </a:rPr>
              <a:t>Haftbefehl wieder in Vollzug setzen </a:t>
            </a:r>
          </a:p>
          <a:p>
            <a:pPr marL="1200150" lvl="2" indent="-285750">
              <a:buFont typeface="Arial" panose="020B0604020202020204" pitchFamily="34" charset="0"/>
              <a:buChar char="•"/>
            </a:pPr>
            <a:r>
              <a:rPr lang="de-DE" dirty="0">
                <a:solidFill>
                  <a:schemeClr val="tx1"/>
                </a:solidFill>
              </a:rPr>
              <a:t>Abs. 4 Nr. 1 – 3 StPO</a:t>
            </a:r>
          </a:p>
          <a:p>
            <a:pPr marL="742950" lvl="1" indent="-285750">
              <a:buFont typeface="Arial" panose="020B0604020202020204" pitchFamily="34" charset="0"/>
              <a:buChar char="•"/>
            </a:pPr>
            <a:endParaRPr lang="de-DE" dirty="0">
              <a:solidFill>
                <a:schemeClr val="tx1"/>
              </a:solidFill>
            </a:endParaRPr>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7147951" y="981075"/>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Rechteck 8">
            <a:extLst>
              <a:ext uri="{FF2B5EF4-FFF2-40B4-BE49-F238E27FC236}">
                <a16:creationId xmlns:a16="http://schemas.microsoft.com/office/drawing/2014/main" id="{906BEC07-2C80-04CF-1B54-A47A2A363207}"/>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Haftverschonung</a:t>
            </a:r>
          </a:p>
        </p:txBody>
      </p:sp>
      <p:grpSp>
        <p:nvGrpSpPr>
          <p:cNvPr id="15" name="Gruppieren 14">
            <a:extLst>
              <a:ext uri="{FF2B5EF4-FFF2-40B4-BE49-F238E27FC236}">
                <a16:creationId xmlns:a16="http://schemas.microsoft.com/office/drawing/2014/main" id="{01983978-F244-0661-3729-869A5CC197EF}"/>
              </a:ext>
            </a:extLst>
          </p:cNvPr>
          <p:cNvGrpSpPr/>
          <p:nvPr/>
        </p:nvGrpSpPr>
        <p:grpSpPr>
          <a:xfrm>
            <a:off x="4783889" y="264136"/>
            <a:ext cx="1147919" cy="1132907"/>
            <a:chOff x="7986563" y="1929391"/>
            <a:chExt cx="1147919" cy="1132907"/>
          </a:xfrm>
        </p:grpSpPr>
        <p:sp>
          <p:nvSpPr>
            <p:cNvPr id="53" name="Ellipse 52">
              <a:extLst>
                <a:ext uri="{FF2B5EF4-FFF2-40B4-BE49-F238E27FC236}">
                  <a16:creationId xmlns:a16="http://schemas.microsoft.com/office/drawing/2014/main" id="{4984EC95-2E6D-4527-A45B-61C8A86F5353}"/>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 name="Grafik 99">
              <a:extLst>
                <a:ext uri="{FF2B5EF4-FFF2-40B4-BE49-F238E27FC236}">
                  <a16:creationId xmlns:a16="http://schemas.microsoft.com/office/drawing/2014/main" id="{50F404EF-6FC6-4278-83E3-3395F9B4DB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4" name="Pfeil: nach links 3">
            <a:extLst>
              <a:ext uri="{FF2B5EF4-FFF2-40B4-BE49-F238E27FC236}">
                <a16:creationId xmlns:a16="http://schemas.microsoft.com/office/drawing/2014/main" id="{1EB3A99E-7881-F88B-17C3-132BE9C31B40}"/>
              </a:ext>
            </a:extLst>
          </p:cNvPr>
          <p:cNvSpPr/>
          <p:nvPr/>
        </p:nvSpPr>
        <p:spPr>
          <a:xfrm rot="16200000">
            <a:off x="5570270" y="2824732"/>
            <a:ext cx="5786289" cy="1242444"/>
          </a:xfrm>
          <a:prstGeom prst="leftArrow">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nchorCtr="0"/>
          <a:lstStyle/>
          <a:p>
            <a:pPr algn="ctr"/>
            <a:r>
              <a:rPr lang="de-DE" dirty="0"/>
              <a:t>§ 116 ff. StPO</a:t>
            </a:r>
          </a:p>
        </p:txBody>
      </p:sp>
    </p:spTree>
    <p:extLst>
      <p:ext uri="{BB962C8B-B14F-4D97-AF65-F5344CB8AC3E}">
        <p14:creationId xmlns:p14="http://schemas.microsoft.com/office/powerpoint/2010/main" val="2086167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left)">
                                      <p:cBhvr>
                                        <p:cTn id="30" dur="500"/>
                                        <p:tgtEl>
                                          <p:spTgt spid="8">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left)">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left)">
                                      <p:cBhvr>
                                        <p:cTn id="38" dur="500"/>
                                        <p:tgtEl>
                                          <p:spTgt spid="8">
                                            <p:txEl>
                                              <p:pRg st="5" end="5"/>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wipe(left)">
                                      <p:cBhvr>
                                        <p:cTn id="41" dur="500"/>
                                        <p:tgtEl>
                                          <p:spTgt spid="8">
                                            <p:txEl>
                                              <p:pRg st="6" end="6"/>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wipe(left)">
                                      <p:cBhvr>
                                        <p:cTn id="44" dur="500"/>
                                        <p:tgtEl>
                                          <p:spTgt spid="8">
                                            <p:txEl>
                                              <p:pRg st="7" end="7"/>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up)">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feld 83">
            <a:extLst>
              <a:ext uri="{FF2B5EF4-FFF2-40B4-BE49-F238E27FC236}">
                <a16:creationId xmlns:a16="http://schemas.microsoft.com/office/drawing/2014/main" id="{E5F7CDB4-05B4-8404-CF8B-AA0587CB78AE}"/>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Ende des Ermittlungsverfahrens</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398631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Rechteck: abgerundete Ecken 13">
            <a:extLst>
              <a:ext uri="{FF2B5EF4-FFF2-40B4-BE49-F238E27FC236}">
                <a16:creationId xmlns:a16="http://schemas.microsoft.com/office/drawing/2014/main" id="{D14A0EF9-0C77-C44F-65EF-18DD6646F41D}"/>
              </a:ext>
            </a:extLst>
          </p:cNvPr>
          <p:cNvSpPr/>
          <p:nvPr/>
        </p:nvSpPr>
        <p:spPr>
          <a:xfrm>
            <a:off x="8764762" y="1272032"/>
            <a:ext cx="2843301" cy="540000"/>
          </a:xfrm>
          <a:prstGeom prst="roundRect">
            <a:avLst>
              <a:gd name="adj" fmla="val 5478"/>
            </a:avLst>
          </a:prstGeom>
          <a:gradFill>
            <a:gsLst>
              <a:gs pos="73000">
                <a:srgbClr val="2D923B"/>
              </a:gs>
              <a:gs pos="29000">
                <a:schemeClr val="accent3">
                  <a:lumMod val="75000"/>
                </a:schemeClr>
              </a:gs>
              <a:gs pos="87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 name="Rechteck: abgerundete Ecken 14">
            <a:extLst>
              <a:ext uri="{FF2B5EF4-FFF2-40B4-BE49-F238E27FC236}">
                <a16:creationId xmlns:a16="http://schemas.microsoft.com/office/drawing/2014/main" id="{7BC2EF38-9E6C-9A06-EFA2-D1AA9DFFF631}"/>
              </a:ext>
            </a:extLst>
          </p:cNvPr>
          <p:cNvSpPr/>
          <p:nvPr/>
        </p:nvSpPr>
        <p:spPr>
          <a:xfrm>
            <a:off x="8881973" y="1192382"/>
            <a:ext cx="2843301" cy="54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18BECA6-7530-4515-2734-0125C4600E8F}"/>
              </a:ext>
            </a:extLst>
          </p:cNvPr>
          <p:cNvSpPr txBox="1"/>
          <p:nvPr/>
        </p:nvSpPr>
        <p:spPr>
          <a:xfrm>
            <a:off x="8977846" y="1311955"/>
            <a:ext cx="2306246" cy="369332"/>
          </a:xfrm>
          <a:prstGeom prst="rect">
            <a:avLst/>
          </a:prstGeom>
          <a:noFill/>
        </p:spPr>
        <p:txBody>
          <a:bodyPr wrap="square" rtlCol="0">
            <a:spAutoFit/>
          </a:bodyPr>
          <a:lstStyle/>
          <a:p>
            <a:r>
              <a:rPr lang="de-DE" dirty="0">
                <a:solidFill>
                  <a:schemeClr val="bg1"/>
                </a:solidFill>
              </a:rPr>
              <a:t>Strafbefehlsverfahren</a:t>
            </a:r>
          </a:p>
        </p:txBody>
      </p:sp>
      <p:grpSp>
        <p:nvGrpSpPr>
          <p:cNvPr id="64" name="Gruppieren 63">
            <a:extLst>
              <a:ext uri="{FF2B5EF4-FFF2-40B4-BE49-F238E27FC236}">
                <a16:creationId xmlns:a16="http://schemas.microsoft.com/office/drawing/2014/main" id="{E2502BF6-A2AA-1276-30F7-A63C93F16316}"/>
              </a:ext>
            </a:extLst>
          </p:cNvPr>
          <p:cNvGrpSpPr/>
          <p:nvPr/>
        </p:nvGrpSpPr>
        <p:grpSpPr>
          <a:xfrm>
            <a:off x="4373213" y="1759378"/>
            <a:ext cx="3108562" cy="2867556"/>
            <a:chOff x="4373213" y="1759378"/>
            <a:chExt cx="3108562" cy="2867556"/>
          </a:xfrm>
        </p:grpSpPr>
        <p:sp>
          <p:nvSpPr>
            <p:cNvPr id="3" name="Rechteck: abgerundete Ecken 2">
              <a:extLst>
                <a:ext uri="{FF2B5EF4-FFF2-40B4-BE49-F238E27FC236}">
                  <a16:creationId xmlns:a16="http://schemas.microsoft.com/office/drawing/2014/main" id="{72E5EFAD-1BBB-9D51-4CBB-9E26A54D67F6}"/>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E486D1A1-1426-A10F-E183-7EE66AF948E6}"/>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38E29837-240F-362A-3962-9650BD32DA99}"/>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1EB95950-AF14-CEFB-C096-3CF584B9ADD5}"/>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7369954A-2F5E-8CC1-43E8-594E0C3CCF57}"/>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E4CD4D5B-11DD-5198-27DB-1E47E2D6B486}"/>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Verbinder: gewinkelt 9">
            <a:extLst>
              <a:ext uri="{FF2B5EF4-FFF2-40B4-BE49-F238E27FC236}">
                <a16:creationId xmlns:a16="http://schemas.microsoft.com/office/drawing/2014/main" id="{F2D8901D-3189-C47D-300B-49BCD6172A05}"/>
              </a:ext>
            </a:extLst>
          </p:cNvPr>
          <p:cNvCxnSpPr>
            <a:cxnSpLocks/>
            <a:endCxn id="14" idx="1"/>
          </p:cNvCxnSpPr>
          <p:nvPr/>
        </p:nvCxnSpPr>
        <p:spPr>
          <a:xfrm flipV="1">
            <a:off x="7378988" y="1542032"/>
            <a:ext cx="1385774" cy="135503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hteck: abgerundete Ecken 20">
            <a:extLst>
              <a:ext uri="{FF2B5EF4-FFF2-40B4-BE49-F238E27FC236}">
                <a16:creationId xmlns:a16="http://schemas.microsoft.com/office/drawing/2014/main" id="{0A7F6EAE-2DE1-5117-684F-8E8E5C23C4AE}"/>
              </a:ext>
            </a:extLst>
          </p:cNvPr>
          <p:cNvSpPr/>
          <p:nvPr/>
        </p:nvSpPr>
        <p:spPr>
          <a:xfrm>
            <a:off x="907908" y="1277103"/>
            <a:ext cx="1884075" cy="54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ECBF6233-4758-21C2-0FD6-7B72A58A17D2}"/>
              </a:ext>
            </a:extLst>
          </p:cNvPr>
          <p:cNvSpPr/>
          <p:nvPr/>
        </p:nvSpPr>
        <p:spPr>
          <a:xfrm>
            <a:off x="800100" y="1211482"/>
            <a:ext cx="1884075"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a:extLst>
              <a:ext uri="{FF2B5EF4-FFF2-40B4-BE49-F238E27FC236}">
                <a16:creationId xmlns:a16="http://schemas.microsoft.com/office/drawing/2014/main" id="{9852AEB0-66AC-E59B-1DE9-DFC5513E46B8}"/>
              </a:ext>
            </a:extLst>
          </p:cNvPr>
          <p:cNvSpPr txBox="1"/>
          <p:nvPr/>
        </p:nvSpPr>
        <p:spPr>
          <a:xfrm>
            <a:off x="907908" y="1321351"/>
            <a:ext cx="1886394" cy="369332"/>
          </a:xfrm>
          <a:prstGeom prst="rect">
            <a:avLst/>
          </a:prstGeom>
          <a:noFill/>
        </p:spPr>
        <p:txBody>
          <a:bodyPr wrap="square" rtlCol="0">
            <a:spAutoFit/>
          </a:bodyPr>
          <a:lstStyle/>
          <a:p>
            <a:r>
              <a:rPr lang="de-DE" dirty="0">
                <a:solidFill>
                  <a:schemeClr val="bg1"/>
                </a:solidFill>
              </a:rPr>
              <a:t>Anklageverfahren</a:t>
            </a:r>
          </a:p>
        </p:txBody>
      </p:sp>
      <p:cxnSp>
        <p:nvCxnSpPr>
          <p:cNvPr id="25" name="Verbinder: gewinkelt 24">
            <a:extLst>
              <a:ext uri="{FF2B5EF4-FFF2-40B4-BE49-F238E27FC236}">
                <a16:creationId xmlns:a16="http://schemas.microsoft.com/office/drawing/2014/main" id="{376B6938-872B-E0E1-9AEB-B50047DC8534}"/>
              </a:ext>
            </a:extLst>
          </p:cNvPr>
          <p:cNvCxnSpPr>
            <a:cxnSpLocks/>
            <a:endCxn id="23" idx="3"/>
          </p:cNvCxnSpPr>
          <p:nvPr/>
        </p:nvCxnSpPr>
        <p:spPr>
          <a:xfrm rot="10800000">
            <a:off x="2794303" y="1506018"/>
            <a:ext cx="1756815" cy="140377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hteck: abgerundete Ecken 36">
            <a:extLst>
              <a:ext uri="{FF2B5EF4-FFF2-40B4-BE49-F238E27FC236}">
                <a16:creationId xmlns:a16="http://schemas.microsoft.com/office/drawing/2014/main" id="{DC273F32-D3B7-0C50-0D3E-16E239E78C80}"/>
              </a:ext>
            </a:extLst>
          </p:cNvPr>
          <p:cNvSpPr/>
          <p:nvPr/>
        </p:nvSpPr>
        <p:spPr>
          <a:xfrm>
            <a:off x="3186184" y="5414680"/>
            <a:ext cx="1919083" cy="54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abgerundete Ecken 37">
            <a:extLst>
              <a:ext uri="{FF2B5EF4-FFF2-40B4-BE49-F238E27FC236}">
                <a16:creationId xmlns:a16="http://schemas.microsoft.com/office/drawing/2014/main" id="{EE10CAFE-B6B1-FC5F-B63A-1D2C5CE6623C}"/>
              </a:ext>
            </a:extLst>
          </p:cNvPr>
          <p:cNvSpPr/>
          <p:nvPr/>
        </p:nvSpPr>
        <p:spPr>
          <a:xfrm>
            <a:off x="3291092" y="5489596"/>
            <a:ext cx="1919083"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E8E017B3-904A-5046-3159-413851733806}"/>
              </a:ext>
            </a:extLst>
          </p:cNvPr>
          <p:cNvSpPr txBox="1"/>
          <p:nvPr/>
        </p:nvSpPr>
        <p:spPr>
          <a:xfrm>
            <a:off x="3291092" y="5544211"/>
            <a:ext cx="2121958" cy="369332"/>
          </a:xfrm>
          <a:prstGeom prst="rect">
            <a:avLst/>
          </a:prstGeom>
          <a:noFill/>
        </p:spPr>
        <p:txBody>
          <a:bodyPr wrap="square" rtlCol="0">
            <a:spAutoFit/>
          </a:bodyPr>
          <a:lstStyle/>
          <a:p>
            <a:r>
              <a:rPr lang="de-DE" dirty="0">
                <a:solidFill>
                  <a:schemeClr val="bg1"/>
                </a:solidFill>
              </a:rPr>
              <a:t>Einstellung</a:t>
            </a:r>
          </a:p>
        </p:txBody>
      </p:sp>
      <p:cxnSp>
        <p:nvCxnSpPr>
          <p:cNvPr id="47" name="Verbinder: gewinkelt 46">
            <a:extLst>
              <a:ext uri="{FF2B5EF4-FFF2-40B4-BE49-F238E27FC236}">
                <a16:creationId xmlns:a16="http://schemas.microsoft.com/office/drawing/2014/main" id="{F8198159-F578-DCF1-61EF-40F14BD1880D}"/>
              </a:ext>
            </a:extLst>
          </p:cNvPr>
          <p:cNvCxnSpPr>
            <a:cxnSpLocks/>
            <a:endCxn id="37" idx="0"/>
          </p:cNvCxnSpPr>
          <p:nvPr/>
        </p:nvCxnSpPr>
        <p:spPr>
          <a:xfrm rot="5400000">
            <a:off x="3973887" y="4274610"/>
            <a:ext cx="1311909" cy="968230"/>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589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up)">
                                      <p:cBhvr>
                                        <p:cTn id="41" dur="500"/>
                                        <p:tgtEl>
                                          <p:spTgt spid="37"/>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up)">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21" grpId="0" animBg="1"/>
      <p:bldP spid="22" grpId="0" animBg="1"/>
      <p:bldP spid="23" grpId="0"/>
      <p:bldP spid="37" grpId="0" animBg="1"/>
      <p:bldP spid="38"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Grafik 1">
            <a:extLst>
              <a:ext uri="{FF2B5EF4-FFF2-40B4-BE49-F238E27FC236}">
                <a16:creationId xmlns:a16="http://schemas.microsoft.com/office/drawing/2014/main" id="{59E229E0-AA13-84E8-86DE-CE3FA37A6F93}"/>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Lst>
          </a:blip>
          <a:srcRect b="12126"/>
          <a:stretch>
            <a:fillRect/>
          </a:stretch>
        </p:blipFill>
        <p:spPr>
          <a:xfrm>
            <a:off x="-6117055" y="0"/>
            <a:ext cx="12611155" cy="7092460"/>
          </a:xfrm>
          <a:prstGeom prst="rect">
            <a:avLst/>
          </a:prstGeom>
        </p:spPr>
      </p:pic>
      <p:sp>
        <p:nvSpPr>
          <p:cNvPr id="6" name="Rechteck 5">
            <a:extLst>
              <a:ext uri="{FF2B5EF4-FFF2-40B4-BE49-F238E27FC236}">
                <a16:creationId xmlns:a16="http://schemas.microsoft.com/office/drawing/2014/main" id="{A6ADD632-0ACF-3555-BC52-8601225E6F0E}"/>
              </a:ext>
            </a:extLst>
          </p:cNvPr>
          <p:cNvSpPr/>
          <p:nvPr/>
        </p:nvSpPr>
        <p:spPr>
          <a:xfrm>
            <a:off x="6494100" y="2"/>
            <a:ext cx="5696376" cy="6857998"/>
          </a:xfrm>
          <a:prstGeom prst="rect">
            <a:avLst/>
          </a:prstGeom>
          <a:gradFill>
            <a:gsLst>
              <a:gs pos="38000">
                <a:schemeClr val="bg1">
                  <a:lumMod val="75000"/>
                </a:schemeClr>
              </a:gs>
              <a:gs pos="0">
                <a:schemeClr val="bg1">
                  <a:lumMod val="85000"/>
                </a:schemeClr>
              </a:gs>
              <a:gs pos="90000">
                <a:schemeClr val="tx1">
                  <a:lumMod val="65000"/>
                  <a:lumOff val="35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603F487-B4E8-6FF3-21E5-D336F60C4C3F}"/>
              </a:ext>
            </a:extLst>
          </p:cNvPr>
          <p:cNvSpPr txBox="1"/>
          <p:nvPr/>
        </p:nvSpPr>
        <p:spPr>
          <a:xfrm>
            <a:off x="6397880" y="1533265"/>
            <a:ext cx="5696376" cy="1477328"/>
          </a:xfrm>
          <a:prstGeom prst="rect">
            <a:avLst/>
          </a:prstGeom>
          <a:noFill/>
        </p:spPr>
        <p:txBody>
          <a:bodyPr wrap="square" rtlCol="0">
            <a:spAutoFit/>
          </a:bodyPr>
          <a:lstStyle/>
          <a:p>
            <a:pPr marL="180000" algn="just">
              <a:spcBef>
                <a:spcPts val="600"/>
              </a:spcBef>
              <a:spcAft>
                <a:spcPts val="600"/>
              </a:spcAft>
            </a:pPr>
            <a:r>
              <a:rPr lang="de-DE" i="1" dirty="0">
                <a:solidFill>
                  <a:schemeClr val="bg1"/>
                </a:solidFill>
                <a:latin typeface="Avenir Next LT Pro" panose="020B0504020202020204" pitchFamily="34" charset="0"/>
              </a:rPr>
              <a:t>„Strafe im Sinne des Strafrechts ist ein Übel, das einer Person („Täter“) für ihr eigenes strafbares Handeln von der Gesellschaft auferlegt wird und mit dem ein sozialethischer Tadel als Unwerturteil gegenüber dieser Person verbunden ist.“</a:t>
            </a:r>
          </a:p>
        </p:txBody>
      </p:sp>
      <p:sp>
        <p:nvSpPr>
          <p:cNvPr id="4" name="Textfeld 3">
            <a:extLst>
              <a:ext uri="{FF2B5EF4-FFF2-40B4-BE49-F238E27FC236}">
                <a16:creationId xmlns:a16="http://schemas.microsoft.com/office/drawing/2014/main" id="{9E9157F4-C18C-4F63-3FFE-F21B7EDB096A}"/>
              </a:ext>
            </a:extLst>
          </p:cNvPr>
          <p:cNvSpPr txBox="1"/>
          <p:nvPr/>
        </p:nvSpPr>
        <p:spPr>
          <a:xfrm>
            <a:off x="6448445" y="654847"/>
            <a:ext cx="3512436" cy="523220"/>
          </a:xfrm>
          <a:prstGeom prst="rect">
            <a:avLst/>
          </a:prstGeom>
          <a:noFill/>
        </p:spPr>
        <p:txBody>
          <a:bodyPr wrap="none" rtlCol="0">
            <a:spAutoFit/>
          </a:bodyPr>
          <a:lstStyle/>
          <a:p>
            <a:pPr algn="ctr"/>
            <a:r>
              <a:rPr lang="de-DE" sz="2800" dirty="0">
                <a:solidFill>
                  <a:schemeClr val="bg1"/>
                </a:solidFill>
                <a:latin typeface="Avenir Next LT Pro" panose="020B0504020202020204" pitchFamily="34" charset="0"/>
                <a:cs typeface="Times New Roman" panose="02020603050405020304" pitchFamily="18" charset="0"/>
              </a:rPr>
              <a:t>Definition von Strafe</a:t>
            </a:r>
          </a:p>
        </p:txBody>
      </p:sp>
      <p:cxnSp>
        <p:nvCxnSpPr>
          <p:cNvPr id="3" name="Gerader Verbinder 2">
            <a:extLst>
              <a:ext uri="{FF2B5EF4-FFF2-40B4-BE49-F238E27FC236}">
                <a16:creationId xmlns:a16="http://schemas.microsoft.com/office/drawing/2014/main" id="{9D530B53-5E98-98A0-2FF1-956012ED55F4}"/>
              </a:ext>
            </a:extLst>
          </p:cNvPr>
          <p:cNvCxnSpPr>
            <a:cxnSpLocks/>
          </p:cNvCxnSpPr>
          <p:nvPr/>
        </p:nvCxnSpPr>
        <p:spPr>
          <a:xfrm>
            <a:off x="3138515" y="1273752"/>
            <a:ext cx="8859520" cy="0"/>
          </a:xfrm>
          <a:prstGeom prst="line">
            <a:avLst/>
          </a:prstGeom>
          <a:ln w="1778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7200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8E1D07FA-8DB1-8E1E-55D1-2110625AE8B6}"/>
              </a:ext>
            </a:extLst>
          </p:cNvPr>
          <p:cNvSpPr/>
          <p:nvPr/>
        </p:nvSpPr>
        <p:spPr>
          <a:xfrm>
            <a:off x="13332799" y="258334"/>
            <a:ext cx="4697390" cy="990092"/>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 name="Rechteck: abgerundete Ecken 3">
            <a:extLst>
              <a:ext uri="{FF2B5EF4-FFF2-40B4-BE49-F238E27FC236}">
                <a16:creationId xmlns:a16="http://schemas.microsoft.com/office/drawing/2014/main" id="{EBA95FD0-596C-85F7-E896-E2FFBF86625C}"/>
              </a:ext>
            </a:extLst>
          </p:cNvPr>
          <p:cNvSpPr/>
          <p:nvPr/>
        </p:nvSpPr>
        <p:spPr>
          <a:xfrm>
            <a:off x="13526442" y="112295"/>
            <a:ext cx="4697390" cy="990092"/>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C571D7F-DD5C-76E4-2074-C711CB0B88A3}"/>
              </a:ext>
            </a:extLst>
          </p:cNvPr>
          <p:cNvSpPr txBox="1"/>
          <p:nvPr/>
        </p:nvSpPr>
        <p:spPr>
          <a:xfrm>
            <a:off x="13684832" y="331533"/>
            <a:ext cx="3810128" cy="677172"/>
          </a:xfrm>
          <a:prstGeom prst="rect">
            <a:avLst/>
          </a:prstGeom>
          <a:noFill/>
        </p:spPr>
        <p:txBody>
          <a:bodyPr wrap="square" rtlCol="0">
            <a:spAutoFit/>
          </a:bodyPr>
          <a:lstStyle/>
          <a:p>
            <a:r>
              <a:rPr lang="de-DE" dirty="0">
                <a:solidFill>
                  <a:schemeClr val="bg1"/>
                </a:solidFill>
              </a:rPr>
              <a:t>Strafbefehlsverfahren</a:t>
            </a:r>
          </a:p>
        </p:txBody>
      </p:sp>
      <p:grpSp>
        <p:nvGrpSpPr>
          <p:cNvPr id="6" name="Gruppieren 5">
            <a:extLst>
              <a:ext uri="{FF2B5EF4-FFF2-40B4-BE49-F238E27FC236}">
                <a16:creationId xmlns:a16="http://schemas.microsoft.com/office/drawing/2014/main" id="{ACF5B89F-0C61-E4DD-3BAD-256850085C78}"/>
              </a:ext>
            </a:extLst>
          </p:cNvPr>
          <p:cNvGrpSpPr/>
          <p:nvPr/>
        </p:nvGrpSpPr>
        <p:grpSpPr>
          <a:xfrm>
            <a:off x="6077563" y="1151884"/>
            <a:ext cx="5135625" cy="5257673"/>
            <a:chOff x="4373213" y="1759378"/>
            <a:chExt cx="3108562" cy="2867556"/>
          </a:xfrm>
        </p:grpSpPr>
        <p:sp>
          <p:nvSpPr>
            <p:cNvPr id="16" name="Rechteck: abgerundete Ecken 15">
              <a:extLst>
                <a:ext uri="{FF2B5EF4-FFF2-40B4-BE49-F238E27FC236}">
                  <a16:creationId xmlns:a16="http://schemas.microsoft.com/office/drawing/2014/main" id="{AE0F60E0-EDB3-F814-E5A5-D836A5DC4F97}"/>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abgerundete Ecken 16">
              <a:extLst>
                <a:ext uri="{FF2B5EF4-FFF2-40B4-BE49-F238E27FC236}">
                  <a16:creationId xmlns:a16="http://schemas.microsoft.com/office/drawing/2014/main" id="{5B01C8E1-EB0B-A518-1D98-15D00E00D8F1}"/>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id="{4223AE4F-62F0-1C55-5539-5B3C49527712}"/>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D18437BE-1562-166B-44A6-63FA49A4DB09}"/>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abgerundete Ecken 19">
              <a:extLst>
                <a:ext uri="{FF2B5EF4-FFF2-40B4-BE49-F238E27FC236}">
                  <a16:creationId xmlns:a16="http://schemas.microsoft.com/office/drawing/2014/main" id="{51A5AF7F-9704-B007-582C-C39B838D19AA}"/>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E2998E3A-FFF6-52F5-6C25-BE1AEBBCA7B9}"/>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 name="Verbinder: gewinkelt 6">
            <a:extLst>
              <a:ext uri="{FF2B5EF4-FFF2-40B4-BE49-F238E27FC236}">
                <a16:creationId xmlns:a16="http://schemas.microsoft.com/office/drawing/2014/main" id="{E4F1FCD0-9183-2D95-1281-425C1A96B289}"/>
              </a:ext>
            </a:extLst>
          </p:cNvPr>
          <p:cNvCxnSpPr>
            <a:cxnSpLocks/>
            <a:endCxn id="3" idx="1"/>
          </p:cNvCxnSpPr>
          <p:nvPr/>
        </p:nvCxnSpPr>
        <p:spPr>
          <a:xfrm flipV="1">
            <a:off x="11043375" y="753380"/>
            <a:ext cx="2289424" cy="2484458"/>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echteck: abgerundete Ecken 7">
            <a:extLst>
              <a:ext uri="{FF2B5EF4-FFF2-40B4-BE49-F238E27FC236}">
                <a16:creationId xmlns:a16="http://schemas.microsoft.com/office/drawing/2014/main" id="{EB88A766-D47C-666D-C3B6-4C8B66CEE59E}"/>
              </a:ext>
            </a:extLst>
          </p:cNvPr>
          <p:cNvSpPr/>
          <p:nvPr/>
        </p:nvSpPr>
        <p:spPr>
          <a:xfrm>
            <a:off x="352566" y="267631"/>
            <a:ext cx="3112662" cy="990092"/>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abgerundete Ecken 8">
            <a:extLst>
              <a:ext uri="{FF2B5EF4-FFF2-40B4-BE49-F238E27FC236}">
                <a16:creationId xmlns:a16="http://schemas.microsoft.com/office/drawing/2014/main" id="{AC823790-86DE-2289-10D6-600BBCC696B1}"/>
              </a:ext>
            </a:extLst>
          </p:cNvPr>
          <p:cNvSpPr/>
          <p:nvPr/>
        </p:nvSpPr>
        <p:spPr>
          <a:xfrm>
            <a:off x="174458" y="147315"/>
            <a:ext cx="3112662" cy="990092"/>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8628502C-1E12-46B3-2C6A-A37047C5CA15}"/>
              </a:ext>
            </a:extLst>
          </p:cNvPr>
          <p:cNvSpPr txBox="1"/>
          <p:nvPr/>
        </p:nvSpPr>
        <p:spPr>
          <a:xfrm>
            <a:off x="352566" y="394480"/>
            <a:ext cx="3116493" cy="523220"/>
          </a:xfrm>
          <a:prstGeom prst="rect">
            <a:avLst/>
          </a:prstGeom>
          <a:noFill/>
        </p:spPr>
        <p:txBody>
          <a:bodyPr wrap="square" rtlCol="0">
            <a:spAutoFit/>
          </a:bodyPr>
          <a:lstStyle/>
          <a:p>
            <a:r>
              <a:rPr lang="de-DE" sz="2800" dirty="0">
                <a:solidFill>
                  <a:schemeClr val="bg1"/>
                </a:solidFill>
              </a:rPr>
              <a:t>Anklageverfahren</a:t>
            </a:r>
          </a:p>
        </p:txBody>
      </p:sp>
      <p:cxnSp>
        <p:nvCxnSpPr>
          <p:cNvPr id="11" name="Verbinder: gewinkelt 10">
            <a:extLst>
              <a:ext uri="{FF2B5EF4-FFF2-40B4-BE49-F238E27FC236}">
                <a16:creationId xmlns:a16="http://schemas.microsoft.com/office/drawing/2014/main" id="{5C4E7C68-BE78-82FD-73BD-F046458BCCB9}"/>
              </a:ext>
            </a:extLst>
          </p:cNvPr>
          <p:cNvCxnSpPr>
            <a:cxnSpLocks/>
            <a:endCxn id="10" idx="3"/>
          </p:cNvCxnSpPr>
          <p:nvPr/>
        </p:nvCxnSpPr>
        <p:spPr>
          <a:xfrm rot="10800000">
            <a:off x="3469059" y="656090"/>
            <a:ext cx="2902418" cy="2650806"/>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Rechteck: abgerundete Ecken 11">
            <a:extLst>
              <a:ext uri="{FF2B5EF4-FFF2-40B4-BE49-F238E27FC236}">
                <a16:creationId xmlns:a16="http://schemas.microsoft.com/office/drawing/2014/main" id="{3C8EE444-F4B1-0006-90E1-A354516FFBCC}"/>
              </a:ext>
            </a:extLst>
          </p:cNvPr>
          <p:cNvSpPr/>
          <p:nvPr/>
        </p:nvSpPr>
        <p:spPr>
          <a:xfrm>
            <a:off x="4116482" y="7853893"/>
            <a:ext cx="3170496" cy="990092"/>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22F37F0D-D1A3-7C45-AAD4-C75A99488364}"/>
              </a:ext>
            </a:extLst>
          </p:cNvPr>
          <p:cNvSpPr/>
          <p:nvPr/>
        </p:nvSpPr>
        <p:spPr>
          <a:xfrm>
            <a:off x="4289801" y="7991254"/>
            <a:ext cx="3170496" cy="990092"/>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01A1B4AC-5BEE-D71F-ACBE-A20A959608D3}"/>
              </a:ext>
            </a:extLst>
          </p:cNvPr>
          <p:cNvSpPr txBox="1"/>
          <p:nvPr/>
        </p:nvSpPr>
        <p:spPr>
          <a:xfrm>
            <a:off x="4289799" y="8091391"/>
            <a:ext cx="3505664" cy="677172"/>
          </a:xfrm>
          <a:prstGeom prst="rect">
            <a:avLst/>
          </a:prstGeom>
          <a:noFill/>
        </p:spPr>
        <p:txBody>
          <a:bodyPr wrap="square" rtlCol="0">
            <a:spAutoFit/>
          </a:bodyPr>
          <a:lstStyle/>
          <a:p>
            <a:r>
              <a:rPr lang="de-DE" dirty="0">
                <a:solidFill>
                  <a:schemeClr val="bg1"/>
                </a:solidFill>
              </a:rPr>
              <a:t>Einstellung</a:t>
            </a:r>
          </a:p>
        </p:txBody>
      </p:sp>
      <p:cxnSp>
        <p:nvCxnSpPr>
          <p:cNvPr id="15" name="Verbinder: gewinkelt 14">
            <a:extLst>
              <a:ext uri="{FF2B5EF4-FFF2-40B4-BE49-F238E27FC236}">
                <a16:creationId xmlns:a16="http://schemas.microsoft.com/office/drawing/2014/main" id="{C61CC2A6-2BFB-69CE-A707-A41BCC036D88}"/>
              </a:ext>
            </a:extLst>
          </p:cNvPr>
          <p:cNvCxnSpPr>
            <a:cxnSpLocks/>
            <a:endCxn id="12" idx="0"/>
          </p:cNvCxnSpPr>
          <p:nvPr/>
        </p:nvCxnSpPr>
        <p:spPr>
          <a:xfrm rot="5400000">
            <a:off x="5298836" y="5851398"/>
            <a:ext cx="2405390" cy="1599602"/>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feld 1">
            <a:extLst>
              <a:ext uri="{FF2B5EF4-FFF2-40B4-BE49-F238E27FC236}">
                <a16:creationId xmlns:a16="http://schemas.microsoft.com/office/drawing/2014/main" id="{5F397892-EE93-970C-E25F-6FF7316B46A3}"/>
              </a:ext>
            </a:extLst>
          </p:cNvPr>
          <p:cNvSpPr txBox="1"/>
          <p:nvPr/>
        </p:nvSpPr>
        <p:spPr>
          <a:xfrm>
            <a:off x="90534" y="2613202"/>
            <a:ext cx="4773238" cy="646331"/>
          </a:xfrm>
          <a:prstGeom prst="rect">
            <a:avLst/>
          </a:prstGeom>
          <a:noFill/>
        </p:spPr>
        <p:txBody>
          <a:bodyPr wrap="square" rtlCol="0">
            <a:spAutoFit/>
          </a:bodyPr>
          <a:lstStyle/>
          <a:p>
            <a:pPr algn="just"/>
            <a:r>
              <a:rPr lang="de-DE" dirty="0">
                <a:solidFill>
                  <a:schemeClr val="bg1"/>
                </a:solidFill>
              </a:rPr>
              <a:t>Öffentliche Klage wird erhoben durch die  Ermittlungsbehörde  gem. </a:t>
            </a:r>
            <a:r>
              <a:rPr lang="de-DE" dirty="0">
                <a:solidFill>
                  <a:srgbClr val="FFC000"/>
                </a:solidFill>
              </a:rPr>
              <a:t>§ 170 Abs. 1 StPO</a:t>
            </a:r>
            <a:r>
              <a:rPr lang="de-DE" dirty="0">
                <a:solidFill>
                  <a:schemeClr val="bg1"/>
                </a:solidFill>
              </a:rPr>
              <a:t>.</a:t>
            </a:r>
          </a:p>
        </p:txBody>
      </p:sp>
      <p:sp>
        <p:nvSpPr>
          <p:cNvPr id="22" name="Textfeld 21">
            <a:extLst>
              <a:ext uri="{FF2B5EF4-FFF2-40B4-BE49-F238E27FC236}">
                <a16:creationId xmlns:a16="http://schemas.microsoft.com/office/drawing/2014/main" id="{9AFF7778-F7F7-35C9-9300-BF942F1046AD}"/>
              </a:ext>
            </a:extLst>
          </p:cNvPr>
          <p:cNvSpPr txBox="1"/>
          <p:nvPr/>
        </p:nvSpPr>
        <p:spPr>
          <a:xfrm>
            <a:off x="37601" y="2034193"/>
            <a:ext cx="3857979" cy="523220"/>
          </a:xfrm>
          <a:prstGeom prst="rect">
            <a:avLst/>
          </a:prstGeom>
          <a:noFill/>
        </p:spPr>
        <p:txBody>
          <a:bodyPr wrap="none" rtlCol="0">
            <a:spAutoFit/>
          </a:bodyPr>
          <a:lstStyle/>
          <a:p>
            <a:r>
              <a:rPr lang="de-DE" sz="2800" dirty="0">
                <a:solidFill>
                  <a:schemeClr val="bg1"/>
                </a:solidFill>
                <a:latin typeface="+mj-lt"/>
              </a:rPr>
              <a:t>Das mündliche Verfahren</a:t>
            </a:r>
          </a:p>
        </p:txBody>
      </p:sp>
      <p:cxnSp>
        <p:nvCxnSpPr>
          <p:cNvPr id="24" name="Gerader Verbinder 23">
            <a:extLst>
              <a:ext uri="{FF2B5EF4-FFF2-40B4-BE49-F238E27FC236}">
                <a16:creationId xmlns:a16="http://schemas.microsoft.com/office/drawing/2014/main" id="{2382E184-4692-EE7D-103B-EF8366C991B9}"/>
              </a:ext>
            </a:extLst>
          </p:cNvPr>
          <p:cNvCxnSpPr/>
          <p:nvPr/>
        </p:nvCxnSpPr>
        <p:spPr>
          <a:xfrm>
            <a:off x="174458" y="2514600"/>
            <a:ext cx="435878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4887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feld 83">
            <a:extLst>
              <a:ext uri="{FF2B5EF4-FFF2-40B4-BE49-F238E27FC236}">
                <a16:creationId xmlns:a16="http://schemas.microsoft.com/office/drawing/2014/main" id="{E5F7CDB4-05B4-8404-CF8B-AA0587CB78AE}"/>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Ende des Ermittlungsverfahrens</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398631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Rechteck: abgerundete Ecken 13">
            <a:extLst>
              <a:ext uri="{FF2B5EF4-FFF2-40B4-BE49-F238E27FC236}">
                <a16:creationId xmlns:a16="http://schemas.microsoft.com/office/drawing/2014/main" id="{D14A0EF9-0C77-C44F-65EF-18DD6646F41D}"/>
              </a:ext>
            </a:extLst>
          </p:cNvPr>
          <p:cNvSpPr/>
          <p:nvPr/>
        </p:nvSpPr>
        <p:spPr>
          <a:xfrm>
            <a:off x="8764762" y="1272032"/>
            <a:ext cx="2843301" cy="540000"/>
          </a:xfrm>
          <a:prstGeom prst="roundRect">
            <a:avLst>
              <a:gd name="adj" fmla="val 5478"/>
            </a:avLst>
          </a:prstGeom>
          <a:gradFill>
            <a:gsLst>
              <a:gs pos="78000">
                <a:srgbClr val="2D923B"/>
              </a:gs>
              <a:gs pos="32000">
                <a:schemeClr val="accent3">
                  <a:lumMod val="75000"/>
                </a:schemeClr>
              </a:gs>
              <a:gs pos="89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 name="Rechteck: abgerundete Ecken 14">
            <a:extLst>
              <a:ext uri="{FF2B5EF4-FFF2-40B4-BE49-F238E27FC236}">
                <a16:creationId xmlns:a16="http://schemas.microsoft.com/office/drawing/2014/main" id="{7BC2EF38-9E6C-9A06-EFA2-D1AA9DFFF631}"/>
              </a:ext>
            </a:extLst>
          </p:cNvPr>
          <p:cNvSpPr/>
          <p:nvPr/>
        </p:nvSpPr>
        <p:spPr>
          <a:xfrm>
            <a:off x="8881973" y="1192382"/>
            <a:ext cx="2843301" cy="54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18BECA6-7530-4515-2734-0125C4600E8F}"/>
              </a:ext>
            </a:extLst>
          </p:cNvPr>
          <p:cNvSpPr txBox="1"/>
          <p:nvPr/>
        </p:nvSpPr>
        <p:spPr>
          <a:xfrm>
            <a:off x="8977846" y="1311955"/>
            <a:ext cx="2306246" cy="369332"/>
          </a:xfrm>
          <a:prstGeom prst="rect">
            <a:avLst/>
          </a:prstGeom>
          <a:noFill/>
        </p:spPr>
        <p:txBody>
          <a:bodyPr wrap="square" rtlCol="0">
            <a:spAutoFit/>
          </a:bodyPr>
          <a:lstStyle/>
          <a:p>
            <a:r>
              <a:rPr lang="de-DE" dirty="0">
                <a:solidFill>
                  <a:schemeClr val="bg1"/>
                </a:solidFill>
              </a:rPr>
              <a:t>Strafbefehlsverfahren</a:t>
            </a:r>
          </a:p>
        </p:txBody>
      </p:sp>
      <p:grpSp>
        <p:nvGrpSpPr>
          <p:cNvPr id="64" name="Gruppieren 63">
            <a:extLst>
              <a:ext uri="{FF2B5EF4-FFF2-40B4-BE49-F238E27FC236}">
                <a16:creationId xmlns:a16="http://schemas.microsoft.com/office/drawing/2014/main" id="{E2502BF6-A2AA-1276-30F7-A63C93F16316}"/>
              </a:ext>
            </a:extLst>
          </p:cNvPr>
          <p:cNvGrpSpPr/>
          <p:nvPr/>
        </p:nvGrpSpPr>
        <p:grpSpPr>
          <a:xfrm>
            <a:off x="4373213" y="1759378"/>
            <a:ext cx="3108562" cy="2867556"/>
            <a:chOff x="4373213" y="1759378"/>
            <a:chExt cx="3108562" cy="2867556"/>
          </a:xfrm>
        </p:grpSpPr>
        <p:sp>
          <p:nvSpPr>
            <p:cNvPr id="3" name="Rechteck: abgerundete Ecken 2">
              <a:extLst>
                <a:ext uri="{FF2B5EF4-FFF2-40B4-BE49-F238E27FC236}">
                  <a16:creationId xmlns:a16="http://schemas.microsoft.com/office/drawing/2014/main" id="{72E5EFAD-1BBB-9D51-4CBB-9E26A54D67F6}"/>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E486D1A1-1426-A10F-E183-7EE66AF948E6}"/>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38E29837-240F-362A-3962-9650BD32DA99}"/>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1EB95950-AF14-CEFB-C096-3CF584B9ADD5}"/>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7369954A-2F5E-8CC1-43E8-594E0C3CCF57}"/>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E4CD4D5B-11DD-5198-27DB-1E47E2D6B486}"/>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Verbinder: gewinkelt 9">
            <a:extLst>
              <a:ext uri="{FF2B5EF4-FFF2-40B4-BE49-F238E27FC236}">
                <a16:creationId xmlns:a16="http://schemas.microsoft.com/office/drawing/2014/main" id="{F2D8901D-3189-C47D-300B-49BCD6172A05}"/>
              </a:ext>
            </a:extLst>
          </p:cNvPr>
          <p:cNvCxnSpPr>
            <a:cxnSpLocks/>
            <a:endCxn id="14" idx="1"/>
          </p:cNvCxnSpPr>
          <p:nvPr/>
        </p:nvCxnSpPr>
        <p:spPr>
          <a:xfrm flipV="1">
            <a:off x="7378988" y="1542032"/>
            <a:ext cx="1385774" cy="135503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hteck: abgerundete Ecken 20">
            <a:extLst>
              <a:ext uri="{FF2B5EF4-FFF2-40B4-BE49-F238E27FC236}">
                <a16:creationId xmlns:a16="http://schemas.microsoft.com/office/drawing/2014/main" id="{0A7F6EAE-2DE1-5117-684F-8E8E5C23C4AE}"/>
              </a:ext>
            </a:extLst>
          </p:cNvPr>
          <p:cNvSpPr/>
          <p:nvPr/>
        </p:nvSpPr>
        <p:spPr>
          <a:xfrm>
            <a:off x="907908" y="1277103"/>
            <a:ext cx="1884075" cy="54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ECBF6233-4758-21C2-0FD6-7B72A58A17D2}"/>
              </a:ext>
            </a:extLst>
          </p:cNvPr>
          <p:cNvSpPr/>
          <p:nvPr/>
        </p:nvSpPr>
        <p:spPr>
          <a:xfrm>
            <a:off x="800100" y="1211482"/>
            <a:ext cx="1884075"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a:extLst>
              <a:ext uri="{FF2B5EF4-FFF2-40B4-BE49-F238E27FC236}">
                <a16:creationId xmlns:a16="http://schemas.microsoft.com/office/drawing/2014/main" id="{9852AEB0-66AC-E59B-1DE9-DFC5513E46B8}"/>
              </a:ext>
            </a:extLst>
          </p:cNvPr>
          <p:cNvSpPr txBox="1"/>
          <p:nvPr/>
        </p:nvSpPr>
        <p:spPr>
          <a:xfrm>
            <a:off x="907908" y="1321351"/>
            <a:ext cx="1886394" cy="369332"/>
          </a:xfrm>
          <a:prstGeom prst="rect">
            <a:avLst/>
          </a:prstGeom>
          <a:noFill/>
        </p:spPr>
        <p:txBody>
          <a:bodyPr wrap="square" rtlCol="0">
            <a:spAutoFit/>
          </a:bodyPr>
          <a:lstStyle/>
          <a:p>
            <a:r>
              <a:rPr lang="de-DE" dirty="0">
                <a:solidFill>
                  <a:schemeClr val="bg1"/>
                </a:solidFill>
              </a:rPr>
              <a:t>Anklageverfahren</a:t>
            </a:r>
          </a:p>
        </p:txBody>
      </p:sp>
      <p:cxnSp>
        <p:nvCxnSpPr>
          <p:cNvPr id="25" name="Verbinder: gewinkelt 24">
            <a:extLst>
              <a:ext uri="{FF2B5EF4-FFF2-40B4-BE49-F238E27FC236}">
                <a16:creationId xmlns:a16="http://schemas.microsoft.com/office/drawing/2014/main" id="{376B6938-872B-E0E1-9AEB-B50047DC8534}"/>
              </a:ext>
            </a:extLst>
          </p:cNvPr>
          <p:cNvCxnSpPr>
            <a:cxnSpLocks/>
            <a:endCxn id="23" idx="3"/>
          </p:cNvCxnSpPr>
          <p:nvPr/>
        </p:nvCxnSpPr>
        <p:spPr>
          <a:xfrm rot="10800000">
            <a:off x="2794303" y="1506018"/>
            <a:ext cx="1756815" cy="140377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hteck: abgerundete Ecken 36">
            <a:extLst>
              <a:ext uri="{FF2B5EF4-FFF2-40B4-BE49-F238E27FC236}">
                <a16:creationId xmlns:a16="http://schemas.microsoft.com/office/drawing/2014/main" id="{DC273F32-D3B7-0C50-0D3E-16E239E78C80}"/>
              </a:ext>
            </a:extLst>
          </p:cNvPr>
          <p:cNvSpPr/>
          <p:nvPr/>
        </p:nvSpPr>
        <p:spPr>
          <a:xfrm>
            <a:off x="3186184" y="5414680"/>
            <a:ext cx="1919083" cy="54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abgerundete Ecken 37">
            <a:extLst>
              <a:ext uri="{FF2B5EF4-FFF2-40B4-BE49-F238E27FC236}">
                <a16:creationId xmlns:a16="http://schemas.microsoft.com/office/drawing/2014/main" id="{EE10CAFE-B6B1-FC5F-B63A-1D2C5CE6623C}"/>
              </a:ext>
            </a:extLst>
          </p:cNvPr>
          <p:cNvSpPr/>
          <p:nvPr/>
        </p:nvSpPr>
        <p:spPr>
          <a:xfrm>
            <a:off x="3291092" y="5489596"/>
            <a:ext cx="1919083"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E8E017B3-904A-5046-3159-413851733806}"/>
              </a:ext>
            </a:extLst>
          </p:cNvPr>
          <p:cNvSpPr txBox="1"/>
          <p:nvPr/>
        </p:nvSpPr>
        <p:spPr>
          <a:xfrm>
            <a:off x="3291092" y="5544211"/>
            <a:ext cx="2121958" cy="369332"/>
          </a:xfrm>
          <a:prstGeom prst="rect">
            <a:avLst/>
          </a:prstGeom>
          <a:noFill/>
        </p:spPr>
        <p:txBody>
          <a:bodyPr wrap="square" rtlCol="0">
            <a:spAutoFit/>
          </a:bodyPr>
          <a:lstStyle/>
          <a:p>
            <a:r>
              <a:rPr lang="de-DE" dirty="0">
                <a:solidFill>
                  <a:schemeClr val="bg1"/>
                </a:solidFill>
              </a:rPr>
              <a:t>Einstellung</a:t>
            </a:r>
          </a:p>
        </p:txBody>
      </p:sp>
      <p:cxnSp>
        <p:nvCxnSpPr>
          <p:cNvPr id="47" name="Verbinder: gewinkelt 46">
            <a:extLst>
              <a:ext uri="{FF2B5EF4-FFF2-40B4-BE49-F238E27FC236}">
                <a16:creationId xmlns:a16="http://schemas.microsoft.com/office/drawing/2014/main" id="{F8198159-F578-DCF1-61EF-40F14BD1880D}"/>
              </a:ext>
            </a:extLst>
          </p:cNvPr>
          <p:cNvCxnSpPr>
            <a:cxnSpLocks/>
            <a:endCxn id="37" idx="0"/>
          </p:cNvCxnSpPr>
          <p:nvPr/>
        </p:nvCxnSpPr>
        <p:spPr>
          <a:xfrm rot="5400000">
            <a:off x="3973887" y="4274610"/>
            <a:ext cx="1311909" cy="968230"/>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25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0A1DD842-8B9E-89ED-AAF7-3E48BC3FF999}"/>
              </a:ext>
            </a:extLst>
          </p:cNvPr>
          <p:cNvSpPr/>
          <p:nvPr/>
        </p:nvSpPr>
        <p:spPr>
          <a:xfrm>
            <a:off x="6159428" y="364289"/>
            <a:ext cx="5268451" cy="947111"/>
          </a:xfrm>
          <a:prstGeom prst="roundRect">
            <a:avLst>
              <a:gd name="adj" fmla="val 5478"/>
            </a:avLst>
          </a:prstGeom>
          <a:gradFill>
            <a:gsLst>
              <a:gs pos="77000">
                <a:srgbClr val="2D923B"/>
              </a:gs>
              <a:gs pos="30000">
                <a:schemeClr val="accent3">
                  <a:lumMod val="75000"/>
                </a:schemeClr>
              </a:gs>
              <a:gs pos="90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 name="Rechteck: abgerundete Ecken 3">
            <a:extLst>
              <a:ext uri="{FF2B5EF4-FFF2-40B4-BE49-F238E27FC236}">
                <a16:creationId xmlns:a16="http://schemas.microsoft.com/office/drawing/2014/main" id="{E5CA8B5F-9024-7EE5-091C-E3BEB4522CE8}"/>
              </a:ext>
            </a:extLst>
          </p:cNvPr>
          <p:cNvSpPr/>
          <p:nvPr/>
        </p:nvSpPr>
        <p:spPr>
          <a:xfrm>
            <a:off x="6376612" y="224590"/>
            <a:ext cx="5268451" cy="947111"/>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9ADAEAA-9C6B-7904-1E37-6A0FCBD957CD}"/>
              </a:ext>
            </a:extLst>
          </p:cNvPr>
          <p:cNvSpPr txBox="1"/>
          <p:nvPr/>
        </p:nvSpPr>
        <p:spPr>
          <a:xfrm>
            <a:off x="6554259" y="434310"/>
            <a:ext cx="4273323" cy="646331"/>
          </a:xfrm>
          <a:prstGeom prst="rect">
            <a:avLst/>
          </a:prstGeom>
          <a:noFill/>
        </p:spPr>
        <p:txBody>
          <a:bodyPr wrap="square" rtlCol="0">
            <a:spAutoFit/>
          </a:bodyPr>
          <a:lstStyle/>
          <a:p>
            <a:r>
              <a:rPr lang="de-DE" sz="3600" dirty="0">
                <a:solidFill>
                  <a:schemeClr val="bg1"/>
                </a:solidFill>
              </a:rPr>
              <a:t>Strafbefehlsverfahren</a:t>
            </a:r>
          </a:p>
        </p:txBody>
      </p:sp>
      <p:grpSp>
        <p:nvGrpSpPr>
          <p:cNvPr id="6" name="Gruppieren 5">
            <a:extLst>
              <a:ext uri="{FF2B5EF4-FFF2-40B4-BE49-F238E27FC236}">
                <a16:creationId xmlns:a16="http://schemas.microsoft.com/office/drawing/2014/main" id="{ADD17F89-A1B5-F710-89E3-91D9D160B46B}"/>
              </a:ext>
            </a:extLst>
          </p:cNvPr>
          <p:cNvGrpSpPr/>
          <p:nvPr/>
        </p:nvGrpSpPr>
        <p:grpSpPr>
          <a:xfrm>
            <a:off x="-1977825" y="1219050"/>
            <a:ext cx="5759962" cy="5029435"/>
            <a:chOff x="4373213" y="1759378"/>
            <a:chExt cx="3108562" cy="2867556"/>
          </a:xfrm>
        </p:grpSpPr>
        <p:sp>
          <p:nvSpPr>
            <p:cNvPr id="16" name="Rechteck: abgerundete Ecken 15">
              <a:extLst>
                <a:ext uri="{FF2B5EF4-FFF2-40B4-BE49-F238E27FC236}">
                  <a16:creationId xmlns:a16="http://schemas.microsoft.com/office/drawing/2014/main" id="{C375E1B7-5A77-6C65-F82E-B81BC5A8A929}"/>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abgerundete Ecken 16">
              <a:extLst>
                <a:ext uri="{FF2B5EF4-FFF2-40B4-BE49-F238E27FC236}">
                  <a16:creationId xmlns:a16="http://schemas.microsoft.com/office/drawing/2014/main" id="{C5E40D7A-D2AA-B728-038B-A0C200C15D9A}"/>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id="{BDAE4C18-D766-E056-0FB9-6F0CE3561E9A}"/>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57575782-DF50-9C17-EAC1-8BF2FF2CE3D7}"/>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abgerundete Ecken 19">
              <a:extLst>
                <a:ext uri="{FF2B5EF4-FFF2-40B4-BE49-F238E27FC236}">
                  <a16:creationId xmlns:a16="http://schemas.microsoft.com/office/drawing/2014/main" id="{63BE093F-48DA-A4AC-5887-16C219DC66CE}"/>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1091ABD6-7118-6DF7-E8DC-539EDF1528FB}"/>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 name="Verbinder: gewinkelt 6">
            <a:extLst>
              <a:ext uri="{FF2B5EF4-FFF2-40B4-BE49-F238E27FC236}">
                <a16:creationId xmlns:a16="http://schemas.microsoft.com/office/drawing/2014/main" id="{2287FDCB-D9DC-9C68-9570-D94DD0DA41C1}"/>
              </a:ext>
            </a:extLst>
          </p:cNvPr>
          <p:cNvCxnSpPr>
            <a:cxnSpLocks/>
            <a:endCxn id="3" idx="1"/>
          </p:cNvCxnSpPr>
          <p:nvPr/>
        </p:nvCxnSpPr>
        <p:spPr>
          <a:xfrm flipV="1">
            <a:off x="3591680" y="837845"/>
            <a:ext cx="2567748" cy="2376606"/>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echteck: abgerundete Ecken 7">
            <a:extLst>
              <a:ext uri="{FF2B5EF4-FFF2-40B4-BE49-F238E27FC236}">
                <a16:creationId xmlns:a16="http://schemas.microsoft.com/office/drawing/2014/main" id="{C76309DF-162A-79A3-20EE-E1C7EB67FFCE}"/>
              </a:ext>
            </a:extLst>
          </p:cNvPr>
          <p:cNvSpPr/>
          <p:nvPr/>
        </p:nvSpPr>
        <p:spPr>
          <a:xfrm>
            <a:off x="-8398808" y="373183"/>
            <a:ext cx="3491068" cy="947111"/>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abgerundete Ecken 8">
            <a:extLst>
              <a:ext uri="{FF2B5EF4-FFF2-40B4-BE49-F238E27FC236}">
                <a16:creationId xmlns:a16="http://schemas.microsoft.com/office/drawing/2014/main" id="{A75B5B20-8243-02B4-1DD2-4D05EF74D8F2}"/>
              </a:ext>
            </a:extLst>
          </p:cNvPr>
          <p:cNvSpPr/>
          <p:nvPr/>
        </p:nvSpPr>
        <p:spPr>
          <a:xfrm>
            <a:off x="-8598569" y="258090"/>
            <a:ext cx="3491068" cy="947111"/>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CAF30B2F-F36B-512B-6F1E-9DC5DDDA307F}"/>
              </a:ext>
            </a:extLst>
          </p:cNvPr>
          <p:cNvSpPr txBox="1"/>
          <p:nvPr/>
        </p:nvSpPr>
        <p:spPr>
          <a:xfrm>
            <a:off x="-8398808" y="450790"/>
            <a:ext cx="3495365" cy="647775"/>
          </a:xfrm>
          <a:prstGeom prst="rect">
            <a:avLst/>
          </a:prstGeom>
          <a:noFill/>
        </p:spPr>
        <p:txBody>
          <a:bodyPr wrap="square" rtlCol="0">
            <a:spAutoFit/>
          </a:bodyPr>
          <a:lstStyle/>
          <a:p>
            <a:r>
              <a:rPr lang="de-DE" dirty="0">
                <a:solidFill>
                  <a:schemeClr val="bg1"/>
                </a:solidFill>
              </a:rPr>
              <a:t>Anklageverfahren</a:t>
            </a:r>
          </a:p>
        </p:txBody>
      </p:sp>
      <p:cxnSp>
        <p:nvCxnSpPr>
          <p:cNvPr id="11" name="Verbinder: gewinkelt 10">
            <a:extLst>
              <a:ext uri="{FF2B5EF4-FFF2-40B4-BE49-F238E27FC236}">
                <a16:creationId xmlns:a16="http://schemas.microsoft.com/office/drawing/2014/main" id="{534B45DA-98DF-6891-E522-593E86F02EFC}"/>
              </a:ext>
            </a:extLst>
          </p:cNvPr>
          <p:cNvCxnSpPr>
            <a:cxnSpLocks/>
            <a:endCxn id="10" idx="3"/>
          </p:cNvCxnSpPr>
          <p:nvPr/>
        </p:nvCxnSpPr>
        <p:spPr>
          <a:xfrm rot="10800000">
            <a:off x="-4903441" y="774679"/>
            <a:ext cx="3255263" cy="2462092"/>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Rechteck: abgerundete Ecken 11">
            <a:extLst>
              <a:ext uri="{FF2B5EF4-FFF2-40B4-BE49-F238E27FC236}">
                <a16:creationId xmlns:a16="http://schemas.microsoft.com/office/drawing/2014/main" id="{1DBA41A1-5BC0-CFFC-D4C4-87FA2467A987}"/>
              </a:ext>
            </a:extLst>
          </p:cNvPr>
          <p:cNvSpPr/>
          <p:nvPr/>
        </p:nvSpPr>
        <p:spPr>
          <a:xfrm>
            <a:off x="-4177312" y="7630121"/>
            <a:ext cx="3555935" cy="947111"/>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BF1332FA-E14D-5572-1B06-92AC15E88B8B}"/>
              </a:ext>
            </a:extLst>
          </p:cNvPr>
          <p:cNvSpPr/>
          <p:nvPr/>
        </p:nvSpPr>
        <p:spPr>
          <a:xfrm>
            <a:off x="-3982924" y="7761517"/>
            <a:ext cx="3555935" cy="947111"/>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F68F2B51-BB15-8FD0-D490-F17F846C19ED}"/>
              </a:ext>
            </a:extLst>
          </p:cNvPr>
          <p:cNvSpPr txBox="1"/>
          <p:nvPr/>
        </p:nvSpPr>
        <p:spPr>
          <a:xfrm>
            <a:off x="-3982924" y="7857306"/>
            <a:ext cx="3931849" cy="647775"/>
          </a:xfrm>
          <a:prstGeom prst="rect">
            <a:avLst/>
          </a:prstGeom>
          <a:noFill/>
        </p:spPr>
        <p:txBody>
          <a:bodyPr wrap="square" rtlCol="0">
            <a:spAutoFit/>
          </a:bodyPr>
          <a:lstStyle/>
          <a:p>
            <a:r>
              <a:rPr lang="de-DE" dirty="0">
                <a:solidFill>
                  <a:schemeClr val="bg1"/>
                </a:solidFill>
              </a:rPr>
              <a:t>Einstellung</a:t>
            </a:r>
          </a:p>
        </p:txBody>
      </p:sp>
      <p:cxnSp>
        <p:nvCxnSpPr>
          <p:cNvPr id="15" name="Verbinder: gewinkelt 14">
            <a:extLst>
              <a:ext uri="{FF2B5EF4-FFF2-40B4-BE49-F238E27FC236}">
                <a16:creationId xmlns:a16="http://schemas.microsoft.com/office/drawing/2014/main" id="{E0E1E4A1-D502-50FB-7CD7-CEF2DE6DD503}"/>
              </a:ext>
            </a:extLst>
          </p:cNvPr>
          <p:cNvCxnSpPr>
            <a:cxnSpLocks/>
            <a:endCxn id="12" idx="0"/>
          </p:cNvCxnSpPr>
          <p:nvPr/>
        </p:nvCxnSpPr>
        <p:spPr>
          <a:xfrm rot="5400000">
            <a:off x="-2652794" y="5582601"/>
            <a:ext cx="2300970" cy="1794067"/>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feld 1">
            <a:extLst>
              <a:ext uri="{FF2B5EF4-FFF2-40B4-BE49-F238E27FC236}">
                <a16:creationId xmlns:a16="http://schemas.microsoft.com/office/drawing/2014/main" id="{47D2EFDE-5EED-D449-AA37-D54DDF05F70B}"/>
              </a:ext>
            </a:extLst>
          </p:cNvPr>
          <p:cNvSpPr txBox="1"/>
          <p:nvPr/>
        </p:nvSpPr>
        <p:spPr>
          <a:xfrm>
            <a:off x="5705856" y="1600006"/>
            <a:ext cx="3922099" cy="523220"/>
          </a:xfrm>
          <a:prstGeom prst="rect">
            <a:avLst/>
          </a:prstGeom>
          <a:noFill/>
        </p:spPr>
        <p:txBody>
          <a:bodyPr wrap="none" rtlCol="0">
            <a:spAutoFit/>
          </a:bodyPr>
          <a:lstStyle/>
          <a:p>
            <a:r>
              <a:rPr lang="de-DE" sz="2800" dirty="0">
                <a:solidFill>
                  <a:schemeClr val="bg1"/>
                </a:solidFill>
                <a:latin typeface="+mj-lt"/>
              </a:rPr>
              <a:t>Das schriftliche Verfahren</a:t>
            </a:r>
          </a:p>
        </p:txBody>
      </p:sp>
      <p:cxnSp>
        <p:nvCxnSpPr>
          <p:cNvPr id="23" name="Gerader Verbinder 22">
            <a:extLst>
              <a:ext uri="{FF2B5EF4-FFF2-40B4-BE49-F238E27FC236}">
                <a16:creationId xmlns:a16="http://schemas.microsoft.com/office/drawing/2014/main" id="{907230CB-3FB0-3243-51E9-E3E416FB7E13}"/>
              </a:ext>
            </a:extLst>
          </p:cNvPr>
          <p:cNvCxnSpPr/>
          <p:nvPr/>
        </p:nvCxnSpPr>
        <p:spPr>
          <a:xfrm>
            <a:off x="5812686" y="2048256"/>
            <a:ext cx="400797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Textfeld 23">
            <a:extLst>
              <a:ext uri="{FF2B5EF4-FFF2-40B4-BE49-F238E27FC236}">
                <a16:creationId xmlns:a16="http://schemas.microsoft.com/office/drawing/2014/main" id="{56F75871-772D-1A4F-C5C8-11E29C6F0BD1}"/>
              </a:ext>
            </a:extLst>
          </p:cNvPr>
          <p:cNvSpPr txBox="1"/>
          <p:nvPr/>
        </p:nvSpPr>
        <p:spPr>
          <a:xfrm>
            <a:off x="5955852" y="2123226"/>
            <a:ext cx="5268450" cy="646331"/>
          </a:xfrm>
          <a:prstGeom prst="rect">
            <a:avLst/>
          </a:prstGeom>
          <a:noFill/>
        </p:spPr>
        <p:txBody>
          <a:bodyPr wrap="square" rtlCol="0">
            <a:spAutoFit/>
          </a:bodyPr>
          <a:lstStyle/>
          <a:p>
            <a:r>
              <a:rPr lang="de-DE" dirty="0">
                <a:solidFill>
                  <a:schemeClr val="bg1"/>
                </a:solidFill>
              </a:rPr>
              <a:t>Die Ermittlungsbehörde beantragt einen Strafbefehl gem. </a:t>
            </a:r>
            <a:r>
              <a:rPr lang="de-DE" dirty="0">
                <a:solidFill>
                  <a:srgbClr val="FFC000"/>
                </a:solidFill>
              </a:rPr>
              <a:t>§ 407 Abs. 1 S. 1 StPO</a:t>
            </a:r>
            <a:r>
              <a:rPr lang="de-DE" dirty="0">
                <a:solidFill>
                  <a:schemeClr val="bg1"/>
                </a:solidFill>
              </a:rPr>
              <a:t>.</a:t>
            </a:r>
          </a:p>
        </p:txBody>
      </p:sp>
    </p:spTree>
    <p:extLst>
      <p:ext uri="{BB962C8B-B14F-4D97-AF65-F5344CB8AC3E}">
        <p14:creationId xmlns:p14="http://schemas.microsoft.com/office/powerpoint/2010/main" val="3293641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feld 83">
            <a:extLst>
              <a:ext uri="{FF2B5EF4-FFF2-40B4-BE49-F238E27FC236}">
                <a16:creationId xmlns:a16="http://schemas.microsoft.com/office/drawing/2014/main" id="{E5F7CDB4-05B4-8404-CF8B-AA0587CB78AE}"/>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Ende des Ermittlungsverfahrens</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398631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Rechteck: abgerundete Ecken 13">
            <a:extLst>
              <a:ext uri="{FF2B5EF4-FFF2-40B4-BE49-F238E27FC236}">
                <a16:creationId xmlns:a16="http://schemas.microsoft.com/office/drawing/2014/main" id="{D14A0EF9-0C77-C44F-65EF-18DD6646F41D}"/>
              </a:ext>
            </a:extLst>
          </p:cNvPr>
          <p:cNvSpPr/>
          <p:nvPr/>
        </p:nvSpPr>
        <p:spPr>
          <a:xfrm>
            <a:off x="8764762" y="1272032"/>
            <a:ext cx="2843301" cy="540000"/>
          </a:xfrm>
          <a:prstGeom prst="roundRect">
            <a:avLst>
              <a:gd name="adj" fmla="val 5478"/>
            </a:avLst>
          </a:prstGeom>
          <a:gradFill>
            <a:gsLst>
              <a:gs pos="78000">
                <a:srgbClr val="2D923B"/>
              </a:gs>
              <a:gs pos="43000">
                <a:schemeClr val="accent3">
                  <a:lumMod val="75000"/>
                </a:schemeClr>
              </a:gs>
              <a:gs pos="89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 name="Rechteck: abgerundete Ecken 14">
            <a:extLst>
              <a:ext uri="{FF2B5EF4-FFF2-40B4-BE49-F238E27FC236}">
                <a16:creationId xmlns:a16="http://schemas.microsoft.com/office/drawing/2014/main" id="{7BC2EF38-9E6C-9A06-EFA2-D1AA9DFFF631}"/>
              </a:ext>
            </a:extLst>
          </p:cNvPr>
          <p:cNvSpPr/>
          <p:nvPr/>
        </p:nvSpPr>
        <p:spPr>
          <a:xfrm>
            <a:off x="8881973" y="1192382"/>
            <a:ext cx="2843301" cy="54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18BECA6-7530-4515-2734-0125C4600E8F}"/>
              </a:ext>
            </a:extLst>
          </p:cNvPr>
          <p:cNvSpPr txBox="1"/>
          <p:nvPr/>
        </p:nvSpPr>
        <p:spPr>
          <a:xfrm>
            <a:off x="8977846" y="1311955"/>
            <a:ext cx="2306246" cy="369332"/>
          </a:xfrm>
          <a:prstGeom prst="rect">
            <a:avLst/>
          </a:prstGeom>
          <a:noFill/>
        </p:spPr>
        <p:txBody>
          <a:bodyPr wrap="square" rtlCol="0">
            <a:spAutoFit/>
          </a:bodyPr>
          <a:lstStyle/>
          <a:p>
            <a:r>
              <a:rPr lang="de-DE" dirty="0">
                <a:solidFill>
                  <a:schemeClr val="bg1"/>
                </a:solidFill>
              </a:rPr>
              <a:t>Strafbefehlsverfahren</a:t>
            </a:r>
          </a:p>
        </p:txBody>
      </p:sp>
      <p:grpSp>
        <p:nvGrpSpPr>
          <p:cNvPr id="64" name="Gruppieren 63">
            <a:extLst>
              <a:ext uri="{FF2B5EF4-FFF2-40B4-BE49-F238E27FC236}">
                <a16:creationId xmlns:a16="http://schemas.microsoft.com/office/drawing/2014/main" id="{E2502BF6-A2AA-1276-30F7-A63C93F16316}"/>
              </a:ext>
            </a:extLst>
          </p:cNvPr>
          <p:cNvGrpSpPr/>
          <p:nvPr/>
        </p:nvGrpSpPr>
        <p:grpSpPr>
          <a:xfrm>
            <a:off x="4373213" y="1759378"/>
            <a:ext cx="3108562" cy="2867556"/>
            <a:chOff x="4373213" y="1759378"/>
            <a:chExt cx="3108562" cy="2867556"/>
          </a:xfrm>
        </p:grpSpPr>
        <p:sp>
          <p:nvSpPr>
            <p:cNvPr id="3" name="Rechteck: abgerundete Ecken 2">
              <a:extLst>
                <a:ext uri="{FF2B5EF4-FFF2-40B4-BE49-F238E27FC236}">
                  <a16:creationId xmlns:a16="http://schemas.microsoft.com/office/drawing/2014/main" id="{72E5EFAD-1BBB-9D51-4CBB-9E26A54D67F6}"/>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E486D1A1-1426-A10F-E183-7EE66AF948E6}"/>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38E29837-240F-362A-3962-9650BD32DA99}"/>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1EB95950-AF14-CEFB-C096-3CF584B9ADD5}"/>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7369954A-2F5E-8CC1-43E8-594E0C3CCF57}"/>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E4CD4D5B-11DD-5198-27DB-1E47E2D6B486}"/>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Verbinder: gewinkelt 9">
            <a:extLst>
              <a:ext uri="{FF2B5EF4-FFF2-40B4-BE49-F238E27FC236}">
                <a16:creationId xmlns:a16="http://schemas.microsoft.com/office/drawing/2014/main" id="{F2D8901D-3189-C47D-300B-49BCD6172A05}"/>
              </a:ext>
            </a:extLst>
          </p:cNvPr>
          <p:cNvCxnSpPr>
            <a:cxnSpLocks/>
            <a:endCxn id="14" idx="1"/>
          </p:cNvCxnSpPr>
          <p:nvPr/>
        </p:nvCxnSpPr>
        <p:spPr>
          <a:xfrm flipV="1">
            <a:off x="7378988" y="1542032"/>
            <a:ext cx="1385774" cy="135503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hteck: abgerundete Ecken 20">
            <a:extLst>
              <a:ext uri="{FF2B5EF4-FFF2-40B4-BE49-F238E27FC236}">
                <a16:creationId xmlns:a16="http://schemas.microsoft.com/office/drawing/2014/main" id="{0A7F6EAE-2DE1-5117-684F-8E8E5C23C4AE}"/>
              </a:ext>
            </a:extLst>
          </p:cNvPr>
          <p:cNvSpPr/>
          <p:nvPr/>
        </p:nvSpPr>
        <p:spPr>
          <a:xfrm>
            <a:off x="907908" y="1277103"/>
            <a:ext cx="1884075" cy="54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ECBF6233-4758-21C2-0FD6-7B72A58A17D2}"/>
              </a:ext>
            </a:extLst>
          </p:cNvPr>
          <p:cNvSpPr/>
          <p:nvPr/>
        </p:nvSpPr>
        <p:spPr>
          <a:xfrm>
            <a:off x="800100" y="1211482"/>
            <a:ext cx="1884075"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a:extLst>
              <a:ext uri="{FF2B5EF4-FFF2-40B4-BE49-F238E27FC236}">
                <a16:creationId xmlns:a16="http://schemas.microsoft.com/office/drawing/2014/main" id="{9852AEB0-66AC-E59B-1DE9-DFC5513E46B8}"/>
              </a:ext>
            </a:extLst>
          </p:cNvPr>
          <p:cNvSpPr txBox="1"/>
          <p:nvPr/>
        </p:nvSpPr>
        <p:spPr>
          <a:xfrm>
            <a:off x="907908" y="1321351"/>
            <a:ext cx="1886394" cy="369332"/>
          </a:xfrm>
          <a:prstGeom prst="rect">
            <a:avLst/>
          </a:prstGeom>
          <a:noFill/>
        </p:spPr>
        <p:txBody>
          <a:bodyPr wrap="square" rtlCol="0">
            <a:spAutoFit/>
          </a:bodyPr>
          <a:lstStyle/>
          <a:p>
            <a:r>
              <a:rPr lang="de-DE" dirty="0">
                <a:solidFill>
                  <a:schemeClr val="bg1"/>
                </a:solidFill>
              </a:rPr>
              <a:t>Anklageverfahren</a:t>
            </a:r>
          </a:p>
        </p:txBody>
      </p:sp>
      <p:cxnSp>
        <p:nvCxnSpPr>
          <p:cNvPr id="25" name="Verbinder: gewinkelt 24">
            <a:extLst>
              <a:ext uri="{FF2B5EF4-FFF2-40B4-BE49-F238E27FC236}">
                <a16:creationId xmlns:a16="http://schemas.microsoft.com/office/drawing/2014/main" id="{376B6938-872B-E0E1-9AEB-B50047DC8534}"/>
              </a:ext>
            </a:extLst>
          </p:cNvPr>
          <p:cNvCxnSpPr>
            <a:cxnSpLocks/>
            <a:endCxn id="23" idx="3"/>
          </p:cNvCxnSpPr>
          <p:nvPr/>
        </p:nvCxnSpPr>
        <p:spPr>
          <a:xfrm rot="10800000">
            <a:off x="2794303" y="1506018"/>
            <a:ext cx="1756815" cy="140377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hteck: abgerundete Ecken 36">
            <a:extLst>
              <a:ext uri="{FF2B5EF4-FFF2-40B4-BE49-F238E27FC236}">
                <a16:creationId xmlns:a16="http://schemas.microsoft.com/office/drawing/2014/main" id="{DC273F32-D3B7-0C50-0D3E-16E239E78C80}"/>
              </a:ext>
            </a:extLst>
          </p:cNvPr>
          <p:cNvSpPr/>
          <p:nvPr/>
        </p:nvSpPr>
        <p:spPr>
          <a:xfrm>
            <a:off x="3186184" y="5414680"/>
            <a:ext cx="1919083" cy="54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abgerundete Ecken 37">
            <a:extLst>
              <a:ext uri="{FF2B5EF4-FFF2-40B4-BE49-F238E27FC236}">
                <a16:creationId xmlns:a16="http://schemas.microsoft.com/office/drawing/2014/main" id="{EE10CAFE-B6B1-FC5F-B63A-1D2C5CE6623C}"/>
              </a:ext>
            </a:extLst>
          </p:cNvPr>
          <p:cNvSpPr/>
          <p:nvPr/>
        </p:nvSpPr>
        <p:spPr>
          <a:xfrm>
            <a:off x="3291092" y="5489596"/>
            <a:ext cx="1919083"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E8E017B3-904A-5046-3159-413851733806}"/>
              </a:ext>
            </a:extLst>
          </p:cNvPr>
          <p:cNvSpPr txBox="1"/>
          <p:nvPr/>
        </p:nvSpPr>
        <p:spPr>
          <a:xfrm>
            <a:off x="3291092" y="5544211"/>
            <a:ext cx="2121958" cy="369332"/>
          </a:xfrm>
          <a:prstGeom prst="rect">
            <a:avLst/>
          </a:prstGeom>
          <a:noFill/>
        </p:spPr>
        <p:txBody>
          <a:bodyPr wrap="square" rtlCol="0">
            <a:spAutoFit/>
          </a:bodyPr>
          <a:lstStyle/>
          <a:p>
            <a:r>
              <a:rPr lang="de-DE" dirty="0">
                <a:solidFill>
                  <a:schemeClr val="bg1"/>
                </a:solidFill>
              </a:rPr>
              <a:t>Einstellung</a:t>
            </a:r>
          </a:p>
        </p:txBody>
      </p:sp>
      <p:cxnSp>
        <p:nvCxnSpPr>
          <p:cNvPr id="47" name="Verbinder: gewinkelt 46">
            <a:extLst>
              <a:ext uri="{FF2B5EF4-FFF2-40B4-BE49-F238E27FC236}">
                <a16:creationId xmlns:a16="http://schemas.microsoft.com/office/drawing/2014/main" id="{F8198159-F578-DCF1-61EF-40F14BD1880D}"/>
              </a:ext>
            </a:extLst>
          </p:cNvPr>
          <p:cNvCxnSpPr>
            <a:cxnSpLocks/>
            <a:endCxn id="37" idx="0"/>
          </p:cNvCxnSpPr>
          <p:nvPr/>
        </p:nvCxnSpPr>
        <p:spPr>
          <a:xfrm rot="5400000">
            <a:off x="3973887" y="4274610"/>
            <a:ext cx="1311909" cy="968230"/>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281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E7A94FF8-ED12-2221-0CA5-97BBCA03A2CB}"/>
              </a:ext>
            </a:extLst>
          </p:cNvPr>
          <p:cNvSpPr/>
          <p:nvPr/>
        </p:nvSpPr>
        <p:spPr>
          <a:xfrm>
            <a:off x="11004054" y="-3677917"/>
            <a:ext cx="5577400" cy="1167386"/>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 name="Rechteck: abgerundete Ecken 3">
            <a:extLst>
              <a:ext uri="{FF2B5EF4-FFF2-40B4-BE49-F238E27FC236}">
                <a16:creationId xmlns:a16="http://schemas.microsoft.com/office/drawing/2014/main" id="{C6B60175-E247-D494-7844-ADA9A8D41AD3}"/>
              </a:ext>
            </a:extLst>
          </p:cNvPr>
          <p:cNvSpPr/>
          <p:nvPr/>
        </p:nvSpPr>
        <p:spPr>
          <a:xfrm>
            <a:off x="11233974" y="-3850106"/>
            <a:ext cx="5577400" cy="1167386"/>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819B651-3713-6AC7-6BBF-247C03288FB5}"/>
              </a:ext>
            </a:extLst>
          </p:cNvPr>
          <p:cNvSpPr txBox="1"/>
          <p:nvPr/>
        </p:nvSpPr>
        <p:spPr>
          <a:xfrm>
            <a:off x="11422038" y="-3591610"/>
            <a:ext cx="4523917" cy="798432"/>
          </a:xfrm>
          <a:prstGeom prst="rect">
            <a:avLst/>
          </a:prstGeom>
          <a:noFill/>
        </p:spPr>
        <p:txBody>
          <a:bodyPr wrap="square" rtlCol="0">
            <a:spAutoFit/>
          </a:bodyPr>
          <a:lstStyle/>
          <a:p>
            <a:r>
              <a:rPr lang="de-DE" dirty="0">
                <a:solidFill>
                  <a:schemeClr val="bg1"/>
                </a:solidFill>
              </a:rPr>
              <a:t>Strafbefehlsverfahren</a:t>
            </a:r>
          </a:p>
        </p:txBody>
      </p:sp>
      <p:grpSp>
        <p:nvGrpSpPr>
          <p:cNvPr id="6" name="Gruppieren 5">
            <a:extLst>
              <a:ext uri="{FF2B5EF4-FFF2-40B4-BE49-F238E27FC236}">
                <a16:creationId xmlns:a16="http://schemas.microsoft.com/office/drawing/2014/main" id="{10072A01-82E3-4B52-4BED-6AD09EC0CC03}"/>
              </a:ext>
            </a:extLst>
          </p:cNvPr>
          <p:cNvGrpSpPr/>
          <p:nvPr/>
        </p:nvGrpSpPr>
        <p:grpSpPr>
          <a:xfrm>
            <a:off x="2389620" y="-2624359"/>
            <a:ext cx="6097734" cy="6199158"/>
            <a:chOff x="4373213" y="1759378"/>
            <a:chExt cx="3108562" cy="2867556"/>
          </a:xfrm>
        </p:grpSpPr>
        <p:sp>
          <p:nvSpPr>
            <p:cNvPr id="16" name="Rechteck: abgerundete Ecken 15">
              <a:extLst>
                <a:ext uri="{FF2B5EF4-FFF2-40B4-BE49-F238E27FC236}">
                  <a16:creationId xmlns:a16="http://schemas.microsoft.com/office/drawing/2014/main" id="{4E8830FE-2227-3ADA-A020-6CB7427EF7FA}"/>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abgerundete Ecken 16">
              <a:extLst>
                <a:ext uri="{FF2B5EF4-FFF2-40B4-BE49-F238E27FC236}">
                  <a16:creationId xmlns:a16="http://schemas.microsoft.com/office/drawing/2014/main" id="{B12739C5-8719-F9DB-0BF0-BF27640287F6}"/>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id="{F5517195-3695-126B-BC7D-7302415E41B1}"/>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A65742F2-90A1-5F7B-697F-5B0218E86494}"/>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abgerundete Ecken 19">
              <a:extLst>
                <a:ext uri="{FF2B5EF4-FFF2-40B4-BE49-F238E27FC236}">
                  <a16:creationId xmlns:a16="http://schemas.microsoft.com/office/drawing/2014/main" id="{4B22BBE0-0B9E-51A9-283F-00C5C793DFE8}"/>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4B9035E3-3772-B64B-5C31-6BD95A03770D}"/>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 name="Verbinder: gewinkelt 6">
            <a:extLst>
              <a:ext uri="{FF2B5EF4-FFF2-40B4-BE49-F238E27FC236}">
                <a16:creationId xmlns:a16="http://schemas.microsoft.com/office/drawing/2014/main" id="{31B84A6C-F1CA-D96E-3B86-39CB02D049D3}"/>
              </a:ext>
            </a:extLst>
          </p:cNvPr>
          <p:cNvCxnSpPr>
            <a:cxnSpLocks/>
            <a:endCxn id="3" idx="1"/>
          </p:cNvCxnSpPr>
          <p:nvPr/>
        </p:nvCxnSpPr>
        <p:spPr>
          <a:xfrm flipV="1">
            <a:off x="8285729" y="-3094223"/>
            <a:ext cx="2718325" cy="2929346"/>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echteck: abgerundete Ecken 7">
            <a:extLst>
              <a:ext uri="{FF2B5EF4-FFF2-40B4-BE49-F238E27FC236}">
                <a16:creationId xmlns:a16="http://schemas.microsoft.com/office/drawing/2014/main" id="{21ACC151-E9D0-9713-F755-5F0652640E54}"/>
              </a:ext>
            </a:extLst>
          </p:cNvPr>
          <p:cNvSpPr/>
          <p:nvPr/>
        </p:nvSpPr>
        <p:spPr>
          <a:xfrm>
            <a:off x="-4407899" y="-3666954"/>
            <a:ext cx="3695789" cy="1167386"/>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abgerundete Ecken 8">
            <a:extLst>
              <a:ext uri="{FF2B5EF4-FFF2-40B4-BE49-F238E27FC236}">
                <a16:creationId xmlns:a16="http://schemas.microsoft.com/office/drawing/2014/main" id="{258B6D11-E4AF-13EA-B2C6-5DE7F001F5E1}"/>
              </a:ext>
            </a:extLst>
          </p:cNvPr>
          <p:cNvSpPr/>
          <p:nvPr/>
        </p:nvSpPr>
        <p:spPr>
          <a:xfrm>
            <a:off x="-4619374" y="-3808815"/>
            <a:ext cx="3695789" cy="1167386"/>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2F685D97-685C-E7EB-FA7E-3A30587E67D6}"/>
              </a:ext>
            </a:extLst>
          </p:cNvPr>
          <p:cNvSpPr txBox="1"/>
          <p:nvPr/>
        </p:nvSpPr>
        <p:spPr>
          <a:xfrm>
            <a:off x="-4407899" y="-3571297"/>
            <a:ext cx="3700338" cy="798432"/>
          </a:xfrm>
          <a:prstGeom prst="rect">
            <a:avLst/>
          </a:prstGeom>
          <a:noFill/>
        </p:spPr>
        <p:txBody>
          <a:bodyPr wrap="square" rtlCol="0">
            <a:spAutoFit/>
          </a:bodyPr>
          <a:lstStyle/>
          <a:p>
            <a:r>
              <a:rPr lang="de-DE" dirty="0">
                <a:solidFill>
                  <a:schemeClr val="bg1"/>
                </a:solidFill>
              </a:rPr>
              <a:t>Anklageverfahren</a:t>
            </a:r>
          </a:p>
        </p:txBody>
      </p:sp>
      <p:cxnSp>
        <p:nvCxnSpPr>
          <p:cNvPr id="11" name="Verbinder: gewinkelt 10">
            <a:extLst>
              <a:ext uri="{FF2B5EF4-FFF2-40B4-BE49-F238E27FC236}">
                <a16:creationId xmlns:a16="http://schemas.microsoft.com/office/drawing/2014/main" id="{F5AFE0B6-1735-2D65-1EEE-7EA2ABD2E8F6}"/>
              </a:ext>
            </a:extLst>
          </p:cNvPr>
          <p:cNvCxnSpPr>
            <a:cxnSpLocks/>
            <a:endCxn id="10" idx="3"/>
          </p:cNvCxnSpPr>
          <p:nvPr/>
        </p:nvCxnSpPr>
        <p:spPr>
          <a:xfrm rot="10800000">
            <a:off x="-707559" y="-3172079"/>
            <a:ext cx="3446157" cy="3034714"/>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Rechteck: abgerundete Ecken 11">
            <a:extLst>
              <a:ext uri="{FF2B5EF4-FFF2-40B4-BE49-F238E27FC236}">
                <a16:creationId xmlns:a16="http://schemas.microsoft.com/office/drawing/2014/main" id="{8A315C9C-42B8-54CC-6730-589B01B3EEE2}"/>
              </a:ext>
            </a:extLst>
          </p:cNvPr>
          <p:cNvSpPr/>
          <p:nvPr/>
        </p:nvSpPr>
        <p:spPr>
          <a:xfrm>
            <a:off x="61152" y="5277769"/>
            <a:ext cx="3764460" cy="1167386"/>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F2D379AD-CF5A-B9BF-BEEB-DC0871442BC4}"/>
              </a:ext>
            </a:extLst>
          </p:cNvPr>
          <p:cNvSpPr/>
          <p:nvPr/>
        </p:nvSpPr>
        <p:spPr>
          <a:xfrm>
            <a:off x="266939" y="5439725"/>
            <a:ext cx="3764460" cy="1167386"/>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B0B5C339-2E1D-3E2D-C872-47EBBF72731E}"/>
              </a:ext>
            </a:extLst>
          </p:cNvPr>
          <p:cNvSpPr txBox="1"/>
          <p:nvPr/>
        </p:nvSpPr>
        <p:spPr>
          <a:xfrm>
            <a:off x="394955" y="5542286"/>
            <a:ext cx="4162419" cy="769441"/>
          </a:xfrm>
          <a:prstGeom prst="rect">
            <a:avLst/>
          </a:prstGeom>
          <a:noFill/>
        </p:spPr>
        <p:txBody>
          <a:bodyPr wrap="square" rtlCol="0">
            <a:spAutoFit/>
          </a:bodyPr>
          <a:lstStyle/>
          <a:p>
            <a:r>
              <a:rPr lang="de-DE" sz="4400" dirty="0">
                <a:solidFill>
                  <a:schemeClr val="bg1"/>
                </a:solidFill>
              </a:rPr>
              <a:t>Einstellung</a:t>
            </a:r>
          </a:p>
        </p:txBody>
      </p:sp>
      <p:cxnSp>
        <p:nvCxnSpPr>
          <p:cNvPr id="15" name="Verbinder: gewinkelt 14">
            <a:extLst>
              <a:ext uri="{FF2B5EF4-FFF2-40B4-BE49-F238E27FC236}">
                <a16:creationId xmlns:a16="http://schemas.microsoft.com/office/drawing/2014/main" id="{D3652F53-3F2E-9995-3164-4DEDE23598FB}"/>
              </a:ext>
            </a:extLst>
          </p:cNvPr>
          <p:cNvCxnSpPr>
            <a:cxnSpLocks/>
            <a:endCxn id="12" idx="0"/>
          </p:cNvCxnSpPr>
          <p:nvPr/>
        </p:nvCxnSpPr>
        <p:spPr>
          <a:xfrm rot="5400000">
            <a:off x="1474961" y="2910072"/>
            <a:ext cx="2836120" cy="189927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feld 1">
            <a:extLst>
              <a:ext uri="{FF2B5EF4-FFF2-40B4-BE49-F238E27FC236}">
                <a16:creationId xmlns:a16="http://schemas.microsoft.com/office/drawing/2014/main" id="{D313041A-F545-F7BC-DE06-8ED406044F91}"/>
              </a:ext>
            </a:extLst>
          </p:cNvPr>
          <p:cNvSpPr txBox="1"/>
          <p:nvPr/>
        </p:nvSpPr>
        <p:spPr>
          <a:xfrm>
            <a:off x="8487354" y="4482979"/>
            <a:ext cx="3332707" cy="523220"/>
          </a:xfrm>
          <a:prstGeom prst="rect">
            <a:avLst/>
          </a:prstGeom>
          <a:noFill/>
        </p:spPr>
        <p:txBody>
          <a:bodyPr wrap="none" rtlCol="0">
            <a:spAutoFit/>
          </a:bodyPr>
          <a:lstStyle/>
          <a:p>
            <a:r>
              <a:rPr lang="de-DE" sz="2800" dirty="0">
                <a:solidFill>
                  <a:srgbClr val="FFC000"/>
                </a:solidFill>
                <a:latin typeface="+mj-lt"/>
              </a:rPr>
              <a:t>Vorläufige</a:t>
            </a:r>
            <a:r>
              <a:rPr lang="de-DE" sz="2800" dirty="0">
                <a:solidFill>
                  <a:schemeClr val="bg1"/>
                </a:solidFill>
                <a:latin typeface="+mj-lt"/>
              </a:rPr>
              <a:t> Einstellung</a:t>
            </a:r>
          </a:p>
        </p:txBody>
      </p:sp>
      <p:sp>
        <p:nvSpPr>
          <p:cNvPr id="22" name="Textfeld 21">
            <a:extLst>
              <a:ext uri="{FF2B5EF4-FFF2-40B4-BE49-F238E27FC236}">
                <a16:creationId xmlns:a16="http://schemas.microsoft.com/office/drawing/2014/main" id="{7C2E479C-D6B3-E126-B47C-722393C2E25A}"/>
              </a:ext>
            </a:extLst>
          </p:cNvPr>
          <p:cNvSpPr txBox="1"/>
          <p:nvPr/>
        </p:nvSpPr>
        <p:spPr>
          <a:xfrm>
            <a:off x="8487354" y="5321770"/>
            <a:ext cx="3391057" cy="523220"/>
          </a:xfrm>
          <a:prstGeom prst="rect">
            <a:avLst/>
          </a:prstGeom>
          <a:noFill/>
        </p:spPr>
        <p:txBody>
          <a:bodyPr wrap="none" rtlCol="0">
            <a:spAutoFit/>
          </a:bodyPr>
          <a:lstStyle/>
          <a:p>
            <a:r>
              <a:rPr lang="de-DE" sz="2800" dirty="0">
                <a:solidFill>
                  <a:srgbClr val="FFC000"/>
                </a:solidFill>
                <a:latin typeface="+mj-lt"/>
              </a:rPr>
              <a:t>Endgültige</a:t>
            </a:r>
            <a:r>
              <a:rPr lang="de-DE" sz="2800" dirty="0">
                <a:solidFill>
                  <a:schemeClr val="bg1"/>
                </a:solidFill>
                <a:latin typeface="+mj-lt"/>
              </a:rPr>
              <a:t> Einstellung</a:t>
            </a:r>
          </a:p>
        </p:txBody>
      </p:sp>
      <p:cxnSp>
        <p:nvCxnSpPr>
          <p:cNvPr id="25" name="Gerade Verbindung mit Pfeil 24">
            <a:extLst>
              <a:ext uri="{FF2B5EF4-FFF2-40B4-BE49-F238E27FC236}">
                <a16:creationId xmlns:a16="http://schemas.microsoft.com/office/drawing/2014/main" id="{C3F6576C-09B0-2D82-DA15-8BC69220BD3F}"/>
              </a:ext>
            </a:extLst>
          </p:cNvPr>
          <p:cNvCxnSpPr>
            <a:cxnSpLocks/>
            <a:stCxn id="26" idx="3"/>
            <a:endCxn id="2" idx="1"/>
          </p:cNvCxnSpPr>
          <p:nvPr/>
        </p:nvCxnSpPr>
        <p:spPr>
          <a:xfrm flipV="1">
            <a:off x="7540790" y="4744589"/>
            <a:ext cx="946564" cy="53318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E5789B57-A8C7-DBD2-8567-D5BC6BA589F4}"/>
              </a:ext>
            </a:extLst>
          </p:cNvPr>
          <p:cNvCxnSpPr>
            <a:cxnSpLocks/>
            <a:stCxn id="26" idx="3"/>
            <a:endCxn id="22" idx="1"/>
          </p:cNvCxnSpPr>
          <p:nvPr/>
        </p:nvCxnSpPr>
        <p:spPr>
          <a:xfrm>
            <a:off x="7540790" y="5277769"/>
            <a:ext cx="946564" cy="30561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6" name="Textfeld 25">
            <a:extLst>
              <a:ext uri="{FF2B5EF4-FFF2-40B4-BE49-F238E27FC236}">
                <a16:creationId xmlns:a16="http://schemas.microsoft.com/office/drawing/2014/main" id="{A152EBCF-C4DF-C957-3AAE-BB407C38EE69}"/>
              </a:ext>
            </a:extLst>
          </p:cNvPr>
          <p:cNvSpPr txBox="1"/>
          <p:nvPr/>
        </p:nvSpPr>
        <p:spPr>
          <a:xfrm>
            <a:off x="4149733" y="4154384"/>
            <a:ext cx="3391057" cy="2246769"/>
          </a:xfrm>
          <a:prstGeom prst="rect">
            <a:avLst/>
          </a:prstGeom>
          <a:noFill/>
        </p:spPr>
        <p:txBody>
          <a:bodyPr wrap="square" rtlCol="0">
            <a:spAutoFit/>
          </a:bodyPr>
          <a:lstStyle/>
          <a:p>
            <a:r>
              <a:rPr lang="de-DE" sz="2800" dirty="0">
                <a:solidFill>
                  <a:schemeClr val="bg1"/>
                </a:solidFill>
                <a:latin typeface="+mj-lt"/>
              </a:rPr>
              <a:t>Die Regeleinstellung erfolgt aufgrund         </a:t>
            </a:r>
            <a:r>
              <a:rPr lang="de-DE" sz="2800" dirty="0">
                <a:solidFill>
                  <a:srgbClr val="FFC000"/>
                </a:solidFill>
                <a:latin typeface="+mj-lt"/>
              </a:rPr>
              <a:t>§ 170 Abs. 2 StPO</a:t>
            </a:r>
          </a:p>
          <a:p>
            <a:r>
              <a:rPr lang="de-DE" sz="2800" dirty="0">
                <a:solidFill>
                  <a:schemeClr val="bg1"/>
                </a:solidFill>
                <a:latin typeface="+mj-lt"/>
              </a:rPr>
              <a:t>Jedoch gibt es noch weitere Einstellungen.</a:t>
            </a:r>
          </a:p>
        </p:txBody>
      </p:sp>
    </p:spTree>
    <p:extLst>
      <p:ext uri="{BB962C8B-B14F-4D97-AF65-F5344CB8AC3E}">
        <p14:creationId xmlns:p14="http://schemas.microsoft.com/office/powerpoint/2010/main" val="2470743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CE6A2E2-6C0C-36D3-A9B7-9A5D26BD6988}"/>
              </a:ext>
            </a:extLst>
          </p:cNvPr>
          <p:cNvSpPr txBox="1"/>
          <p:nvPr/>
        </p:nvSpPr>
        <p:spPr>
          <a:xfrm>
            <a:off x="506819" y="183175"/>
            <a:ext cx="5484406" cy="461665"/>
          </a:xfrm>
          <a:prstGeom prst="rect">
            <a:avLst/>
          </a:prstGeom>
          <a:noFill/>
        </p:spPr>
        <p:txBody>
          <a:bodyPr wrap="square" rtlCol="0">
            <a:spAutoFit/>
          </a:bodyPr>
          <a:lstStyle/>
          <a:p>
            <a:r>
              <a:rPr lang="de-DE" sz="2400" dirty="0">
                <a:solidFill>
                  <a:schemeClr val="bg1"/>
                </a:solidFill>
                <a:latin typeface="+mj-lt"/>
              </a:rPr>
              <a:t>Fachbereiche und Ihre Zuständigkeiten</a:t>
            </a:r>
          </a:p>
        </p:txBody>
      </p:sp>
      <p:sp>
        <p:nvSpPr>
          <p:cNvPr id="3" name="Rechteck 2">
            <a:extLst>
              <a:ext uri="{FF2B5EF4-FFF2-40B4-BE49-F238E27FC236}">
                <a16:creationId xmlns:a16="http://schemas.microsoft.com/office/drawing/2014/main" id="{38D5D318-4C52-1B92-FB11-70EAD50268B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r Verbinder 3">
            <a:extLst>
              <a:ext uri="{FF2B5EF4-FFF2-40B4-BE49-F238E27FC236}">
                <a16:creationId xmlns:a16="http://schemas.microsoft.com/office/drawing/2014/main" id="{0B5D313D-D02F-00B0-DD1E-3EAAB04DEBA8}"/>
              </a:ext>
            </a:extLst>
          </p:cNvPr>
          <p:cNvCxnSpPr>
            <a:cxnSpLocks/>
          </p:cNvCxnSpPr>
          <p:nvPr/>
        </p:nvCxnSpPr>
        <p:spPr>
          <a:xfrm>
            <a:off x="564776" y="631825"/>
            <a:ext cx="5274049" cy="130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chteck 5">
            <a:extLst>
              <a:ext uri="{FF2B5EF4-FFF2-40B4-BE49-F238E27FC236}">
                <a16:creationId xmlns:a16="http://schemas.microsoft.com/office/drawing/2014/main" id="{FF298852-CD35-C0CD-C81A-776C3A59102C}"/>
              </a:ext>
            </a:extLst>
          </p:cNvPr>
          <p:cNvSpPr/>
          <p:nvPr/>
        </p:nvSpPr>
        <p:spPr>
          <a:xfrm>
            <a:off x="1770398" y="3431491"/>
            <a:ext cx="1437508" cy="214870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de-DE" sz="1600" dirty="0">
                <a:solidFill>
                  <a:schemeClr val="tx1"/>
                </a:solidFill>
              </a:rPr>
              <a:t>Fachbereich I</a:t>
            </a:r>
          </a:p>
        </p:txBody>
      </p:sp>
      <p:sp>
        <p:nvSpPr>
          <p:cNvPr id="7" name="Freihandform 20">
            <a:extLst>
              <a:ext uri="{FF2B5EF4-FFF2-40B4-BE49-F238E27FC236}">
                <a16:creationId xmlns:a16="http://schemas.microsoft.com/office/drawing/2014/main" id="{E69B7C4E-87D6-2C50-4512-147A4704F975}"/>
              </a:ext>
            </a:extLst>
          </p:cNvPr>
          <p:cNvSpPr/>
          <p:nvPr/>
        </p:nvSpPr>
        <p:spPr>
          <a:xfrm>
            <a:off x="1729089" y="3431490"/>
            <a:ext cx="1541798" cy="2416741"/>
          </a:xfrm>
          <a:custGeom>
            <a:avLst/>
            <a:gdLst>
              <a:gd name="connsiteX0" fmla="*/ 77159 w 1541798"/>
              <a:gd name="connsiteY0" fmla="*/ 0 h 2416741"/>
              <a:gd name="connsiteX1" fmla="*/ 74466 w 1541798"/>
              <a:gd name="connsiteY1" fmla="*/ 24412 h 2416741"/>
              <a:gd name="connsiteX2" fmla="*/ 770899 w 1541798"/>
              <a:gd name="connsiteY2" fmla="*/ 660954 h 2416741"/>
              <a:gd name="connsiteX3" fmla="*/ 1467332 w 1541798"/>
              <a:gd name="connsiteY3" fmla="*/ 24412 h 2416741"/>
              <a:gd name="connsiteX4" fmla="*/ 1464640 w 1541798"/>
              <a:gd name="connsiteY4" fmla="*/ 0 h 2416741"/>
              <a:gd name="connsiteX5" fmla="*/ 1469272 w 1541798"/>
              <a:gd name="connsiteY5" fmla="*/ 935 h 2416741"/>
              <a:gd name="connsiteX6" fmla="*/ 1541798 w 1541798"/>
              <a:gd name="connsiteY6" fmla="*/ 110352 h 2416741"/>
              <a:gd name="connsiteX7" fmla="*/ 1541798 w 1541798"/>
              <a:gd name="connsiteY7" fmla="*/ 2297992 h 2416741"/>
              <a:gd name="connsiteX8" fmla="*/ 1423049 w 1541798"/>
              <a:gd name="connsiteY8" fmla="*/ 2416741 h 2416741"/>
              <a:gd name="connsiteX9" fmla="*/ 118749 w 1541798"/>
              <a:gd name="connsiteY9" fmla="*/ 2416741 h 2416741"/>
              <a:gd name="connsiteX10" fmla="*/ 0 w 1541798"/>
              <a:gd name="connsiteY10" fmla="*/ 2297992 h 2416741"/>
              <a:gd name="connsiteX11" fmla="*/ 0 w 1541798"/>
              <a:gd name="connsiteY11" fmla="*/ 110352 h 2416741"/>
              <a:gd name="connsiteX12" fmla="*/ 72527 w 1541798"/>
              <a:gd name="connsiteY12" fmla="*/ 935 h 2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1798" h="2416741">
                <a:moveTo>
                  <a:pt x="77159" y="0"/>
                </a:moveTo>
                <a:lnTo>
                  <a:pt x="74466" y="24412"/>
                </a:lnTo>
                <a:cubicBezTo>
                  <a:pt x="74466" y="375964"/>
                  <a:pt x="386270" y="660954"/>
                  <a:pt x="770899" y="660954"/>
                </a:cubicBezTo>
                <a:cubicBezTo>
                  <a:pt x="1155528" y="660954"/>
                  <a:pt x="1467332" y="375964"/>
                  <a:pt x="1467332" y="24412"/>
                </a:cubicBezTo>
                <a:lnTo>
                  <a:pt x="1464640" y="0"/>
                </a:lnTo>
                <a:lnTo>
                  <a:pt x="1469272" y="935"/>
                </a:lnTo>
                <a:cubicBezTo>
                  <a:pt x="1511892" y="18962"/>
                  <a:pt x="1541798" y="61165"/>
                  <a:pt x="1541798" y="110352"/>
                </a:cubicBezTo>
                <a:lnTo>
                  <a:pt x="1541798" y="2297992"/>
                </a:lnTo>
                <a:cubicBezTo>
                  <a:pt x="1541798" y="2363575"/>
                  <a:pt x="1488632" y="2416741"/>
                  <a:pt x="1423049" y="2416741"/>
                </a:cubicBezTo>
                <a:lnTo>
                  <a:pt x="118749" y="2416741"/>
                </a:lnTo>
                <a:cubicBezTo>
                  <a:pt x="53166" y="2416741"/>
                  <a:pt x="0" y="2363575"/>
                  <a:pt x="0" y="2297992"/>
                </a:cubicBezTo>
                <a:lnTo>
                  <a:pt x="0" y="110352"/>
                </a:lnTo>
                <a:cubicBezTo>
                  <a:pt x="0" y="61165"/>
                  <a:pt x="29906" y="18962"/>
                  <a:pt x="72527" y="935"/>
                </a:cubicBezTo>
                <a:close/>
              </a:path>
            </a:pathLst>
          </a:custGeom>
          <a:solidFill>
            <a:schemeClr val="bg2">
              <a:lumMod val="90000"/>
            </a:schemeClr>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chemeClr val="tx1"/>
                </a:solidFill>
              </a:rPr>
              <a:t>Allgemeines Strafrecht</a:t>
            </a:r>
          </a:p>
        </p:txBody>
      </p:sp>
      <p:sp>
        <p:nvSpPr>
          <p:cNvPr id="8" name="Rechteck 7">
            <a:extLst>
              <a:ext uri="{FF2B5EF4-FFF2-40B4-BE49-F238E27FC236}">
                <a16:creationId xmlns:a16="http://schemas.microsoft.com/office/drawing/2014/main" id="{A49021B3-2A7E-68B9-A6E7-56375365E832}"/>
              </a:ext>
            </a:extLst>
          </p:cNvPr>
          <p:cNvSpPr/>
          <p:nvPr/>
        </p:nvSpPr>
        <p:spPr>
          <a:xfrm>
            <a:off x="3455657" y="3439666"/>
            <a:ext cx="1437508" cy="235789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chemeClr val="tx1"/>
                </a:solidFill>
              </a:rPr>
              <a:t>Fachbereich II</a:t>
            </a:r>
          </a:p>
        </p:txBody>
      </p:sp>
      <p:sp>
        <p:nvSpPr>
          <p:cNvPr id="9" name="Freihandform 25">
            <a:extLst>
              <a:ext uri="{FF2B5EF4-FFF2-40B4-BE49-F238E27FC236}">
                <a16:creationId xmlns:a16="http://schemas.microsoft.com/office/drawing/2014/main" id="{16ABA9C5-B5E7-C725-1192-7A5F8087BCF1}"/>
              </a:ext>
            </a:extLst>
          </p:cNvPr>
          <p:cNvSpPr/>
          <p:nvPr/>
        </p:nvSpPr>
        <p:spPr>
          <a:xfrm>
            <a:off x="3392856" y="3431491"/>
            <a:ext cx="1541798" cy="2416741"/>
          </a:xfrm>
          <a:custGeom>
            <a:avLst/>
            <a:gdLst>
              <a:gd name="connsiteX0" fmla="*/ 77159 w 1541798"/>
              <a:gd name="connsiteY0" fmla="*/ 0 h 2416741"/>
              <a:gd name="connsiteX1" fmla="*/ 74466 w 1541798"/>
              <a:gd name="connsiteY1" fmla="*/ 24412 h 2416741"/>
              <a:gd name="connsiteX2" fmla="*/ 770899 w 1541798"/>
              <a:gd name="connsiteY2" fmla="*/ 660954 h 2416741"/>
              <a:gd name="connsiteX3" fmla="*/ 1467332 w 1541798"/>
              <a:gd name="connsiteY3" fmla="*/ 24412 h 2416741"/>
              <a:gd name="connsiteX4" fmla="*/ 1464640 w 1541798"/>
              <a:gd name="connsiteY4" fmla="*/ 0 h 2416741"/>
              <a:gd name="connsiteX5" fmla="*/ 1469272 w 1541798"/>
              <a:gd name="connsiteY5" fmla="*/ 935 h 2416741"/>
              <a:gd name="connsiteX6" fmla="*/ 1541798 w 1541798"/>
              <a:gd name="connsiteY6" fmla="*/ 110352 h 2416741"/>
              <a:gd name="connsiteX7" fmla="*/ 1541798 w 1541798"/>
              <a:gd name="connsiteY7" fmla="*/ 2297992 h 2416741"/>
              <a:gd name="connsiteX8" fmla="*/ 1423049 w 1541798"/>
              <a:gd name="connsiteY8" fmla="*/ 2416741 h 2416741"/>
              <a:gd name="connsiteX9" fmla="*/ 118749 w 1541798"/>
              <a:gd name="connsiteY9" fmla="*/ 2416741 h 2416741"/>
              <a:gd name="connsiteX10" fmla="*/ 0 w 1541798"/>
              <a:gd name="connsiteY10" fmla="*/ 2297992 h 2416741"/>
              <a:gd name="connsiteX11" fmla="*/ 0 w 1541798"/>
              <a:gd name="connsiteY11" fmla="*/ 110352 h 2416741"/>
              <a:gd name="connsiteX12" fmla="*/ 72527 w 1541798"/>
              <a:gd name="connsiteY12" fmla="*/ 935 h 2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1798" h="2416741">
                <a:moveTo>
                  <a:pt x="77159" y="0"/>
                </a:moveTo>
                <a:lnTo>
                  <a:pt x="74466" y="24412"/>
                </a:lnTo>
                <a:cubicBezTo>
                  <a:pt x="74466" y="375964"/>
                  <a:pt x="386270" y="660954"/>
                  <a:pt x="770899" y="660954"/>
                </a:cubicBezTo>
                <a:cubicBezTo>
                  <a:pt x="1155528" y="660954"/>
                  <a:pt x="1467332" y="375964"/>
                  <a:pt x="1467332" y="24412"/>
                </a:cubicBezTo>
                <a:lnTo>
                  <a:pt x="1464640" y="0"/>
                </a:lnTo>
                <a:lnTo>
                  <a:pt x="1469272" y="935"/>
                </a:lnTo>
                <a:cubicBezTo>
                  <a:pt x="1511892" y="18962"/>
                  <a:pt x="1541798" y="61165"/>
                  <a:pt x="1541798" y="110352"/>
                </a:cubicBezTo>
                <a:lnTo>
                  <a:pt x="1541798" y="2297992"/>
                </a:lnTo>
                <a:cubicBezTo>
                  <a:pt x="1541798" y="2363575"/>
                  <a:pt x="1488632" y="2416741"/>
                  <a:pt x="1423049" y="2416741"/>
                </a:cubicBezTo>
                <a:lnTo>
                  <a:pt x="118749" y="2416741"/>
                </a:lnTo>
                <a:cubicBezTo>
                  <a:pt x="53166" y="2416741"/>
                  <a:pt x="0" y="2363575"/>
                  <a:pt x="0" y="2297992"/>
                </a:cubicBezTo>
                <a:lnTo>
                  <a:pt x="0" y="110352"/>
                </a:lnTo>
                <a:cubicBezTo>
                  <a:pt x="0" y="61165"/>
                  <a:pt x="29906" y="18962"/>
                  <a:pt x="72527" y="935"/>
                </a:cubicBezTo>
                <a:close/>
              </a:path>
            </a:pathLst>
          </a:custGeom>
          <a:solidFill>
            <a:schemeClr val="bg2">
              <a:lumMod val="90000"/>
            </a:schemeClr>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chemeClr val="tx1"/>
                </a:solidFill>
              </a:rPr>
              <a:t>Allgemeines Strafrecht &amp;</a:t>
            </a:r>
          </a:p>
          <a:p>
            <a:pPr algn="ctr"/>
            <a:r>
              <a:rPr lang="de-DE" sz="1600" dirty="0">
                <a:solidFill>
                  <a:schemeClr val="tx1"/>
                </a:solidFill>
              </a:rPr>
              <a:t>Betäubungs-mittel</a:t>
            </a:r>
          </a:p>
        </p:txBody>
      </p:sp>
      <p:sp>
        <p:nvSpPr>
          <p:cNvPr id="10" name="Rechteck 9">
            <a:extLst>
              <a:ext uri="{FF2B5EF4-FFF2-40B4-BE49-F238E27FC236}">
                <a16:creationId xmlns:a16="http://schemas.microsoft.com/office/drawing/2014/main" id="{E51DA013-BA0A-2AD9-3A96-0F232A0667FB}"/>
              </a:ext>
            </a:extLst>
          </p:cNvPr>
          <p:cNvSpPr/>
          <p:nvPr/>
        </p:nvSpPr>
        <p:spPr>
          <a:xfrm>
            <a:off x="5203561" y="3435666"/>
            <a:ext cx="1437508" cy="235789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chemeClr val="tx1"/>
                </a:solidFill>
              </a:rPr>
              <a:t>Fachbereich III</a:t>
            </a:r>
          </a:p>
        </p:txBody>
      </p:sp>
      <p:sp>
        <p:nvSpPr>
          <p:cNvPr id="11" name="Freihandform 27">
            <a:extLst>
              <a:ext uri="{FF2B5EF4-FFF2-40B4-BE49-F238E27FC236}">
                <a16:creationId xmlns:a16="http://schemas.microsoft.com/office/drawing/2014/main" id="{1383DA2A-38A2-553E-7BCE-20B484318E87}"/>
              </a:ext>
            </a:extLst>
          </p:cNvPr>
          <p:cNvSpPr/>
          <p:nvPr/>
        </p:nvSpPr>
        <p:spPr>
          <a:xfrm>
            <a:off x="5144126" y="3429000"/>
            <a:ext cx="1541798" cy="2416741"/>
          </a:xfrm>
          <a:custGeom>
            <a:avLst/>
            <a:gdLst>
              <a:gd name="connsiteX0" fmla="*/ 77159 w 1541798"/>
              <a:gd name="connsiteY0" fmla="*/ 0 h 2416741"/>
              <a:gd name="connsiteX1" fmla="*/ 74466 w 1541798"/>
              <a:gd name="connsiteY1" fmla="*/ 24412 h 2416741"/>
              <a:gd name="connsiteX2" fmla="*/ 770899 w 1541798"/>
              <a:gd name="connsiteY2" fmla="*/ 660954 h 2416741"/>
              <a:gd name="connsiteX3" fmla="*/ 1467332 w 1541798"/>
              <a:gd name="connsiteY3" fmla="*/ 24412 h 2416741"/>
              <a:gd name="connsiteX4" fmla="*/ 1464640 w 1541798"/>
              <a:gd name="connsiteY4" fmla="*/ 0 h 2416741"/>
              <a:gd name="connsiteX5" fmla="*/ 1469272 w 1541798"/>
              <a:gd name="connsiteY5" fmla="*/ 935 h 2416741"/>
              <a:gd name="connsiteX6" fmla="*/ 1541798 w 1541798"/>
              <a:gd name="connsiteY6" fmla="*/ 110352 h 2416741"/>
              <a:gd name="connsiteX7" fmla="*/ 1541798 w 1541798"/>
              <a:gd name="connsiteY7" fmla="*/ 2297992 h 2416741"/>
              <a:gd name="connsiteX8" fmla="*/ 1423049 w 1541798"/>
              <a:gd name="connsiteY8" fmla="*/ 2416741 h 2416741"/>
              <a:gd name="connsiteX9" fmla="*/ 118749 w 1541798"/>
              <a:gd name="connsiteY9" fmla="*/ 2416741 h 2416741"/>
              <a:gd name="connsiteX10" fmla="*/ 0 w 1541798"/>
              <a:gd name="connsiteY10" fmla="*/ 2297992 h 2416741"/>
              <a:gd name="connsiteX11" fmla="*/ 0 w 1541798"/>
              <a:gd name="connsiteY11" fmla="*/ 110352 h 2416741"/>
              <a:gd name="connsiteX12" fmla="*/ 72527 w 1541798"/>
              <a:gd name="connsiteY12" fmla="*/ 935 h 2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1798" h="2416741">
                <a:moveTo>
                  <a:pt x="77159" y="0"/>
                </a:moveTo>
                <a:lnTo>
                  <a:pt x="74466" y="24412"/>
                </a:lnTo>
                <a:cubicBezTo>
                  <a:pt x="74466" y="375964"/>
                  <a:pt x="386270" y="660954"/>
                  <a:pt x="770899" y="660954"/>
                </a:cubicBezTo>
                <a:cubicBezTo>
                  <a:pt x="1155528" y="660954"/>
                  <a:pt x="1467332" y="375964"/>
                  <a:pt x="1467332" y="24412"/>
                </a:cubicBezTo>
                <a:lnTo>
                  <a:pt x="1464640" y="0"/>
                </a:lnTo>
                <a:lnTo>
                  <a:pt x="1469272" y="935"/>
                </a:lnTo>
                <a:cubicBezTo>
                  <a:pt x="1511892" y="18962"/>
                  <a:pt x="1541798" y="61165"/>
                  <a:pt x="1541798" y="110352"/>
                </a:cubicBezTo>
                <a:lnTo>
                  <a:pt x="1541798" y="2297992"/>
                </a:lnTo>
                <a:cubicBezTo>
                  <a:pt x="1541798" y="2363575"/>
                  <a:pt x="1488632" y="2416741"/>
                  <a:pt x="1423049" y="2416741"/>
                </a:cubicBezTo>
                <a:lnTo>
                  <a:pt x="118749" y="2416741"/>
                </a:lnTo>
                <a:cubicBezTo>
                  <a:pt x="53166" y="2416741"/>
                  <a:pt x="0" y="2363575"/>
                  <a:pt x="0" y="2297992"/>
                </a:cubicBezTo>
                <a:lnTo>
                  <a:pt x="0" y="110352"/>
                </a:lnTo>
                <a:cubicBezTo>
                  <a:pt x="0" y="61165"/>
                  <a:pt x="29906" y="18962"/>
                  <a:pt x="72527" y="935"/>
                </a:cubicBezTo>
                <a:close/>
              </a:path>
            </a:pathLst>
          </a:custGeom>
          <a:solidFill>
            <a:schemeClr val="bg2">
              <a:lumMod val="90000"/>
            </a:schemeClr>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chemeClr val="tx1"/>
                </a:solidFill>
              </a:rPr>
              <a:t>Verkehr- und Wirtschafts-</a:t>
            </a:r>
            <a:r>
              <a:rPr lang="de-DE" sz="1600" dirty="0" err="1">
                <a:solidFill>
                  <a:schemeClr val="tx1"/>
                </a:solidFill>
              </a:rPr>
              <a:t>straftaten</a:t>
            </a:r>
            <a:endParaRPr lang="de-DE" sz="1600" dirty="0">
              <a:solidFill>
                <a:schemeClr val="tx1"/>
              </a:solidFill>
            </a:endParaRPr>
          </a:p>
        </p:txBody>
      </p:sp>
      <p:sp>
        <p:nvSpPr>
          <p:cNvPr id="12" name="Rechteck 11">
            <a:extLst>
              <a:ext uri="{FF2B5EF4-FFF2-40B4-BE49-F238E27FC236}">
                <a16:creationId xmlns:a16="http://schemas.microsoft.com/office/drawing/2014/main" id="{6E448F76-27C9-44C9-FC82-8BAD88A62A10}"/>
              </a:ext>
            </a:extLst>
          </p:cNvPr>
          <p:cNvSpPr/>
          <p:nvPr/>
        </p:nvSpPr>
        <p:spPr>
          <a:xfrm>
            <a:off x="6976877" y="3435666"/>
            <a:ext cx="1437508" cy="235789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chemeClr val="tx1"/>
                </a:solidFill>
              </a:rPr>
              <a:t>Fachbereich IV</a:t>
            </a:r>
          </a:p>
        </p:txBody>
      </p:sp>
      <p:sp>
        <p:nvSpPr>
          <p:cNvPr id="13" name="Freihandform 29">
            <a:extLst>
              <a:ext uri="{FF2B5EF4-FFF2-40B4-BE49-F238E27FC236}">
                <a16:creationId xmlns:a16="http://schemas.microsoft.com/office/drawing/2014/main" id="{28586C37-6F26-E923-F65B-BD93E36A4D87}"/>
              </a:ext>
            </a:extLst>
          </p:cNvPr>
          <p:cNvSpPr/>
          <p:nvPr/>
        </p:nvSpPr>
        <p:spPr>
          <a:xfrm>
            <a:off x="6924732" y="3424256"/>
            <a:ext cx="1541798" cy="2416741"/>
          </a:xfrm>
          <a:custGeom>
            <a:avLst/>
            <a:gdLst>
              <a:gd name="connsiteX0" fmla="*/ 77159 w 1541798"/>
              <a:gd name="connsiteY0" fmla="*/ 0 h 2416741"/>
              <a:gd name="connsiteX1" fmla="*/ 74466 w 1541798"/>
              <a:gd name="connsiteY1" fmla="*/ 24412 h 2416741"/>
              <a:gd name="connsiteX2" fmla="*/ 770899 w 1541798"/>
              <a:gd name="connsiteY2" fmla="*/ 660954 h 2416741"/>
              <a:gd name="connsiteX3" fmla="*/ 1467332 w 1541798"/>
              <a:gd name="connsiteY3" fmla="*/ 24412 h 2416741"/>
              <a:gd name="connsiteX4" fmla="*/ 1464640 w 1541798"/>
              <a:gd name="connsiteY4" fmla="*/ 0 h 2416741"/>
              <a:gd name="connsiteX5" fmla="*/ 1469272 w 1541798"/>
              <a:gd name="connsiteY5" fmla="*/ 935 h 2416741"/>
              <a:gd name="connsiteX6" fmla="*/ 1541798 w 1541798"/>
              <a:gd name="connsiteY6" fmla="*/ 110352 h 2416741"/>
              <a:gd name="connsiteX7" fmla="*/ 1541798 w 1541798"/>
              <a:gd name="connsiteY7" fmla="*/ 2297992 h 2416741"/>
              <a:gd name="connsiteX8" fmla="*/ 1423049 w 1541798"/>
              <a:gd name="connsiteY8" fmla="*/ 2416741 h 2416741"/>
              <a:gd name="connsiteX9" fmla="*/ 118749 w 1541798"/>
              <a:gd name="connsiteY9" fmla="*/ 2416741 h 2416741"/>
              <a:gd name="connsiteX10" fmla="*/ 0 w 1541798"/>
              <a:gd name="connsiteY10" fmla="*/ 2297992 h 2416741"/>
              <a:gd name="connsiteX11" fmla="*/ 0 w 1541798"/>
              <a:gd name="connsiteY11" fmla="*/ 110352 h 2416741"/>
              <a:gd name="connsiteX12" fmla="*/ 72527 w 1541798"/>
              <a:gd name="connsiteY12" fmla="*/ 935 h 2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1798" h="2416741">
                <a:moveTo>
                  <a:pt x="77159" y="0"/>
                </a:moveTo>
                <a:lnTo>
                  <a:pt x="74466" y="24412"/>
                </a:lnTo>
                <a:cubicBezTo>
                  <a:pt x="74466" y="375964"/>
                  <a:pt x="386270" y="660954"/>
                  <a:pt x="770899" y="660954"/>
                </a:cubicBezTo>
                <a:cubicBezTo>
                  <a:pt x="1155528" y="660954"/>
                  <a:pt x="1467332" y="375964"/>
                  <a:pt x="1467332" y="24412"/>
                </a:cubicBezTo>
                <a:lnTo>
                  <a:pt x="1464640" y="0"/>
                </a:lnTo>
                <a:lnTo>
                  <a:pt x="1469272" y="935"/>
                </a:lnTo>
                <a:cubicBezTo>
                  <a:pt x="1511892" y="18962"/>
                  <a:pt x="1541798" y="61165"/>
                  <a:pt x="1541798" y="110352"/>
                </a:cubicBezTo>
                <a:lnTo>
                  <a:pt x="1541798" y="2297992"/>
                </a:lnTo>
                <a:cubicBezTo>
                  <a:pt x="1541798" y="2363575"/>
                  <a:pt x="1488632" y="2416741"/>
                  <a:pt x="1423049" y="2416741"/>
                </a:cubicBezTo>
                <a:lnTo>
                  <a:pt x="118749" y="2416741"/>
                </a:lnTo>
                <a:cubicBezTo>
                  <a:pt x="53166" y="2416741"/>
                  <a:pt x="0" y="2363575"/>
                  <a:pt x="0" y="2297992"/>
                </a:cubicBezTo>
                <a:lnTo>
                  <a:pt x="0" y="110352"/>
                </a:lnTo>
                <a:cubicBezTo>
                  <a:pt x="0" y="61165"/>
                  <a:pt x="29906" y="18962"/>
                  <a:pt x="72527" y="935"/>
                </a:cubicBezTo>
                <a:close/>
              </a:path>
            </a:pathLst>
          </a:custGeom>
          <a:solidFill>
            <a:schemeClr val="bg2">
              <a:lumMod val="90000"/>
            </a:schemeClr>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chemeClr val="tx1"/>
                </a:solidFill>
              </a:rPr>
              <a:t>Jugend-strafsachen</a:t>
            </a:r>
          </a:p>
        </p:txBody>
      </p:sp>
      <p:sp>
        <p:nvSpPr>
          <p:cNvPr id="14" name="Rechteck 13">
            <a:extLst>
              <a:ext uri="{FF2B5EF4-FFF2-40B4-BE49-F238E27FC236}">
                <a16:creationId xmlns:a16="http://schemas.microsoft.com/office/drawing/2014/main" id="{86EB7C7A-1E63-2C76-5887-A0DF3CF58432}"/>
              </a:ext>
            </a:extLst>
          </p:cNvPr>
          <p:cNvSpPr/>
          <p:nvPr/>
        </p:nvSpPr>
        <p:spPr>
          <a:xfrm>
            <a:off x="8683292" y="3435666"/>
            <a:ext cx="1437508" cy="235789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chemeClr val="tx1"/>
                </a:solidFill>
              </a:rPr>
              <a:t>Fachbereich V</a:t>
            </a:r>
          </a:p>
        </p:txBody>
      </p:sp>
      <p:sp>
        <p:nvSpPr>
          <p:cNvPr id="15" name="Freihandform 31">
            <a:extLst>
              <a:ext uri="{FF2B5EF4-FFF2-40B4-BE49-F238E27FC236}">
                <a16:creationId xmlns:a16="http://schemas.microsoft.com/office/drawing/2014/main" id="{E3BD1080-A18E-193C-13A3-F53768103896}"/>
              </a:ext>
            </a:extLst>
          </p:cNvPr>
          <p:cNvSpPr/>
          <p:nvPr/>
        </p:nvSpPr>
        <p:spPr>
          <a:xfrm>
            <a:off x="8631147" y="3424256"/>
            <a:ext cx="1541798" cy="2416741"/>
          </a:xfrm>
          <a:custGeom>
            <a:avLst/>
            <a:gdLst>
              <a:gd name="connsiteX0" fmla="*/ 77159 w 1541798"/>
              <a:gd name="connsiteY0" fmla="*/ 0 h 2416741"/>
              <a:gd name="connsiteX1" fmla="*/ 74466 w 1541798"/>
              <a:gd name="connsiteY1" fmla="*/ 24412 h 2416741"/>
              <a:gd name="connsiteX2" fmla="*/ 770899 w 1541798"/>
              <a:gd name="connsiteY2" fmla="*/ 660954 h 2416741"/>
              <a:gd name="connsiteX3" fmla="*/ 1467332 w 1541798"/>
              <a:gd name="connsiteY3" fmla="*/ 24412 h 2416741"/>
              <a:gd name="connsiteX4" fmla="*/ 1464640 w 1541798"/>
              <a:gd name="connsiteY4" fmla="*/ 0 h 2416741"/>
              <a:gd name="connsiteX5" fmla="*/ 1469272 w 1541798"/>
              <a:gd name="connsiteY5" fmla="*/ 935 h 2416741"/>
              <a:gd name="connsiteX6" fmla="*/ 1541798 w 1541798"/>
              <a:gd name="connsiteY6" fmla="*/ 110352 h 2416741"/>
              <a:gd name="connsiteX7" fmla="*/ 1541798 w 1541798"/>
              <a:gd name="connsiteY7" fmla="*/ 2297992 h 2416741"/>
              <a:gd name="connsiteX8" fmla="*/ 1423049 w 1541798"/>
              <a:gd name="connsiteY8" fmla="*/ 2416741 h 2416741"/>
              <a:gd name="connsiteX9" fmla="*/ 118749 w 1541798"/>
              <a:gd name="connsiteY9" fmla="*/ 2416741 h 2416741"/>
              <a:gd name="connsiteX10" fmla="*/ 0 w 1541798"/>
              <a:gd name="connsiteY10" fmla="*/ 2297992 h 2416741"/>
              <a:gd name="connsiteX11" fmla="*/ 0 w 1541798"/>
              <a:gd name="connsiteY11" fmla="*/ 110352 h 2416741"/>
              <a:gd name="connsiteX12" fmla="*/ 72527 w 1541798"/>
              <a:gd name="connsiteY12" fmla="*/ 935 h 2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1798" h="2416741">
                <a:moveTo>
                  <a:pt x="77159" y="0"/>
                </a:moveTo>
                <a:lnTo>
                  <a:pt x="74466" y="24412"/>
                </a:lnTo>
                <a:cubicBezTo>
                  <a:pt x="74466" y="375964"/>
                  <a:pt x="386270" y="660954"/>
                  <a:pt x="770899" y="660954"/>
                </a:cubicBezTo>
                <a:cubicBezTo>
                  <a:pt x="1155528" y="660954"/>
                  <a:pt x="1467332" y="375964"/>
                  <a:pt x="1467332" y="24412"/>
                </a:cubicBezTo>
                <a:lnTo>
                  <a:pt x="1464640" y="0"/>
                </a:lnTo>
                <a:lnTo>
                  <a:pt x="1469272" y="935"/>
                </a:lnTo>
                <a:cubicBezTo>
                  <a:pt x="1511892" y="18962"/>
                  <a:pt x="1541798" y="61165"/>
                  <a:pt x="1541798" y="110352"/>
                </a:cubicBezTo>
                <a:lnTo>
                  <a:pt x="1541798" y="2297992"/>
                </a:lnTo>
                <a:cubicBezTo>
                  <a:pt x="1541798" y="2363575"/>
                  <a:pt x="1488632" y="2416741"/>
                  <a:pt x="1423049" y="2416741"/>
                </a:cubicBezTo>
                <a:lnTo>
                  <a:pt x="118749" y="2416741"/>
                </a:lnTo>
                <a:cubicBezTo>
                  <a:pt x="53166" y="2416741"/>
                  <a:pt x="0" y="2363575"/>
                  <a:pt x="0" y="2297992"/>
                </a:cubicBezTo>
                <a:lnTo>
                  <a:pt x="0" y="110352"/>
                </a:lnTo>
                <a:cubicBezTo>
                  <a:pt x="0" y="61165"/>
                  <a:pt x="29906" y="18962"/>
                  <a:pt x="72527" y="935"/>
                </a:cubicBezTo>
                <a:close/>
              </a:path>
            </a:pathLst>
          </a:custGeom>
          <a:solidFill>
            <a:schemeClr val="bg2">
              <a:lumMod val="90000"/>
            </a:schemeClr>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chemeClr val="tx1"/>
                </a:solidFill>
              </a:rPr>
              <a:t>Ermittlungs-</a:t>
            </a:r>
            <a:r>
              <a:rPr lang="de-DE" sz="1600" dirty="0" err="1">
                <a:solidFill>
                  <a:schemeClr val="tx1"/>
                </a:solidFill>
              </a:rPr>
              <a:t>richterbereich</a:t>
            </a:r>
            <a:r>
              <a:rPr lang="de-DE" sz="1600" dirty="0">
                <a:solidFill>
                  <a:schemeClr val="tx1"/>
                </a:solidFill>
              </a:rPr>
              <a:t> &amp; Privatklagen</a:t>
            </a:r>
          </a:p>
        </p:txBody>
      </p:sp>
      <p:sp>
        <p:nvSpPr>
          <p:cNvPr id="28" name="Rechteck 27">
            <a:extLst>
              <a:ext uri="{FF2B5EF4-FFF2-40B4-BE49-F238E27FC236}">
                <a16:creationId xmlns:a16="http://schemas.microsoft.com/office/drawing/2014/main" id="{DB52CDFF-8566-A9FC-78E7-B44B09CEF5C3}"/>
              </a:ext>
            </a:extLst>
          </p:cNvPr>
          <p:cNvSpPr/>
          <p:nvPr/>
        </p:nvSpPr>
        <p:spPr>
          <a:xfrm>
            <a:off x="2257425" y="1565693"/>
            <a:ext cx="7315200" cy="11354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Amtsgericht Tiergarten</a:t>
            </a:r>
          </a:p>
        </p:txBody>
      </p:sp>
    </p:spTree>
    <p:extLst>
      <p:ext uri="{BB962C8B-B14F-4D97-AF65-F5344CB8AC3E}">
        <p14:creationId xmlns:p14="http://schemas.microsoft.com/office/powerpoint/2010/main" val="2218150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1CD9263C-9409-7FAD-5FDA-31FBC9556D2E}"/>
              </a:ext>
            </a:extLst>
          </p:cNvPr>
          <p:cNvSpPr/>
          <p:nvPr/>
        </p:nvSpPr>
        <p:spPr>
          <a:xfrm>
            <a:off x="231450" y="247816"/>
            <a:ext cx="4723322"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winkliges Dreieck 30">
            <a:extLst>
              <a:ext uri="{FF2B5EF4-FFF2-40B4-BE49-F238E27FC236}">
                <a16:creationId xmlns:a16="http://schemas.microsoft.com/office/drawing/2014/main" id="{88961359-318D-9988-5CFB-227BB7EEA25D}"/>
              </a:ext>
            </a:extLst>
          </p:cNvPr>
          <p:cNvSpPr/>
          <p:nvPr/>
        </p:nvSpPr>
        <p:spPr>
          <a:xfrm rot="5400000" flipV="1">
            <a:off x="84031" y="1066417"/>
            <a:ext cx="31568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60D962BE-8770-9E77-E886-F9D719F79CAF}"/>
              </a:ext>
            </a:extLst>
          </p:cNvPr>
          <p:cNvSpPr/>
          <p:nvPr/>
        </p:nvSpPr>
        <p:spPr>
          <a:xfrm>
            <a:off x="355641" y="367560"/>
            <a:ext cx="4471540"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 24 Abs. 1 S.1 Nr. 1 GVG</a:t>
            </a:r>
          </a:p>
          <a:p>
            <a:pPr marL="742950" lvl="1" indent="-285750">
              <a:buFont typeface="Arial" panose="020B0604020202020204" pitchFamily="34" charset="0"/>
              <a:buChar char="•"/>
            </a:pPr>
            <a:r>
              <a:rPr lang="de-DE" sz="1600" dirty="0">
                <a:solidFill>
                  <a:schemeClr val="tx1"/>
                </a:solidFill>
              </a:rPr>
              <a:t>Wenn LG oder OLG nicht zuständig sind</a:t>
            </a:r>
          </a:p>
          <a:p>
            <a:r>
              <a:rPr lang="de-DE" dirty="0">
                <a:solidFill>
                  <a:schemeClr val="tx1"/>
                </a:solidFill>
                <a:highlight>
                  <a:srgbClr val="84E291"/>
                </a:highlight>
              </a:rPr>
              <a:t>§ 24 Abs. 2 GVG</a:t>
            </a:r>
          </a:p>
          <a:p>
            <a:pPr marL="742950" lvl="1" indent="-285750">
              <a:buFont typeface="Arial" panose="020B0604020202020204" pitchFamily="34" charset="0"/>
              <a:buChar char="•"/>
            </a:pPr>
            <a:r>
              <a:rPr lang="de-DE" sz="1600" dirty="0">
                <a:solidFill>
                  <a:schemeClr val="tx1"/>
                </a:solidFill>
              </a:rPr>
              <a:t>Keine höhere Strafe als vier Jahre Freiheitsstrafe zu erwarten</a:t>
            </a:r>
          </a:p>
          <a:p>
            <a:pPr marL="742950" lvl="1" indent="-285750">
              <a:buFont typeface="Arial" panose="020B0604020202020204" pitchFamily="34" charset="0"/>
              <a:buChar char="•"/>
            </a:pPr>
            <a:r>
              <a:rPr lang="de-DE" sz="1600" dirty="0">
                <a:solidFill>
                  <a:schemeClr val="tx1"/>
                </a:solidFill>
              </a:rPr>
              <a:t>Keine Unterbringung</a:t>
            </a:r>
          </a:p>
          <a:p>
            <a:endParaRPr lang="de-DE" dirty="0">
              <a:solidFill>
                <a:schemeClr val="tx1"/>
              </a:solidFill>
            </a:endParaRPr>
          </a:p>
        </p:txBody>
      </p:sp>
      <p:sp>
        <p:nvSpPr>
          <p:cNvPr id="33" name="Rechteck 32">
            <a:extLst>
              <a:ext uri="{FF2B5EF4-FFF2-40B4-BE49-F238E27FC236}">
                <a16:creationId xmlns:a16="http://schemas.microsoft.com/office/drawing/2014/main" id="{8E350A13-6F2C-A4A2-2EAD-1A86B01BF712}"/>
              </a:ext>
            </a:extLst>
          </p:cNvPr>
          <p:cNvSpPr/>
          <p:nvPr/>
        </p:nvSpPr>
        <p:spPr>
          <a:xfrm>
            <a:off x="114676" y="579914"/>
            <a:ext cx="4304924" cy="446314"/>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4" name="Textfeld 33">
            <a:extLst>
              <a:ext uri="{FF2B5EF4-FFF2-40B4-BE49-F238E27FC236}">
                <a16:creationId xmlns:a16="http://schemas.microsoft.com/office/drawing/2014/main" id="{75E875C8-62AB-0341-E21A-71D02AD51FE9}"/>
              </a:ext>
            </a:extLst>
          </p:cNvPr>
          <p:cNvSpPr txBox="1"/>
          <p:nvPr/>
        </p:nvSpPr>
        <p:spPr>
          <a:xfrm>
            <a:off x="231450" y="564563"/>
            <a:ext cx="4603186" cy="461665"/>
          </a:xfrm>
          <a:prstGeom prst="rect">
            <a:avLst/>
          </a:prstGeom>
          <a:noFill/>
        </p:spPr>
        <p:txBody>
          <a:bodyPr wrap="square" rtlCol="0">
            <a:spAutoFit/>
          </a:bodyPr>
          <a:lstStyle/>
          <a:p>
            <a:r>
              <a:rPr lang="de-DE" sz="2400" dirty="0">
                <a:effectLst>
                  <a:outerShdw blurRad="38100" dist="38100" dir="2700000" algn="tl">
                    <a:srgbClr val="000000">
                      <a:alpha val="43137"/>
                    </a:srgbClr>
                  </a:outerShdw>
                </a:effectLst>
              </a:rPr>
              <a:t>Zuständigkeit des Amtsgerichtes</a:t>
            </a:r>
          </a:p>
        </p:txBody>
      </p:sp>
      <p:sp>
        <p:nvSpPr>
          <p:cNvPr id="38" name="Rechteck 37">
            <a:extLst>
              <a:ext uri="{FF2B5EF4-FFF2-40B4-BE49-F238E27FC236}">
                <a16:creationId xmlns:a16="http://schemas.microsoft.com/office/drawing/2014/main" id="{B5A373C5-2D1B-160F-4391-9C78C7D92AD2}"/>
              </a:ext>
            </a:extLst>
          </p:cNvPr>
          <p:cNvSpPr/>
          <p:nvPr/>
        </p:nvSpPr>
        <p:spPr>
          <a:xfrm>
            <a:off x="7335894" y="250106"/>
            <a:ext cx="4723322"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winkliges Dreieck 38">
            <a:extLst>
              <a:ext uri="{FF2B5EF4-FFF2-40B4-BE49-F238E27FC236}">
                <a16:creationId xmlns:a16="http://schemas.microsoft.com/office/drawing/2014/main" id="{D2B05B37-9556-5E32-7355-1222E3613E00}"/>
              </a:ext>
            </a:extLst>
          </p:cNvPr>
          <p:cNvSpPr/>
          <p:nvPr/>
        </p:nvSpPr>
        <p:spPr>
          <a:xfrm rot="5400000" flipV="1">
            <a:off x="7188475" y="1068707"/>
            <a:ext cx="31568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1A400617-81FB-B58B-B5E9-2F6E9C138926}"/>
              </a:ext>
            </a:extLst>
          </p:cNvPr>
          <p:cNvSpPr/>
          <p:nvPr/>
        </p:nvSpPr>
        <p:spPr>
          <a:xfrm>
            <a:off x="7460084" y="367560"/>
            <a:ext cx="4471540"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Strafrichter gem. § 25 GVG</a:t>
            </a:r>
          </a:p>
          <a:p>
            <a:pPr marL="742950" lvl="1" indent="-285750">
              <a:buFont typeface="Arial" panose="020B0604020202020204" pitchFamily="34" charset="0"/>
              <a:buChar char="•"/>
            </a:pPr>
            <a:r>
              <a:rPr lang="de-DE" sz="1600" dirty="0">
                <a:solidFill>
                  <a:schemeClr val="tx1"/>
                </a:solidFill>
              </a:rPr>
              <a:t>Vergehen im Wege der Privatklage</a:t>
            </a:r>
          </a:p>
          <a:p>
            <a:pPr marL="742950" lvl="1" indent="-285750">
              <a:buFont typeface="Arial" panose="020B0604020202020204" pitchFamily="34" charset="0"/>
              <a:buChar char="•"/>
            </a:pPr>
            <a:r>
              <a:rPr lang="de-DE" sz="1600" dirty="0">
                <a:solidFill>
                  <a:schemeClr val="tx1"/>
                </a:solidFill>
              </a:rPr>
              <a:t>Keine höhere Strafe als zwei Jahre Freiheitsstrafe erwarten</a:t>
            </a:r>
          </a:p>
          <a:p>
            <a:endParaRPr lang="de-DE" sz="1600" dirty="0">
              <a:solidFill>
                <a:schemeClr val="tx1"/>
              </a:solidFill>
            </a:endParaRPr>
          </a:p>
          <a:p>
            <a:r>
              <a:rPr lang="de-DE" dirty="0">
                <a:solidFill>
                  <a:schemeClr val="tx1"/>
                </a:solidFill>
                <a:highlight>
                  <a:srgbClr val="84E291"/>
                </a:highlight>
              </a:rPr>
              <a:t>Schöffengericht gem. § 28 GVG</a:t>
            </a:r>
          </a:p>
          <a:p>
            <a:pPr marL="742950" lvl="1" indent="-285750">
              <a:buFont typeface="Arial" panose="020B0604020202020204" pitchFamily="34" charset="0"/>
              <a:buChar char="•"/>
            </a:pPr>
            <a:r>
              <a:rPr lang="de-DE" sz="1600" dirty="0">
                <a:solidFill>
                  <a:schemeClr val="tx1"/>
                </a:solidFill>
              </a:rPr>
              <a:t>Immer dann wenn der Strafrichter nicht zuständig ist</a:t>
            </a:r>
          </a:p>
          <a:p>
            <a:pPr marL="742950" lvl="1" indent="-285750">
              <a:buFont typeface="Arial" panose="020B0604020202020204" pitchFamily="34" charset="0"/>
              <a:buChar char="•"/>
            </a:pPr>
            <a:r>
              <a:rPr lang="de-DE" sz="1600" dirty="0">
                <a:solidFill>
                  <a:schemeClr val="tx1"/>
                </a:solidFill>
              </a:rPr>
              <a:t>Straferwartung zwischen zwei und vier Jahren Freiheitsstrafe </a:t>
            </a:r>
            <a:r>
              <a:rPr lang="de-DE" sz="1600" dirty="0">
                <a:solidFill>
                  <a:schemeClr val="tx1"/>
                </a:solidFill>
                <a:highlight>
                  <a:srgbClr val="84E291"/>
                </a:highlight>
              </a:rPr>
              <a:t>(§ 24 Abs. 2 GVG i. V. m. § 25 Nr. 2 GVG)</a:t>
            </a:r>
          </a:p>
        </p:txBody>
      </p:sp>
      <p:sp>
        <p:nvSpPr>
          <p:cNvPr id="41" name="Rechteck 40">
            <a:extLst>
              <a:ext uri="{FF2B5EF4-FFF2-40B4-BE49-F238E27FC236}">
                <a16:creationId xmlns:a16="http://schemas.microsoft.com/office/drawing/2014/main" id="{6F96862E-1731-A6E4-35B9-11B25FE9E941}"/>
              </a:ext>
            </a:extLst>
          </p:cNvPr>
          <p:cNvSpPr/>
          <p:nvPr/>
        </p:nvSpPr>
        <p:spPr>
          <a:xfrm>
            <a:off x="7219120" y="582204"/>
            <a:ext cx="4257815" cy="446314"/>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2" name="Textfeld 41">
            <a:extLst>
              <a:ext uri="{FF2B5EF4-FFF2-40B4-BE49-F238E27FC236}">
                <a16:creationId xmlns:a16="http://schemas.microsoft.com/office/drawing/2014/main" id="{9FE1E1C3-7AF5-D092-FE83-3F230F3EA8EB}"/>
              </a:ext>
            </a:extLst>
          </p:cNvPr>
          <p:cNvSpPr txBox="1"/>
          <p:nvPr/>
        </p:nvSpPr>
        <p:spPr>
          <a:xfrm>
            <a:off x="7335893" y="566853"/>
            <a:ext cx="4595731" cy="461665"/>
          </a:xfrm>
          <a:prstGeom prst="rect">
            <a:avLst/>
          </a:prstGeom>
          <a:noFill/>
        </p:spPr>
        <p:txBody>
          <a:bodyPr wrap="square" rtlCol="0">
            <a:spAutoFit/>
          </a:bodyPr>
          <a:lstStyle/>
          <a:p>
            <a:r>
              <a:rPr lang="de-DE" sz="2400" dirty="0">
                <a:effectLst>
                  <a:outerShdw blurRad="38100" dist="38100" dir="2700000" algn="tl">
                    <a:srgbClr val="000000">
                      <a:alpha val="43137"/>
                    </a:srgbClr>
                  </a:outerShdw>
                </a:effectLst>
              </a:rPr>
              <a:t>Zuständigkeit der Spruchkörper</a:t>
            </a:r>
          </a:p>
        </p:txBody>
      </p:sp>
      <p:pic>
        <p:nvPicPr>
          <p:cNvPr id="48" name="Grafik 47">
            <a:extLst>
              <a:ext uri="{FF2B5EF4-FFF2-40B4-BE49-F238E27FC236}">
                <a16:creationId xmlns:a16="http://schemas.microsoft.com/office/drawing/2014/main" id="{10FEF67E-0251-09BA-FAFC-EDEE9958BA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4199" y="4877911"/>
            <a:ext cx="1400175" cy="1400175"/>
          </a:xfrm>
          <a:prstGeom prst="rect">
            <a:avLst/>
          </a:prstGeom>
        </p:spPr>
      </p:pic>
      <p:pic>
        <p:nvPicPr>
          <p:cNvPr id="50" name="Grafik 49">
            <a:extLst>
              <a:ext uri="{FF2B5EF4-FFF2-40B4-BE49-F238E27FC236}">
                <a16:creationId xmlns:a16="http://schemas.microsoft.com/office/drawing/2014/main" id="{E1034227-4530-8D96-FF3F-0F0B5200DC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91725" y="1732781"/>
            <a:ext cx="723210" cy="723210"/>
          </a:xfrm>
          <a:prstGeom prst="rect">
            <a:avLst/>
          </a:prstGeom>
        </p:spPr>
      </p:pic>
      <p:pic>
        <p:nvPicPr>
          <p:cNvPr id="52" name="Grafik 51">
            <a:extLst>
              <a:ext uri="{FF2B5EF4-FFF2-40B4-BE49-F238E27FC236}">
                <a16:creationId xmlns:a16="http://schemas.microsoft.com/office/drawing/2014/main" id="{0948ABF9-8F71-89BD-81C7-2DF180A9EE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25813" y="2976701"/>
            <a:ext cx="723211" cy="723211"/>
          </a:xfrm>
          <a:prstGeom prst="rect">
            <a:avLst/>
          </a:prstGeom>
        </p:spPr>
      </p:pic>
    </p:spTree>
    <p:extLst>
      <p:ext uri="{BB962C8B-B14F-4D97-AF65-F5344CB8AC3E}">
        <p14:creationId xmlns:p14="http://schemas.microsoft.com/office/powerpoint/2010/main" val="1658441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wipe(left)">
                                      <p:cBhvr>
                                        <p:cTn id="22" dur="500"/>
                                        <p:tgtEl>
                                          <p:spTgt spid="32">
                                            <p:txEl>
                                              <p:pRg st="0" end="0"/>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2">
                                            <p:txEl>
                                              <p:pRg st="1" end="1"/>
                                            </p:txEl>
                                          </p:spTgt>
                                        </p:tgtEl>
                                        <p:attrNameLst>
                                          <p:attrName>style.visibility</p:attrName>
                                        </p:attrNameLst>
                                      </p:cBhvr>
                                      <p:to>
                                        <p:strVal val="visible"/>
                                      </p:to>
                                    </p:set>
                                    <p:animEffect transition="in" filter="wipe(left)">
                                      <p:cBhvr>
                                        <p:cTn id="26" dur="500"/>
                                        <p:tgtEl>
                                          <p:spTgt spid="3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2">
                                            <p:txEl>
                                              <p:pRg st="2" end="2"/>
                                            </p:txEl>
                                          </p:spTgt>
                                        </p:tgtEl>
                                        <p:attrNameLst>
                                          <p:attrName>style.visibility</p:attrName>
                                        </p:attrNameLst>
                                      </p:cBhvr>
                                      <p:to>
                                        <p:strVal val="visible"/>
                                      </p:to>
                                    </p:set>
                                    <p:animEffect transition="in" filter="wipe(left)">
                                      <p:cBhvr>
                                        <p:cTn id="31" dur="500"/>
                                        <p:tgtEl>
                                          <p:spTgt spid="32">
                                            <p:txEl>
                                              <p:pRg st="2" end="2"/>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2">
                                            <p:txEl>
                                              <p:pRg st="3" end="3"/>
                                            </p:txEl>
                                          </p:spTgt>
                                        </p:tgtEl>
                                        <p:attrNameLst>
                                          <p:attrName>style.visibility</p:attrName>
                                        </p:attrNameLst>
                                      </p:cBhvr>
                                      <p:to>
                                        <p:strVal val="visible"/>
                                      </p:to>
                                    </p:set>
                                    <p:animEffect transition="in" filter="wipe(left)">
                                      <p:cBhvr>
                                        <p:cTn id="35" dur="500"/>
                                        <p:tgtEl>
                                          <p:spTgt spid="32">
                                            <p:txEl>
                                              <p:pRg st="3" end="3"/>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32">
                                            <p:txEl>
                                              <p:pRg st="4" end="4"/>
                                            </p:txEl>
                                          </p:spTgt>
                                        </p:tgtEl>
                                        <p:attrNameLst>
                                          <p:attrName>style.visibility</p:attrName>
                                        </p:attrNameLst>
                                      </p:cBhvr>
                                      <p:to>
                                        <p:strVal val="visible"/>
                                      </p:to>
                                    </p:set>
                                    <p:animEffect transition="in" filter="wipe(left)">
                                      <p:cBhvr>
                                        <p:cTn id="39" dur="500"/>
                                        <p:tgtEl>
                                          <p:spTgt spid="3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0">
                                            <p:txEl>
                                              <p:pRg st="0" end="0"/>
                                            </p:txEl>
                                          </p:spTgt>
                                        </p:tgtEl>
                                        <p:attrNameLst>
                                          <p:attrName>style.visibility</p:attrName>
                                        </p:attrNameLst>
                                      </p:cBhvr>
                                      <p:to>
                                        <p:strVal val="visible"/>
                                      </p:to>
                                    </p:set>
                                    <p:animEffect transition="in" filter="wipe(left)">
                                      <p:cBhvr>
                                        <p:cTn id="56" dur="500"/>
                                        <p:tgtEl>
                                          <p:spTgt spid="40">
                                            <p:txEl>
                                              <p:pRg st="0" end="0"/>
                                            </p:txEl>
                                          </p:spTgt>
                                        </p:tgtEl>
                                      </p:cBhvr>
                                    </p:animEffec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40">
                                            <p:txEl>
                                              <p:pRg st="1" end="1"/>
                                            </p:txEl>
                                          </p:spTgt>
                                        </p:tgtEl>
                                        <p:attrNameLst>
                                          <p:attrName>style.visibility</p:attrName>
                                        </p:attrNameLst>
                                      </p:cBhvr>
                                      <p:to>
                                        <p:strVal val="visible"/>
                                      </p:to>
                                    </p:set>
                                    <p:animEffect transition="in" filter="wipe(left)">
                                      <p:cBhvr>
                                        <p:cTn id="63" dur="500"/>
                                        <p:tgtEl>
                                          <p:spTgt spid="40">
                                            <p:txEl>
                                              <p:pRg st="1" end="1"/>
                                            </p:txEl>
                                          </p:spTgt>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40">
                                            <p:txEl>
                                              <p:pRg st="2" end="2"/>
                                            </p:txEl>
                                          </p:spTgt>
                                        </p:tgtEl>
                                        <p:attrNameLst>
                                          <p:attrName>style.visibility</p:attrName>
                                        </p:attrNameLst>
                                      </p:cBhvr>
                                      <p:to>
                                        <p:strVal val="visible"/>
                                      </p:to>
                                    </p:set>
                                    <p:animEffect transition="in" filter="wipe(left)">
                                      <p:cBhvr>
                                        <p:cTn id="67" dur="500"/>
                                        <p:tgtEl>
                                          <p:spTgt spid="40">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0">
                                            <p:txEl>
                                              <p:pRg st="4" end="4"/>
                                            </p:txEl>
                                          </p:spTgt>
                                        </p:tgtEl>
                                        <p:attrNameLst>
                                          <p:attrName>style.visibility</p:attrName>
                                        </p:attrNameLst>
                                      </p:cBhvr>
                                      <p:to>
                                        <p:strVal val="visible"/>
                                      </p:to>
                                    </p:set>
                                    <p:animEffect transition="in" filter="wipe(left)">
                                      <p:cBhvr>
                                        <p:cTn id="72" dur="500"/>
                                        <p:tgtEl>
                                          <p:spTgt spid="40">
                                            <p:txEl>
                                              <p:pRg st="4" end="4"/>
                                            </p:txEl>
                                          </p:spTgt>
                                        </p:tgtEl>
                                      </p:cBhvr>
                                    </p:animEffect>
                                  </p:childTnLst>
                                </p:cTn>
                              </p:par>
                            </p:childTnLst>
                          </p:cTn>
                        </p:par>
                        <p:par>
                          <p:cTn id="73" fill="hold">
                            <p:stCondLst>
                              <p:cond delay="500"/>
                            </p:stCondLst>
                            <p:childTnLst>
                              <p:par>
                                <p:cTn id="74" presetID="1" presetClass="entr" presetSubtype="0"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40">
                                            <p:txEl>
                                              <p:pRg st="5" end="5"/>
                                            </p:txEl>
                                          </p:spTgt>
                                        </p:tgtEl>
                                        <p:attrNameLst>
                                          <p:attrName>style.visibility</p:attrName>
                                        </p:attrNameLst>
                                      </p:cBhvr>
                                      <p:to>
                                        <p:strVal val="visible"/>
                                      </p:to>
                                    </p:set>
                                    <p:animEffect transition="in" filter="wipe(left)">
                                      <p:cBhvr>
                                        <p:cTn id="79" dur="500"/>
                                        <p:tgtEl>
                                          <p:spTgt spid="40">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40">
                                            <p:txEl>
                                              <p:pRg st="6" end="6"/>
                                            </p:txEl>
                                          </p:spTgt>
                                        </p:tgtEl>
                                        <p:attrNameLst>
                                          <p:attrName>style.visibility</p:attrName>
                                        </p:attrNameLst>
                                      </p:cBhvr>
                                      <p:to>
                                        <p:strVal val="visible"/>
                                      </p:to>
                                    </p:set>
                                    <p:animEffect transition="in" filter="wipe(left)">
                                      <p:cBhvr>
                                        <p:cTn id="84" dur="500"/>
                                        <p:tgtEl>
                                          <p:spTgt spid="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p:bldP spid="39" grpId="0" animBg="1"/>
      <p:bldP spid="41" grpId="0" animBg="1"/>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B962010-8AEF-78D1-A9FE-41F8F86289E6}"/>
              </a:ext>
            </a:extLst>
          </p:cNvPr>
          <p:cNvSpPr txBox="1"/>
          <p:nvPr/>
        </p:nvSpPr>
        <p:spPr>
          <a:xfrm>
            <a:off x="506819" y="183175"/>
            <a:ext cx="5484406" cy="461665"/>
          </a:xfrm>
          <a:prstGeom prst="rect">
            <a:avLst/>
          </a:prstGeom>
          <a:noFill/>
        </p:spPr>
        <p:txBody>
          <a:bodyPr wrap="square" rtlCol="0">
            <a:spAutoFit/>
          </a:bodyPr>
          <a:lstStyle/>
          <a:p>
            <a:r>
              <a:rPr lang="de-DE" sz="2400" dirty="0">
                <a:solidFill>
                  <a:schemeClr val="bg1"/>
                </a:solidFill>
                <a:latin typeface="+mj-lt"/>
              </a:rPr>
              <a:t>Registerzeichen und ihre Verfahrensart</a:t>
            </a:r>
          </a:p>
        </p:txBody>
      </p:sp>
      <p:sp>
        <p:nvSpPr>
          <p:cNvPr id="3" name="Rechteck 2">
            <a:extLst>
              <a:ext uri="{FF2B5EF4-FFF2-40B4-BE49-F238E27FC236}">
                <a16:creationId xmlns:a16="http://schemas.microsoft.com/office/drawing/2014/main" id="{110B449B-9851-736B-D04D-87FF1E18AAA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r Verbinder 3">
            <a:extLst>
              <a:ext uri="{FF2B5EF4-FFF2-40B4-BE49-F238E27FC236}">
                <a16:creationId xmlns:a16="http://schemas.microsoft.com/office/drawing/2014/main" id="{5AEED246-49B1-9CD0-6D3F-6053EB36C1C5}"/>
              </a:ext>
            </a:extLst>
          </p:cNvPr>
          <p:cNvCxnSpPr>
            <a:cxnSpLocks/>
          </p:cNvCxnSpPr>
          <p:nvPr/>
        </p:nvCxnSpPr>
        <p:spPr>
          <a:xfrm>
            <a:off x="622338" y="644840"/>
            <a:ext cx="521689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6" name="Gruppieren 15">
            <a:extLst>
              <a:ext uri="{FF2B5EF4-FFF2-40B4-BE49-F238E27FC236}">
                <a16:creationId xmlns:a16="http://schemas.microsoft.com/office/drawing/2014/main" id="{ACBD9CD2-FCE9-A02A-7254-8B7424CE324D}"/>
              </a:ext>
            </a:extLst>
          </p:cNvPr>
          <p:cNvGrpSpPr/>
          <p:nvPr/>
        </p:nvGrpSpPr>
        <p:grpSpPr>
          <a:xfrm>
            <a:off x="2727641" y="848958"/>
            <a:ext cx="6102444" cy="732245"/>
            <a:chOff x="2030393" y="39912"/>
            <a:chExt cx="4965954" cy="1016293"/>
          </a:xfrm>
        </p:grpSpPr>
        <p:sp>
          <p:nvSpPr>
            <p:cNvPr id="18" name="Pfeil: Fünfeck 17">
              <a:extLst>
                <a:ext uri="{FF2B5EF4-FFF2-40B4-BE49-F238E27FC236}">
                  <a16:creationId xmlns:a16="http://schemas.microsoft.com/office/drawing/2014/main" id="{CD674DE7-4E73-B73C-8E91-77C327FFAF44}"/>
                </a:ext>
              </a:extLst>
            </p:cNvPr>
            <p:cNvSpPr/>
            <p:nvPr/>
          </p:nvSpPr>
          <p:spPr>
            <a:xfrm rot="10800000">
              <a:off x="2030393" y="39912"/>
              <a:ext cx="4965954" cy="1016293"/>
            </a:xfrm>
            <a:prstGeom prst="homePlat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Pfeil: Fünfeck 4">
              <a:extLst>
                <a:ext uri="{FF2B5EF4-FFF2-40B4-BE49-F238E27FC236}">
                  <a16:creationId xmlns:a16="http://schemas.microsoft.com/office/drawing/2014/main" id="{CA302590-67EA-DD98-9809-9168BF1C743E}"/>
                </a:ext>
              </a:extLst>
            </p:cNvPr>
            <p:cNvSpPr txBox="1"/>
            <p:nvPr/>
          </p:nvSpPr>
          <p:spPr>
            <a:xfrm rot="21600000">
              <a:off x="2284466" y="39912"/>
              <a:ext cx="4711881" cy="1016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Anklage vor dem Strafrichter</a:t>
              </a:r>
            </a:p>
          </p:txBody>
        </p:sp>
      </p:grpSp>
      <p:sp>
        <p:nvSpPr>
          <p:cNvPr id="17" name="Ellipse 16" descr="Auktionshammer mit einfarbiger Füllung">
            <a:extLst>
              <a:ext uri="{FF2B5EF4-FFF2-40B4-BE49-F238E27FC236}">
                <a16:creationId xmlns:a16="http://schemas.microsoft.com/office/drawing/2014/main" id="{8593D0E3-C39E-F114-DE1D-F3366F68A0CD}"/>
              </a:ext>
            </a:extLst>
          </p:cNvPr>
          <p:cNvSpPr/>
          <p:nvPr/>
        </p:nvSpPr>
        <p:spPr>
          <a:xfrm>
            <a:off x="1693997" y="706933"/>
            <a:ext cx="1016293" cy="1016293"/>
          </a:xfrm>
          <a:prstGeom prst="ellipse">
            <a:avLst/>
          </a:prstGeom>
          <a:blipFill>
            <a:blip r:embed="rId2">
              <a:alphaModFix amt="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Textfeld 19">
            <a:extLst>
              <a:ext uri="{FF2B5EF4-FFF2-40B4-BE49-F238E27FC236}">
                <a16:creationId xmlns:a16="http://schemas.microsoft.com/office/drawing/2014/main" id="{9333161C-A20E-86A2-DE7F-2C5AF00BB9BD}"/>
              </a:ext>
            </a:extLst>
          </p:cNvPr>
          <p:cNvSpPr txBox="1"/>
          <p:nvPr/>
        </p:nvSpPr>
        <p:spPr>
          <a:xfrm>
            <a:off x="1928670" y="953469"/>
            <a:ext cx="546945" cy="523220"/>
          </a:xfrm>
          <a:prstGeom prst="rect">
            <a:avLst/>
          </a:prstGeom>
          <a:noFill/>
        </p:spPr>
        <p:txBody>
          <a:bodyPr wrap="none" rtlCol="0">
            <a:spAutoFit/>
          </a:bodyPr>
          <a:lstStyle/>
          <a:p>
            <a:pPr algn="ctr"/>
            <a:r>
              <a:rPr lang="de-DE" sz="2800" dirty="0" err="1">
                <a:solidFill>
                  <a:schemeClr val="bg1"/>
                </a:solidFill>
                <a:latin typeface="+mj-lt"/>
              </a:rPr>
              <a:t>Ds</a:t>
            </a:r>
            <a:endParaRPr lang="de-DE" sz="2800" dirty="0">
              <a:solidFill>
                <a:schemeClr val="bg1"/>
              </a:solidFill>
              <a:latin typeface="+mj-lt"/>
            </a:endParaRPr>
          </a:p>
        </p:txBody>
      </p:sp>
      <p:grpSp>
        <p:nvGrpSpPr>
          <p:cNvPr id="21" name="Gruppieren 20">
            <a:extLst>
              <a:ext uri="{FF2B5EF4-FFF2-40B4-BE49-F238E27FC236}">
                <a16:creationId xmlns:a16="http://schemas.microsoft.com/office/drawing/2014/main" id="{1E008F01-0F72-C9C5-8022-52C44EDBC8B2}"/>
              </a:ext>
            </a:extLst>
          </p:cNvPr>
          <p:cNvGrpSpPr/>
          <p:nvPr/>
        </p:nvGrpSpPr>
        <p:grpSpPr>
          <a:xfrm>
            <a:off x="2727640" y="1687417"/>
            <a:ext cx="6102445" cy="732245"/>
            <a:chOff x="2030393" y="39912"/>
            <a:chExt cx="4965954" cy="1016293"/>
          </a:xfrm>
        </p:grpSpPr>
        <p:sp>
          <p:nvSpPr>
            <p:cNvPr id="22" name="Pfeil: Fünfeck 21">
              <a:extLst>
                <a:ext uri="{FF2B5EF4-FFF2-40B4-BE49-F238E27FC236}">
                  <a16:creationId xmlns:a16="http://schemas.microsoft.com/office/drawing/2014/main" id="{DC3A7B64-BC54-0F8E-C3D3-30835BBDF0CC}"/>
                </a:ext>
              </a:extLst>
            </p:cNvPr>
            <p:cNvSpPr/>
            <p:nvPr/>
          </p:nvSpPr>
          <p:spPr>
            <a:xfrm rot="10800000">
              <a:off x="2030393" y="39912"/>
              <a:ext cx="4965954" cy="1016293"/>
            </a:xfrm>
            <a:prstGeom prst="homePlat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Pfeil: Fünfeck 4">
              <a:extLst>
                <a:ext uri="{FF2B5EF4-FFF2-40B4-BE49-F238E27FC236}">
                  <a16:creationId xmlns:a16="http://schemas.microsoft.com/office/drawing/2014/main" id="{29997C7A-C6D7-3E6C-6651-7FB6F599B1AF}"/>
                </a:ext>
              </a:extLst>
            </p:cNvPr>
            <p:cNvSpPr txBox="1"/>
            <p:nvPr/>
          </p:nvSpPr>
          <p:spPr>
            <a:xfrm rot="21600000">
              <a:off x="2284466" y="39912"/>
              <a:ext cx="4711881" cy="1016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Anklage vor dem Schöffengericht</a:t>
              </a:r>
            </a:p>
          </p:txBody>
        </p:sp>
      </p:grpSp>
      <p:sp>
        <p:nvSpPr>
          <p:cNvPr id="24" name="Ellipse 23" descr="Auktionshammer mit einfarbiger Füllung">
            <a:extLst>
              <a:ext uri="{FF2B5EF4-FFF2-40B4-BE49-F238E27FC236}">
                <a16:creationId xmlns:a16="http://schemas.microsoft.com/office/drawing/2014/main" id="{83D820BE-2E31-00DA-857F-B906B8AC9856}"/>
              </a:ext>
            </a:extLst>
          </p:cNvPr>
          <p:cNvSpPr/>
          <p:nvPr/>
        </p:nvSpPr>
        <p:spPr>
          <a:xfrm>
            <a:off x="1693997" y="1545392"/>
            <a:ext cx="1016293" cy="1016293"/>
          </a:xfrm>
          <a:prstGeom prst="ellipse">
            <a:avLst/>
          </a:prstGeom>
          <a:blipFill>
            <a:blip r:embed="rId2">
              <a:alphaModFix amt="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Textfeld 24">
            <a:extLst>
              <a:ext uri="{FF2B5EF4-FFF2-40B4-BE49-F238E27FC236}">
                <a16:creationId xmlns:a16="http://schemas.microsoft.com/office/drawing/2014/main" id="{7116F771-0BDB-F3D8-11C0-6CBEE3DD55B3}"/>
              </a:ext>
            </a:extLst>
          </p:cNvPr>
          <p:cNvSpPr txBox="1"/>
          <p:nvPr/>
        </p:nvSpPr>
        <p:spPr>
          <a:xfrm>
            <a:off x="1963936" y="1791928"/>
            <a:ext cx="476412" cy="523220"/>
          </a:xfrm>
          <a:prstGeom prst="rect">
            <a:avLst/>
          </a:prstGeom>
          <a:noFill/>
        </p:spPr>
        <p:txBody>
          <a:bodyPr wrap="none" rtlCol="0">
            <a:spAutoFit/>
          </a:bodyPr>
          <a:lstStyle/>
          <a:p>
            <a:pPr algn="ctr"/>
            <a:r>
              <a:rPr lang="de-DE" sz="2800" dirty="0" err="1">
                <a:solidFill>
                  <a:schemeClr val="bg1"/>
                </a:solidFill>
                <a:latin typeface="+mj-lt"/>
              </a:rPr>
              <a:t>Ls</a:t>
            </a:r>
            <a:endParaRPr lang="de-DE" sz="2800" dirty="0">
              <a:solidFill>
                <a:schemeClr val="bg1"/>
              </a:solidFill>
              <a:latin typeface="+mj-lt"/>
            </a:endParaRPr>
          </a:p>
        </p:txBody>
      </p:sp>
      <p:grpSp>
        <p:nvGrpSpPr>
          <p:cNvPr id="26" name="Gruppieren 25">
            <a:extLst>
              <a:ext uri="{FF2B5EF4-FFF2-40B4-BE49-F238E27FC236}">
                <a16:creationId xmlns:a16="http://schemas.microsoft.com/office/drawing/2014/main" id="{B1C72463-25AE-C644-7D1C-9CA7F5695CE6}"/>
              </a:ext>
            </a:extLst>
          </p:cNvPr>
          <p:cNvGrpSpPr/>
          <p:nvPr/>
        </p:nvGrpSpPr>
        <p:grpSpPr>
          <a:xfrm>
            <a:off x="2727641" y="2533992"/>
            <a:ext cx="6102446" cy="732245"/>
            <a:chOff x="2030393" y="39912"/>
            <a:chExt cx="4965954" cy="1016293"/>
          </a:xfrm>
        </p:grpSpPr>
        <p:sp>
          <p:nvSpPr>
            <p:cNvPr id="27" name="Pfeil: Fünfeck 26">
              <a:extLst>
                <a:ext uri="{FF2B5EF4-FFF2-40B4-BE49-F238E27FC236}">
                  <a16:creationId xmlns:a16="http://schemas.microsoft.com/office/drawing/2014/main" id="{B101A2A1-4C52-BD6F-C146-B974540083A3}"/>
                </a:ext>
              </a:extLst>
            </p:cNvPr>
            <p:cNvSpPr/>
            <p:nvPr/>
          </p:nvSpPr>
          <p:spPr>
            <a:xfrm rot="10800000">
              <a:off x="2030393" y="39912"/>
              <a:ext cx="4965954" cy="1016293"/>
            </a:xfrm>
            <a:prstGeom prst="homePlat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Pfeil: Fünfeck 4">
              <a:extLst>
                <a:ext uri="{FF2B5EF4-FFF2-40B4-BE49-F238E27FC236}">
                  <a16:creationId xmlns:a16="http://schemas.microsoft.com/office/drawing/2014/main" id="{962FFB76-AFA5-83EC-FC8E-9280D9EBB3AB}"/>
                </a:ext>
              </a:extLst>
            </p:cNvPr>
            <p:cNvSpPr txBox="1"/>
            <p:nvPr/>
          </p:nvSpPr>
          <p:spPr>
            <a:xfrm rot="21600000">
              <a:off x="2284466" y="39912"/>
              <a:ext cx="4711881" cy="1016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Strafbefehlsverfahren</a:t>
              </a:r>
            </a:p>
          </p:txBody>
        </p:sp>
      </p:grpSp>
      <p:sp>
        <p:nvSpPr>
          <p:cNvPr id="29" name="Ellipse 28" descr="Auktionshammer mit einfarbiger Füllung">
            <a:extLst>
              <a:ext uri="{FF2B5EF4-FFF2-40B4-BE49-F238E27FC236}">
                <a16:creationId xmlns:a16="http://schemas.microsoft.com/office/drawing/2014/main" id="{37F84C97-08A8-7230-79B2-A3A1721FA8BC}"/>
              </a:ext>
            </a:extLst>
          </p:cNvPr>
          <p:cNvSpPr/>
          <p:nvPr/>
        </p:nvSpPr>
        <p:spPr>
          <a:xfrm>
            <a:off x="1693997" y="2391967"/>
            <a:ext cx="1016293" cy="1016293"/>
          </a:xfrm>
          <a:prstGeom prst="ellipse">
            <a:avLst/>
          </a:prstGeom>
          <a:blipFill>
            <a:blip r:embed="rId2">
              <a:alphaModFix amt="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Textfeld 29">
            <a:extLst>
              <a:ext uri="{FF2B5EF4-FFF2-40B4-BE49-F238E27FC236}">
                <a16:creationId xmlns:a16="http://schemas.microsoft.com/office/drawing/2014/main" id="{4361C410-1D48-62AA-5506-5F6E0137183D}"/>
              </a:ext>
            </a:extLst>
          </p:cNvPr>
          <p:cNvSpPr txBox="1"/>
          <p:nvPr/>
        </p:nvSpPr>
        <p:spPr>
          <a:xfrm>
            <a:off x="1943898" y="2638503"/>
            <a:ext cx="516488" cy="523220"/>
          </a:xfrm>
          <a:prstGeom prst="rect">
            <a:avLst/>
          </a:prstGeom>
          <a:noFill/>
        </p:spPr>
        <p:txBody>
          <a:bodyPr wrap="none" rtlCol="0">
            <a:spAutoFit/>
          </a:bodyPr>
          <a:lstStyle/>
          <a:p>
            <a:pPr algn="ctr"/>
            <a:r>
              <a:rPr lang="de-DE" sz="2800" dirty="0">
                <a:solidFill>
                  <a:schemeClr val="bg1"/>
                </a:solidFill>
                <a:latin typeface="+mj-lt"/>
              </a:rPr>
              <a:t>Cs</a:t>
            </a:r>
          </a:p>
        </p:txBody>
      </p:sp>
      <p:grpSp>
        <p:nvGrpSpPr>
          <p:cNvPr id="31" name="Gruppieren 30">
            <a:extLst>
              <a:ext uri="{FF2B5EF4-FFF2-40B4-BE49-F238E27FC236}">
                <a16:creationId xmlns:a16="http://schemas.microsoft.com/office/drawing/2014/main" id="{77402B81-AB14-7A95-8971-D2BA00F4F6D2}"/>
              </a:ext>
            </a:extLst>
          </p:cNvPr>
          <p:cNvGrpSpPr/>
          <p:nvPr/>
        </p:nvGrpSpPr>
        <p:grpSpPr>
          <a:xfrm>
            <a:off x="2727641" y="3380566"/>
            <a:ext cx="6102446" cy="732245"/>
            <a:chOff x="2030393" y="39912"/>
            <a:chExt cx="4965954" cy="1016293"/>
          </a:xfrm>
        </p:grpSpPr>
        <p:sp>
          <p:nvSpPr>
            <p:cNvPr id="32" name="Pfeil: Fünfeck 31">
              <a:extLst>
                <a:ext uri="{FF2B5EF4-FFF2-40B4-BE49-F238E27FC236}">
                  <a16:creationId xmlns:a16="http://schemas.microsoft.com/office/drawing/2014/main" id="{D5024C90-E6E6-FBD2-74A5-73CE4B71B6BB}"/>
                </a:ext>
              </a:extLst>
            </p:cNvPr>
            <p:cNvSpPr/>
            <p:nvPr/>
          </p:nvSpPr>
          <p:spPr>
            <a:xfrm rot="10800000">
              <a:off x="2030393" y="39912"/>
              <a:ext cx="4965954" cy="1016293"/>
            </a:xfrm>
            <a:prstGeom prst="homePlat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Pfeil: Fünfeck 4">
              <a:extLst>
                <a:ext uri="{FF2B5EF4-FFF2-40B4-BE49-F238E27FC236}">
                  <a16:creationId xmlns:a16="http://schemas.microsoft.com/office/drawing/2014/main" id="{77DC7E4D-E927-ECA2-98D3-F3B28446C8C3}"/>
                </a:ext>
              </a:extLst>
            </p:cNvPr>
            <p:cNvSpPr txBox="1"/>
            <p:nvPr/>
          </p:nvSpPr>
          <p:spPr>
            <a:xfrm rot="21600000">
              <a:off x="2284466" y="39912"/>
              <a:ext cx="4711881" cy="1016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Einzelne richterliche Anordnungen</a:t>
              </a:r>
            </a:p>
          </p:txBody>
        </p:sp>
      </p:grpSp>
      <p:sp>
        <p:nvSpPr>
          <p:cNvPr id="34" name="Ellipse 33" descr="Auktionshammer mit einfarbiger Füllung">
            <a:extLst>
              <a:ext uri="{FF2B5EF4-FFF2-40B4-BE49-F238E27FC236}">
                <a16:creationId xmlns:a16="http://schemas.microsoft.com/office/drawing/2014/main" id="{927492DD-3177-83D4-EC95-4DBAA1AD7A0D}"/>
              </a:ext>
            </a:extLst>
          </p:cNvPr>
          <p:cNvSpPr/>
          <p:nvPr/>
        </p:nvSpPr>
        <p:spPr>
          <a:xfrm>
            <a:off x="1693997" y="3238541"/>
            <a:ext cx="1016293" cy="1016293"/>
          </a:xfrm>
          <a:prstGeom prst="ellipse">
            <a:avLst/>
          </a:prstGeom>
          <a:blipFill>
            <a:blip r:embed="rId2">
              <a:alphaModFix amt="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5" name="Textfeld 34">
            <a:extLst>
              <a:ext uri="{FF2B5EF4-FFF2-40B4-BE49-F238E27FC236}">
                <a16:creationId xmlns:a16="http://schemas.microsoft.com/office/drawing/2014/main" id="{9D316097-8548-AC71-495A-66661F45CFDD}"/>
              </a:ext>
            </a:extLst>
          </p:cNvPr>
          <p:cNvSpPr txBox="1"/>
          <p:nvPr/>
        </p:nvSpPr>
        <p:spPr>
          <a:xfrm>
            <a:off x="1926265" y="3485077"/>
            <a:ext cx="551754" cy="523220"/>
          </a:xfrm>
          <a:prstGeom prst="rect">
            <a:avLst/>
          </a:prstGeom>
          <a:noFill/>
        </p:spPr>
        <p:txBody>
          <a:bodyPr wrap="none" rtlCol="0">
            <a:spAutoFit/>
          </a:bodyPr>
          <a:lstStyle/>
          <a:p>
            <a:pPr algn="ctr"/>
            <a:r>
              <a:rPr lang="de-DE" sz="2800" dirty="0" err="1">
                <a:solidFill>
                  <a:schemeClr val="bg1"/>
                </a:solidFill>
                <a:latin typeface="+mj-lt"/>
              </a:rPr>
              <a:t>Gs</a:t>
            </a:r>
            <a:endParaRPr lang="de-DE" sz="2800" dirty="0">
              <a:solidFill>
                <a:schemeClr val="bg1"/>
              </a:solidFill>
              <a:latin typeface="+mj-lt"/>
            </a:endParaRPr>
          </a:p>
        </p:txBody>
      </p:sp>
      <p:grpSp>
        <p:nvGrpSpPr>
          <p:cNvPr id="36" name="Gruppieren 35">
            <a:extLst>
              <a:ext uri="{FF2B5EF4-FFF2-40B4-BE49-F238E27FC236}">
                <a16:creationId xmlns:a16="http://schemas.microsoft.com/office/drawing/2014/main" id="{D15FD4F5-E6F9-7464-EA47-D8ADDAB2E054}"/>
              </a:ext>
            </a:extLst>
          </p:cNvPr>
          <p:cNvGrpSpPr/>
          <p:nvPr/>
        </p:nvGrpSpPr>
        <p:grpSpPr>
          <a:xfrm>
            <a:off x="2727641" y="4228840"/>
            <a:ext cx="6102444" cy="732245"/>
            <a:chOff x="2030393" y="39912"/>
            <a:chExt cx="4965954" cy="1016293"/>
          </a:xfrm>
        </p:grpSpPr>
        <p:sp>
          <p:nvSpPr>
            <p:cNvPr id="37" name="Pfeil: Fünfeck 36">
              <a:extLst>
                <a:ext uri="{FF2B5EF4-FFF2-40B4-BE49-F238E27FC236}">
                  <a16:creationId xmlns:a16="http://schemas.microsoft.com/office/drawing/2014/main" id="{008B5317-94EB-0D50-E377-CC45739560FB}"/>
                </a:ext>
              </a:extLst>
            </p:cNvPr>
            <p:cNvSpPr/>
            <p:nvPr/>
          </p:nvSpPr>
          <p:spPr>
            <a:xfrm rot="10800000">
              <a:off x="2030393" y="39912"/>
              <a:ext cx="4965954" cy="1016293"/>
            </a:xfrm>
            <a:prstGeom prst="homePlat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Pfeil: Fünfeck 4">
              <a:extLst>
                <a:ext uri="{FF2B5EF4-FFF2-40B4-BE49-F238E27FC236}">
                  <a16:creationId xmlns:a16="http://schemas.microsoft.com/office/drawing/2014/main" id="{DF2EBF6A-5B89-4137-15AB-C6FBFA8B3B63}"/>
                </a:ext>
              </a:extLst>
            </p:cNvPr>
            <p:cNvSpPr txBox="1"/>
            <p:nvPr/>
          </p:nvSpPr>
          <p:spPr>
            <a:xfrm rot="21600000">
              <a:off x="2284466" y="39912"/>
              <a:ext cx="4711881" cy="1016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Ordnungswidrigkeiten</a:t>
              </a:r>
            </a:p>
          </p:txBody>
        </p:sp>
      </p:grpSp>
      <p:sp>
        <p:nvSpPr>
          <p:cNvPr id="39" name="Ellipse 38" descr="Auktionshammer mit einfarbiger Füllung">
            <a:extLst>
              <a:ext uri="{FF2B5EF4-FFF2-40B4-BE49-F238E27FC236}">
                <a16:creationId xmlns:a16="http://schemas.microsoft.com/office/drawing/2014/main" id="{5FDA5C5F-1A47-63B8-314D-F9A09EBA8F6A}"/>
              </a:ext>
            </a:extLst>
          </p:cNvPr>
          <p:cNvSpPr/>
          <p:nvPr/>
        </p:nvSpPr>
        <p:spPr>
          <a:xfrm>
            <a:off x="1693997" y="4086815"/>
            <a:ext cx="1016293" cy="1016293"/>
          </a:xfrm>
          <a:prstGeom prst="ellipse">
            <a:avLst/>
          </a:prstGeom>
          <a:blipFill>
            <a:blip r:embed="rId2">
              <a:alphaModFix amt="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Textfeld 39">
            <a:extLst>
              <a:ext uri="{FF2B5EF4-FFF2-40B4-BE49-F238E27FC236}">
                <a16:creationId xmlns:a16="http://schemas.microsoft.com/office/drawing/2014/main" id="{85C41C95-2B27-540C-A28A-3A19C899EDC1}"/>
              </a:ext>
            </a:extLst>
          </p:cNvPr>
          <p:cNvSpPr txBox="1"/>
          <p:nvPr/>
        </p:nvSpPr>
        <p:spPr>
          <a:xfrm>
            <a:off x="1822070" y="4333351"/>
            <a:ext cx="760144" cy="523220"/>
          </a:xfrm>
          <a:prstGeom prst="rect">
            <a:avLst/>
          </a:prstGeom>
          <a:noFill/>
        </p:spPr>
        <p:txBody>
          <a:bodyPr wrap="none" rtlCol="0">
            <a:spAutoFit/>
          </a:bodyPr>
          <a:lstStyle/>
          <a:p>
            <a:pPr algn="ctr"/>
            <a:r>
              <a:rPr lang="de-DE" sz="2800" dirty="0" err="1">
                <a:solidFill>
                  <a:schemeClr val="bg1"/>
                </a:solidFill>
                <a:latin typeface="+mj-lt"/>
              </a:rPr>
              <a:t>Owi</a:t>
            </a:r>
            <a:endParaRPr lang="de-DE" sz="2800" dirty="0">
              <a:solidFill>
                <a:schemeClr val="bg1"/>
              </a:solidFill>
              <a:latin typeface="+mj-lt"/>
            </a:endParaRPr>
          </a:p>
        </p:txBody>
      </p:sp>
      <p:grpSp>
        <p:nvGrpSpPr>
          <p:cNvPr id="41" name="Gruppieren 40">
            <a:extLst>
              <a:ext uri="{FF2B5EF4-FFF2-40B4-BE49-F238E27FC236}">
                <a16:creationId xmlns:a16="http://schemas.microsoft.com/office/drawing/2014/main" id="{C13690D7-06CB-8C8E-062C-A94A64B67203}"/>
              </a:ext>
            </a:extLst>
          </p:cNvPr>
          <p:cNvGrpSpPr/>
          <p:nvPr/>
        </p:nvGrpSpPr>
        <p:grpSpPr>
          <a:xfrm>
            <a:off x="2727641" y="5075415"/>
            <a:ext cx="6102444" cy="732245"/>
            <a:chOff x="2030393" y="39912"/>
            <a:chExt cx="4965954" cy="1016293"/>
          </a:xfrm>
        </p:grpSpPr>
        <p:sp>
          <p:nvSpPr>
            <p:cNvPr id="42" name="Pfeil: Fünfeck 41">
              <a:extLst>
                <a:ext uri="{FF2B5EF4-FFF2-40B4-BE49-F238E27FC236}">
                  <a16:creationId xmlns:a16="http://schemas.microsoft.com/office/drawing/2014/main" id="{0858D784-06AD-4862-2CD1-325229F9E4B3}"/>
                </a:ext>
              </a:extLst>
            </p:cNvPr>
            <p:cNvSpPr/>
            <p:nvPr/>
          </p:nvSpPr>
          <p:spPr>
            <a:xfrm rot="10800000">
              <a:off x="2030393" y="39912"/>
              <a:ext cx="4965954" cy="1016293"/>
            </a:xfrm>
            <a:prstGeom prst="homePlat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Pfeil: Fünfeck 4">
              <a:extLst>
                <a:ext uri="{FF2B5EF4-FFF2-40B4-BE49-F238E27FC236}">
                  <a16:creationId xmlns:a16="http://schemas.microsoft.com/office/drawing/2014/main" id="{AC7DF669-7A65-FA86-F79D-C768290CDB41}"/>
                </a:ext>
              </a:extLst>
            </p:cNvPr>
            <p:cNvSpPr txBox="1"/>
            <p:nvPr/>
          </p:nvSpPr>
          <p:spPr>
            <a:xfrm rot="21600000">
              <a:off x="2284466" y="39912"/>
              <a:ext cx="4711881" cy="1016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Vollstreckung in Jugendsachen</a:t>
              </a:r>
            </a:p>
          </p:txBody>
        </p:sp>
      </p:grpSp>
      <p:sp>
        <p:nvSpPr>
          <p:cNvPr id="44" name="Ellipse 43" descr="Auktionshammer mit einfarbiger Füllung">
            <a:extLst>
              <a:ext uri="{FF2B5EF4-FFF2-40B4-BE49-F238E27FC236}">
                <a16:creationId xmlns:a16="http://schemas.microsoft.com/office/drawing/2014/main" id="{AA3FE443-558D-F6CE-1B35-F43799719709}"/>
              </a:ext>
            </a:extLst>
          </p:cNvPr>
          <p:cNvSpPr/>
          <p:nvPr/>
        </p:nvSpPr>
        <p:spPr>
          <a:xfrm>
            <a:off x="1693997" y="4933390"/>
            <a:ext cx="1016293" cy="1016293"/>
          </a:xfrm>
          <a:prstGeom prst="ellipse">
            <a:avLst/>
          </a:prstGeom>
          <a:blipFill>
            <a:blip r:embed="rId2">
              <a:alphaModFix amt="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5" name="Textfeld 44">
            <a:extLst>
              <a:ext uri="{FF2B5EF4-FFF2-40B4-BE49-F238E27FC236}">
                <a16:creationId xmlns:a16="http://schemas.microsoft.com/office/drawing/2014/main" id="{241B738F-2117-E221-0B58-D29D9288B42C}"/>
              </a:ext>
            </a:extLst>
          </p:cNvPr>
          <p:cNvSpPr txBox="1"/>
          <p:nvPr/>
        </p:nvSpPr>
        <p:spPr>
          <a:xfrm>
            <a:off x="1782798" y="5179926"/>
            <a:ext cx="838691" cy="523220"/>
          </a:xfrm>
          <a:prstGeom prst="rect">
            <a:avLst/>
          </a:prstGeom>
          <a:noFill/>
        </p:spPr>
        <p:txBody>
          <a:bodyPr wrap="none" rtlCol="0">
            <a:spAutoFit/>
          </a:bodyPr>
          <a:lstStyle/>
          <a:p>
            <a:pPr algn="ctr"/>
            <a:r>
              <a:rPr lang="de-DE" sz="2800" dirty="0">
                <a:solidFill>
                  <a:schemeClr val="bg1"/>
                </a:solidFill>
                <a:latin typeface="+mj-lt"/>
              </a:rPr>
              <a:t>VRJs</a:t>
            </a:r>
          </a:p>
        </p:txBody>
      </p:sp>
      <p:grpSp>
        <p:nvGrpSpPr>
          <p:cNvPr id="46" name="Gruppieren 45">
            <a:extLst>
              <a:ext uri="{FF2B5EF4-FFF2-40B4-BE49-F238E27FC236}">
                <a16:creationId xmlns:a16="http://schemas.microsoft.com/office/drawing/2014/main" id="{709672A3-B340-3A7D-5BB7-E8BD92088FE6}"/>
              </a:ext>
            </a:extLst>
          </p:cNvPr>
          <p:cNvGrpSpPr/>
          <p:nvPr/>
        </p:nvGrpSpPr>
        <p:grpSpPr>
          <a:xfrm>
            <a:off x="2727641" y="5917883"/>
            <a:ext cx="6102444" cy="732245"/>
            <a:chOff x="2030393" y="39912"/>
            <a:chExt cx="4965954" cy="1016293"/>
          </a:xfrm>
        </p:grpSpPr>
        <p:sp>
          <p:nvSpPr>
            <p:cNvPr id="47" name="Pfeil: Fünfeck 46">
              <a:extLst>
                <a:ext uri="{FF2B5EF4-FFF2-40B4-BE49-F238E27FC236}">
                  <a16:creationId xmlns:a16="http://schemas.microsoft.com/office/drawing/2014/main" id="{7F027ACE-9398-EA51-E676-B9426F37CF8C}"/>
                </a:ext>
              </a:extLst>
            </p:cNvPr>
            <p:cNvSpPr/>
            <p:nvPr/>
          </p:nvSpPr>
          <p:spPr>
            <a:xfrm rot="10800000">
              <a:off x="2030393" y="39912"/>
              <a:ext cx="4965954" cy="1016293"/>
            </a:xfrm>
            <a:prstGeom prst="homePlat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Pfeil: Fünfeck 4">
              <a:extLst>
                <a:ext uri="{FF2B5EF4-FFF2-40B4-BE49-F238E27FC236}">
                  <a16:creationId xmlns:a16="http://schemas.microsoft.com/office/drawing/2014/main" id="{ED33C349-8520-7751-9AB7-ABB94EBB4346}"/>
                </a:ext>
              </a:extLst>
            </p:cNvPr>
            <p:cNvSpPr txBox="1"/>
            <p:nvPr/>
          </p:nvSpPr>
          <p:spPr>
            <a:xfrm rot="21600000">
              <a:off x="2284466" y="39912"/>
              <a:ext cx="4711881" cy="1016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8157"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Privatklageverfahren</a:t>
              </a:r>
            </a:p>
          </p:txBody>
        </p:sp>
      </p:grpSp>
      <p:sp>
        <p:nvSpPr>
          <p:cNvPr id="49" name="Ellipse 48" descr="Auktionshammer mit einfarbiger Füllung">
            <a:extLst>
              <a:ext uri="{FF2B5EF4-FFF2-40B4-BE49-F238E27FC236}">
                <a16:creationId xmlns:a16="http://schemas.microsoft.com/office/drawing/2014/main" id="{D77712BE-687B-2718-2492-570CBB4BAA03}"/>
              </a:ext>
            </a:extLst>
          </p:cNvPr>
          <p:cNvSpPr/>
          <p:nvPr/>
        </p:nvSpPr>
        <p:spPr>
          <a:xfrm>
            <a:off x="1693995" y="5775857"/>
            <a:ext cx="1016293" cy="1016293"/>
          </a:xfrm>
          <a:prstGeom prst="ellipse">
            <a:avLst/>
          </a:prstGeom>
          <a:blipFill>
            <a:blip r:embed="rId2">
              <a:alphaModFix amt="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Textfeld 49">
            <a:extLst>
              <a:ext uri="{FF2B5EF4-FFF2-40B4-BE49-F238E27FC236}">
                <a16:creationId xmlns:a16="http://schemas.microsoft.com/office/drawing/2014/main" id="{0081FFBF-570C-91E9-451F-48F53E641D34}"/>
              </a:ext>
            </a:extLst>
          </p:cNvPr>
          <p:cNvSpPr txBox="1"/>
          <p:nvPr/>
        </p:nvSpPr>
        <p:spPr>
          <a:xfrm>
            <a:off x="1941494" y="6022394"/>
            <a:ext cx="521297" cy="523220"/>
          </a:xfrm>
          <a:prstGeom prst="rect">
            <a:avLst/>
          </a:prstGeom>
          <a:noFill/>
        </p:spPr>
        <p:txBody>
          <a:bodyPr wrap="none" rtlCol="0">
            <a:spAutoFit/>
          </a:bodyPr>
          <a:lstStyle/>
          <a:p>
            <a:pPr algn="ctr"/>
            <a:r>
              <a:rPr lang="de-DE" sz="2800" dirty="0" err="1">
                <a:solidFill>
                  <a:schemeClr val="bg1"/>
                </a:solidFill>
                <a:latin typeface="+mj-lt"/>
              </a:rPr>
              <a:t>Bs</a:t>
            </a:r>
            <a:endParaRPr lang="de-DE" sz="2800" dirty="0">
              <a:solidFill>
                <a:schemeClr val="bg1"/>
              </a:solidFill>
              <a:latin typeface="+mj-lt"/>
            </a:endParaRPr>
          </a:p>
        </p:txBody>
      </p:sp>
    </p:spTree>
    <p:extLst>
      <p:ext uri="{BB962C8B-B14F-4D97-AF65-F5344CB8AC3E}">
        <p14:creationId xmlns:p14="http://schemas.microsoft.com/office/powerpoint/2010/main" val="4102923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left)">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left)">
                                      <p:cBhvr>
                                        <p:cTn id="78" dur="500"/>
                                        <p:tgtEl>
                                          <p:spTgt spid="4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left)">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30" grpId="0"/>
      <p:bldP spid="35" grpId="0"/>
      <p:bldP spid="40" grpId="0"/>
      <p:bldP spid="45" grpId="0"/>
      <p:bldP spid="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Damm">
            <a:extLst>
              <a:ext uri="{FF2B5EF4-FFF2-40B4-BE49-F238E27FC236}">
                <a16:creationId xmlns:a16="http://schemas.microsoft.com/office/drawing/2014/main" id="{DEAE197E-F6EC-5CB0-FB6D-3FDB63C2B312}"/>
              </a:ext>
            </a:extLst>
          </p:cNvPr>
          <p:cNvPicPr>
            <a:picLocks noChangeAspect="1"/>
          </p:cNvPicPr>
          <p:nvPr/>
        </p:nvPicPr>
        <p:blipFill>
          <a:blip r:embed="rId2"/>
          <a:stretch>
            <a:fillRect/>
          </a:stretch>
        </p:blipFill>
        <p:spPr>
          <a:xfrm>
            <a:off x="0" y="0"/>
            <a:ext cx="12192000" cy="6858000"/>
          </a:xfrm>
          <a:prstGeom prst="rect">
            <a:avLst/>
          </a:prstGeom>
        </p:spPr>
      </p:pic>
      <p:pic>
        <p:nvPicPr>
          <p:cNvPr id="3" name="Eingang">
            <a:extLst>
              <a:ext uri="{FF2B5EF4-FFF2-40B4-BE49-F238E27FC236}">
                <a16:creationId xmlns:a16="http://schemas.microsoft.com/office/drawing/2014/main" id="{444AF7FC-F75D-31C7-C588-DE176B25EB6D}"/>
              </a:ext>
            </a:extLst>
          </p:cNvPr>
          <p:cNvPicPr>
            <a:picLocks noChangeAspect="1"/>
          </p:cNvPicPr>
          <p:nvPr/>
        </p:nvPicPr>
        <p:blipFill>
          <a:blip r:embed="rId3"/>
          <a:stretch>
            <a:fillRect/>
          </a:stretch>
        </p:blipFill>
        <p:spPr>
          <a:xfrm>
            <a:off x="2452687" y="696515"/>
            <a:ext cx="7286625" cy="5464969"/>
          </a:xfrm>
          <a:prstGeom prst="rect">
            <a:avLst/>
          </a:prstGeom>
        </p:spPr>
      </p:pic>
      <p:pic>
        <p:nvPicPr>
          <p:cNvPr id="4" name="Saal">
            <a:extLst>
              <a:ext uri="{FF2B5EF4-FFF2-40B4-BE49-F238E27FC236}">
                <a16:creationId xmlns:a16="http://schemas.microsoft.com/office/drawing/2014/main" id="{E065A014-C354-C0EA-56EE-65D964D8D5FD}"/>
              </a:ext>
            </a:extLst>
          </p:cNvPr>
          <p:cNvPicPr>
            <a:picLocks noChangeAspect="1"/>
          </p:cNvPicPr>
          <p:nvPr/>
        </p:nvPicPr>
        <p:blipFill>
          <a:blip r:embed="rId4"/>
          <a:stretch>
            <a:fillRect/>
          </a:stretch>
        </p:blipFill>
        <p:spPr>
          <a:xfrm>
            <a:off x="-2" y="-1"/>
            <a:ext cx="12192001" cy="6858001"/>
          </a:xfrm>
          <a:prstGeom prst="rect">
            <a:avLst/>
          </a:prstGeom>
        </p:spPr>
      </p:pic>
      <p:pic>
        <p:nvPicPr>
          <p:cNvPr id="5" name="Vernehmungszimmer">
            <a:extLst>
              <a:ext uri="{FF2B5EF4-FFF2-40B4-BE49-F238E27FC236}">
                <a16:creationId xmlns:a16="http://schemas.microsoft.com/office/drawing/2014/main" id="{20501952-0158-26B1-EECC-E3034C99BE4D}"/>
              </a:ext>
            </a:extLst>
          </p:cNvPr>
          <p:cNvPicPr>
            <a:picLocks noChangeAspect="1"/>
          </p:cNvPicPr>
          <p:nvPr/>
        </p:nvPicPr>
        <p:blipFill>
          <a:blip r:embed="rId5"/>
          <a:stretch>
            <a:fillRect/>
          </a:stretch>
        </p:blipFill>
        <p:spPr>
          <a:xfrm>
            <a:off x="-3" y="-1"/>
            <a:ext cx="12191998" cy="6857999"/>
          </a:xfrm>
          <a:prstGeom prst="rect">
            <a:avLst/>
          </a:prstGeom>
        </p:spPr>
      </p:pic>
    </p:spTree>
    <p:extLst>
      <p:ext uri="{BB962C8B-B14F-4D97-AF65-F5344CB8AC3E}">
        <p14:creationId xmlns:p14="http://schemas.microsoft.com/office/powerpoint/2010/main" val="2155008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nodeType="clickEffect">
                                  <p:stCondLst>
                                    <p:cond delay="0"/>
                                  </p:stCondLst>
                                  <p:childTnLst>
                                    <p:animEffect transition="out" filter="wipe(up)">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nodeType="clickEffect">
                                  <p:stCondLst>
                                    <p:cond delay="0"/>
                                  </p:stCondLst>
                                  <p:childTnLst>
                                    <p:animEffect transition="out" filter="wipe(up)">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Zulässigkeit:</a:t>
            </a:r>
          </a:p>
          <a:p>
            <a:pPr marL="742950" lvl="1" indent="-285750">
              <a:buFont typeface="Arial" panose="020B0604020202020204" pitchFamily="34" charset="0"/>
              <a:buChar char="•"/>
            </a:pPr>
            <a:r>
              <a:rPr lang="de-DE" dirty="0">
                <a:solidFill>
                  <a:schemeClr val="tx1"/>
                </a:solidFill>
              </a:rPr>
              <a:t>Auf schriftlichen oder mündlichen Antrag</a:t>
            </a:r>
          </a:p>
          <a:p>
            <a:pPr marL="742950" lvl="1" indent="-285750">
              <a:buFont typeface="Arial" panose="020B0604020202020204" pitchFamily="34" charset="0"/>
              <a:buChar char="•"/>
            </a:pPr>
            <a:r>
              <a:rPr lang="de-DE" dirty="0">
                <a:solidFill>
                  <a:schemeClr val="tx1"/>
                </a:solidFill>
              </a:rPr>
              <a:t>Einfacher Sachverhalt oder klare Beweislage</a:t>
            </a:r>
          </a:p>
          <a:p>
            <a:pPr marL="742950" lvl="1" indent="-285750">
              <a:buFont typeface="Arial" panose="020B0604020202020204" pitchFamily="34" charset="0"/>
              <a:buChar char="•"/>
            </a:pPr>
            <a:r>
              <a:rPr lang="de-DE" dirty="0">
                <a:solidFill>
                  <a:schemeClr val="tx1"/>
                </a:solidFill>
              </a:rPr>
              <a:t>Sache muss zur sofortigen Verhandlung geeignet sein</a:t>
            </a:r>
          </a:p>
          <a:p>
            <a:r>
              <a:rPr lang="de-DE" dirty="0">
                <a:solidFill>
                  <a:schemeClr val="tx1"/>
                </a:solidFill>
                <a:highlight>
                  <a:srgbClr val="83CBEB"/>
                </a:highlight>
              </a:rPr>
              <a:t>Durchführung:</a:t>
            </a:r>
          </a:p>
          <a:p>
            <a:pPr marL="742950" lvl="1" indent="-285750">
              <a:buFont typeface="Arial" panose="020B0604020202020204" pitchFamily="34" charset="0"/>
              <a:buChar char="•"/>
            </a:pPr>
            <a:r>
              <a:rPr lang="de-DE" dirty="0">
                <a:solidFill>
                  <a:schemeClr val="tx1"/>
                </a:solidFill>
              </a:rPr>
              <a:t>In kurzer Zeit ein Termin (nicht mehr als sechs Wochen)</a:t>
            </a:r>
          </a:p>
          <a:p>
            <a:pPr marL="742950" lvl="1" indent="-285750">
              <a:buFont typeface="Arial" panose="020B0604020202020204" pitchFamily="34" charset="0"/>
              <a:buChar char="•"/>
            </a:pPr>
            <a:r>
              <a:rPr lang="de-DE" dirty="0">
                <a:solidFill>
                  <a:schemeClr val="tx1"/>
                </a:solidFill>
              </a:rPr>
              <a:t>Ladung nur, wenn Beschuldigter nicht freiwillig kommt</a:t>
            </a:r>
          </a:p>
          <a:p>
            <a:pPr marL="1200150" lvl="2" indent="-285750">
              <a:buFont typeface="Arial" panose="020B0604020202020204" pitchFamily="34" charset="0"/>
              <a:buChar char="•"/>
            </a:pPr>
            <a:r>
              <a:rPr lang="de-DE" dirty="0">
                <a:solidFill>
                  <a:schemeClr val="tx1"/>
                </a:solidFill>
              </a:rPr>
              <a:t>Ladungsfrist = 24 Stunden</a:t>
            </a:r>
          </a:p>
          <a:p>
            <a:pPr marL="742950" lvl="1" indent="-285750">
              <a:buFont typeface="Arial" panose="020B0604020202020204" pitchFamily="34" charset="0"/>
              <a:buChar char="•"/>
            </a:pPr>
            <a:r>
              <a:rPr lang="de-DE" dirty="0">
                <a:solidFill>
                  <a:schemeClr val="tx1"/>
                </a:solidFill>
              </a:rPr>
              <a:t>Keine Anklage notwendig</a:t>
            </a:r>
          </a:p>
          <a:p>
            <a:r>
              <a:rPr lang="de-DE" dirty="0">
                <a:solidFill>
                  <a:schemeClr val="tx1"/>
                </a:solidFill>
                <a:highlight>
                  <a:srgbClr val="FFC000"/>
                </a:highlight>
              </a:rPr>
              <a:t>Ausgang:</a:t>
            </a:r>
          </a:p>
          <a:p>
            <a:pPr marL="742950" lvl="1" indent="-285750">
              <a:buFont typeface="Arial" panose="020B0604020202020204" pitchFamily="34" charset="0"/>
              <a:buChar char="•"/>
            </a:pPr>
            <a:r>
              <a:rPr lang="de-DE" dirty="0">
                <a:solidFill>
                  <a:schemeClr val="tx1"/>
                </a:solidFill>
              </a:rPr>
              <a:t>Nicht mehr als ein Jahr Freiheitsstrafe</a:t>
            </a:r>
          </a:p>
          <a:p>
            <a:pPr marL="742950" lvl="1" indent="-285750">
              <a:buFont typeface="Arial" panose="020B0604020202020204" pitchFamily="34" charset="0"/>
              <a:buChar char="•"/>
            </a:pPr>
            <a:r>
              <a:rPr lang="de-DE" dirty="0">
                <a:solidFill>
                  <a:schemeClr val="tx1"/>
                </a:solidFill>
              </a:rPr>
              <a:t>Keine Maßregeln der Besserung und Sicherung</a:t>
            </a:r>
          </a:p>
          <a:p>
            <a:pPr marL="1200150" lvl="2" indent="-285750">
              <a:buFont typeface="Arial" panose="020B0604020202020204" pitchFamily="34" charset="0"/>
              <a:buChar char="•"/>
            </a:pPr>
            <a:r>
              <a:rPr lang="de-DE" dirty="0">
                <a:solidFill>
                  <a:schemeClr val="tx1"/>
                </a:solidFill>
              </a:rPr>
              <a:t>Außer Entziehung der Fahrerlaubnis</a:t>
            </a: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Das beschleunigte Verfahren</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6236" y="2194654"/>
              <a:ext cx="550089" cy="550089"/>
            </a:xfrm>
            <a:prstGeom prst="rect">
              <a:avLst/>
            </a:prstGeom>
          </p:spPr>
        </p:pic>
      </p:grpSp>
      <p:sp>
        <p:nvSpPr>
          <p:cNvPr id="12" name="Rechtwinkliges Dreieck 11">
            <a:extLst>
              <a:ext uri="{FF2B5EF4-FFF2-40B4-BE49-F238E27FC236}">
                <a16:creationId xmlns:a16="http://schemas.microsoft.com/office/drawing/2014/main" id="{3C19F7BF-D48F-DBB8-176E-5B108348F984}"/>
              </a:ext>
            </a:extLst>
          </p:cNvPr>
          <p:cNvSpPr/>
          <p:nvPr/>
        </p:nvSpPr>
        <p:spPr>
          <a:xfrm rot="16200000" flipH="1" flipV="1">
            <a:off x="9583725" y="2565230"/>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3FDBF73D-7444-5287-B34A-6154BA29A5F1}"/>
              </a:ext>
            </a:extLst>
          </p:cNvPr>
          <p:cNvSpPr/>
          <p:nvPr/>
        </p:nvSpPr>
        <p:spPr>
          <a:xfrm>
            <a:off x="7385350" y="1747863"/>
            <a:ext cx="2517015"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417 StPO</a:t>
            </a:r>
          </a:p>
        </p:txBody>
      </p:sp>
      <p:sp>
        <p:nvSpPr>
          <p:cNvPr id="14" name="Rechtwinkliges Dreieck 13">
            <a:extLst>
              <a:ext uri="{FF2B5EF4-FFF2-40B4-BE49-F238E27FC236}">
                <a16:creationId xmlns:a16="http://schemas.microsoft.com/office/drawing/2014/main" id="{C1EC318C-D0A7-6781-E117-D731767E0757}"/>
              </a:ext>
            </a:extLst>
          </p:cNvPr>
          <p:cNvSpPr/>
          <p:nvPr/>
        </p:nvSpPr>
        <p:spPr>
          <a:xfrm rot="16200000" flipH="1" flipV="1">
            <a:off x="9565666" y="3935202"/>
            <a:ext cx="386067" cy="214558"/>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links 12">
            <a:extLst>
              <a:ext uri="{FF2B5EF4-FFF2-40B4-BE49-F238E27FC236}">
                <a16:creationId xmlns:a16="http://schemas.microsoft.com/office/drawing/2014/main" id="{0BD13E95-0205-4B20-6A42-56886D2F50FB}"/>
              </a:ext>
            </a:extLst>
          </p:cNvPr>
          <p:cNvSpPr/>
          <p:nvPr/>
        </p:nvSpPr>
        <p:spPr>
          <a:xfrm>
            <a:off x="7372350" y="3090838"/>
            <a:ext cx="2497964"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418 StPO</a:t>
            </a:r>
          </a:p>
        </p:txBody>
      </p:sp>
      <p:sp>
        <p:nvSpPr>
          <p:cNvPr id="16" name="Rechtwinkliges Dreieck 15">
            <a:extLst>
              <a:ext uri="{FF2B5EF4-FFF2-40B4-BE49-F238E27FC236}">
                <a16:creationId xmlns:a16="http://schemas.microsoft.com/office/drawing/2014/main" id="{3261C952-89C2-6744-03DD-1EE68512A107}"/>
              </a:ext>
            </a:extLst>
          </p:cNvPr>
          <p:cNvSpPr/>
          <p:nvPr/>
        </p:nvSpPr>
        <p:spPr>
          <a:xfrm rot="16200000" flipH="1" flipV="1">
            <a:off x="9560474" y="5148278"/>
            <a:ext cx="386067" cy="214558"/>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links 14">
            <a:extLst>
              <a:ext uri="{FF2B5EF4-FFF2-40B4-BE49-F238E27FC236}">
                <a16:creationId xmlns:a16="http://schemas.microsoft.com/office/drawing/2014/main" id="{4D770815-6263-F052-D927-2C7FAE1A3248}"/>
              </a:ext>
            </a:extLst>
          </p:cNvPr>
          <p:cNvSpPr/>
          <p:nvPr/>
        </p:nvSpPr>
        <p:spPr>
          <a:xfrm>
            <a:off x="7362824" y="4308248"/>
            <a:ext cx="2497964"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419 StPO</a:t>
            </a:r>
          </a:p>
        </p:txBody>
      </p:sp>
    </p:spTree>
    <p:extLst>
      <p:ext uri="{BB962C8B-B14F-4D97-AF65-F5344CB8AC3E}">
        <p14:creationId xmlns:p14="http://schemas.microsoft.com/office/powerpoint/2010/main" val="48929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2000"/>
                            </p:stCondLst>
                            <p:childTnLst>
                              <p:par>
                                <p:cTn id="38" presetID="22" presetClass="entr" presetSubtype="2"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left)">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wipe(left)">
                                      <p:cBhvr>
                                        <p:cTn id="50" dur="500"/>
                                        <p:tgtEl>
                                          <p:spTgt spid="4">
                                            <p:txEl>
                                              <p:pRg st="5" end="5"/>
                                            </p:txEl>
                                          </p:spTgt>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wipe(left)">
                                      <p:cBhvr>
                                        <p:cTn id="54" dur="500"/>
                                        <p:tgtEl>
                                          <p:spTgt spid="4">
                                            <p:txEl>
                                              <p:pRg st="6" end="6"/>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wipe(left)">
                                      <p:cBhvr>
                                        <p:cTn id="57" dur="500"/>
                                        <p:tgtEl>
                                          <p:spTgt spid="4">
                                            <p:txEl>
                                              <p:pRg st="7" end="7"/>
                                            </p:txEl>
                                          </p:spTgt>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childTnLst>
                          </p:cTn>
                        </p:par>
                        <p:par>
                          <p:cTn id="62" fill="hold">
                            <p:stCondLst>
                              <p:cond delay="1500"/>
                            </p:stCondLst>
                            <p:childTnLst>
                              <p:par>
                                <p:cTn id="63" presetID="2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cTn>
                              </p:par>
                            </p:childTnLst>
                          </p:cTn>
                        </p:par>
                        <p:par>
                          <p:cTn id="66" fill="hold">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right)">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
                                            <p:txEl>
                                              <p:pRg st="9" end="9"/>
                                            </p:txEl>
                                          </p:spTgt>
                                        </p:tgtEl>
                                        <p:attrNameLst>
                                          <p:attrName>style.visibility</p:attrName>
                                        </p:attrNameLst>
                                      </p:cBhvr>
                                      <p:to>
                                        <p:strVal val="visible"/>
                                      </p:to>
                                    </p:set>
                                    <p:animEffect transition="in" filter="wipe(left)">
                                      <p:cBhvr>
                                        <p:cTn id="74" dur="500"/>
                                        <p:tgtEl>
                                          <p:spTgt spid="4">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4">
                                            <p:txEl>
                                              <p:pRg st="10" end="10"/>
                                            </p:txEl>
                                          </p:spTgt>
                                        </p:tgtEl>
                                        <p:attrNameLst>
                                          <p:attrName>style.visibility</p:attrName>
                                        </p:attrNameLst>
                                      </p:cBhvr>
                                      <p:to>
                                        <p:strVal val="visible"/>
                                      </p:to>
                                    </p:set>
                                    <p:animEffect transition="in" filter="wipe(left)">
                                      <p:cBhvr>
                                        <p:cTn id="79" dur="500"/>
                                        <p:tgtEl>
                                          <p:spTgt spid="4">
                                            <p:txEl>
                                              <p:pRg st="10" end="10"/>
                                            </p:txEl>
                                          </p:spTgt>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4">
                                            <p:txEl>
                                              <p:pRg st="11" end="11"/>
                                            </p:txEl>
                                          </p:spTgt>
                                        </p:tgtEl>
                                        <p:attrNameLst>
                                          <p:attrName>style.visibility</p:attrName>
                                        </p:attrNameLst>
                                      </p:cBhvr>
                                      <p:to>
                                        <p:strVal val="visible"/>
                                      </p:to>
                                    </p:set>
                                    <p:animEffect transition="in" filter="wipe(left)">
                                      <p:cBhvr>
                                        <p:cTn id="83" dur="500"/>
                                        <p:tgtEl>
                                          <p:spTgt spid="4">
                                            <p:txEl>
                                              <p:pRg st="11" end="11"/>
                                            </p:txEl>
                                          </p:spTgt>
                                        </p:tgtEl>
                                      </p:cBhvr>
                                    </p:animEffect>
                                  </p:childTnLst>
                                </p:cTn>
                              </p:par>
                              <p:par>
                                <p:cTn id="84" presetID="22" presetClass="entr" presetSubtype="8" fill="hold" nodeType="withEffect">
                                  <p:stCondLst>
                                    <p:cond delay="0"/>
                                  </p:stCondLst>
                                  <p:childTnLst>
                                    <p:set>
                                      <p:cBhvr>
                                        <p:cTn id="85" dur="1" fill="hold">
                                          <p:stCondLst>
                                            <p:cond delay="0"/>
                                          </p:stCondLst>
                                        </p:cTn>
                                        <p:tgtEl>
                                          <p:spTgt spid="4">
                                            <p:txEl>
                                              <p:pRg st="12" end="12"/>
                                            </p:txEl>
                                          </p:spTgt>
                                        </p:tgtEl>
                                        <p:attrNameLst>
                                          <p:attrName>style.visibility</p:attrName>
                                        </p:attrNameLst>
                                      </p:cBhvr>
                                      <p:to>
                                        <p:strVal val="visible"/>
                                      </p:to>
                                    </p:set>
                                    <p:animEffect transition="in" filter="wipe(left)">
                                      <p:cBhvr>
                                        <p:cTn id="86" dur="500"/>
                                        <p:tgtEl>
                                          <p:spTgt spid="4">
                                            <p:txEl>
                                              <p:pRg st="12" end="12"/>
                                            </p:txEl>
                                          </p:spTgt>
                                        </p:tgtEl>
                                      </p:cBhvr>
                                    </p:animEffect>
                                  </p:childTnLst>
                                </p:cTn>
                              </p:par>
                            </p:childTnLst>
                          </p:cTn>
                        </p:par>
                        <p:par>
                          <p:cTn id="87" fill="hold">
                            <p:stCondLst>
                              <p:cond delay="1000"/>
                            </p:stCondLst>
                            <p:childTnLst>
                              <p:par>
                                <p:cTn id="88" presetID="22" presetClass="entr" presetSubtype="4"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down)">
                                      <p:cBhvr>
                                        <p:cTn id="90" dur="500"/>
                                        <p:tgtEl>
                                          <p:spTgt spid="16"/>
                                        </p:tgtEl>
                                      </p:cBhvr>
                                    </p:animEffect>
                                  </p:childTnLst>
                                </p:cTn>
                              </p:par>
                            </p:childTnLst>
                          </p:cTn>
                        </p:par>
                        <p:par>
                          <p:cTn id="91" fill="hold">
                            <p:stCondLst>
                              <p:cond delay="1500"/>
                            </p:stCondLst>
                            <p:childTnLst>
                              <p:par>
                                <p:cTn id="92" presetID="22" presetClass="entr" presetSubtype="2"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right)">
                                      <p:cBhvr>
                                        <p:cTn id="9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P spid="11" grpId="0" animBg="1"/>
      <p:bldP spid="14" grpId="0" animBg="1"/>
      <p:bldP spid="13" grpId="0" animBg="1"/>
      <p:bldP spid="16"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m 18">
            <a:extLst>
              <a:ext uri="{FF2B5EF4-FFF2-40B4-BE49-F238E27FC236}">
                <a16:creationId xmlns:a16="http://schemas.microsoft.com/office/drawing/2014/main" id="{26F5EF7B-495D-BFF9-76D0-39BC5D13FEA2}"/>
              </a:ext>
            </a:extLst>
          </p:cNvPr>
          <p:cNvGraphicFramePr/>
          <p:nvPr>
            <p:extLst>
              <p:ext uri="{D42A27DB-BD31-4B8C-83A1-F6EECF244321}">
                <p14:modId xmlns:p14="http://schemas.microsoft.com/office/powerpoint/2010/main" val="3424197391"/>
              </p:ext>
            </p:extLst>
          </p:nvPr>
        </p:nvGraphicFramePr>
        <p:xfrm>
          <a:off x="-670560" y="1542627"/>
          <a:ext cx="7467600" cy="4980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Gerade Verbindung mit Pfeil 2">
            <a:extLst>
              <a:ext uri="{FF2B5EF4-FFF2-40B4-BE49-F238E27FC236}">
                <a16:creationId xmlns:a16="http://schemas.microsoft.com/office/drawing/2014/main" id="{4F33324A-6844-875D-C68F-4AFB934F12F1}"/>
              </a:ext>
            </a:extLst>
          </p:cNvPr>
          <p:cNvCxnSpPr/>
          <p:nvPr/>
        </p:nvCxnSpPr>
        <p:spPr>
          <a:xfrm>
            <a:off x="6167120" y="1960880"/>
            <a:ext cx="2367280" cy="0"/>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4" name="Textfeld 3">
            <a:extLst>
              <a:ext uri="{FF2B5EF4-FFF2-40B4-BE49-F238E27FC236}">
                <a16:creationId xmlns:a16="http://schemas.microsoft.com/office/drawing/2014/main" id="{EEDD3F1A-B0FB-76D2-47F3-83DD82C5D370}"/>
              </a:ext>
            </a:extLst>
          </p:cNvPr>
          <p:cNvSpPr txBox="1"/>
          <p:nvPr/>
        </p:nvSpPr>
        <p:spPr>
          <a:xfrm>
            <a:off x="8636000" y="1699270"/>
            <a:ext cx="2874954" cy="523220"/>
          </a:xfrm>
          <a:prstGeom prst="rect">
            <a:avLst/>
          </a:prstGeom>
          <a:noFill/>
        </p:spPr>
        <p:txBody>
          <a:bodyPr wrap="none" rtlCol="0">
            <a:spAutoFit/>
          </a:bodyPr>
          <a:lstStyle/>
          <a:p>
            <a:r>
              <a:rPr lang="de-DE" sz="2800" dirty="0">
                <a:solidFill>
                  <a:schemeClr val="bg1"/>
                </a:solidFill>
                <a:latin typeface="Avenir Next LT Pro" panose="020B0504020202020204" pitchFamily="34" charset="0"/>
              </a:rPr>
              <a:t>Hauptstrafzweck</a:t>
            </a:r>
          </a:p>
        </p:txBody>
      </p:sp>
      <p:cxnSp>
        <p:nvCxnSpPr>
          <p:cNvPr id="6" name="Gerader Verbinder 5">
            <a:extLst>
              <a:ext uri="{FF2B5EF4-FFF2-40B4-BE49-F238E27FC236}">
                <a16:creationId xmlns:a16="http://schemas.microsoft.com/office/drawing/2014/main" id="{2C9C4B83-3051-37AF-006A-FD91A4D5FB9B}"/>
              </a:ext>
            </a:extLst>
          </p:cNvPr>
          <p:cNvCxnSpPr>
            <a:cxnSpLocks/>
          </p:cNvCxnSpPr>
          <p:nvPr/>
        </p:nvCxnSpPr>
        <p:spPr>
          <a:xfrm>
            <a:off x="8721970" y="2121450"/>
            <a:ext cx="265901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4" name="Grafik 23" descr="Verwirrte Person mit einfarbiger Füllung">
            <a:extLst>
              <a:ext uri="{FF2B5EF4-FFF2-40B4-BE49-F238E27FC236}">
                <a16:creationId xmlns:a16="http://schemas.microsoft.com/office/drawing/2014/main" id="{A09334A9-6B9B-2F6B-FD60-0F9161B2D1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88619" y="3097309"/>
            <a:ext cx="3352800" cy="3352800"/>
          </a:xfrm>
          <a:prstGeom prst="rect">
            <a:avLst/>
          </a:prstGeom>
        </p:spPr>
      </p:pic>
      <p:pic>
        <p:nvPicPr>
          <p:cNvPr id="26" name="Grafik 25" descr="Fragezeichen mit einfarbiger Füllung">
            <a:extLst>
              <a:ext uri="{FF2B5EF4-FFF2-40B4-BE49-F238E27FC236}">
                <a16:creationId xmlns:a16="http://schemas.microsoft.com/office/drawing/2014/main" id="{0C7AA8F4-769C-937E-EBBD-6601887B864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07596">
            <a:off x="8313811" y="2501355"/>
            <a:ext cx="914400" cy="914400"/>
          </a:xfrm>
          <a:prstGeom prst="rect">
            <a:avLst/>
          </a:prstGeom>
        </p:spPr>
      </p:pic>
      <p:sp>
        <p:nvSpPr>
          <p:cNvPr id="2" name="Textfeld 1">
            <a:extLst>
              <a:ext uri="{FF2B5EF4-FFF2-40B4-BE49-F238E27FC236}">
                <a16:creationId xmlns:a16="http://schemas.microsoft.com/office/drawing/2014/main" id="{94022227-1C56-49FA-C909-CC4A60FF4862}"/>
              </a:ext>
            </a:extLst>
          </p:cNvPr>
          <p:cNvSpPr txBox="1"/>
          <p:nvPr/>
        </p:nvSpPr>
        <p:spPr>
          <a:xfrm>
            <a:off x="375124" y="201197"/>
            <a:ext cx="4791752" cy="461665"/>
          </a:xfrm>
          <a:prstGeom prst="rect">
            <a:avLst/>
          </a:prstGeom>
          <a:noFill/>
        </p:spPr>
        <p:txBody>
          <a:bodyPr wrap="square" rtlCol="0">
            <a:spAutoFit/>
          </a:bodyPr>
          <a:lstStyle/>
          <a:p>
            <a:r>
              <a:rPr lang="de-DE" sz="2400" dirty="0">
                <a:solidFill>
                  <a:schemeClr val="bg1"/>
                </a:solidFill>
                <a:latin typeface="+mj-lt"/>
              </a:rPr>
              <a:t>Der Zweck von Strafe</a:t>
            </a:r>
          </a:p>
        </p:txBody>
      </p:sp>
      <p:sp>
        <p:nvSpPr>
          <p:cNvPr id="5" name="Rechteck 4">
            <a:extLst>
              <a:ext uri="{FF2B5EF4-FFF2-40B4-BE49-F238E27FC236}">
                <a16:creationId xmlns:a16="http://schemas.microsoft.com/office/drawing/2014/main" id="{0CEFCDD4-6859-DF20-84FD-8E705775C657}"/>
              </a:ext>
            </a:extLst>
          </p:cNvPr>
          <p:cNvSpPr/>
          <p:nvPr/>
        </p:nvSpPr>
        <p:spPr>
          <a:xfrm>
            <a:off x="260000" y="14541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r Verbinder 6">
            <a:extLst>
              <a:ext uri="{FF2B5EF4-FFF2-40B4-BE49-F238E27FC236}">
                <a16:creationId xmlns:a16="http://schemas.microsoft.com/office/drawing/2014/main" id="{A46CC514-1945-C291-2932-952704EE3412}"/>
              </a:ext>
            </a:extLst>
          </p:cNvPr>
          <p:cNvCxnSpPr>
            <a:cxnSpLocks/>
          </p:cNvCxnSpPr>
          <p:nvPr/>
        </p:nvCxnSpPr>
        <p:spPr>
          <a:xfrm>
            <a:off x="407543" y="687595"/>
            <a:ext cx="291317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079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graphicEl>
                                              <a:dgm id="{389400B0-CEC9-4E77-8BFF-F1B280802577}"/>
                                            </p:graphicEl>
                                          </p:spTgt>
                                        </p:tgtEl>
                                        <p:attrNameLst>
                                          <p:attrName>style.visibility</p:attrName>
                                        </p:attrNameLst>
                                      </p:cBhvr>
                                      <p:to>
                                        <p:strVal val="visible"/>
                                      </p:to>
                                    </p:set>
                                    <p:animEffect transition="in" filter="wipe(left)">
                                      <p:cBhvr>
                                        <p:cTn id="7" dur="500"/>
                                        <p:tgtEl>
                                          <p:spTgt spid="19">
                                            <p:graphicEl>
                                              <a:dgm id="{389400B0-CEC9-4E77-8BFF-F1B280802577}"/>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graphicEl>
                                              <a:dgm id="{F475FB2E-3265-47F6-A0EC-3D7A84C18DE2}"/>
                                            </p:graphicEl>
                                          </p:spTgt>
                                        </p:tgtEl>
                                        <p:attrNameLst>
                                          <p:attrName>style.visibility</p:attrName>
                                        </p:attrNameLst>
                                      </p:cBhvr>
                                      <p:to>
                                        <p:strVal val="visible"/>
                                      </p:to>
                                    </p:set>
                                    <p:animEffect transition="in" filter="wipe(left)">
                                      <p:cBhvr>
                                        <p:cTn id="10" dur="500"/>
                                        <p:tgtEl>
                                          <p:spTgt spid="19">
                                            <p:graphicEl>
                                              <a:dgm id="{F475FB2E-3265-47F6-A0EC-3D7A84C18DE2}"/>
                                            </p:graphic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graphicEl>
                                              <a:dgm id="{A54A827F-3895-48D1-9CC4-170120C6DBA0}"/>
                                            </p:graphicEl>
                                          </p:spTgt>
                                        </p:tgtEl>
                                        <p:attrNameLst>
                                          <p:attrName>style.visibility</p:attrName>
                                        </p:attrNameLst>
                                      </p:cBhvr>
                                      <p:to>
                                        <p:strVal val="visible"/>
                                      </p:to>
                                    </p:set>
                                    <p:animEffect transition="in" filter="wipe(left)">
                                      <p:cBhvr>
                                        <p:cTn id="14" dur="500"/>
                                        <p:tgtEl>
                                          <p:spTgt spid="19">
                                            <p:graphicEl>
                                              <a:dgm id="{A54A827F-3895-48D1-9CC4-170120C6DBA0}"/>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graphicEl>
                                              <a:dgm id="{AE88876F-535E-4E9B-9F5A-3B2420A87058}"/>
                                            </p:graphicEl>
                                          </p:spTgt>
                                        </p:tgtEl>
                                        <p:attrNameLst>
                                          <p:attrName>style.visibility</p:attrName>
                                        </p:attrNameLst>
                                      </p:cBhvr>
                                      <p:to>
                                        <p:strVal val="visible"/>
                                      </p:to>
                                    </p:set>
                                    <p:animEffect transition="in" filter="wipe(left)">
                                      <p:cBhvr>
                                        <p:cTn id="17" dur="500"/>
                                        <p:tgtEl>
                                          <p:spTgt spid="19">
                                            <p:graphicEl>
                                              <a:dgm id="{AE88876F-535E-4E9B-9F5A-3B2420A87058}"/>
                                            </p:graphic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9">
                                            <p:graphicEl>
                                              <a:dgm id="{4C7261DE-177D-4E06-B388-1323C7784473}"/>
                                            </p:graphicEl>
                                          </p:spTgt>
                                        </p:tgtEl>
                                        <p:attrNameLst>
                                          <p:attrName>style.visibility</p:attrName>
                                        </p:attrNameLst>
                                      </p:cBhvr>
                                      <p:to>
                                        <p:strVal val="visible"/>
                                      </p:to>
                                    </p:set>
                                    <p:animEffect transition="in" filter="wipe(left)">
                                      <p:cBhvr>
                                        <p:cTn id="21" dur="500"/>
                                        <p:tgtEl>
                                          <p:spTgt spid="19">
                                            <p:graphicEl>
                                              <a:dgm id="{4C7261DE-177D-4E06-B388-1323C7784473}"/>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graphicEl>
                                              <a:dgm id="{B64AD4DE-A88E-44C1-9634-01934E7E5517}"/>
                                            </p:graphicEl>
                                          </p:spTgt>
                                        </p:tgtEl>
                                        <p:attrNameLst>
                                          <p:attrName>style.visibility</p:attrName>
                                        </p:attrNameLst>
                                      </p:cBhvr>
                                      <p:to>
                                        <p:strVal val="visible"/>
                                      </p:to>
                                    </p:set>
                                    <p:animEffect transition="in" filter="wipe(left)">
                                      <p:cBhvr>
                                        <p:cTn id="24" dur="500"/>
                                        <p:tgtEl>
                                          <p:spTgt spid="19">
                                            <p:graphicEl>
                                              <a:dgm id="{B64AD4DE-A88E-44C1-9634-01934E7E5517}"/>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9">
                                            <p:graphicEl>
                                              <a:dgm id="{9EFD764B-51E2-467A-87CD-1D3718045B21}"/>
                                            </p:graphicEl>
                                          </p:spTgt>
                                        </p:tgtEl>
                                        <p:attrNameLst>
                                          <p:attrName>style.visibility</p:attrName>
                                        </p:attrNameLst>
                                      </p:cBhvr>
                                      <p:to>
                                        <p:strVal val="visible"/>
                                      </p:to>
                                    </p:set>
                                    <p:animEffect transition="in" filter="wipe(left)">
                                      <p:cBhvr>
                                        <p:cTn id="28" dur="500"/>
                                        <p:tgtEl>
                                          <p:spTgt spid="19">
                                            <p:graphicEl>
                                              <a:dgm id="{9EFD764B-51E2-467A-87CD-1D3718045B21}"/>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graphicEl>
                                              <a:dgm id="{327D56A9-0A15-480E-ACBA-9E05C58F114D}"/>
                                            </p:graphicEl>
                                          </p:spTgt>
                                        </p:tgtEl>
                                        <p:attrNameLst>
                                          <p:attrName>style.visibility</p:attrName>
                                        </p:attrNameLst>
                                      </p:cBhvr>
                                      <p:to>
                                        <p:strVal val="visible"/>
                                      </p:to>
                                    </p:set>
                                    <p:animEffect transition="in" filter="wipe(left)">
                                      <p:cBhvr>
                                        <p:cTn id="31" dur="500"/>
                                        <p:tgtEl>
                                          <p:spTgt spid="19">
                                            <p:graphicEl>
                                              <a:dgm id="{327D56A9-0A15-480E-ACBA-9E05C58F114D}"/>
                                            </p:graphic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9">
                                            <p:graphicEl>
                                              <a:dgm id="{9EB8A709-EEB8-44FD-85AE-0ED1C086FF57}"/>
                                            </p:graphicEl>
                                          </p:spTgt>
                                        </p:tgtEl>
                                        <p:attrNameLst>
                                          <p:attrName>style.visibility</p:attrName>
                                        </p:attrNameLst>
                                      </p:cBhvr>
                                      <p:to>
                                        <p:strVal val="visible"/>
                                      </p:to>
                                    </p:set>
                                    <p:animEffect transition="in" filter="wipe(left)">
                                      <p:cBhvr>
                                        <p:cTn id="35" dur="500"/>
                                        <p:tgtEl>
                                          <p:spTgt spid="19">
                                            <p:graphicEl>
                                              <a:dgm id="{9EB8A709-EEB8-44FD-85AE-0ED1C086FF57}"/>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graphicEl>
                                              <a:dgm id="{41D3A8F2-082A-4083-A566-3E140640ECF4}"/>
                                            </p:graphicEl>
                                          </p:spTgt>
                                        </p:tgtEl>
                                        <p:attrNameLst>
                                          <p:attrName>style.visibility</p:attrName>
                                        </p:attrNameLst>
                                      </p:cBhvr>
                                      <p:to>
                                        <p:strVal val="visible"/>
                                      </p:to>
                                    </p:set>
                                    <p:animEffect transition="in" filter="wipe(left)">
                                      <p:cBhvr>
                                        <p:cTn id="38" dur="500"/>
                                        <p:tgtEl>
                                          <p:spTgt spid="19">
                                            <p:graphicEl>
                                              <a:dgm id="{41D3A8F2-082A-4083-A566-3E140640ECF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250"/>
                                        <p:tgtEl>
                                          <p:spTgt spid="3"/>
                                        </p:tgtEl>
                                      </p:cBhvr>
                                    </p:animEffect>
                                  </p:childTnLst>
                                </p:cTn>
                              </p:par>
                            </p:childTnLst>
                          </p:cTn>
                        </p:par>
                        <p:par>
                          <p:cTn id="44" fill="hold">
                            <p:stCondLst>
                              <p:cond delay="250"/>
                            </p:stCondLst>
                            <p:childTnLst>
                              <p:par>
                                <p:cTn id="45" presetID="22" presetClass="entr" presetSubtype="8"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250"/>
                                        <p:tgtEl>
                                          <p:spTgt spid="4"/>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Dgm bld="one"/>
        </p:bldSub>
      </p:bldGraphic>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A6C259A-0D9C-2629-CAC8-738572397F26}"/>
              </a:ext>
            </a:extLst>
          </p:cNvPr>
          <p:cNvSpPr txBox="1"/>
          <p:nvPr/>
        </p:nvSpPr>
        <p:spPr>
          <a:xfrm>
            <a:off x="250341" y="183175"/>
            <a:ext cx="3128479" cy="461665"/>
          </a:xfrm>
          <a:prstGeom prst="rect">
            <a:avLst/>
          </a:prstGeom>
          <a:noFill/>
        </p:spPr>
        <p:txBody>
          <a:bodyPr wrap="square" rtlCol="0">
            <a:spAutoFit/>
          </a:bodyPr>
          <a:lstStyle/>
          <a:p>
            <a:r>
              <a:rPr lang="de-DE" sz="2400" dirty="0">
                <a:solidFill>
                  <a:schemeClr val="bg1"/>
                </a:solidFill>
                <a:latin typeface="+mj-lt"/>
              </a:rPr>
              <a:t>Das Zwischenverfahren </a:t>
            </a:r>
          </a:p>
        </p:txBody>
      </p:sp>
      <p:sp>
        <p:nvSpPr>
          <p:cNvPr id="3" name="Rechteck 2">
            <a:extLst>
              <a:ext uri="{FF2B5EF4-FFF2-40B4-BE49-F238E27FC236}">
                <a16:creationId xmlns:a16="http://schemas.microsoft.com/office/drawing/2014/main" id="{38C9F40C-347C-6474-0145-A45EAF1FE3FA}"/>
              </a:ext>
            </a:extLst>
          </p:cNvPr>
          <p:cNvSpPr/>
          <p:nvPr/>
        </p:nvSpPr>
        <p:spPr>
          <a:xfrm>
            <a:off x="160755"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r Verbinder 3">
            <a:extLst>
              <a:ext uri="{FF2B5EF4-FFF2-40B4-BE49-F238E27FC236}">
                <a16:creationId xmlns:a16="http://schemas.microsoft.com/office/drawing/2014/main" id="{869C247B-5867-4EA3-B67C-524568EEA6A1}"/>
              </a:ext>
            </a:extLst>
          </p:cNvPr>
          <p:cNvCxnSpPr>
            <a:cxnSpLocks/>
          </p:cNvCxnSpPr>
          <p:nvPr/>
        </p:nvCxnSpPr>
        <p:spPr>
          <a:xfrm>
            <a:off x="365860" y="644840"/>
            <a:ext cx="30129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41" name="Gruppieren 40">
            <a:extLst>
              <a:ext uri="{FF2B5EF4-FFF2-40B4-BE49-F238E27FC236}">
                <a16:creationId xmlns:a16="http://schemas.microsoft.com/office/drawing/2014/main" id="{763DF078-BB83-AFC1-5BBA-06855F6A0E4E}"/>
              </a:ext>
            </a:extLst>
          </p:cNvPr>
          <p:cNvGrpSpPr/>
          <p:nvPr/>
        </p:nvGrpSpPr>
        <p:grpSpPr>
          <a:xfrm rot="1771368">
            <a:off x="4666622" y="1495083"/>
            <a:ext cx="3918299" cy="4953779"/>
            <a:chOff x="6038220" y="1138581"/>
            <a:chExt cx="3918299" cy="4953779"/>
          </a:xfrm>
        </p:grpSpPr>
        <p:sp>
          <p:nvSpPr>
            <p:cNvPr id="7" name="Ellipse 6">
              <a:extLst>
                <a:ext uri="{FF2B5EF4-FFF2-40B4-BE49-F238E27FC236}">
                  <a16:creationId xmlns:a16="http://schemas.microsoft.com/office/drawing/2014/main" id="{84979F0B-572B-5806-CD1C-CA213C3D56FB}"/>
                </a:ext>
              </a:extLst>
            </p:cNvPr>
            <p:cNvSpPr/>
            <p:nvPr/>
          </p:nvSpPr>
          <p:spPr>
            <a:xfrm>
              <a:off x="8682492" y="4759043"/>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9B4D5D5-FF25-73A4-F0D3-91C59323EBE2}"/>
                </a:ext>
              </a:extLst>
            </p:cNvPr>
            <p:cNvSpPr/>
            <p:nvPr/>
          </p:nvSpPr>
          <p:spPr>
            <a:xfrm>
              <a:off x="8808600" y="2419315"/>
              <a:ext cx="1147919" cy="1132907"/>
            </a:xfrm>
            <a:prstGeom prst="ellipse">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1B91CCB3-5246-E341-8AAA-1DBF68ECF882}"/>
                </a:ext>
              </a:extLst>
            </p:cNvPr>
            <p:cNvSpPr/>
            <p:nvPr/>
          </p:nvSpPr>
          <p:spPr>
            <a:xfrm>
              <a:off x="6638508" y="1138581"/>
              <a:ext cx="1147919" cy="1132907"/>
            </a:xfrm>
            <a:prstGeom prst="ellipse">
              <a:avLst/>
            </a:prstGeom>
            <a:solidFill>
              <a:srgbClr val="135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eform 5">
              <a:extLst>
                <a:ext uri="{FF2B5EF4-FFF2-40B4-BE49-F238E27FC236}">
                  <a16:creationId xmlns:a16="http://schemas.microsoft.com/office/drawing/2014/main" id="{1DE96376-1F0A-8F7C-3D9E-E92E6965A7E1}"/>
                </a:ext>
              </a:extLst>
            </p:cNvPr>
            <p:cNvSpPr>
              <a:spLocks/>
            </p:cNvSpPr>
            <p:nvPr/>
          </p:nvSpPr>
          <p:spPr bwMode="auto">
            <a:xfrm rot="1773968">
              <a:off x="7850085" y="2479853"/>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solidFill>
              <a:srgbClr val="156082"/>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3" name="Freeform 6">
              <a:extLst>
                <a:ext uri="{FF2B5EF4-FFF2-40B4-BE49-F238E27FC236}">
                  <a16:creationId xmlns:a16="http://schemas.microsoft.com/office/drawing/2014/main" id="{534C5692-3E3B-2BDB-5DC4-8FA5DA01D816}"/>
                </a:ext>
              </a:extLst>
            </p:cNvPr>
            <p:cNvSpPr>
              <a:spLocks/>
            </p:cNvSpPr>
            <p:nvPr/>
          </p:nvSpPr>
          <p:spPr bwMode="auto">
            <a:xfrm rot="1773968">
              <a:off x="7837385" y="2460803"/>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Freeform 7">
              <a:extLst>
                <a:ext uri="{FF2B5EF4-FFF2-40B4-BE49-F238E27FC236}">
                  <a16:creationId xmlns:a16="http://schemas.microsoft.com/office/drawing/2014/main" id="{7DB176A0-7D36-36E9-6E72-80033FFBAA09}"/>
                </a:ext>
              </a:extLst>
            </p:cNvPr>
            <p:cNvSpPr>
              <a:spLocks/>
            </p:cNvSpPr>
            <p:nvPr/>
          </p:nvSpPr>
          <p:spPr bwMode="auto">
            <a:xfrm rot="1773968">
              <a:off x="7823263" y="3852559"/>
              <a:ext cx="1614488" cy="2239801"/>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solidFill>
              <a:srgbClr val="800000"/>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5" name="Freeform 8">
              <a:extLst>
                <a:ext uri="{FF2B5EF4-FFF2-40B4-BE49-F238E27FC236}">
                  <a16:creationId xmlns:a16="http://schemas.microsoft.com/office/drawing/2014/main" id="{5AD7FE12-8054-4215-4E6D-C330E661E684}"/>
                </a:ext>
              </a:extLst>
            </p:cNvPr>
            <p:cNvSpPr>
              <a:spLocks/>
            </p:cNvSpPr>
            <p:nvPr/>
          </p:nvSpPr>
          <p:spPr bwMode="auto">
            <a:xfrm rot="1773968">
              <a:off x="7843880" y="3810727"/>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CE066FFD-4179-1256-BAA3-F141596B32A2}"/>
                </a:ext>
              </a:extLst>
            </p:cNvPr>
            <p:cNvSpPr>
              <a:spLocks/>
            </p:cNvSpPr>
            <p:nvPr/>
          </p:nvSpPr>
          <p:spPr bwMode="auto">
            <a:xfrm rot="1773968">
              <a:off x="6038220" y="1440141"/>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solidFill>
              <a:schemeClr val="accent3">
                <a:lumMod val="75000"/>
              </a:schemeClr>
            </a:solidFill>
            <a:ln w="0">
              <a:noFill/>
              <a:prstDash val="solid"/>
              <a:round/>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1D8C1D09-5E34-1CD7-32E0-70DFFE95D447}"/>
                </a:ext>
              </a:extLst>
            </p:cNvPr>
            <p:cNvSpPr>
              <a:spLocks/>
            </p:cNvSpPr>
            <p:nvPr/>
          </p:nvSpPr>
          <p:spPr bwMode="auto">
            <a:xfrm rot="1773968">
              <a:off x="6038220" y="1440141"/>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Ellipse 22">
              <a:extLst>
                <a:ext uri="{FF2B5EF4-FFF2-40B4-BE49-F238E27FC236}">
                  <a16:creationId xmlns:a16="http://schemas.microsoft.com/office/drawing/2014/main" id="{6285B36C-4FBF-1EC6-79D1-A64CEBB2D539}"/>
                </a:ext>
              </a:extLst>
            </p:cNvPr>
            <p:cNvSpPr/>
            <p:nvPr/>
          </p:nvSpPr>
          <p:spPr>
            <a:xfrm>
              <a:off x="8918328" y="2534157"/>
              <a:ext cx="915501" cy="892577"/>
            </a:xfrm>
            <a:prstGeom prst="ellips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751EF1A6-0AD1-58F3-C633-60F98DC50689}"/>
                </a:ext>
              </a:extLst>
            </p:cNvPr>
            <p:cNvSpPr/>
            <p:nvPr/>
          </p:nvSpPr>
          <p:spPr>
            <a:xfrm>
              <a:off x="6748236" y="1253423"/>
              <a:ext cx="915501" cy="892577"/>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DAD6EE8F-1BA5-6187-A8DB-4C81A2E8E374}"/>
                </a:ext>
              </a:extLst>
            </p:cNvPr>
            <p:cNvSpPr/>
            <p:nvPr/>
          </p:nvSpPr>
          <p:spPr>
            <a:xfrm>
              <a:off x="8792220" y="4873885"/>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reihandform: Form 36">
              <a:extLst>
                <a:ext uri="{FF2B5EF4-FFF2-40B4-BE49-F238E27FC236}">
                  <a16:creationId xmlns:a16="http://schemas.microsoft.com/office/drawing/2014/main" id="{36160B80-2491-12EC-8149-36357314788F}"/>
                </a:ext>
              </a:extLst>
            </p:cNvPr>
            <p:cNvSpPr/>
            <p:nvPr/>
          </p:nvSpPr>
          <p:spPr>
            <a:xfrm>
              <a:off x="6704777" y="3016944"/>
              <a:ext cx="1002417" cy="267938"/>
            </a:xfrm>
            <a:custGeom>
              <a:avLst/>
              <a:gdLst>
                <a:gd name="connsiteX0" fmla="*/ 528360 w 1002417"/>
                <a:gd name="connsiteY0" fmla="*/ 319 h 267938"/>
                <a:gd name="connsiteX1" fmla="*/ 946762 w 1002417"/>
                <a:gd name="connsiteY1" fmla="*/ 97338 h 267938"/>
                <a:gd name="connsiteX2" fmla="*/ 1002417 w 1002417"/>
                <a:gd name="connsiteY2" fmla="*/ 126478 h 267938"/>
                <a:gd name="connsiteX3" fmla="*/ 920428 w 1002417"/>
                <a:gd name="connsiteY3" fmla="*/ 267938 h 267938"/>
                <a:gd name="connsiteX4" fmla="*/ 80797 w 1002417"/>
                <a:gd name="connsiteY4" fmla="*/ 267594 h 267938"/>
                <a:gd name="connsiteX5" fmla="*/ 0 w 1002417"/>
                <a:gd name="connsiteY5" fmla="*/ 126544 h 267938"/>
                <a:gd name="connsiteX6" fmla="*/ 9310 w 1002417"/>
                <a:gd name="connsiteY6" fmla="*/ 121087 h 267938"/>
                <a:gd name="connsiteX7" fmla="*/ 528360 w 1002417"/>
                <a:gd name="connsiteY7" fmla="*/ 319 h 2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17" h="267938">
                  <a:moveTo>
                    <a:pt x="528360" y="319"/>
                  </a:moveTo>
                  <a:cubicBezTo>
                    <a:pt x="677633" y="3948"/>
                    <a:pt x="818977" y="38308"/>
                    <a:pt x="946762" y="97338"/>
                  </a:cubicBezTo>
                  <a:lnTo>
                    <a:pt x="1002417" y="126478"/>
                  </a:lnTo>
                  <a:lnTo>
                    <a:pt x="920428" y="267938"/>
                  </a:lnTo>
                  <a:cubicBezTo>
                    <a:pt x="660801" y="117461"/>
                    <a:pt x="340938" y="117393"/>
                    <a:pt x="80797" y="267594"/>
                  </a:cubicBezTo>
                  <a:lnTo>
                    <a:pt x="0" y="126544"/>
                  </a:lnTo>
                  <a:lnTo>
                    <a:pt x="9310" y="121087"/>
                  </a:lnTo>
                  <a:cubicBezTo>
                    <a:pt x="164872" y="39803"/>
                    <a:pt x="341769" y="-4216"/>
                    <a:pt x="528360" y="319"/>
                  </a:cubicBezTo>
                  <a:close/>
                </a:path>
              </a:pathLst>
            </a:custGeom>
            <a:solidFill>
              <a:schemeClr val="tx1">
                <a:alpha val="24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6" name="Freihandform: Form 35">
              <a:extLst>
                <a:ext uri="{FF2B5EF4-FFF2-40B4-BE49-F238E27FC236}">
                  <a16:creationId xmlns:a16="http://schemas.microsoft.com/office/drawing/2014/main" id="{DF94EB69-4422-8E2E-53CB-8351819783D2}"/>
                </a:ext>
              </a:extLst>
            </p:cNvPr>
            <p:cNvSpPr/>
            <p:nvPr/>
          </p:nvSpPr>
          <p:spPr>
            <a:xfrm>
              <a:off x="7731928" y="3207848"/>
              <a:ext cx="561212" cy="868151"/>
            </a:xfrm>
            <a:custGeom>
              <a:avLst/>
              <a:gdLst>
                <a:gd name="connsiteX0" fmla="*/ 81012 w 561212"/>
                <a:gd name="connsiteY0" fmla="*/ 0 h 868151"/>
                <a:gd name="connsiteX1" fmla="*/ 111814 w 561212"/>
                <a:gd name="connsiteY1" fmla="*/ 20215 h 868151"/>
                <a:gd name="connsiteX2" fmla="*/ 560488 w 561212"/>
                <a:gd name="connsiteY2" fmla="*/ 834531 h 868151"/>
                <a:gd name="connsiteX3" fmla="*/ 561212 w 561212"/>
                <a:gd name="connsiteY3" fmla="*/ 868145 h 868151"/>
                <a:gd name="connsiteX4" fmla="*/ 417670 w 561212"/>
                <a:gd name="connsiteY4" fmla="*/ 868151 h 868151"/>
                <a:gd name="connsiteX5" fmla="*/ 0 w 561212"/>
                <a:gd name="connsiteY5" fmla="*/ 139775 h 868151"/>
                <a:gd name="connsiteX6" fmla="*/ 81012 w 561212"/>
                <a:gd name="connsiteY6" fmla="*/ 0 h 8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212" h="868151">
                  <a:moveTo>
                    <a:pt x="81012" y="0"/>
                  </a:moveTo>
                  <a:lnTo>
                    <a:pt x="111814" y="20215"/>
                  </a:lnTo>
                  <a:cubicBezTo>
                    <a:pt x="365654" y="205128"/>
                    <a:pt x="536594" y="499584"/>
                    <a:pt x="560488" y="834531"/>
                  </a:cubicBezTo>
                  <a:lnTo>
                    <a:pt x="561212" y="868145"/>
                  </a:lnTo>
                  <a:lnTo>
                    <a:pt x="417670" y="868151"/>
                  </a:lnTo>
                  <a:cubicBezTo>
                    <a:pt x="418687" y="567763"/>
                    <a:pt x="259627" y="290252"/>
                    <a:pt x="0" y="139775"/>
                  </a:cubicBezTo>
                  <a:lnTo>
                    <a:pt x="81012" y="0"/>
                  </a:lnTo>
                  <a:close/>
                </a:path>
              </a:pathLst>
            </a:custGeom>
            <a:solidFill>
              <a:schemeClr val="tx1">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5" name="Freihandform: Form 34">
              <a:extLst>
                <a:ext uri="{FF2B5EF4-FFF2-40B4-BE49-F238E27FC236}">
                  <a16:creationId xmlns:a16="http://schemas.microsoft.com/office/drawing/2014/main" id="{061C44A3-5B7C-F5CF-9132-EAE0B225D4C9}"/>
                </a:ext>
              </a:extLst>
            </p:cNvPr>
            <p:cNvSpPr/>
            <p:nvPr/>
          </p:nvSpPr>
          <p:spPr>
            <a:xfrm>
              <a:off x="7727349" y="4211168"/>
              <a:ext cx="565791" cy="864321"/>
            </a:xfrm>
            <a:custGeom>
              <a:avLst/>
              <a:gdLst>
                <a:gd name="connsiteX0" fmla="*/ 565791 w 565791"/>
                <a:gd name="connsiteY0" fmla="*/ 0 h 864321"/>
                <a:gd name="connsiteX1" fmla="*/ 559519 w 565791"/>
                <a:gd name="connsiteY1" fmla="*/ 80996 h 864321"/>
                <a:gd name="connsiteX2" fmla="*/ 151042 w 565791"/>
                <a:gd name="connsiteY2" fmla="*/ 810856 h 864321"/>
                <a:gd name="connsiteX3" fmla="*/ 77209 w 565791"/>
                <a:gd name="connsiteY3" fmla="*/ 864321 h 864321"/>
                <a:gd name="connsiteX4" fmla="*/ 0 w 565791"/>
                <a:gd name="connsiteY4" fmla="*/ 729262 h 864321"/>
                <a:gd name="connsiteX5" fmla="*/ 422629 w 565791"/>
                <a:gd name="connsiteY5" fmla="*/ 78 h 864321"/>
                <a:gd name="connsiteX6" fmla="*/ 565791 w 565791"/>
                <a:gd name="connsiteY6" fmla="*/ 0 h 86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791" h="864321">
                  <a:moveTo>
                    <a:pt x="565791" y="0"/>
                  </a:moveTo>
                  <a:lnTo>
                    <a:pt x="559519" y="80996"/>
                  </a:lnTo>
                  <a:cubicBezTo>
                    <a:pt x="521704" y="377291"/>
                    <a:pt x="369646" y="635992"/>
                    <a:pt x="151042" y="810856"/>
                  </a:cubicBezTo>
                  <a:lnTo>
                    <a:pt x="77209" y="864321"/>
                  </a:lnTo>
                  <a:lnTo>
                    <a:pt x="0" y="729262"/>
                  </a:lnTo>
                  <a:cubicBezTo>
                    <a:pt x="260043" y="578945"/>
                    <a:pt x="421170" y="300944"/>
                    <a:pt x="422629" y="78"/>
                  </a:cubicBezTo>
                  <a:lnTo>
                    <a:pt x="565791" y="0"/>
                  </a:lnTo>
                  <a:close/>
                </a:path>
              </a:pathLst>
            </a:custGeom>
            <a:solidFill>
              <a:schemeClr val="tx1">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grpSp>
      <p:sp>
        <p:nvSpPr>
          <p:cNvPr id="48" name="Textfeld 47">
            <a:extLst>
              <a:ext uri="{FF2B5EF4-FFF2-40B4-BE49-F238E27FC236}">
                <a16:creationId xmlns:a16="http://schemas.microsoft.com/office/drawing/2014/main" id="{28737F04-5C69-7565-4FB8-22BE23D0D6BB}"/>
              </a:ext>
            </a:extLst>
          </p:cNvPr>
          <p:cNvSpPr txBox="1"/>
          <p:nvPr/>
        </p:nvSpPr>
        <p:spPr>
          <a:xfrm>
            <a:off x="1044229" y="3347006"/>
            <a:ext cx="4251666" cy="1292662"/>
          </a:xfrm>
          <a:prstGeom prst="rect">
            <a:avLst/>
          </a:prstGeom>
          <a:noFill/>
        </p:spPr>
        <p:txBody>
          <a:bodyPr wrap="square" rtlCol="0">
            <a:spAutoFit/>
          </a:bodyPr>
          <a:lstStyle/>
          <a:p>
            <a:r>
              <a:rPr lang="de-DE" sz="2400" b="1" u="sng" dirty="0">
                <a:solidFill>
                  <a:schemeClr val="bg1"/>
                </a:solidFill>
                <a:latin typeface="+mj-lt"/>
              </a:rPr>
              <a:t>Zweck des Zwischenverfahrens:</a:t>
            </a:r>
          </a:p>
          <a:p>
            <a:endParaRPr lang="de-DE" dirty="0">
              <a:solidFill>
                <a:schemeClr val="bg1"/>
              </a:solidFill>
            </a:endParaRPr>
          </a:p>
          <a:p>
            <a:r>
              <a:rPr lang="de-DE" dirty="0">
                <a:solidFill>
                  <a:schemeClr val="bg1"/>
                </a:solidFill>
              </a:rPr>
              <a:t>„Es soll geprüft werden, ob der </a:t>
            </a:r>
            <a:r>
              <a:rPr lang="de-DE" dirty="0">
                <a:solidFill>
                  <a:srgbClr val="FFC000"/>
                </a:solidFill>
              </a:rPr>
              <a:t>hinreichende Tatverdacht </a:t>
            </a:r>
            <a:r>
              <a:rPr lang="de-DE" dirty="0">
                <a:solidFill>
                  <a:schemeClr val="bg1"/>
                </a:solidFill>
              </a:rPr>
              <a:t>vorhanden ist“</a:t>
            </a:r>
          </a:p>
        </p:txBody>
      </p:sp>
      <p:sp>
        <p:nvSpPr>
          <p:cNvPr id="51" name="Textfeld 50">
            <a:extLst>
              <a:ext uri="{FF2B5EF4-FFF2-40B4-BE49-F238E27FC236}">
                <a16:creationId xmlns:a16="http://schemas.microsoft.com/office/drawing/2014/main" id="{5D6FD8DD-7D08-CF6E-040C-C0782CC8936A}"/>
              </a:ext>
            </a:extLst>
          </p:cNvPr>
          <p:cNvSpPr txBox="1"/>
          <p:nvPr/>
        </p:nvSpPr>
        <p:spPr>
          <a:xfrm>
            <a:off x="6935877" y="295471"/>
            <a:ext cx="4701188" cy="646331"/>
          </a:xfrm>
          <a:prstGeom prst="rect">
            <a:avLst/>
          </a:prstGeom>
          <a:noFill/>
        </p:spPr>
        <p:txBody>
          <a:bodyPr wrap="square" rtlCol="0">
            <a:spAutoFit/>
          </a:bodyPr>
          <a:lstStyle/>
          <a:p>
            <a:pPr algn="just"/>
            <a:r>
              <a:rPr lang="de-DE" dirty="0">
                <a:solidFill>
                  <a:schemeClr val="bg1"/>
                </a:solidFill>
              </a:rPr>
              <a:t>Welche </a:t>
            </a:r>
            <a:r>
              <a:rPr lang="de-DE" dirty="0">
                <a:solidFill>
                  <a:srgbClr val="FFC000"/>
                </a:solidFill>
              </a:rPr>
              <a:t>Arbeitsschritte</a:t>
            </a:r>
            <a:r>
              <a:rPr lang="de-DE" dirty="0">
                <a:solidFill>
                  <a:schemeClr val="bg1"/>
                </a:solidFill>
              </a:rPr>
              <a:t> müssen erledigt werden, </a:t>
            </a:r>
            <a:r>
              <a:rPr lang="de-DE" dirty="0">
                <a:solidFill>
                  <a:srgbClr val="FFC000"/>
                </a:solidFill>
              </a:rPr>
              <a:t>nach Eingang der Akte </a:t>
            </a:r>
            <a:r>
              <a:rPr lang="de-DE" dirty="0">
                <a:solidFill>
                  <a:schemeClr val="bg1"/>
                </a:solidFill>
              </a:rPr>
              <a:t>auf der Geschäftsstelle?</a:t>
            </a:r>
          </a:p>
        </p:txBody>
      </p:sp>
      <p:sp>
        <p:nvSpPr>
          <p:cNvPr id="52" name="Textfeld 51">
            <a:extLst>
              <a:ext uri="{FF2B5EF4-FFF2-40B4-BE49-F238E27FC236}">
                <a16:creationId xmlns:a16="http://schemas.microsoft.com/office/drawing/2014/main" id="{DA8C1B26-AA5E-0D31-042B-E441D147BC9B}"/>
              </a:ext>
            </a:extLst>
          </p:cNvPr>
          <p:cNvSpPr txBox="1"/>
          <p:nvPr/>
        </p:nvSpPr>
        <p:spPr>
          <a:xfrm>
            <a:off x="7453390" y="1548743"/>
            <a:ext cx="3772571" cy="369332"/>
          </a:xfrm>
          <a:prstGeom prst="rect">
            <a:avLst/>
          </a:prstGeom>
          <a:noFill/>
        </p:spPr>
        <p:txBody>
          <a:bodyPr wrap="none" rtlCol="0">
            <a:spAutoFit/>
          </a:bodyPr>
          <a:lstStyle/>
          <a:p>
            <a:r>
              <a:rPr lang="de-DE" dirty="0">
                <a:solidFill>
                  <a:schemeClr val="bg1"/>
                </a:solidFill>
              </a:rPr>
              <a:t>Präsentieren und Zuständigkeit prüfen</a:t>
            </a:r>
          </a:p>
        </p:txBody>
      </p:sp>
      <p:sp>
        <p:nvSpPr>
          <p:cNvPr id="53" name="Textfeld 52">
            <a:extLst>
              <a:ext uri="{FF2B5EF4-FFF2-40B4-BE49-F238E27FC236}">
                <a16:creationId xmlns:a16="http://schemas.microsoft.com/office/drawing/2014/main" id="{A92919BE-E9F0-3727-7B9A-40A2131606BA}"/>
              </a:ext>
            </a:extLst>
          </p:cNvPr>
          <p:cNvSpPr txBox="1"/>
          <p:nvPr/>
        </p:nvSpPr>
        <p:spPr>
          <a:xfrm>
            <a:off x="6668208" y="1591820"/>
            <a:ext cx="418704" cy="646331"/>
          </a:xfrm>
          <a:prstGeom prst="rect">
            <a:avLst/>
          </a:prstGeom>
          <a:noFill/>
        </p:spPr>
        <p:txBody>
          <a:bodyPr wrap="none" rtlCol="0">
            <a:spAutoFit/>
          </a:bodyPr>
          <a:lstStyle/>
          <a:p>
            <a:pPr algn="ctr"/>
            <a:r>
              <a:rPr lang="de-DE" sz="3600" dirty="0">
                <a:solidFill>
                  <a:schemeClr val="bg1"/>
                </a:solidFill>
                <a:latin typeface="+mj-lt"/>
              </a:rPr>
              <a:t>1</a:t>
            </a:r>
          </a:p>
        </p:txBody>
      </p:sp>
      <p:sp>
        <p:nvSpPr>
          <p:cNvPr id="54" name="Textfeld 53">
            <a:extLst>
              <a:ext uri="{FF2B5EF4-FFF2-40B4-BE49-F238E27FC236}">
                <a16:creationId xmlns:a16="http://schemas.microsoft.com/office/drawing/2014/main" id="{0E43B1F0-943F-0B4D-9FA8-19CC81051989}"/>
              </a:ext>
            </a:extLst>
          </p:cNvPr>
          <p:cNvSpPr txBox="1"/>
          <p:nvPr/>
        </p:nvSpPr>
        <p:spPr>
          <a:xfrm>
            <a:off x="8756624" y="3921945"/>
            <a:ext cx="1542282" cy="369332"/>
          </a:xfrm>
          <a:prstGeom prst="rect">
            <a:avLst/>
          </a:prstGeom>
          <a:noFill/>
        </p:spPr>
        <p:txBody>
          <a:bodyPr wrap="none" rtlCol="0">
            <a:spAutoFit/>
          </a:bodyPr>
          <a:lstStyle/>
          <a:p>
            <a:r>
              <a:rPr lang="de-DE" dirty="0">
                <a:solidFill>
                  <a:schemeClr val="bg1"/>
                </a:solidFill>
              </a:rPr>
              <a:t>Richtervorlage</a:t>
            </a:r>
          </a:p>
        </p:txBody>
      </p:sp>
      <p:sp>
        <p:nvSpPr>
          <p:cNvPr id="55" name="Textfeld 54">
            <a:extLst>
              <a:ext uri="{FF2B5EF4-FFF2-40B4-BE49-F238E27FC236}">
                <a16:creationId xmlns:a16="http://schemas.microsoft.com/office/drawing/2014/main" id="{149410E4-104A-EDB6-2646-9C2FC8BF8F45}"/>
              </a:ext>
            </a:extLst>
          </p:cNvPr>
          <p:cNvSpPr txBox="1"/>
          <p:nvPr/>
        </p:nvSpPr>
        <p:spPr>
          <a:xfrm>
            <a:off x="7956041" y="3775619"/>
            <a:ext cx="418704" cy="646331"/>
          </a:xfrm>
          <a:prstGeom prst="rect">
            <a:avLst/>
          </a:prstGeom>
          <a:noFill/>
        </p:spPr>
        <p:txBody>
          <a:bodyPr wrap="none" rtlCol="0">
            <a:spAutoFit/>
          </a:bodyPr>
          <a:lstStyle/>
          <a:p>
            <a:pPr algn="ctr"/>
            <a:r>
              <a:rPr lang="de-DE" sz="3600" dirty="0">
                <a:solidFill>
                  <a:schemeClr val="bg1"/>
                </a:solidFill>
                <a:latin typeface="+mj-lt"/>
              </a:rPr>
              <a:t>2</a:t>
            </a:r>
          </a:p>
        </p:txBody>
      </p:sp>
      <p:sp>
        <p:nvSpPr>
          <p:cNvPr id="56" name="Textfeld 55">
            <a:extLst>
              <a:ext uri="{FF2B5EF4-FFF2-40B4-BE49-F238E27FC236}">
                <a16:creationId xmlns:a16="http://schemas.microsoft.com/office/drawing/2014/main" id="{D8C6DDC6-8D2D-77FC-7180-8B05BCFBA2BE}"/>
              </a:ext>
            </a:extLst>
          </p:cNvPr>
          <p:cNvSpPr txBox="1"/>
          <p:nvPr/>
        </p:nvSpPr>
        <p:spPr>
          <a:xfrm>
            <a:off x="7651261" y="5480240"/>
            <a:ext cx="3112841" cy="1200329"/>
          </a:xfrm>
          <a:prstGeom prst="rect">
            <a:avLst/>
          </a:prstGeom>
          <a:noFill/>
        </p:spPr>
        <p:txBody>
          <a:bodyPr wrap="square" rtlCol="0">
            <a:spAutoFit/>
          </a:bodyPr>
          <a:lstStyle/>
          <a:p>
            <a:r>
              <a:rPr lang="de-DE" u="sng" dirty="0">
                <a:solidFill>
                  <a:schemeClr val="bg1"/>
                </a:solidFill>
              </a:rPr>
              <a:t>In Anklageverfahren folgt nun: </a:t>
            </a:r>
          </a:p>
          <a:p>
            <a:r>
              <a:rPr lang="de-DE" dirty="0">
                <a:solidFill>
                  <a:srgbClr val="FFC000"/>
                </a:solidFill>
              </a:rPr>
              <a:t>Anklagezustellung</a:t>
            </a:r>
            <a:r>
              <a:rPr lang="de-DE" dirty="0">
                <a:solidFill>
                  <a:schemeClr val="bg1"/>
                </a:solidFill>
              </a:rPr>
              <a:t> an den Angeschuldigten zur </a:t>
            </a:r>
            <a:r>
              <a:rPr lang="de-DE" dirty="0">
                <a:solidFill>
                  <a:srgbClr val="FFC000"/>
                </a:solidFill>
              </a:rPr>
              <a:t>Wahrung des rechtlichen Gehörs.</a:t>
            </a:r>
          </a:p>
        </p:txBody>
      </p:sp>
      <p:sp>
        <p:nvSpPr>
          <p:cNvPr id="57" name="Pfeil: nach rechts gekrümmt 56">
            <a:extLst>
              <a:ext uri="{FF2B5EF4-FFF2-40B4-BE49-F238E27FC236}">
                <a16:creationId xmlns:a16="http://schemas.microsoft.com/office/drawing/2014/main" id="{B5F65987-3A4C-FECA-C7A6-78382F756830}"/>
              </a:ext>
            </a:extLst>
          </p:cNvPr>
          <p:cNvSpPr/>
          <p:nvPr/>
        </p:nvSpPr>
        <p:spPr>
          <a:xfrm>
            <a:off x="6512848" y="5723668"/>
            <a:ext cx="639180" cy="699602"/>
          </a:xfrm>
          <a:prstGeom prst="curved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10918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up)">
                                      <p:cBhvr>
                                        <p:cTn id="16" dur="500"/>
                                        <p:tgtEl>
                                          <p:spTgt spid="4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500"/>
                                        <p:tgtEl>
                                          <p:spTgt spid="54"/>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left)">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2" grpId="0"/>
      <p:bldP spid="53" grpId="0"/>
      <p:bldP spid="54" grpId="0"/>
      <p:bldP spid="55" grpId="0"/>
      <p:bldP spid="56" grpId="0"/>
      <p:bldP spid="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feld 83">
            <a:extLst>
              <a:ext uri="{FF2B5EF4-FFF2-40B4-BE49-F238E27FC236}">
                <a16:creationId xmlns:a16="http://schemas.microsoft.com/office/drawing/2014/main" id="{E5F7CDB4-05B4-8404-CF8B-AA0587CB78AE}"/>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Das Zwischenverfahren</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299757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Rechteck: abgerundete Ecken 13">
            <a:extLst>
              <a:ext uri="{FF2B5EF4-FFF2-40B4-BE49-F238E27FC236}">
                <a16:creationId xmlns:a16="http://schemas.microsoft.com/office/drawing/2014/main" id="{D14A0EF9-0C77-C44F-65EF-18DD6646F41D}"/>
              </a:ext>
            </a:extLst>
          </p:cNvPr>
          <p:cNvSpPr/>
          <p:nvPr/>
        </p:nvSpPr>
        <p:spPr>
          <a:xfrm>
            <a:off x="8764762" y="1272032"/>
            <a:ext cx="2843301" cy="540000"/>
          </a:xfrm>
          <a:prstGeom prst="roundRect">
            <a:avLst>
              <a:gd name="adj" fmla="val 5478"/>
            </a:avLst>
          </a:prstGeom>
          <a:gradFill>
            <a:gsLst>
              <a:gs pos="73000">
                <a:srgbClr val="2D923B"/>
              </a:gs>
              <a:gs pos="29000">
                <a:schemeClr val="accent3">
                  <a:lumMod val="75000"/>
                </a:schemeClr>
              </a:gs>
              <a:gs pos="87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 name="Rechteck: abgerundete Ecken 14">
            <a:extLst>
              <a:ext uri="{FF2B5EF4-FFF2-40B4-BE49-F238E27FC236}">
                <a16:creationId xmlns:a16="http://schemas.microsoft.com/office/drawing/2014/main" id="{7BC2EF38-9E6C-9A06-EFA2-D1AA9DFFF631}"/>
              </a:ext>
            </a:extLst>
          </p:cNvPr>
          <p:cNvSpPr/>
          <p:nvPr/>
        </p:nvSpPr>
        <p:spPr>
          <a:xfrm>
            <a:off x="8881973" y="1192382"/>
            <a:ext cx="2843301" cy="54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18BECA6-7530-4515-2734-0125C4600E8F}"/>
              </a:ext>
            </a:extLst>
          </p:cNvPr>
          <p:cNvSpPr txBox="1"/>
          <p:nvPr/>
        </p:nvSpPr>
        <p:spPr>
          <a:xfrm>
            <a:off x="8977846" y="1311955"/>
            <a:ext cx="2306246" cy="369332"/>
          </a:xfrm>
          <a:prstGeom prst="rect">
            <a:avLst/>
          </a:prstGeom>
          <a:noFill/>
        </p:spPr>
        <p:txBody>
          <a:bodyPr wrap="square" rtlCol="0">
            <a:spAutoFit/>
          </a:bodyPr>
          <a:lstStyle/>
          <a:p>
            <a:r>
              <a:rPr lang="de-DE" dirty="0">
                <a:solidFill>
                  <a:schemeClr val="bg1"/>
                </a:solidFill>
              </a:rPr>
              <a:t>Strafbefehlsverfahren</a:t>
            </a:r>
          </a:p>
        </p:txBody>
      </p:sp>
      <p:grpSp>
        <p:nvGrpSpPr>
          <p:cNvPr id="64" name="Gruppieren 63">
            <a:extLst>
              <a:ext uri="{FF2B5EF4-FFF2-40B4-BE49-F238E27FC236}">
                <a16:creationId xmlns:a16="http://schemas.microsoft.com/office/drawing/2014/main" id="{E2502BF6-A2AA-1276-30F7-A63C93F16316}"/>
              </a:ext>
            </a:extLst>
          </p:cNvPr>
          <p:cNvGrpSpPr/>
          <p:nvPr/>
        </p:nvGrpSpPr>
        <p:grpSpPr>
          <a:xfrm>
            <a:off x="4373213" y="1759378"/>
            <a:ext cx="3108562" cy="2867556"/>
            <a:chOff x="4373213" y="1759378"/>
            <a:chExt cx="3108562" cy="2867556"/>
          </a:xfrm>
        </p:grpSpPr>
        <p:sp>
          <p:nvSpPr>
            <p:cNvPr id="3" name="Rechteck: abgerundete Ecken 2">
              <a:extLst>
                <a:ext uri="{FF2B5EF4-FFF2-40B4-BE49-F238E27FC236}">
                  <a16:creationId xmlns:a16="http://schemas.microsoft.com/office/drawing/2014/main" id="{72E5EFAD-1BBB-9D51-4CBB-9E26A54D67F6}"/>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E486D1A1-1426-A10F-E183-7EE66AF948E6}"/>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38E29837-240F-362A-3962-9650BD32DA99}"/>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1EB95950-AF14-CEFB-C096-3CF584B9ADD5}"/>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7369954A-2F5E-8CC1-43E8-594E0C3CCF57}"/>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E4CD4D5B-11DD-5198-27DB-1E47E2D6B486}"/>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Verbinder: gewinkelt 9">
            <a:extLst>
              <a:ext uri="{FF2B5EF4-FFF2-40B4-BE49-F238E27FC236}">
                <a16:creationId xmlns:a16="http://schemas.microsoft.com/office/drawing/2014/main" id="{F2D8901D-3189-C47D-300B-49BCD6172A05}"/>
              </a:ext>
            </a:extLst>
          </p:cNvPr>
          <p:cNvCxnSpPr>
            <a:cxnSpLocks/>
            <a:endCxn id="14" idx="1"/>
          </p:cNvCxnSpPr>
          <p:nvPr/>
        </p:nvCxnSpPr>
        <p:spPr>
          <a:xfrm flipV="1">
            <a:off x="7378988" y="1542032"/>
            <a:ext cx="1385774" cy="135503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hteck: abgerundete Ecken 20">
            <a:extLst>
              <a:ext uri="{FF2B5EF4-FFF2-40B4-BE49-F238E27FC236}">
                <a16:creationId xmlns:a16="http://schemas.microsoft.com/office/drawing/2014/main" id="{0A7F6EAE-2DE1-5117-684F-8E8E5C23C4AE}"/>
              </a:ext>
            </a:extLst>
          </p:cNvPr>
          <p:cNvSpPr/>
          <p:nvPr/>
        </p:nvSpPr>
        <p:spPr>
          <a:xfrm>
            <a:off x="907908" y="1277103"/>
            <a:ext cx="1884075" cy="54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ECBF6233-4758-21C2-0FD6-7B72A58A17D2}"/>
              </a:ext>
            </a:extLst>
          </p:cNvPr>
          <p:cNvSpPr/>
          <p:nvPr/>
        </p:nvSpPr>
        <p:spPr>
          <a:xfrm>
            <a:off x="800100" y="1211482"/>
            <a:ext cx="1884075"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a:extLst>
              <a:ext uri="{FF2B5EF4-FFF2-40B4-BE49-F238E27FC236}">
                <a16:creationId xmlns:a16="http://schemas.microsoft.com/office/drawing/2014/main" id="{9852AEB0-66AC-E59B-1DE9-DFC5513E46B8}"/>
              </a:ext>
            </a:extLst>
          </p:cNvPr>
          <p:cNvSpPr txBox="1"/>
          <p:nvPr/>
        </p:nvSpPr>
        <p:spPr>
          <a:xfrm>
            <a:off x="907908" y="1321351"/>
            <a:ext cx="1886394" cy="369332"/>
          </a:xfrm>
          <a:prstGeom prst="rect">
            <a:avLst/>
          </a:prstGeom>
          <a:noFill/>
        </p:spPr>
        <p:txBody>
          <a:bodyPr wrap="square" rtlCol="0">
            <a:spAutoFit/>
          </a:bodyPr>
          <a:lstStyle/>
          <a:p>
            <a:r>
              <a:rPr lang="de-DE" dirty="0">
                <a:solidFill>
                  <a:schemeClr val="bg1"/>
                </a:solidFill>
              </a:rPr>
              <a:t>Anklageverfahren</a:t>
            </a:r>
          </a:p>
        </p:txBody>
      </p:sp>
      <p:cxnSp>
        <p:nvCxnSpPr>
          <p:cNvPr id="25" name="Verbinder: gewinkelt 24">
            <a:extLst>
              <a:ext uri="{FF2B5EF4-FFF2-40B4-BE49-F238E27FC236}">
                <a16:creationId xmlns:a16="http://schemas.microsoft.com/office/drawing/2014/main" id="{376B6938-872B-E0E1-9AEB-B50047DC8534}"/>
              </a:ext>
            </a:extLst>
          </p:cNvPr>
          <p:cNvCxnSpPr>
            <a:cxnSpLocks/>
            <a:endCxn id="23" idx="3"/>
          </p:cNvCxnSpPr>
          <p:nvPr/>
        </p:nvCxnSpPr>
        <p:spPr>
          <a:xfrm rot="10800000">
            <a:off x="2794303" y="1506018"/>
            <a:ext cx="1756815" cy="140377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hteck: abgerundete Ecken 36">
            <a:extLst>
              <a:ext uri="{FF2B5EF4-FFF2-40B4-BE49-F238E27FC236}">
                <a16:creationId xmlns:a16="http://schemas.microsoft.com/office/drawing/2014/main" id="{DC273F32-D3B7-0C50-0D3E-16E239E78C80}"/>
              </a:ext>
            </a:extLst>
          </p:cNvPr>
          <p:cNvSpPr/>
          <p:nvPr/>
        </p:nvSpPr>
        <p:spPr>
          <a:xfrm>
            <a:off x="3186184" y="5414680"/>
            <a:ext cx="1919083" cy="54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abgerundete Ecken 37">
            <a:extLst>
              <a:ext uri="{FF2B5EF4-FFF2-40B4-BE49-F238E27FC236}">
                <a16:creationId xmlns:a16="http://schemas.microsoft.com/office/drawing/2014/main" id="{EE10CAFE-B6B1-FC5F-B63A-1D2C5CE6623C}"/>
              </a:ext>
            </a:extLst>
          </p:cNvPr>
          <p:cNvSpPr/>
          <p:nvPr/>
        </p:nvSpPr>
        <p:spPr>
          <a:xfrm>
            <a:off x="3291092" y="5489596"/>
            <a:ext cx="1919083"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E8E017B3-904A-5046-3159-413851733806}"/>
              </a:ext>
            </a:extLst>
          </p:cNvPr>
          <p:cNvSpPr txBox="1"/>
          <p:nvPr/>
        </p:nvSpPr>
        <p:spPr>
          <a:xfrm>
            <a:off x="3291092" y="5544211"/>
            <a:ext cx="2121958" cy="369332"/>
          </a:xfrm>
          <a:prstGeom prst="rect">
            <a:avLst/>
          </a:prstGeom>
          <a:noFill/>
        </p:spPr>
        <p:txBody>
          <a:bodyPr wrap="square" rtlCol="0">
            <a:spAutoFit/>
          </a:bodyPr>
          <a:lstStyle/>
          <a:p>
            <a:r>
              <a:rPr lang="de-DE" dirty="0">
                <a:solidFill>
                  <a:schemeClr val="bg1"/>
                </a:solidFill>
              </a:rPr>
              <a:t>Einstellung</a:t>
            </a:r>
          </a:p>
        </p:txBody>
      </p:sp>
      <p:cxnSp>
        <p:nvCxnSpPr>
          <p:cNvPr id="47" name="Verbinder: gewinkelt 46">
            <a:extLst>
              <a:ext uri="{FF2B5EF4-FFF2-40B4-BE49-F238E27FC236}">
                <a16:creationId xmlns:a16="http://schemas.microsoft.com/office/drawing/2014/main" id="{F8198159-F578-DCF1-61EF-40F14BD1880D}"/>
              </a:ext>
            </a:extLst>
          </p:cNvPr>
          <p:cNvCxnSpPr>
            <a:cxnSpLocks/>
            <a:endCxn id="37" idx="0"/>
          </p:cNvCxnSpPr>
          <p:nvPr/>
        </p:nvCxnSpPr>
        <p:spPr>
          <a:xfrm rot="5400000">
            <a:off x="3973887" y="4274610"/>
            <a:ext cx="1311909" cy="968230"/>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973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8E1D07FA-8DB1-8E1E-55D1-2110625AE8B6}"/>
              </a:ext>
            </a:extLst>
          </p:cNvPr>
          <p:cNvSpPr/>
          <p:nvPr/>
        </p:nvSpPr>
        <p:spPr>
          <a:xfrm>
            <a:off x="26483561" y="401520"/>
            <a:ext cx="6988939" cy="1580178"/>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 name="Rechteck: abgerundete Ecken 3">
            <a:extLst>
              <a:ext uri="{FF2B5EF4-FFF2-40B4-BE49-F238E27FC236}">
                <a16:creationId xmlns:a16="http://schemas.microsoft.com/office/drawing/2014/main" id="{EBA95FD0-596C-85F7-E896-E2FFBF86625C}"/>
              </a:ext>
            </a:extLst>
          </p:cNvPr>
          <p:cNvSpPr/>
          <p:nvPr/>
        </p:nvSpPr>
        <p:spPr>
          <a:xfrm>
            <a:off x="26771670" y="168443"/>
            <a:ext cx="6988939" cy="1580178"/>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C571D7F-DD5C-76E4-2074-C711CB0B88A3}"/>
              </a:ext>
            </a:extLst>
          </p:cNvPr>
          <p:cNvSpPr txBox="1"/>
          <p:nvPr/>
        </p:nvSpPr>
        <p:spPr>
          <a:xfrm>
            <a:off x="27007328" y="518345"/>
            <a:ext cx="5668840" cy="1080760"/>
          </a:xfrm>
          <a:prstGeom prst="rect">
            <a:avLst/>
          </a:prstGeom>
          <a:noFill/>
        </p:spPr>
        <p:txBody>
          <a:bodyPr wrap="square" rtlCol="0">
            <a:spAutoFit/>
          </a:bodyPr>
          <a:lstStyle/>
          <a:p>
            <a:r>
              <a:rPr lang="de-DE" dirty="0">
                <a:solidFill>
                  <a:schemeClr val="bg1"/>
                </a:solidFill>
              </a:rPr>
              <a:t>Strafbefehlsverfahren</a:t>
            </a:r>
          </a:p>
        </p:txBody>
      </p:sp>
      <p:grpSp>
        <p:nvGrpSpPr>
          <p:cNvPr id="36" name="Gruppieren 35">
            <a:extLst>
              <a:ext uri="{FF2B5EF4-FFF2-40B4-BE49-F238E27FC236}">
                <a16:creationId xmlns:a16="http://schemas.microsoft.com/office/drawing/2014/main" id="{E271E112-8867-9D73-FD54-A90EC1A1134A}"/>
              </a:ext>
            </a:extLst>
          </p:cNvPr>
          <p:cNvGrpSpPr/>
          <p:nvPr/>
        </p:nvGrpSpPr>
        <p:grpSpPr>
          <a:xfrm>
            <a:off x="15688969" y="1827618"/>
            <a:ext cx="7640960" cy="8391199"/>
            <a:chOff x="6077563" y="1151884"/>
            <a:chExt cx="5135625" cy="5257673"/>
          </a:xfrm>
        </p:grpSpPr>
        <p:sp>
          <p:nvSpPr>
            <p:cNvPr id="16" name="Rechteck: abgerundete Ecken 15">
              <a:extLst>
                <a:ext uri="{FF2B5EF4-FFF2-40B4-BE49-F238E27FC236}">
                  <a16:creationId xmlns:a16="http://schemas.microsoft.com/office/drawing/2014/main" id="{AE0F60E0-EDB3-F814-E5A5-D836A5DC4F97}"/>
                </a:ext>
              </a:extLst>
            </p:cNvPr>
            <p:cNvSpPr/>
            <p:nvPr/>
          </p:nvSpPr>
          <p:spPr>
            <a:xfrm>
              <a:off x="6247376" y="1242866"/>
              <a:ext cx="2676386" cy="2970275"/>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abgerundete Ecken 16">
              <a:extLst>
                <a:ext uri="{FF2B5EF4-FFF2-40B4-BE49-F238E27FC236}">
                  <a16:creationId xmlns:a16="http://schemas.microsoft.com/office/drawing/2014/main" id="{5B01C8E1-EB0B-A518-1D98-15D00E00D8F1}"/>
                </a:ext>
              </a:extLst>
            </p:cNvPr>
            <p:cNvSpPr/>
            <p:nvPr/>
          </p:nvSpPr>
          <p:spPr>
            <a:xfrm>
              <a:off x="8355290" y="1242866"/>
              <a:ext cx="2676386" cy="2970275"/>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id="{4223AE4F-62F0-1C55-5539-5B3C49527712}"/>
                </a:ext>
              </a:extLst>
            </p:cNvPr>
            <p:cNvSpPr/>
            <p:nvPr/>
          </p:nvSpPr>
          <p:spPr>
            <a:xfrm>
              <a:off x="7301334" y="3237837"/>
              <a:ext cx="2676386" cy="2970275"/>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D18437BE-1562-166B-44A6-63FA49A4DB09}"/>
                </a:ext>
              </a:extLst>
            </p:cNvPr>
            <p:cNvSpPr/>
            <p:nvPr/>
          </p:nvSpPr>
          <p:spPr>
            <a:xfrm>
              <a:off x="6077563" y="1151884"/>
              <a:ext cx="2676386" cy="2970275"/>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abgerundete Ecken 19">
              <a:extLst>
                <a:ext uri="{FF2B5EF4-FFF2-40B4-BE49-F238E27FC236}">
                  <a16:creationId xmlns:a16="http://schemas.microsoft.com/office/drawing/2014/main" id="{51A5AF7F-9704-B007-582C-C39B838D19AA}"/>
                </a:ext>
              </a:extLst>
            </p:cNvPr>
            <p:cNvSpPr/>
            <p:nvPr/>
          </p:nvSpPr>
          <p:spPr>
            <a:xfrm>
              <a:off x="8536802" y="1210362"/>
              <a:ext cx="2676386" cy="2970275"/>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E2998E3A-FFF6-52F5-6C25-BE1AEBBCA7B9}"/>
                </a:ext>
              </a:extLst>
            </p:cNvPr>
            <p:cNvSpPr/>
            <p:nvPr/>
          </p:nvSpPr>
          <p:spPr>
            <a:xfrm>
              <a:off x="7272054" y="3439282"/>
              <a:ext cx="2676386" cy="2970275"/>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 name="Verbinder: gewinkelt 6">
            <a:extLst>
              <a:ext uri="{FF2B5EF4-FFF2-40B4-BE49-F238E27FC236}">
                <a16:creationId xmlns:a16="http://schemas.microsoft.com/office/drawing/2014/main" id="{E4F1FCD0-9183-2D95-1281-425C1A96B289}"/>
              </a:ext>
            </a:extLst>
          </p:cNvPr>
          <p:cNvCxnSpPr>
            <a:cxnSpLocks/>
            <a:endCxn id="3" idx="1"/>
          </p:cNvCxnSpPr>
          <p:nvPr/>
        </p:nvCxnSpPr>
        <p:spPr>
          <a:xfrm flipV="1">
            <a:off x="23077276" y="1191609"/>
            <a:ext cx="3406283" cy="396517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echteck: abgerundete Ecken 7">
            <a:extLst>
              <a:ext uri="{FF2B5EF4-FFF2-40B4-BE49-F238E27FC236}">
                <a16:creationId xmlns:a16="http://schemas.microsoft.com/office/drawing/2014/main" id="{EB88A766-D47C-666D-C3B6-4C8B66CEE59E}"/>
              </a:ext>
            </a:extLst>
          </p:cNvPr>
          <p:cNvSpPr/>
          <p:nvPr/>
        </p:nvSpPr>
        <p:spPr>
          <a:xfrm>
            <a:off x="9237523" y="199070"/>
            <a:ext cx="4631127" cy="1580178"/>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abgerundete Ecken 8">
            <a:extLst>
              <a:ext uri="{FF2B5EF4-FFF2-40B4-BE49-F238E27FC236}">
                <a16:creationId xmlns:a16="http://schemas.microsoft.com/office/drawing/2014/main" id="{AC823790-86DE-2289-10D6-600BBCC696B1}"/>
              </a:ext>
            </a:extLst>
          </p:cNvPr>
          <p:cNvSpPr/>
          <p:nvPr/>
        </p:nvSpPr>
        <p:spPr>
          <a:xfrm>
            <a:off x="8972528" y="7047"/>
            <a:ext cx="4631127" cy="1580178"/>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8628502C-1E12-46B3-2C6A-A37047C5CA15}"/>
              </a:ext>
            </a:extLst>
          </p:cNvPr>
          <p:cNvSpPr txBox="1"/>
          <p:nvPr/>
        </p:nvSpPr>
        <p:spPr>
          <a:xfrm>
            <a:off x="9237523" y="401520"/>
            <a:ext cx="4636825" cy="835054"/>
          </a:xfrm>
          <a:prstGeom prst="rect">
            <a:avLst/>
          </a:prstGeom>
          <a:noFill/>
        </p:spPr>
        <p:txBody>
          <a:bodyPr wrap="square" rtlCol="0">
            <a:spAutoFit/>
          </a:bodyPr>
          <a:lstStyle/>
          <a:p>
            <a:r>
              <a:rPr lang="de-DE" sz="2800" dirty="0">
                <a:solidFill>
                  <a:schemeClr val="bg1"/>
                </a:solidFill>
              </a:rPr>
              <a:t>Anklageverfahren</a:t>
            </a:r>
          </a:p>
        </p:txBody>
      </p:sp>
      <p:cxnSp>
        <p:nvCxnSpPr>
          <p:cNvPr id="11" name="Verbinder: gewinkelt 10">
            <a:extLst>
              <a:ext uri="{FF2B5EF4-FFF2-40B4-BE49-F238E27FC236}">
                <a16:creationId xmlns:a16="http://schemas.microsoft.com/office/drawing/2014/main" id="{5C4E7C68-BE78-82FD-73BD-F046458BCCB9}"/>
              </a:ext>
            </a:extLst>
          </p:cNvPr>
          <p:cNvCxnSpPr>
            <a:cxnSpLocks/>
            <a:endCxn id="10" idx="3"/>
          </p:cNvCxnSpPr>
          <p:nvPr/>
        </p:nvCxnSpPr>
        <p:spPr>
          <a:xfrm rot="10800000">
            <a:off x="13874350" y="819045"/>
            <a:ext cx="4318317" cy="423066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Rechteck: abgerundete Ecken 11">
            <a:extLst>
              <a:ext uri="{FF2B5EF4-FFF2-40B4-BE49-F238E27FC236}">
                <a16:creationId xmlns:a16="http://schemas.microsoft.com/office/drawing/2014/main" id="{3C8EE444-F4B1-0006-90E1-A354516FFBCC}"/>
              </a:ext>
            </a:extLst>
          </p:cNvPr>
          <p:cNvSpPr/>
          <p:nvPr/>
        </p:nvSpPr>
        <p:spPr>
          <a:xfrm>
            <a:off x="12771206" y="12523964"/>
            <a:ext cx="4717173" cy="1580178"/>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22F37F0D-D1A3-7C45-AAD4-C75A99488364}"/>
              </a:ext>
            </a:extLst>
          </p:cNvPr>
          <p:cNvSpPr/>
          <p:nvPr/>
        </p:nvSpPr>
        <p:spPr>
          <a:xfrm>
            <a:off x="13029074" y="12743189"/>
            <a:ext cx="4717173" cy="1580178"/>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01A1B4AC-5BEE-D71F-ACBE-A20A959608D3}"/>
              </a:ext>
            </a:extLst>
          </p:cNvPr>
          <p:cNvSpPr txBox="1"/>
          <p:nvPr/>
        </p:nvSpPr>
        <p:spPr>
          <a:xfrm>
            <a:off x="13029071" y="12903007"/>
            <a:ext cx="5215847" cy="1080760"/>
          </a:xfrm>
          <a:prstGeom prst="rect">
            <a:avLst/>
          </a:prstGeom>
          <a:noFill/>
        </p:spPr>
        <p:txBody>
          <a:bodyPr wrap="square" rtlCol="0">
            <a:spAutoFit/>
          </a:bodyPr>
          <a:lstStyle/>
          <a:p>
            <a:r>
              <a:rPr lang="de-DE" dirty="0">
                <a:solidFill>
                  <a:schemeClr val="bg1"/>
                </a:solidFill>
              </a:rPr>
              <a:t>Einstellung</a:t>
            </a:r>
          </a:p>
        </p:txBody>
      </p:sp>
      <p:cxnSp>
        <p:nvCxnSpPr>
          <p:cNvPr id="15" name="Verbinder: gewinkelt 14">
            <a:extLst>
              <a:ext uri="{FF2B5EF4-FFF2-40B4-BE49-F238E27FC236}">
                <a16:creationId xmlns:a16="http://schemas.microsoft.com/office/drawing/2014/main" id="{C61CC2A6-2BFB-69CE-A707-A41BCC036D88}"/>
              </a:ext>
            </a:extLst>
          </p:cNvPr>
          <p:cNvCxnSpPr>
            <a:cxnSpLocks/>
            <a:endCxn id="12" idx="0"/>
          </p:cNvCxnSpPr>
          <p:nvPr/>
        </p:nvCxnSpPr>
        <p:spPr>
          <a:xfrm rot="5400000">
            <a:off x="14400272" y="9414502"/>
            <a:ext cx="3838981" cy="237994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9" name="Rechteck 38">
            <a:extLst>
              <a:ext uri="{FF2B5EF4-FFF2-40B4-BE49-F238E27FC236}">
                <a16:creationId xmlns:a16="http://schemas.microsoft.com/office/drawing/2014/main" id="{D73D3588-B48A-3BB5-509B-5C3985C110D7}"/>
              </a:ext>
            </a:extLst>
          </p:cNvPr>
          <p:cNvSpPr/>
          <p:nvPr/>
        </p:nvSpPr>
        <p:spPr>
          <a:xfrm>
            <a:off x="480870" y="916917"/>
            <a:ext cx="4723322" cy="553956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winkliges Dreieck 39">
            <a:extLst>
              <a:ext uri="{FF2B5EF4-FFF2-40B4-BE49-F238E27FC236}">
                <a16:creationId xmlns:a16="http://schemas.microsoft.com/office/drawing/2014/main" id="{06E0B0E0-C3EB-FA74-E651-2B48CEA8449C}"/>
              </a:ext>
            </a:extLst>
          </p:cNvPr>
          <p:cNvSpPr/>
          <p:nvPr/>
        </p:nvSpPr>
        <p:spPr>
          <a:xfrm rot="5400000" flipV="1">
            <a:off x="422049" y="1631858"/>
            <a:ext cx="23056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E6DB4488-01B8-61C8-0960-8FD87336E39A}"/>
              </a:ext>
            </a:extLst>
          </p:cNvPr>
          <p:cNvSpPr/>
          <p:nvPr/>
        </p:nvSpPr>
        <p:spPr>
          <a:xfrm>
            <a:off x="605061" y="1047704"/>
            <a:ext cx="4471295" cy="5292289"/>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Entscheidung:</a:t>
            </a:r>
          </a:p>
          <a:p>
            <a:pPr marL="742950" lvl="1" indent="-285750">
              <a:buFont typeface="Arial" panose="020B0604020202020204" pitchFamily="34" charset="0"/>
              <a:buChar char="•"/>
            </a:pPr>
            <a:r>
              <a:rPr lang="de-DE" dirty="0">
                <a:solidFill>
                  <a:schemeClr val="tx1"/>
                </a:solidFill>
              </a:rPr>
              <a:t>Eröffnung des Hauptverfahrens gem. </a:t>
            </a:r>
            <a:r>
              <a:rPr lang="de-DE" dirty="0">
                <a:solidFill>
                  <a:srgbClr val="C00000"/>
                </a:solidFill>
              </a:rPr>
              <a:t>§ 203 StPO</a:t>
            </a:r>
          </a:p>
          <a:p>
            <a:r>
              <a:rPr lang="de-DE" dirty="0">
                <a:solidFill>
                  <a:schemeClr val="tx1"/>
                </a:solidFill>
                <a:highlight>
                  <a:srgbClr val="FFC000"/>
                </a:highlight>
              </a:rPr>
              <a:t>Mittel:</a:t>
            </a:r>
          </a:p>
          <a:p>
            <a:pPr marL="742950" lvl="1" indent="-285750">
              <a:buFont typeface="Arial" panose="020B0604020202020204" pitchFamily="34" charset="0"/>
              <a:buChar char="•"/>
            </a:pPr>
            <a:r>
              <a:rPr lang="de-DE" dirty="0">
                <a:solidFill>
                  <a:schemeClr val="tx1"/>
                </a:solidFill>
              </a:rPr>
              <a:t>Eröffnungsbeschluss</a:t>
            </a:r>
          </a:p>
          <a:p>
            <a:r>
              <a:rPr lang="de-DE" dirty="0">
                <a:solidFill>
                  <a:schemeClr val="tx1"/>
                </a:solidFill>
                <a:highlight>
                  <a:srgbClr val="83CBEB"/>
                </a:highlight>
              </a:rPr>
              <a:t>Anfechtbar:</a:t>
            </a:r>
          </a:p>
          <a:p>
            <a:pPr marL="742950" lvl="1" indent="-285750">
              <a:buFont typeface="Arial" panose="020B0604020202020204" pitchFamily="34" charset="0"/>
              <a:buChar char="•"/>
            </a:pPr>
            <a:r>
              <a:rPr lang="de-DE" dirty="0">
                <a:solidFill>
                  <a:schemeClr val="tx1"/>
                </a:solidFill>
              </a:rPr>
              <a:t>Nein, gem. </a:t>
            </a:r>
            <a:r>
              <a:rPr lang="de-DE" dirty="0">
                <a:solidFill>
                  <a:srgbClr val="C00000"/>
                </a:solidFill>
              </a:rPr>
              <a:t>§ 210 Abs. 1 StPO</a:t>
            </a:r>
          </a:p>
          <a:p>
            <a:r>
              <a:rPr lang="de-DE" dirty="0">
                <a:solidFill>
                  <a:schemeClr val="tx1"/>
                </a:solidFill>
                <a:highlight>
                  <a:srgbClr val="99FFCC"/>
                </a:highlight>
              </a:rPr>
              <a:t>Besonderheit:</a:t>
            </a:r>
          </a:p>
          <a:p>
            <a:pPr marL="742950" lvl="1" indent="-285750">
              <a:buFont typeface="Arial" panose="020B0604020202020204" pitchFamily="34" charset="0"/>
              <a:buChar char="•"/>
            </a:pPr>
            <a:r>
              <a:rPr lang="de-DE" dirty="0">
                <a:solidFill>
                  <a:schemeClr val="tx1"/>
                </a:solidFill>
              </a:rPr>
              <a:t>Eröffnungsbeschluss muss zugestellt werden (</a:t>
            </a:r>
            <a:r>
              <a:rPr lang="de-DE" dirty="0">
                <a:solidFill>
                  <a:srgbClr val="C00000"/>
                </a:solidFill>
              </a:rPr>
              <a:t>§ 215 Abs. 1 S. 1 StPO</a:t>
            </a:r>
            <a:r>
              <a:rPr lang="de-DE" dirty="0">
                <a:solidFill>
                  <a:schemeClr val="tx1"/>
                </a:solidFill>
              </a:rPr>
              <a:t>)</a:t>
            </a:r>
          </a:p>
          <a:p>
            <a:pPr marL="742950" lvl="1" indent="-285750">
              <a:buFont typeface="Arial" panose="020B0604020202020204" pitchFamily="34" charset="0"/>
              <a:buChar char="•"/>
            </a:pPr>
            <a:r>
              <a:rPr lang="de-DE" dirty="0">
                <a:solidFill>
                  <a:schemeClr val="tx1"/>
                </a:solidFill>
              </a:rPr>
              <a:t>§ 217 Abs. 1 StPO = Ladungsfrist</a:t>
            </a:r>
          </a:p>
        </p:txBody>
      </p:sp>
      <p:sp>
        <p:nvSpPr>
          <p:cNvPr id="42" name="Rechteck 41">
            <a:extLst>
              <a:ext uri="{FF2B5EF4-FFF2-40B4-BE49-F238E27FC236}">
                <a16:creationId xmlns:a16="http://schemas.microsoft.com/office/drawing/2014/main" id="{7B6436C3-D289-56CC-6248-0295683DBDE0}"/>
              </a:ext>
            </a:extLst>
          </p:cNvPr>
          <p:cNvSpPr/>
          <p:nvPr/>
        </p:nvSpPr>
        <p:spPr>
          <a:xfrm>
            <a:off x="420951" y="1310347"/>
            <a:ext cx="3187709" cy="325971"/>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3" name="Textfeld 42">
            <a:extLst>
              <a:ext uri="{FF2B5EF4-FFF2-40B4-BE49-F238E27FC236}">
                <a16:creationId xmlns:a16="http://schemas.microsoft.com/office/drawing/2014/main" id="{9E61D1BB-B285-D471-C9A0-65DD42005DCB}"/>
              </a:ext>
            </a:extLst>
          </p:cNvPr>
          <p:cNvSpPr txBox="1"/>
          <p:nvPr/>
        </p:nvSpPr>
        <p:spPr>
          <a:xfrm>
            <a:off x="565123" y="1273277"/>
            <a:ext cx="4603186" cy="400110"/>
          </a:xfrm>
          <a:prstGeom prst="rect">
            <a:avLst/>
          </a:prstGeom>
          <a:noFill/>
        </p:spPr>
        <p:txBody>
          <a:bodyPr wrap="square" rtlCol="0">
            <a:spAutoFit/>
          </a:bodyPr>
          <a:lstStyle/>
          <a:p>
            <a:r>
              <a:rPr lang="de-DE" sz="2000" dirty="0">
                <a:effectLst>
                  <a:outerShdw blurRad="38100" dist="38100" dir="2700000" algn="tl">
                    <a:srgbClr val="000000">
                      <a:alpha val="43137"/>
                    </a:srgbClr>
                  </a:outerShdw>
                </a:effectLst>
              </a:rPr>
              <a:t>Hinreichender Tatverdacht</a:t>
            </a:r>
          </a:p>
        </p:txBody>
      </p:sp>
      <p:sp>
        <p:nvSpPr>
          <p:cNvPr id="45" name="Rechteck 44">
            <a:extLst>
              <a:ext uri="{FF2B5EF4-FFF2-40B4-BE49-F238E27FC236}">
                <a16:creationId xmlns:a16="http://schemas.microsoft.com/office/drawing/2014/main" id="{104CA443-12C3-F856-1055-4495E6D8D6D5}"/>
              </a:ext>
            </a:extLst>
          </p:cNvPr>
          <p:cNvSpPr/>
          <p:nvPr/>
        </p:nvSpPr>
        <p:spPr>
          <a:xfrm>
            <a:off x="5937690" y="916917"/>
            <a:ext cx="4723322" cy="553956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winkliges Dreieck 45">
            <a:extLst>
              <a:ext uri="{FF2B5EF4-FFF2-40B4-BE49-F238E27FC236}">
                <a16:creationId xmlns:a16="http://schemas.microsoft.com/office/drawing/2014/main" id="{BE2B9B5D-BA2D-5AF0-4862-29EC7A7FFB3C}"/>
              </a:ext>
            </a:extLst>
          </p:cNvPr>
          <p:cNvSpPr/>
          <p:nvPr/>
        </p:nvSpPr>
        <p:spPr>
          <a:xfrm rot="5400000" flipV="1">
            <a:off x="5910647" y="1497861"/>
            <a:ext cx="226699"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F25D55FD-11D2-159C-0423-E0E6B09CB75F}"/>
              </a:ext>
            </a:extLst>
          </p:cNvPr>
          <p:cNvSpPr/>
          <p:nvPr/>
        </p:nvSpPr>
        <p:spPr>
          <a:xfrm>
            <a:off x="6061881" y="1047704"/>
            <a:ext cx="4474472" cy="5292289"/>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Entscheidung:</a:t>
            </a:r>
          </a:p>
          <a:p>
            <a:pPr marL="742950" lvl="1" indent="-285750">
              <a:buFont typeface="Arial" panose="020B0604020202020204" pitchFamily="34" charset="0"/>
              <a:buChar char="•"/>
            </a:pPr>
            <a:r>
              <a:rPr lang="de-DE" dirty="0">
                <a:solidFill>
                  <a:schemeClr val="tx1"/>
                </a:solidFill>
              </a:rPr>
              <a:t>Ablehnung der Eröffnung gem. </a:t>
            </a:r>
            <a:r>
              <a:rPr lang="de-DE" dirty="0">
                <a:solidFill>
                  <a:srgbClr val="C00000"/>
                </a:solidFill>
              </a:rPr>
              <a:t>§ 204 StPO</a:t>
            </a:r>
          </a:p>
          <a:p>
            <a:r>
              <a:rPr lang="de-DE" dirty="0">
                <a:solidFill>
                  <a:schemeClr val="tx1"/>
                </a:solidFill>
                <a:highlight>
                  <a:srgbClr val="FFC000"/>
                </a:highlight>
              </a:rPr>
              <a:t>Mittel:</a:t>
            </a:r>
          </a:p>
          <a:p>
            <a:pPr marL="742950" lvl="1" indent="-285750">
              <a:buFont typeface="Arial" panose="020B0604020202020204" pitchFamily="34" charset="0"/>
              <a:buChar char="•"/>
            </a:pPr>
            <a:r>
              <a:rPr lang="de-DE" dirty="0">
                <a:solidFill>
                  <a:schemeClr val="tx1"/>
                </a:solidFill>
              </a:rPr>
              <a:t>Nichteröffnungsbeschluss</a:t>
            </a:r>
          </a:p>
          <a:p>
            <a:r>
              <a:rPr lang="de-DE" dirty="0">
                <a:solidFill>
                  <a:schemeClr val="tx1"/>
                </a:solidFill>
                <a:highlight>
                  <a:srgbClr val="83CBEB"/>
                </a:highlight>
              </a:rPr>
              <a:t>Anfechtbar:</a:t>
            </a:r>
          </a:p>
          <a:p>
            <a:pPr marL="742950" lvl="1" indent="-285750">
              <a:buFont typeface="Arial" panose="020B0604020202020204" pitchFamily="34" charset="0"/>
              <a:buChar char="•"/>
            </a:pPr>
            <a:r>
              <a:rPr lang="de-DE" dirty="0">
                <a:solidFill>
                  <a:schemeClr val="tx1"/>
                </a:solidFill>
              </a:rPr>
              <a:t>Ja, gem. </a:t>
            </a:r>
            <a:r>
              <a:rPr lang="de-DE" dirty="0">
                <a:solidFill>
                  <a:srgbClr val="C00000"/>
                </a:solidFill>
              </a:rPr>
              <a:t>§ 210 Abs. 2 StPO</a:t>
            </a:r>
          </a:p>
          <a:p>
            <a:r>
              <a:rPr lang="de-DE" dirty="0">
                <a:solidFill>
                  <a:schemeClr val="tx1"/>
                </a:solidFill>
                <a:highlight>
                  <a:srgbClr val="99FFCC"/>
                </a:highlight>
              </a:rPr>
              <a:t>Besonderheit:</a:t>
            </a:r>
          </a:p>
          <a:p>
            <a:pPr marL="742950" lvl="1" indent="-285750">
              <a:buFont typeface="Arial" panose="020B0604020202020204" pitchFamily="34" charset="0"/>
              <a:buChar char="•"/>
            </a:pPr>
            <a:r>
              <a:rPr lang="de-DE" dirty="0">
                <a:solidFill>
                  <a:schemeClr val="tx1"/>
                </a:solidFill>
              </a:rPr>
              <a:t>Wiederaufnahme bei neuen Tatsachen oder Beweismittel (</a:t>
            </a:r>
            <a:r>
              <a:rPr lang="de-DE" dirty="0">
                <a:solidFill>
                  <a:srgbClr val="C00000"/>
                </a:solidFill>
              </a:rPr>
              <a:t>§ 211 StPO</a:t>
            </a:r>
            <a:r>
              <a:rPr lang="de-DE" dirty="0">
                <a:solidFill>
                  <a:schemeClr val="tx1"/>
                </a:solidFill>
              </a:rPr>
              <a:t>)</a:t>
            </a:r>
          </a:p>
          <a:p>
            <a:endParaRPr lang="de-DE" dirty="0">
              <a:solidFill>
                <a:schemeClr val="tx1"/>
              </a:solidFill>
            </a:endParaRPr>
          </a:p>
        </p:txBody>
      </p:sp>
      <p:sp>
        <p:nvSpPr>
          <p:cNvPr id="48" name="Rechteck 47">
            <a:extLst>
              <a:ext uri="{FF2B5EF4-FFF2-40B4-BE49-F238E27FC236}">
                <a16:creationId xmlns:a16="http://schemas.microsoft.com/office/drawing/2014/main" id="{B671E8BF-AF62-8F3F-E2B4-FD8BCA30ECC6}"/>
              </a:ext>
            </a:extLst>
          </p:cNvPr>
          <p:cNvSpPr/>
          <p:nvPr/>
        </p:nvSpPr>
        <p:spPr>
          <a:xfrm>
            <a:off x="5896799" y="1182244"/>
            <a:ext cx="3694712" cy="320505"/>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9" name="Textfeld 48">
            <a:extLst>
              <a:ext uri="{FF2B5EF4-FFF2-40B4-BE49-F238E27FC236}">
                <a16:creationId xmlns:a16="http://schemas.microsoft.com/office/drawing/2014/main" id="{8E8099FC-09BA-297F-F536-0B22EF0D3B15}"/>
              </a:ext>
            </a:extLst>
          </p:cNvPr>
          <p:cNvSpPr txBox="1"/>
          <p:nvPr/>
        </p:nvSpPr>
        <p:spPr>
          <a:xfrm>
            <a:off x="5995742" y="1139665"/>
            <a:ext cx="4603186" cy="400110"/>
          </a:xfrm>
          <a:prstGeom prst="rect">
            <a:avLst/>
          </a:prstGeom>
          <a:noFill/>
        </p:spPr>
        <p:txBody>
          <a:bodyPr wrap="square" rtlCol="0">
            <a:spAutoFit/>
          </a:bodyPr>
          <a:lstStyle/>
          <a:p>
            <a:r>
              <a:rPr lang="de-DE" sz="2000" dirty="0">
                <a:effectLst>
                  <a:outerShdw blurRad="38100" dist="38100" dir="2700000" algn="tl">
                    <a:srgbClr val="000000">
                      <a:alpha val="43137"/>
                    </a:srgbClr>
                  </a:outerShdw>
                </a:effectLst>
              </a:rPr>
              <a:t>Kein hinreichender Tatverdacht</a:t>
            </a:r>
          </a:p>
        </p:txBody>
      </p:sp>
    </p:spTree>
    <p:extLst>
      <p:ext uri="{BB962C8B-B14F-4D97-AF65-F5344CB8AC3E}">
        <p14:creationId xmlns:p14="http://schemas.microsoft.com/office/powerpoint/2010/main" val="270869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xEl>
                                              <p:pRg st="1" end="1"/>
                                            </p:txEl>
                                          </p:spTgt>
                                        </p:tgtEl>
                                        <p:attrNameLst>
                                          <p:attrName>style.visibility</p:attrName>
                                        </p:attrNameLst>
                                      </p:cBhvr>
                                      <p:to>
                                        <p:strVal val="visible"/>
                                      </p:to>
                                    </p:set>
                                    <p:animEffect transition="in" filter="wipe(left)">
                                      <p:cBhvr>
                                        <p:cTn id="16" dur="500"/>
                                        <p:tgtEl>
                                          <p:spTgt spid="4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
                                            <p:txEl>
                                              <p:pRg st="2" end="2"/>
                                            </p:txEl>
                                          </p:spTgt>
                                        </p:tgtEl>
                                        <p:attrNameLst>
                                          <p:attrName>style.visibility</p:attrName>
                                        </p:attrNameLst>
                                      </p:cBhvr>
                                      <p:to>
                                        <p:strVal val="visible"/>
                                      </p:to>
                                    </p:set>
                                    <p:animEffect transition="in" filter="wipe(left)">
                                      <p:cBhvr>
                                        <p:cTn id="21" dur="500"/>
                                        <p:tgtEl>
                                          <p:spTgt spid="41">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1">
                                            <p:txEl>
                                              <p:pRg st="3" end="3"/>
                                            </p:txEl>
                                          </p:spTgt>
                                        </p:tgtEl>
                                        <p:attrNameLst>
                                          <p:attrName>style.visibility</p:attrName>
                                        </p:attrNameLst>
                                      </p:cBhvr>
                                      <p:to>
                                        <p:strVal val="visible"/>
                                      </p:to>
                                    </p:set>
                                    <p:animEffect transition="in" filter="wipe(left)">
                                      <p:cBhvr>
                                        <p:cTn id="25" dur="500"/>
                                        <p:tgtEl>
                                          <p:spTgt spid="4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1">
                                            <p:txEl>
                                              <p:pRg st="4" end="4"/>
                                            </p:txEl>
                                          </p:spTgt>
                                        </p:tgtEl>
                                        <p:attrNameLst>
                                          <p:attrName>style.visibility</p:attrName>
                                        </p:attrNameLst>
                                      </p:cBhvr>
                                      <p:to>
                                        <p:strVal val="visible"/>
                                      </p:to>
                                    </p:set>
                                    <p:animEffect transition="in" filter="wipe(left)">
                                      <p:cBhvr>
                                        <p:cTn id="30" dur="500"/>
                                        <p:tgtEl>
                                          <p:spTgt spid="41">
                                            <p:txEl>
                                              <p:pRg st="4" end="4"/>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1">
                                            <p:txEl>
                                              <p:pRg st="5" end="5"/>
                                            </p:txEl>
                                          </p:spTgt>
                                        </p:tgtEl>
                                        <p:attrNameLst>
                                          <p:attrName>style.visibility</p:attrName>
                                        </p:attrNameLst>
                                      </p:cBhvr>
                                      <p:to>
                                        <p:strVal val="visible"/>
                                      </p:to>
                                    </p:set>
                                    <p:animEffect transition="in" filter="wipe(left)">
                                      <p:cBhvr>
                                        <p:cTn id="34" dur="500"/>
                                        <p:tgtEl>
                                          <p:spTgt spid="4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1">
                                            <p:txEl>
                                              <p:pRg st="6" end="6"/>
                                            </p:txEl>
                                          </p:spTgt>
                                        </p:tgtEl>
                                        <p:attrNameLst>
                                          <p:attrName>style.visibility</p:attrName>
                                        </p:attrNameLst>
                                      </p:cBhvr>
                                      <p:to>
                                        <p:strVal val="visible"/>
                                      </p:to>
                                    </p:set>
                                    <p:animEffect transition="in" filter="wipe(left)">
                                      <p:cBhvr>
                                        <p:cTn id="39" dur="500"/>
                                        <p:tgtEl>
                                          <p:spTgt spid="41">
                                            <p:txEl>
                                              <p:pRg st="6" end="6"/>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1">
                                            <p:txEl>
                                              <p:pRg st="7" end="7"/>
                                            </p:txEl>
                                          </p:spTgt>
                                        </p:tgtEl>
                                        <p:attrNameLst>
                                          <p:attrName>style.visibility</p:attrName>
                                        </p:attrNameLst>
                                      </p:cBhvr>
                                      <p:to>
                                        <p:strVal val="visible"/>
                                      </p:to>
                                    </p:set>
                                    <p:animEffect transition="in" filter="wipe(left)">
                                      <p:cBhvr>
                                        <p:cTn id="43" dur="500"/>
                                        <p:tgtEl>
                                          <p:spTgt spid="41">
                                            <p:txEl>
                                              <p:pRg st="7" end="7"/>
                                            </p:txEl>
                                          </p:spTgt>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41">
                                            <p:txEl>
                                              <p:pRg st="8" end="8"/>
                                            </p:txEl>
                                          </p:spTgt>
                                        </p:tgtEl>
                                        <p:attrNameLst>
                                          <p:attrName>style.visibility</p:attrName>
                                        </p:attrNameLst>
                                      </p:cBhvr>
                                      <p:to>
                                        <p:strVal val="visible"/>
                                      </p:to>
                                    </p:set>
                                    <p:animEffect transition="in" filter="wipe(left)">
                                      <p:cBhvr>
                                        <p:cTn id="47" dur="500"/>
                                        <p:tgtEl>
                                          <p:spTgt spid="4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7">
                                            <p:txEl>
                                              <p:pRg st="1" end="1"/>
                                            </p:txEl>
                                          </p:spTgt>
                                        </p:tgtEl>
                                        <p:attrNameLst>
                                          <p:attrName>style.visibility</p:attrName>
                                        </p:attrNameLst>
                                      </p:cBhvr>
                                      <p:to>
                                        <p:strVal val="visible"/>
                                      </p:to>
                                    </p:set>
                                    <p:animEffect transition="in" filter="wipe(left)">
                                      <p:cBhvr>
                                        <p:cTn id="52" dur="500"/>
                                        <p:tgtEl>
                                          <p:spTgt spid="4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7">
                                            <p:txEl>
                                              <p:pRg st="2" end="2"/>
                                            </p:txEl>
                                          </p:spTgt>
                                        </p:tgtEl>
                                        <p:attrNameLst>
                                          <p:attrName>style.visibility</p:attrName>
                                        </p:attrNameLst>
                                      </p:cBhvr>
                                      <p:to>
                                        <p:strVal val="visible"/>
                                      </p:to>
                                    </p:set>
                                    <p:animEffect transition="in" filter="wipe(left)">
                                      <p:cBhvr>
                                        <p:cTn id="57" dur="500"/>
                                        <p:tgtEl>
                                          <p:spTgt spid="47">
                                            <p:txEl>
                                              <p:pRg st="2" end="2"/>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47">
                                            <p:txEl>
                                              <p:pRg st="3" end="3"/>
                                            </p:txEl>
                                          </p:spTgt>
                                        </p:tgtEl>
                                        <p:attrNameLst>
                                          <p:attrName>style.visibility</p:attrName>
                                        </p:attrNameLst>
                                      </p:cBhvr>
                                      <p:to>
                                        <p:strVal val="visible"/>
                                      </p:to>
                                    </p:set>
                                    <p:animEffect transition="in" filter="wipe(left)">
                                      <p:cBhvr>
                                        <p:cTn id="61" dur="500"/>
                                        <p:tgtEl>
                                          <p:spTgt spid="47">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7">
                                            <p:txEl>
                                              <p:pRg st="4" end="4"/>
                                            </p:txEl>
                                          </p:spTgt>
                                        </p:tgtEl>
                                        <p:attrNameLst>
                                          <p:attrName>style.visibility</p:attrName>
                                        </p:attrNameLst>
                                      </p:cBhvr>
                                      <p:to>
                                        <p:strVal val="visible"/>
                                      </p:to>
                                    </p:set>
                                    <p:animEffect transition="in" filter="wipe(left)">
                                      <p:cBhvr>
                                        <p:cTn id="66" dur="500"/>
                                        <p:tgtEl>
                                          <p:spTgt spid="47">
                                            <p:txEl>
                                              <p:pRg st="4" end="4"/>
                                            </p:txEl>
                                          </p:spTgt>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47">
                                            <p:txEl>
                                              <p:pRg st="5" end="5"/>
                                            </p:txEl>
                                          </p:spTgt>
                                        </p:tgtEl>
                                        <p:attrNameLst>
                                          <p:attrName>style.visibility</p:attrName>
                                        </p:attrNameLst>
                                      </p:cBhvr>
                                      <p:to>
                                        <p:strVal val="visible"/>
                                      </p:to>
                                    </p:set>
                                    <p:animEffect transition="in" filter="wipe(left)">
                                      <p:cBhvr>
                                        <p:cTn id="70" dur="500"/>
                                        <p:tgtEl>
                                          <p:spTgt spid="47">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7">
                                            <p:txEl>
                                              <p:pRg st="6" end="6"/>
                                            </p:txEl>
                                          </p:spTgt>
                                        </p:tgtEl>
                                        <p:attrNameLst>
                                          <p:attrName>style.visibility</p:attrName>
                                        </p:attrNameLst>
                                      </p:cBhvr>
                                      <p:to>
                                        <p:strVal val="visible"/>
                                      </p:to>
                                    </p:set>
                                    <p:animEffect transition="in" filter="wipe(left)">
                                      <p:cBhvr>
                                        <p:cTn id="75" dur="500"/>
                                        <p:tgtEl>
                                          <p:spTgt spid="47">
                                            <p:txEl>
                                              <p:pRg st="6" end="6"/>
                                            </p:txEl>
                                          </p:spTgt>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47">
                                            <p:txEl>
                                              <p:pRg st="7" end="7"/>
                                            </p:txEl>
                                          </p:spTgt>
                                        </p:tgtEl>
                                        <p:attrNameLst>
                                          <p:attrName>style.visibility</p:attrName>
                                        </p:attrNameLst>
                                      </p:cBhvr>
                                      <p:to>
                                        <p:strVal val="visible"/>
                                      </p:to>
                                    </p:set>
                                    <p:animEffect transition="in" filter="wipe(left)">
                                      <p:cBhvr>
                                        <p:cTn id="79" dur="500"/>
                                        <p:tgtEl>
                                          <p:spTgt spid="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feld 83">
            <a:extLst>
              <a:ext uri="{FF2B5EF4-FFF2-40B4-BE49-F238E27FC236}">
                <a16:creationId xmlns:a16="http://schemas.microsoft.com/office/drawing/2014/main" id="{E5F7CDB4-05B4-8404-CF8B-AA0587CB78AE}"/>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Das Zwischenverfahren</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2997131" cy="130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Rechteck: abgerundete Ecken 13">
            <a:extLst>
              <a:ext uri="{FF2B5EF4-FFF2-40B4-BE49-F238E27FC236}">
                <a16:creationId xmlns:a16="http://schemas.microsoft.com/office/drawing/2014/main" id="{D14A0EF9-0C77-C44F-65EF-18DD6646F41D}"/>
              </a:ext>
            </a:extLst>
          </p:cNvPr>
          <p:cNvSpPr/>
          <p:nvPr/>
        </p:nvSpPr>
        <p:spPr>
          <a:xfrm>
            <a:off x="8764762" y="1272032"/>
            <a:ext cx="2843301" cy="540000"/>
          </a:xfrm>
          <a:prstGeom prst="roundRect">
            <a:avLst>
              <a:gd name="adj" fmla="val 5478"/>
            </a:avLst>
          </a:prstGeom>
          <a:gradFill>
            <a:gsLst>
              <a:gs pos="78000">
                <a:srgbClr val="2D923B"/>
              </a:gs>
              <a:gs pos="32000">
                <a:schemeClr val="accent3">
                  <a:lumMod val="75000"/>
                </a:schemeClr>
              </a:gs>
              <a:gs pos="89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 name="Rechteck: abgerundete Ecken 14">
            <a:extLst>
              <a:ext uri="{FF2B5EF4-FFF2-40B4-BE49-F238E27FC236}">
                <a16:creationId xmlns:a16="http://schemas.microsoft.com/office/drawing/2014/main" id="{7BC2EF38-9E6C-9A06-EFA2-D1AA9DFFF631}"/>
              </a:ext>
            </a:extLst>
          </p:cNvPr>
          <p:cNvSpPr/>
          <p:nvPr/>
        </p:nvSpPr>
        <p:spPr>
          <a:xfrm>
            <a:off x="8881973" y="1192382"/>
            <a:ext cx="2843301" cy="54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18BECA6-7530-4515-2734-0125C4600E8F}"/>
              </a:ext>
            </a:extLst>
          </p:cNvPr>
          <p:cNvSpPr txBox="1"/>
          <p:nvPr/>
        </p:nvSpPr>
        <p:spPr>
          <a:xfrm>
            <a:off x="8977846" y="1311955"/>
            <a:ext cx="2306246" cy="369332"/>
          </a:xfrm>
          <a:prstGeom prst="rect">
            <a:avLst/>
          </a:prstGeom>
          <a:noFill/>
        </p:spPr>
        <p:txBody>
          <a:bodyPr wrap="square" rtlCol="0">
            <a:spAutoFit/>
          </a:bodyPr>
          <a:lstStyle/>
          <a:p>
            <a:r>
              <a:rPr lang="de-DE" dirty="0">
                <a:solidFill>
                  <a:schemeClr val="bg1"/>
                </a:solidFill>
              </a:rPr>
              <a:t>Strafbefehlsverfahren</a:t>
            </a:r>
          </a:p>
        </p:txBody>
      </p:sp>
      <p:grpSp>
        <p:nvGrpSpPr>
          <p:cNvPr id="64" name="Gruppieren 63">
            <a:extLst>
              <a:ext uri="{FF2B5EF4-FFF2-40B4-BE49-F238E27FC236}">
                <a16:creationId xmlns:a16="http://schemas.microsoft.com/office/drawing/2014/main" id="{E2502BF6-A2AA-1276-30F7-A63C93F16316}"/>
              </a:ext>
            </a:extLst>
          </p:cNvPr>
          <p:cNvGrpSpPr/>
          <p:nvPr/>
        </p:nvGrpSpPr>
        <p:grpSpPr>
          <a:xfrm>
            <a:off x="4373213" y="1759378"/>
            <a:ext cx="3108562" cy="2867556"/>
            <a:chOff x="4373213" y="1759378"/>
            <a:chExt cx="3108562" cy="2867556"/>
          </a:xfrm>
        </p:grpSpPr>
        <p:sp>
          <p:nvSpPr>
            <p:cNvPr id="3" name="Rechteck: abgerundete Ecken 2">
              <a:extLst>
                <a:ext uri="{FF2B5EF4-FFF2-40B4-BE49-F238E27FC236}">
                  <a16:creationId xmlns:a16="http://schemas.microsoft.com/office/drawing/2014/main" id="{72E5EFAD-1BBB-9D51-4CBB-9E26A54D67F6}"/>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E486D1A1-1426-A10F-E183-7EE66AF948E6}"/>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38E29837-240F-362A-3962-9650BD32DA99}"/>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1EB95950-AF14-CEFB-C096-3CF584B9ADD5}"/>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7369954A-2F5E-8CC1-43E8-594E0C3CCF57}"/>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E4CD4D5B-11DD-5198-27DB-1E47E2D6B486}"/>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Verbinder: gewinkelt 9">
            <a:extLst>
              <a:ext uri="{FF2B5EF4-FFF2-40B4-BE49-F238E27FC236}">
                <a16:creationId xmlns:a16="http://schemas.microsoft.com/office/drawing/2014/main" id="{F2D8901D-3189-C47D-300B-49BCD6172A05}"/>
              </a:ext>
            </a:extLst>
          </p:cNvPr>
          <p:cNvCxnSpPr>
            <a:cxnSpLocks/>
            <a:endCxn id="14" idx="1"/>
          </p:cNvCxnSpPr>
          <p:nvPr/>
        </p:nvCxnSpPr>
        <p:spPr>
          <a:xfrm flipV="1">
            <a:off x="7378988" y="1542032"/>
            <a:ext cx="1385774" cy="135503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hteck: abgerundete Ecken 20">
            <a:extLst>
              <a:ext uri="{FF2B5EF4-FFF2-40B4-BE49-F238E27FC236}">
                <a16:creationId xmlns:a16="http://schemas.microsoft.com/office/drawing/2014/main" id="{0A7F6EAE-2DE1-5117-684F-8E8E5C23C4AE}"/>
              </a:ext>
            </a:extLst>
          </p:cNvPr>
          <p:cNvSpPr/>
          <p:nvPr/>
        </p:nvSpPr>
        <p:spPr>
          <a:xfrm>
            <a:off x="907908" y="1277103"/>
            <a:ext cx="1884075" cy="54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ECBF6233-4758-21C2-0FD6-7B72A58A17D2}"/>
              </a:ext>
            </a:extLst>
          </p:cNvPr>
          <p:cNvSpPr/>
          <p:nvPr/>
        </p:nvSpPr>
        <p:spPr>
          <a:xfrm>
            <a:off x="800100" y="1211482"/>
            <a:ext cx="1884075"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a:extLst>
              <a:ext uri="{FF2B5EF4-FFF2-40B4-BE49-F238E27FC236}">
                <a16:creationId xmlns:a16="http://schemas.microsoft.com/office/drawing/2014/main" id="{9852AEB0-66AC-E59B-1DE9-DFC5513E46B8}"/>
              </a:ext>
            </a:extLst>
          </p:cNvPr>
          <p:cNvSpPr txBox="1"/>
          <p:nvPr/>
        </p:nvSpPr>
        <p:spPr>
          <a:xfrm>
            <a:off x="907908" y="1321351"/>
            <a:ext cx="1886394" cy="369332"/>
          </a:xfrm>
          <a:prstGeom prst="rect">
            <a:avLst/>
          </a:prstGeom>
          <a:noFill/>
        </p:spPr>
        <p:txBody>
          <a:bodyPr wrap="square" rtlCol="0">
            <a:spAutoFit/>
          </a:bodyPr>
          <a:lstStyle/>
          <a:p>
            <a:r>
              <a:rPr lang="de-DE" dirty="0">
                <a:solidFill>
                  <a:schemeClr val="bg1"/>
                </a:solidFill>
              </a:rPr>
              <a:t>Anklageverfahren</a:t>
            </a:r>
          </a:p>
        </p:txBody>
      </p:sp>
      <p:cxnSp>
        <p:nvCxnSpPr>
          <p:cNvPr id="25" name="Verbinder: gewinkelt 24">
            <a:extLst>
              <a:ext uri="{FF2B5EF4-FFF2-40B4-BE49-F238E27FC236}">
                <a16:creationId xmlns:a16="http://schemas.microsoft.com/office/drawing/2014/main" id="{376B6938-872B-E0E1-9AEB-B50047DC8534}"/>
              </a:ext>
            </a:extLst>
          </p:cNvPr>
          <p:cNvCxnSpPr>
            <a:cxnSpLocks/>
            <a:endCxn id="23" idx="3"/>
          </p:cNvCxnSpPr>
          <p:nvPr/>
        </p:nvCxnSpPr>
        <p:spPr>
          <a:xfrm rot="10800000">
            <a:off x="2794303" y="1506018"/>
            <a:ext cx="1756815" cy="140377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hteck: abgerundete Ecken 36">
            <a:extLst>
              <a:ext uri="{FF2B5EF4-FFF2-40B4-BE49-F238E27FC236}">
                <a16:creationId xmlns:a16="http://schemas.microsoft.com/office/drawing/2014/main" id="{DC273F32-D3B7-0C50-0D3E-16E239E78C80}"/>
              </a:ext>
            </a:extLst>
          </p:cNvPr>
          <p:cNvSpPr/>
          <p:nvPr/>
        </p:nvSpPr>
        <p:spPr>
          <a:xfrm>
            <a:off x="3186184" y="5414680"/>
            <a:ext cx="1919083" cy="54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abgerundete Ecken 37">
            <a:extLst>
              <a:ext uri="{FF2B5EF4-FFF2-40B4-BE49-F238E27FC236}">
                <a16:creationId xmlns:a16="http://schemas.microsoft.com/office/drawing/2014/main" id="{EE10CAFE-B6B1-FC5F-B63A-1D2C5CE6623C}"/>
              </a:ext>
            </a:extLst>
          </p:cNvPr>
          <p:cNvSpPr/>
          <p:nvPr/>
        </p:nvSpPr>
        <p:spPr>
          <a:xfrm>
            <a:off x="3291092" y="5489596"/>
            <a:ext cx="1919083"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E8E017B3-904A-5046-3159-413851733806}"/>
              </a:ext>
            </a:extLst>
          </p:cNvPr>
          <p:cNvSpPr txBox="1"/>
          <p:nvPr/>
        </p:nvSpPr>
        <p:spPr>
          <a:xfrm>
            <a:off x="3291092" y="5544211"/>
            <a:ext cx="2121958" cy="369332"/>
          </a:xfrm>
          <a:prstGeom prst="rect">
            <a:avLst/>
          </a:prstGeom>
          <a:noFill/>
        </p:spPr>
        <p:txBody>
          <a:bodyPr wrap="square" rtlCol="0">
            <a:spAutoFit/>
          </a:bodyPr>
          <a:lstStyle/>
          <a:p>
            <a:r>
              <a:rPr lang="de-DE" dirty="0">
                <a:solidFill>
                  <a:schemeClr val="bg1"/>
                </a:solidFill>
              </a:rPr>
              <a:t>Einstellung</a:t>
            </a:r>
          </a:p>
        </p:txBody>
      </p:sp>
      <p:cxnSp>
        <p:nvCxnSpPr>
          <p:cNvPr id="47" name="Verbinder: gewinkelt 46">
            <a:extLst>
              <a:ext uri="{FF2B5EF4-FFF2-40B4-BE49-F238E27FC236}">
                <a16:creationId xmlns:a16="http://schemas.microsoft.com/office/drawing/2014/main" id="{F8198159-F578-DCF1-61EF-40F14BD1880D}"/>
              </a:ext>
            </a:extLst>
          </p:cNvPr>
          <p:cNvCxnSpPr>
            <a:cxnSpLocks/>
            <a:endCxn id="37" idx="0"/>
          </p:cNvCxnSpPr>
          <p:nvPr/>
        </p:nvCxnSpPr>
        <p:spPr>
          <a:xfrm rot="5400000">
            <a:off x="3973887" y="4274610"/>
            <a:ext cx="1311909" cy="968230"/>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902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0A1DD842-8B9E-89ED-AAF7-3E48BC3FF999}"/>
              </a:ext>
            </a:extLst>
          </p:cNvPr>
          <p:cNvSpPr/>
          <p:nvPr/>
        </p:nvSpPr>
        <p:spPr>
          <a:xfrm>
            <a:off x="33032" y="-6210"/>
            <a:ext cx="6878303" cy="1426164"/>
          </a:xfrm>
          <a:prstGeom prst="roundRect">
            <a:avLst>
              <a:gd name="adj" fmla="val 5478"/>
            </a:avLst>
          </a:prstGeom>
          <a:gradFill>
            <a:gsLst>
              <a:gs pos="77000">
                <a:srgbClr val="2D923B"/>
              </a:gs>
              <a:gs pos="30000">
                <a:schemeClr val="accent3">
                  <a:lumMod val="75000"/>
                </a:schemeClr>
              </a:gs>
              <a:gs pos="90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 name="Rechteck: abgerundete Ecken 3">
            <a:extLst>
              <a:ext uri="{FF2B5EF4-FFF2-40B4-BE49-F238E27FC236}">
                <a16:creationId xmlns:a16="http://schemas.microsoft.com/office/drawing/2014/main" id="{E5CA8B5F-9024-7EE5-091C-E3BEB4522CE8}"/>
              </a:ext>
            </a:extLst>
          </p:cNvPr>
          <p:cNvSpPr/>
          <p:nvPr/>
        </p:nvSpPr>
        <p:spPr>
          <a:xfrm>
            <a:off x="316580" y="-216569"/>
            <a:ext cx="6878303" cy="1426164"/>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9ADAEAA-9C6B-7904-1E37-6A0FCBD957CD}"/>
              </a:ext>
            </a:extLst>
          </p:cNvPr>
          <p:cNvSpPr txBox="1"/>
          <p:nvPr/>
        </p:nvSpPr>
        <p:spPr>
          <a:xfrm>
            <a:off x="548510" y="99228"/>
            <a:ext cx="5579099" cy="973248"/>
          </a:xfrm>
          <a:prstGeom prst="rect">
            <a:avLst/>
          </a:prstGeom>
          <a:noFill/>
        </p:spPr>
        <p:txBody>
          <a:bodyPr wrap="square" rtlCol="0">
            <a:spAutoFit/>
          </a:bodyPr>
          <a:lstStyle/>
          <a:p>
            <a:r>
              <a:rPr lang="de-DE" sz="3600" dirty="0">
                <a:solidFill>
                  <a:schemeClr val="bg1"/>
                </a:solidFill>
              </a:rPr>
              <a:t>Strafbefehlsverfahren</a:t>
            </a:r>
          </a:p>
        </p:txBody>
      </p:sp>
      <p:grpSp>
        <p:nvGrpSpPr>
          <p:cNvPr id="6" name="Gruppieren 5">
            <a:extLst>
              <a:ext uri="{FF2B5EF4-FFF2-40B4-BE49-F238E27FC236}">
                <a16:creationId xmlns:a16="http://schemas.microsoft.com/office/drawing/2014/main" id="{ADD17F89-A1B5-F710-89E3-91D9D160B46B}"/>
              </a:ext>
            </a:extLst>
          </p:cNvPr>
          <p:cNvGrpSpPr/>
          <p:nvPr/>
        </p:nvGrpSpPr>
        <p:grpSpPr>
          <a:xfrm>
            <a:off x="-10590677" y="1280893"/>
            <a:ext cx="7520002" cy="7573346"/>
            <a:chOff x="4373213" y="1759378"/>
            <a:chExt cx="3108562" cy="2867556"/>
          </a:xfrm>
        </p:grpSpPr>
        <p:sp>
          <p:nvSpPr>
            <p:cNvPr id="16" name="Rechteck: abgerundete Ecken 15">
              <a:extLst>
                <a:ext uri="{FF2B5EF4-FFF2-40B4-BE49-F238E27FC236}">
                  <a16:creationId xmlns:a16="http://schemas.microsoft.com/office/drawing/2014/main" id="{C375E1B7-5A77-6C65-F82E-B81BC5A8A929}"/>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abgerundete Ecken 16">
              <a:extLst>
                <a:ext uri="{FF2B5EF4-FFF2-40B4-BE49-F238E27FC236}">
                  <a16:creationId xmlns:a16="http://schemas.microsoft.com/office/drawing/2014/main" id="{C5E40D7A-D2AA-B728-038B-A0C200C15D9A}"/>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id="{BDAE4C18-D766-E056-0FB9-6F0CE3561E9A}"/>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57575782-DF50-9C17-EAC1-8BF2FF2CE3D7}"/>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abgerundete Ecken 19">
              <a:extLst>
                <a:ext uri="{FF2B5EF4-FFF2-40B4-BE49-F238E27FC236}">
                  <a16:creationId xmlns:a16="http://schemas.microsoft.com/office/drawing/2014/main" id="{63BE093F-48DA-A4AC-5887-16C219DC66CE}"/>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1091ABD6-7118-6DF7-E8DC-539EDF1528FB}"/>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 name="Verbinder: gewinkelt 6">
            <a:extLst>
              <a:ext uri="{FF2B5EF4-FFF2-40B4-BE49-F238E27FC236}">
                <a16:creationId xmlns:a16="http://schemas.microsoft.com/office/drawing/2014/main" id="{2287FDCB-D9DC-9C68-9570-D94DD0DA41C1}"/>
              </a:ext>
            </a:extLst>
          </p:cNvPr>
          <p:cNvCxnSpPr>
            <a:cxnSpLocks/>
            <a:endCxn id="3" idx="1"/>
          </p:cNvCxnSpPr>
          <p:nvPr/>
        </p:nvCxnSpPr>
        <p:spPr>
          <a:xfrm flipV="1">
            <a:off x="-3319329" y="706873"/>
            <a:ext cx="3352361" cy="3578704"/>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echteck: abgerundete Ecken 7">
            <a:extLst>
              <a:ext uri="{FF2B5EF4-FFF2-40B4-BE49-F238E27FC236}">
                <a16:creationId xmlns:a16="http://schemas.microsoft.com/office/drawing/2014/main" id="{C76309DF-162A-79A3-20EE-E1C7EB67FFCE}"/>
              </a:ext>
            </a:extLst>
          </p:cNvPr>
          <p:cNvSpPr/>
          <p:nvPr/>
        </p:nvSpPr>
        <p:spPr>
          <a:xfrm>
            <a:off x="-18973685" y="7183"/>
            <a:ext cx="4557815" cy="1426164"/>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abgerundete Ecken 8">
            <a:extLst>
              <a:ext uri="{FF2B5EF4-FFF2-40B4-BE49-F238E27FC236}">
                <a16:creationId xmlns:a16="http://schemas.microsoft.com/office/drawing/2014/main" id="{A75B5B20-8243-02B4-1DD2-4D05EF74D8F2}"/>
              </a:ext>
            </a:extLst>
          </p:cNvPr>
          <p:cNvSpPr/>
          <p:nvPr/>
        </p:nvSpPr>
        <p:spPr>
          <a:xfrm>
            <a:off x="-19234486" y="-166125"/>
            <a:ext cx="4557815" cy="1426164"/>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CAF30B2F-F36B-512B-6F1E-9DC5DDDA307F}"/>
              </a:ext>
            </a:extLst>
          </p:cNvPr>
          <p:cNvSpPr txBox="1"/>
          <p:nvPr/>
        </p:nvSpPr>
        <p:spPr>
          <a:xfrm>
            <a:off x="-18973685" y="124044"/>
            <a:ext cx="4563425" cy="975422"/>
          </a:xfrm>
          <a:prstGeom prst="rect">
            <a:avLst/>
          </a:prstGeom>
          <a:noFill/>
        </p:spPr>
        <p:txBody>
          <a:bodyPr wrap="square" rtlCol="0">
            <a:spAutoFit/>
          </a:bodyPr>
          <a:lstStyle/>
          <a:p>
            <a:r>
              <a:rPr lang="de-DE" dirty="0">
                <a:solidFill>
                  <a:schemeClr val="bg1"/>
                </a:solidFill>
              </a:rPr>
              <a:t>Anklageverfahren</a:t>
            </a:r>
          </a:p>
        </p:txBody>
      </p:sp>
      <p:cxnSp>
        <p:nvCxnSpPr>
          <p:cNvPr id="11" name="Verbinder: gewinkelt 10">
            <a:extLst>
              <a:ext uri="{FF2B5EF4-FFF2-40B4-BE49-F238E27FC236}">
                <a16:creationId xmlns:a16="http://schemas.microsoft.com/office/drawing/2014/main" id="{534B45DA-98DF-6891-E522-593E86F02EFC}"/>
              </a:ext>
            </a:extLst>
          </p:cNvPr>
          <p:cNvCxnSpPr>
            <a:cxnSpLocks/>
            <a:endCxn id="10" idx="3"/>
          </p:cNvCxnSpPr>
          <p:nvPr/>
        </p:nvCxnSpPr>
        <p:spPr>
          <a:xfrm rot="10800000">
            <a:off x="-14410258" y="611757"/>
            <a:ext cx="4249956" cy="3707429"/>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Rechteck: abgerundete Ecken 11">
            <a:extLst>
              <a:ext uri="{FF2B5EF4-FFF2-40B4-BE49-F238E27FC236}">
                <a16:creationId xmlns:a16="http://schemas.microsoft.com/office/drawing/2014/main" id="{1DBA41A1-5BC0-CFFC-D4C4-87FA2467A987}"/>
              </a:ext>
            </a:extLst>
          </p:cNvPr>
          <p:cNvSpPr/>
          <p:nvPr/>
        </p:nvSpPr>
        <p:spPr>
          <a:xfrm>
            <a:off x="-13462249" y="10934712"/>
            <a:ext cx="4642503" cy="1426164"/>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BF1332FA-E14D-5572-1B06-92AC15E88B8B}"/>
              </a:ext>
            </a:extLst>
          </p:cNvPr>
          <p:cNvSpPr/>
          <p:nvPr/>
        </p:nvSpPr>
        <p:spPr>
          <a:xfrm>
            <a:off x="-13208463" y="11132569"/>
            <a:ext cx="4642503" cy="1426164"/>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F68F2B51-BB15-8FD0-D490-F17F846C19ED}"/>
              </a:ext>
            </a:extLst>
          </p:cNvPr>
          <p:cNvSpPr txBox="1"/>
          <p:nvPr/>
        </p:nvSpPr>
        <p:spPr>
          <a:xfrm>
            <a:off x="-13208463" y="11276809"/>
            <a:ext cx="5133283" cy="975422"/>
          </a:xfrm>
          <a:prstGeom prst="rect">
            <a:avLst/>
          </a:prstGeom>
          <a:noFill/>
        </p:spPr>
        <p:txBody>
          <a:bodyPr wrap="square" rtlCol="0">
            <a:spAutoFit/>
          </a:bodyPr>
          <a:lstStyle/>
          <a:p>
            <a:r>
              <a:rPr lang="de-DE" dirty="0">
                <a:solidFill>
                  <a:schemeClr val="bg1"/>
                </a:solidFill>
              </a:rPr>
              <a:t>Einstellung</a:t>
            </a:r>
          </a:p>
        </p:txBody>
      </p:sp>
      <p:cxnSp>
        <p:nvCxnSpPr>
          <p:cNvPr id="15" name="Verbinder: gewinkelt 14">
            <a:extLst>
              <a:ext uri="{FF2B5EF4-FFF2-40B4-BE49-F238E27FC236}">
                <a16:creationId xmlns:a16="http://schemas.microsoft.com/office/drawing/2014/main" id="{E0E1E4A1-D502-50FB-7CD7-CEF2DE6DD503}"/>
              </a:ext>
            </a:extLst>
          </p:cNvPr>
          <p:cNvCxnSpPr>
            <a:cxnSpLocks/>
            <a:endCxn id="12" idx="0"/>
          </p:cNvCxnSpPr>
          <p:nvPr/>
        </p:nvCxnSpPr>
        <p:spPr>
          <a:xfrm rot="5400000">
            <a:off x="-11702266" y="8031170"/>
            <a:ext cx="3464811" cy="2342270"/>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Rechteck 24">
            <a:extLst>
              <a:ext uri="{FF2B5EF4-FFF2-40B4-BE49-F238E27FC236}">
                <a16:creationId xmlns:a16="http://schemas.microsoft.com/office/drawing/2014/main" id="{6D17F0FD-ADF0-7C6C-89BB-2AF5025F472A}"/>
              </a:ext>
            </a:extLst>
          </p:cNvPr>
          <p:cNvSpPr/>
          <p:nvPr/>
        </p:nvSpPr>
        <p:spPr>
          <a:xfrm>
            <a:off x="-24223" y="1318437"/>
            <a:ext cx="4031082" cy="553956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winkliges Dreieck 63">
            <a:extLst>
              <a:ext uri="{FF2B5EF4-FFF2-40B4-BE49-F238E27FC236}">
                <a16:creationId xmlns:a16="http://schemas.microsoft.com/office/drawing/2014/main" id="{52A5A929-0C0C-2485-05E4-3060A9D34B25}"/>
              </a:ext>
            </a:extLst>
          </p:cNvPr>
          <p:cNvSpPr/>
          <p:nvPr/>
        </p:nvSpPr>
        <p:spPr>
          <a:xfrm rot="5400000" flipV="1">
            <a:off x="4460" y="1809237"/>
            <a:ext cx="23056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25F80B6D-8715-889A-7668-CD8002EB92BC}"/>
              </a:ext>
            </a:extLst>
          </p:cNvPr>
          <p:cNvSpPr/>
          <p:nvPr/>
        </p:nvSpPr>
        <p:spPr>
          <a:xfrm>
            <a:off x="99969" y="1449224"/>
            <a:ext cx="3759356" cy="5292289"/>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Entscheidung:</a:t>
            </a:r>
          </a:p>
          <a:p>
            <a:pPr marL="742950" lvl="1" indent="-285750">
              <a:buFont typeface="Arial" panose="020B0604020202020204" pitchFamily="34" charset="0"/>
              <a:buChar char="•"/>
            </a:pPr>
            <a:r>
              <a:rPr lang="de-DE" dirty="0">
                <a:solidFill>
                  <a:schemeClr val="tx1"/>
                </a:solidFill>
              </a:rPr>
              <a:t>Erlass des Strafbefehls gem.   </a:t>
            </a:r>
            <a:r>
              <a:rPr lang="de-DE" dirty="0">
                <a:solidFill>
                  <a:srgbClr val="C00000"/>
                </a:solidFill>
              </a:rPr>
              <a:t>§ 408 Abs. 3 S. 1 StPO</a:t>
            </a:r>
          </a:p>
          <a:p>
            <a:r>
              <a:rPr lang="de-DE" dirty="0">
                <a:solidFill>
                  <a:schemeClr val="tx1"/>
                </a:solidFill>
                <a:highlight>
                  <a:srgbClr val="83CBEB"/>
                </a:highlight>
              </a:rPr>
              <a:t>Anfechtbar:</a:t>
            </a:r>
          </a:p>
          <a:p>
            <a:pPr marL="742950" lvl="1" indent="-285750">
              <a:buFont typeface="Arial" panose="020B0604020202020204" pitchFamily="34" charset="0"/>
              <a:buChar char="•"/>
            </a:pPr>
            <a:r>
              <a:rPr lang="de-DE" dirty="0">
                <a:solidFill>
                  <a:schemeClr val="tx1"/>
                </a:solidFill>
              </a:rPr>
              <a:t>Ja, gem. </a:t>
            </a:r>
            <a:r>
              <a:rPr lang="de-DE" dirty="0">
                <a:solidFill>
                  <a:srgbClr val="C00000"/>
                </a:solidFill>
              </a:rPr>
              <a:t>§ 410 Abs. 1 S. 1 StPO</a:t>
            </a:r>
          </a:p>
          <a:p>
            <a:r>
              <a:rPr lang="de-DE" dirty="0">
                <a:solidFill>
                  <a:schemeClr val="tx1"/>
                </a:solidFill>
                <a:highlight>
                  <a:srgbClr val="99FFCC"/>
                </a:highlight>
              </a:rPr>
              <a:t>Besonderheit:</a:t>
            </a:r>
          </a:p>
          <a:p>
            <a:pPr marL="742950" lvl="1" indent="-285750">
              <a:buFont typeface="Arial" panose="020B0604020202020204" pitchFamily="34" charset="0"/>
              <a:buChar char="•"/>
            </a:pPr>
            <a:r>
              <a:rPr lang="de-DE" dirty="0">
                <a:solidFill>
                  <a:schemeClr val="tx1"/>
                </a:solidFill>
              </a:rPr>
              <a:t>Einspruch kann beschränkt werden </a:t>
            </a:r>
            <a:r>
              <a:rPr lang="de-DE" dirty="0">
                <a:solidFill>
                  <a:srgbClr val="C00000"/>
                </a:solidFill>
              </a:rPr>
              <a:t>§ 410 Abs. 2 StPO</a:t>
            </a:r>
          </a:p>
          <a:p>
            <a:pPr marL="742950" lvl="1" indent="-285750">
              <a:buFont typeface="Arial" panose="020B0604020202020204" pitchFamily="34" charset="0"/>
              <a:buChar char="•"/>
            </a:pPr>
            <a:r>
              <a:rPr lang="de-DE" dirty="0">
                <a:solidFill>
                  <a:schemeClr val="tx1"/>
                </a:solidFill>
              </a:rPr>
              <a:t>Rechtskräftiger Strafbefehl steht einem rechtskräftigen Urteil gleich </a:t>
            </a:r>
            <a:r>
              <a:rPr lang="de-DE" dirty="0">
                <a:solidFill>
                  <a:srgbClr val="C00000"/>
                </a:solidFill>
              </a:rPr>
              <a:t>§ 410 Abs. 3 StPO</a:t>
            </a:r>
          </a:p>
        </p:txBody>
      </p:sp>
      <p:sp>
        <p:nvSpPr>
          <p:cNvPr id="50" name="Rechteck 49">
            <a:extLst>
              <a:ext uri="{FF2B5EF4-FFF2-40B4-BE49-F238E27FC236}">
                <a16:creationId xmlns:a16="http://schemas.microsoft.com/office/drawing/2014/main" id="{24C7EB87-FFE6-C6FF-6641-1F29AB6DD5FF}"/>
              </a:ext>
            </a:extLst>
          </p:cNvPr>
          <p:cNvSpPr/>
          <p:nvPr/>
        </p:nvSpPr>
        <p:spPr>
          <a:xfrm>
            <a:off x="4064114" y="1313231"/>
            <a:ext cx="4058080" cy="553956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winkliges Dreieck 60">
            <a:extLst>
              <a:ext uri="{FF2B5EF4-FFF2-40B4-BE49-F238E27FC236}">
                <a16:creationId xmlns:a16="http://schemas.microsoft.com/office/drawing/2014/main" id="{DA5455DA-1F82-D329-2BE9-BE261F4C4A9B}"/>
              </a:ext>
            </a:extLst>
          </p:cNvPr>
          <p:cNvSpPr/>
          <p:nvPr/>
        </p:nvSpPr>
        <p:spPr>
          <a:xfrm rot="5400000" flipV="1">
            <a:off x="4035748" y="1810611"/>
            <a:ext cx="23056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D6A78B98-C30F-669B-19AD-32CD55D37E61}"/>
              </a:ext>
            </a:extLst>
          </p:cNvPr>
          <p:cNvSpPr/>
          <p:nvPr/>
        </p:nvSpPr>
        <p:spPr>
          <a:xfrm>
            <a:off x="4151031" y="1419954"/>
            <a:ext cx="3874833" cy="5292289"/>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Entscheidung:</a:t>
            </a:r>
          </a:p>
          <a:p>
            <a:pPr marL="742950" lvl="1" indent="-285750">
              <a:buFont typeface="Arial" panose="020B0604020202020204" pitchFamily="34" charset="0"/>
              <a:buChar char="•"/>
            </a:pPr>
            <a:r>
              <a:rPr lang="de-DE" dirty="0">
                <a:solidFill>
                  <a:schemeClr val="tx1"/>
                </a:solidFill>
              </a:rPr>
              <a:t>Ablehnung des Erlass, gem.      </a:t>
            </a:r>
            <a:r>
              <a:rPr lang="de-DE" dirty="0">
                <a:solidFill>
                  <a:srgbClr val="C00000"/>
                </a:solidFill>
              </a:rPr>
              <a:t>§ 408 Abs. 2 S. 1 StPO</a:t>
            </a:r>
          </a:p>
          <a:p>
            <a:r>
              <a:rPr lang="de-DE" dirty="0">
                <a:solidFill>
                  <a:schemeClr val="tx1"/>
                </a:solidFill>
                <a:highlight>
                  <a:srgbClr val="83CBEB"/>
                </a:highlight>
              </a:rPr>
              <a:t>Anfechtbar:</a:t>
            </a:r>
          </a:p>
          <a:p>
            <a:pPr marL="742950" lvl="1" indent="-285750">
              <a:buFont typeface="Arial" panose="020B0604020202020204" pitchFamily="34" charset="0"/>
              <a:buChar char="•"/>
            </a:pPr>
            <a:r>
              <a:rPr lang="de-DE" dirty="0">
                <a:solidFill>
                  <a:schemeClr val="tx1"/>
                </a:solidFill>
              </a:rPr>
              <a:t>Ja, gem. </a:t>
            </a:r>
            <a:r>
              <a:rPr lang="de-DE" dirty="0">
                <a:solidFill>
                  <a:srgbClr val="C00000"/>
                </a:solidFill>
              </a:rPr>
              <a:t>§ 408 Abs. 2 S. 2 StPO i. V. m. § 210 Abs. 2 StPO</a:t>
            </a:r>
          </a:p>
        </p:txBody>
      </p:sp>
      <p:sp>
        <p:nvSpPr>
          <p:cNvPr id="55" name="Rechteck 54">
            <a:extLst>
              <a:ext uri="{FF2B5EF4-FFF2-40B4-BE49-F238E27FC236}">
                <a16:creationId xmlns:a16="http://schemas.microsoft.com/office/drawing/2014/main" id="{5B49F6FB-130C-7D50-965F-124007E50299}"/>
              </a:ext>
            </a:extLst>
          </p:cNvPr>
          <p:cNvSpPr/>
          <p:nvPr/>
        </p:nvSpPr>
        <p:spPr>
          <a:xfrm>
            <a:off x="8181625" y="1318437"/>
            <a:ext cx="4031082" cy="553956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winkliges Dreieck 55">
            <a:extLst>
              <a:ext uri="{FF2B5EF4-FFF2-40B4-BE49-F238E27FC236}">
                <a16:creationId xmlns:a16="http://schemas.microsoft.com/office/drawing/2014/main" id="{E4A51CC8-2BBF-4F1B-F770-92C63C9305C6}"/>
              </a:ext>
            </a:extLst>
          </p:cNvPr>
          <p:cNvSpPr/>
          <p:nvPr/>
        </p:nvSpPr>
        <p:spPr>
          <a:xfrm rot="5400000" flipV="1">
            <a:off x="8166424" y="1810611"/>
            <a:ext cx="23056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91BFC133-D911-08F1-C8CA-8581D9675AAF}"/>
              </a:ext>
            </a:extLst>
          </p:cNvPr>
          <p:cNvSpPr/>
          <p:nvPr/>
        </p:nvSpPr>
        <p:spPr>
          <a:xfrm>
            <a:off x="8282640" y="1449224"/>
            <a:ext cx="3809391" cy="5292289"/>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Entscheidung:</a:t>
            </a:r>
          </a:p>
          <a:p>
            <a:pPr marL="742950" lvl="1" indent="-285750">
              <a:buFont typeface="Arial" panose="020B0604020202020204" pitchFamily="34" charset="0"/>
              <a:buChar char="•"/>
            </a:pPr>
            <a:r>
              <a:rPr lang="de-DE" dirty="0">
                <a:solidFill>
                  <a:schemeClr val="tx1"/>
                </a:solidFill>
              </a:rPr>
              <a:t>Anberaumung einer Hauptverhandlung, gem. </a:t>
            </a:r>
            <a:r>
              <a:rPr lang="de-DE" dirty="0">
                <a:solidFill>
                  <a:srgbClr val="C00000"/>
                </a:solidFill>
              </a:rPr>
              <a:t>§ 408 Abs. 3 S. 2 StPO</a:t>
            </a:r>
          </a:p>
          <a:p>
            <a:r>
              <a:rPr lang="de-DE" dirty="0">
                <a:solidFill>
                  <a:schemeClr val="tx1"/>
                </a:solidFill>
                <a:highlight>
                  <a:srgbClr val="83CBEB"/>
                </a:highlight>
              </a:rPr>
              <a:t>Anfechtbar:</a:t>
            </a:r>
          </a:p>
          <a:p>
            <a:pPr marL="742950" lvl="1" indent="-285750">
              <a:buFont typeface="Arial" panose="020B0604020202020204" pitchFamily="34" charset="0"/>
              <a:buChar char="•"/>
            </a:pPr>
            <a:r>
              <a:rPr lang="de-DE" dirty="0">
                <a:solidFill>
                  <a:schemeClr val="tx1"/>
                </a:solidFill>
              </a:rPr>
              <a:t>Nein</a:t>
            </a:r>
            <a:endParaRPr lang="de-DE" dirty="0">
              <a:solidFill>
                <a:srgbClr val="C00000"/>
              </a:solidFill>
            </a:endParaRPr>
          </a:p>
          <a:p>
            <a:r>
              <a:rPr lang="de-DE" dirty="0">
                <a:solidFill>
                  <a:schemeClr val="tx1"/>
                </a:solidFill>
                <a:highlight>
                  <a:srgbClr val="99FFCC"/>
                </a:highlight>
              </a:rPr>
              <a:t>Besonderheit:</a:t>
            </a:r>
          </a:p>
          <a:p>
            <a:pPr marL="742950" lvl="1" indent="-285750">
              <a:buFont typeface="Arial" panose="020B0604020202020204" pitchFamily="34" charset="0"/>
              <a:buChar char="•"/>
            </a:pPr>
            <a:r>
              <a:rPr lang="de-DE" dirty="0">
                <a:solidFill>
                  <a:schemeClr val="tx1"/>
                </a:solidFill>
              </a:rPr>
              <a:t>Strafbefehlsantrag ohne Rechtsfolgen muss mitgeschickt werden </a:t>
            </a:r>
            <a:r>
              <a:rPr lang="de-DE" dirty="0">
                <a:solidFill>
                  <a:srgbClr val="C00000"/>
                </a:solidFill>
              </a:rPr>
              <a:t>§ 408 Abs. 3 S. 3 StPO</a:t>
            </a:r>
          </a:p>
          <a:p>
            <a:pPr marL="742950" lvl="1" indent="-285750">
              <a:buFont typeface="Arial" panose="020B0604020202020204" pitchFamily="34" charset="0"/>
              <a:buChar char="•"/>
            </a:pPr>
            <a:r>
              <a:rPr lang="de-DE" dirty="0">
                <a:solidFill>
                  <a:schemeClr val="tx1"/>
                </a:solidFill>
              </a:rPr>
              <a:t>Verfahren geht in das mündliche Verfahren über</a:t>
            </a:r>
          </a:p>
        </p:txBody>
      </p:sp>
      <p:sp>
        <p:nvSpPr>
          <p:cNvPr id="58" name="Rechteck 57">
            <a:extLst>
              <a:ext uri="{FF2B5EF4-FFF2-40B4-BE49-F238E27FC236}">
                <a16:creationId xmlns:a16="http://schemas.microsoft.com/office/drawing/2014/main" id="{A756FD49-9EC4-58FD-5B0F-6C42E41D4FB1}"/>
              </a:ext>
            </a:extLst>
          </p:cNvPr>
          <p:cNvSpPr/>
          <p:nvPr/>
        </p:nvSpPr>
        <p:spPr>
          <a:xfrm>
            <a:off x="8161964" y="1513161"/>
            <a:ext cx="3187709" cy="325971"/>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9" name="Textfeld 58">
            <a:extLst>
              <a:ext uri="{FF2B5EF4-FFF2-40B4-BE49-F238E27FC236}">
                <a16:creationId xmlns:a16="http://schemas.microsoft.com/office/drawing/2014/main" id="{28124D03-3E82-35BB-6A79-0B6851678775}"/>
              </a:ext>
            </a:extLst>
          </p:cNvPr>
          <p:cNvSpPr txBox="1"/>
          <p:nvPr/>
        </p:nvSpPr>
        <p:spPr>
          <a:xfrm>
            <a:off x="8281707" y="1460107"/>
            <a:ext cx="2602024" cy="400110"/>
          </a:xfrm>
          <a:prstGeom prst="rect">
            <a:avLst/>
          </a:prstGeom>
          <a:noFill/>
        </p:spPr>
        <p:txBody>
          <a:bodyPr wrap="square" rtlCol="0">
            <a:spAutoFit/>
          </a:bodyPr>
          <a:lstStyle/>
          <a:p>
            <a:r>
              <a:rPr lang="de-DE" sz="2000" dirty="0">
                <a:effectLst>
                  <a:outerShdw blurRad="38100" dist="38100" dir="2700000" algn="tl">
                    <a:srgbClr val="000000">
                      <a:alpha val="43137"/>
                    </a:srgbClr>
                  </a:outerShdw>
                </a:effectLst>
              </a:rPr>
              <a:t>Bedenken des Richters</a:t>
            </a:r>
          </a:p>
        </p:txBody>
      </p:sp>
      <p:sp>
        <p:nvSpPr>
          <p:cNvPr id="62" name="Rechteck 61">
            <a:extLst>
              <a:ext uri="{FF2B5EF4-FFF2-40B4-BE49-F238E27FC236}">
                <a16:creationId xmlns:a16="http://schemas.microsoft.com/office/drawing/2014/main" id="{DEFD8CDF-D3D7-9E80-53D0-CA7EDCBB8A2E}"/>
              </a:ext>
            </a:extLst>
          </p:cNvPr>
          <p:cNvSpPr/>
          <p:nvPr/>
        </p:nvSpPr>
        <p:spPr>
          <a:xfrm>
            <a:off x="4031288" y="1513161"/>
            <a:ext cx="3476417" cy="325971"/>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3" name="Textfeld 62">
            <a:extLst>
              <a:ext uri="{FF2B5EF4-FFF2-40B4-BE49-F238E27FC236}">
                <a16:creationId xmlns:a16="http://schemas.microsoft.com/office/drawing/2014/main" id="{0A56A644-DC9C-78BB-F0D1-36CC79686AFC}"/>
              </a:ext>
            </a:extLst>
          </p:cNvPr>
          <p:cNvSpPr txBox="1"/>
          <p:nvPr/>
        </p:nvSpPr>
        <p:spPr>
          <a:xfrm>
            <a:off x="4066809" y="1472139"/>
            <a:ext cx="3874832" cy="400110"/>
          </a:xfrm>
          <a:prstGeom prst="rect">
            <a:avLst/>
          </a:prstGeom>
          <a:noFill/>
        </p:spPr>
        <p:txBody>
          <a:bodyPr wrap="square" rtlCol="0">
            <a:spAutoFit/>
          </a:bodyPr>
          <a:lstStyle/>
          <a:p>
            <a:r>
              <a:rPr lang="de-DE" sz="2000" dirty="0">
                <a:effectLst>
                  <a:outerShdw blurRad="38100" dist="38100" dir="2700000" algn="tl">
                    <a:srgbClr val="000000">
                      <a:alpha val="43137"/>
                    </a:srgbClr>
                  </a:outerShdw>
                </a:effectLst>
              </a:rPr>
              <a:t>Kein hinreichender Tatverdacht</a:t>
            </a:r>
          </a:p>
        </p:txBody>
      </p:sp>
      <p:sp>
        <p:nvSpPr>
          <p:cNvPr id="65" name="Rechteck 64">
            <a:extLst>
              <a:ext uri="{FF2B5EF4-FFF2-40B4-BE49-F238E27FC236}">
                <a16:creationId xmlns:a16="http://schemas.microsoft.com/office/drawing/2014/main" id="{9831A1CB-3509-0F7E-2E0D-876EB5655E70}"/>
              </a:ext>
            </a:extLst>
          </p:cNvPr>
          <p:cNvSpPr/>
          <p:nvPr/>
        </p:nvSpPr>
        <p:spPr>
          <a:xfrm>
            <a:off x="0" y="1511787"/>
            <a:ext cx="3187709" cy="325971"/>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6" name="Textfeld 65">
            <a:extLst>
              <a:ext uri="{FF2B5EF4-FFF2-40B4-BE49-F238E27FC236}">
                <a16:creationId xmlns:a16="http://schemas.microsoft.com/office/drawing/2014/main" id="{0915DB2F-44AA-B382-45F1-8AD9BC14671A}"/>
              </a:ext>
            </a:extLst>
          </p:cNvPr>
          <p:cNvSpPr txBox="1"/>
          <p:nvPr/>
        </p:nvSpPr>
        <p:spPr>
          <a:xfrm>
            <a:off x="71615" y="1470765"/>
            <a:ext cx="3288930" cy="400110"/>
          </a:xfrm>
          <a:prstGeom prst="rect">
            <a:avLst/>
          </a:prstGeom>
          <a:noFill/>
        </p:spPr>
        <p:txBody>
          <a:bodyPr wrap="square" rtlCol="0">
            <a:spAutoFit/>
          </a:bodyPr>
          <a:lstStyle/>
          <a:p>
            <a:r>
              <a:rPr lang="de-DE" sz="2000" dirty="0">
                <a:effectLst>
                  <a:outerShdw blurRad="38100" dist="38100" dir="2700000" algn="tl">
                    <a:srgbClr val="000000">
                      <a:alpha val="43137"/>
                    </a:srgbClr>
                  </a:outerShdw>
                </a:effectLst>
              </a:rPr>
              <a:t>Hinreichender Tatverdacht</a:t>
            </a:r>
          </a:p>
        </p:txBody>
      </p:sp>
    </p:spTree>
    <p:extLst>
      <p:ext uri="{BB962C8B-B14F-4D97-AF65-F5344CB8AC3E}">
        <p14:creationId xmlns:p14="http://schemas.microsoft.com/office/powerpoint/2010/main" val="54675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7">
                                            <p:txEl>
                                              <p:pRg st="1" end="1"/>
                                            </p:txEl>
                                          </p:spTgt>
                                        </p:tgtEl>
                                        <p:attrNameLst>
                                          <p:attrName>style.visibility</p:attrName>
                                        </p:attrNameLst>
                                      </p:cBhvr>
                                      <p:to>
                                        <p:strVal val="visible"/>
                                      </p:to>
                                    </p:set>
                                    <p:animEffect transition="in" filter="wipe(left)">
                                      <p:cBhvr>
                                        <p:cTn id="16" dur="500"/>
                                        <p:tgtEl>
                                          <p:spTgt spid="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animEffect transition="in" filter="wipe(left)">
                                      <p:cBhvr>
                                        <p:cTn id="21" dur="500"/>
                                        <p:tgtEl>
                                          <p:spTgt spid="27">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Effect transition="in" filter="wipe(left)">
                                      <p:cBhvr>
                                        <p:cTn id="25" dur="500"/>
                                        <p:tgtEl>
                                          <p:spTgt spid="2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left)">
                                      <p:cBhvr>
                                        <p:cTn id="30" dur="500"/>
                                        <p:tgtEl>
                                          <p:spTgt spid="27">
                                            <p:txEl>
                                              <p:pRg st="4" end="4"/>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7">
                                            <p:txEl>
                                              <p:pRg st="5" end="5"/>
                                            </p:txEl>
                                          </p:spTgt>
                                        </p:tgtEl>
                                        <p:attrNameLst>
                                          <p:attrName>style.visibility</p:attrName>
                                        </p:attrNameLst>
                                      </p:cBhvr>
                                      <p:to>
                                        <p:strVal val="visible"/>
                                      </p:to>
                                    </p:set>
                                    <p:animEffect transition="in" filter="wipe(left)">
                                      <p:cBhvr>
                                        <p:cTn id="34" dur="500"/>
                                        <p:tgtEl>
                                          <p:spTgt spid="27">
                                            <p:txEl>
                                              <p:pRg st="5" end="5"/>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7">
                                            <p:txEl>
                                              <p:pRg st="6" end="6"/>
                                            </p:txEl>
                                          </p:spTgt>
                                        </p:tgtEl>
                                        <p:attrNameLst>
                                          <p:attrName>style.visibility</p:attrName>
                                        </p:attrNameLst>
                                      </p:cBhvr>
                                      <p:to>
                                        <p:strVal val="visible"/>
                                      </p:to>
                                    </p:set>
                                    <p:animEffect transition="in" filter="wipe(left)">
                                      <p:cBhvr>
                                        <p:cTn id="38" dur="500"/>
                                        <p:tgtEl>
                                          <p:spTgt spid="2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2">
                                            <p:txEl>
                                              <p:pRg st="1" end="1"/>
                                            </p:txEl>
                                          </p:spTgt>
                                        </p:tgtEl>
                                        <p:attrNameLst>
                                          <p:attrName>style.visibility</p:attrName>
                                        </p:attrNameLst>
                                      </p:cBhvr>
                                      <p:to>
                                        <p:strVal val="visible"/>
                                      </p:to>
                                    </p:set>
                                    <p:animEffect transition="in" filter="wipe(left)">
                                      <p:cBhvr>
                                        <p:cTn id="43" dur="500"/>
                                        <p:tgtEl>
                                          <p:spTgt spid="5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2">
                                            <p:txEl>
                                              <p:pRg st="2" end="2"/>
                                            </p:txEl>
                                          </p:spTgt>
                                        </p:tgtEl>
                                        <p:attrNameLst>
                                          <p:attrName>style.visibility</p:attrName>
                                        </p:attrNameLst>
                                      </p:cBhvr>
                                      <p:to>
                                        <p:strVal val="visible"/>
                                      </p:to>
                                    </p:set>
                                    <p:animEffect transition="in" filter="wipe(left)">
                                      <p:cBhvr>
                                        <p:cTn id="48" dur="500"/>
                                        <p:tgtEl>
                                          <p:spTgt spid="52">
                                            <p:txEl>
                                              <p:pRg st="2" end="2"/>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52">
                                            <p:txEl>
                                              <p:pRg st="3" end="3"/>
                                            </p:txEl>
                                          </p:spTgt>
                                        </p:tgtEl>
                                        <p:attrNameLst>
                                          <p:attrName>style.visibility</p:attrName>
                                        </p:attrNameLst>
                                      </p:cBhvr>
                                      <p:to>
                                        <p:strVal val="visible"/>
                                      </p:to>
                                    </p:set>
                                    <p:animEffect transition="in" filter="wipe(left)">
                                      <p:cBhvr>
                                        <p:cTn id="52" dur="500"/>
                                        <p:tgtEl>
                                          <p:spTgt spid="5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left)">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7">
                                            <p:txEl>
                                              <p:pRg st="0" end="0"/>
                                            </p:txEl>
                                          </p:spTgt>
                                        </p:tgtEl>
                                        <p:attrNameLst>
                                          <p:attrName>style.visibility</p:attrName>
                                        </p:attrNameLst>
                                      </p:cBhvr>
                                      <p:to>
                                        <p:strVal val="visible"/>
                                      </p:to>
                                    </p:set>
                                    <p:animEffect transition="in" filter="wipe(left)">
                                      <p:cBhvr>
                                        <p:cTn id="62" dur="500"/>
                                        <p:tgtEl>
                                          <p:spTgt spid="57">
                                            <p:txEl>
                                              <p:pRg st="0" end="0"/>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57">
                                            <p:txEl>
                                              <p:pRg st="1" end="1"/>
                                            </p:txEl>
                                          </p:spTgt>
                                        </p:tgtEl>
                                        <p:attrNameLst>
                                          <p:attrName>style.visibility</p:attrName>
                                        </p:attrNameLst>
                                      </p:cBhvr>
                                      <p:to>
                                        <p:strVal val="visible"/>
                                      </p:to>
                                    </p:set>
                                    <p:animEffect transition="in" filter="wipe(left)">
                                      <p:cBhvr>
                                        <p:cTn id="66" dur="500"/>
                                        <p:tgtEl>
                                          <p:spTgt spid="57">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57">
                                            <p:txEl>
                                              <p:pRg st="2" end="2"/>
                                            </p:txEl>
                                          </p:spTgt>
                                        </p:tgtEl>
                                        <p:attrNameLst>
                                          <p:attrName>style.visibility</p:attrName>
                                        </p:attrNameLst>
                                      </p:cBhvr>
                                      <p:to>
                                        <p:strVal val="visible"/>
                                      </p:to>
                                    </p:set>
                                    <p:animEffect transition="in" filter="wipe(left)">
                                      <p:cBhvr>
                                        <p:cTn id="71" dur="500"/>
                                        <p:tgtEl>
                                          <p:spTgt spid="57">
                                            <p:txEl>
                                              <p:pRg st="2" end="2"/>
                                            </p:txEl>
                                          </p:spTgt>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57">
                                            <p:txEl>
                                              <p:pRg st="3" end="3"/>
                                            </p:txEl>
                                          </p:spTgt>
                                        </p:tgtEl>
                                        <p:attrNameLst>
                                          <p:attrName>style.visibility</p:attrName>
                                        </p:attrNameLst>
                                      </p:cBhvr>
                                      <p:to>
                                        <p:strVal val="visible"/>
                                      </p:to>
                                    </p:set>
                                    <p:animEffect transition="in" filter="wipe(left)">
                                      <p:cBhvr>
                                        <p:cTn id="75" dur="500"/>
                                        <p:tgtEl>
                                          <p:spTgt spid="57">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7">
                                            <p:txEl>
                                              <p:pRg st="4" end="4"/>
                                            </p:txEl>
                                          </p:spTgt>
                                        </p:tgtEl>
                                        <p:attrNameLst>
                                          <p:attrName>style.visibility</p:attrName>
                                        </p:attrNameLst>
                                      </p:cBhvr>
                                      <p:to>
                                        <p:strVal val="visible"/>
                                      </p:to>
                                    </p:set>
                                    <p:animEffect transition="in" filter="wipe(left)">
                                      <p:cBhvr>
                                        <p:cTn id="80" dur="500"/>
                                        <p:tgtEl>
                                          <p:spTgt spid="57">
                                            <p:txEl>
                                              <p:pRg st="4" end="4"/>
                                            </p:txEl>
                                          </p:spTgt>
                                        </p:tgtEl>
                                      </p:cBhvr>
                                    </p:animEffec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57">
                                            <p:txEl>
                                              <p:pRg st="5" end="5"/>
                                            </p:txEl>
                                          </p:spTgt>
                                        </p:tgtEl>
                                        <p:attrNameLst>
                                          <p:attrName>style.visibility</p:attrName>
                                        </p:attrNameLst>
                                      </p:cBhvr>
                                      <p:to>
                                        <p:strVal val="visible"/>
                                      </p:to>
                                    </p:set>
                                    <p:animEffect transition="in" filter="wipe(left)">
                                      <p:cBhvr>
                                        <p:cTn id="84" dur="500"/>
                                        <p:tgtEl>
                                          <p:spTgt spid="57">
                                            <p:txEl>
                                              <p:pRg st="5" end="5"/>
                                            </p:txEl>
                                          </p:spTgt>
                                        </p:tgtEl>
                                      </p:cBhvr>
                                    </p:animEffect>
                                  </p:childTnLst>
                                </p:cTn>
                              </p:par>
                            </p:childTnLst>
                          </p:cTn>
                        </p:par>
                        <p:par>
                          <p:cTn id="85" fill="hold">
                            <p:stCondLst>
                              <p:cond delay="1000"/>
                            </p:stCondLst>
                            <p:childTnLst>
                              <p:par>
                                <p:cTn id="86" presetID="22" presetClass="entr" presetSubtype="8" fill="hold" nodeType="afterEffect">
                                  <p:stCondLst>
                                    <p:cond delay="0"/>
                                  </p:stCondLst>
                                  <p:childTnLst>
                                    <p:set>
                                      <p:cBhvr>
                                        <p:cTn id="87" dur="1" fill="hold">
                                          <p:stCondLst>
                                            <p:cond delay="0"/>
                                          </p:stCondLst>
                                        </p:cTn>
                                        <p:tgtEl>
                                          <p:spTgt spid="57">
                                            <p:txEl>
                                              <p:pRg st="6" end="6"/>
                                            </p:txEl>
                                          </p:spTgt>
                                        </p:tgtEl>
                                        <p:attrNameLst>
                                          <p:attrName>style.visibility</p:attrName>
                                        </p:attrNameLst>
                                      </p:cBhvr>
                                      <p:to>
                                        <p:strVal val="visible"/>
                                      </p:to>
                                    </p:set>
                                    <p:animEffect transition="in" filter="wipe(left)">
                                      <p:cBhvr>
                                        <p:cTn id="88" dur="500"/>
                                        <p:tgtEl>
                                          <p:spTgt spid="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p:bldP spid="6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feld 83">
            <a:extLst>
              <a:ext uri="{FF2B5EF4-FFF2-40B4-BE49-F238E27FC236}">
                <a16:creationId xmlns:a16="http://schemas.microsoft.com/office/drawing/2014/main" id="{E5F7CDB4-05B4-8404-CF8B-AA0587CB78AE}"/>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Das Zwischenverfahren</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30567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Rechteck: abgerundete Ecken 13">
            <a:extLst>
              <a:ext uri="{FF2B5EF4-FFF2-40B4-BE49-F238E27FC236}">
                <a16:creationId xmlns:a16="http://schemas.microsoft.com/office/drawing/2014/main" id="{D14A0EF9-0C77-C44F-65EF-18DD6646F41D}"/>
              </a:ext>
            </a:extLst>
          </p:cNvPr>
          <p:cNvSpPr/>
          <p:nvPr/>
        </p:nvSpPr>
        <p:spPr>
          <a:xfrm>
            <a:off x="8764762" y="1272032"/>
            <a:ext cx="2843301" cy="540000"/>
          </a:xfrm>
          <a:prstGeom prst="roundRect">
            <a:avLst>
              <a:gd name="adj" fmla="val 5478"/>
            </a:avLst>
          </a:prstGeom>
          <a:gradFill>
            <a:gsLst>
              <a:gs pos="78000">
                <a:srgbClr val="2D923B"/>
              </a:gs>
              <a:gs pos="43000">
                <a:schemeClr val="accent3">
                  <a:lumMod val="75000"/>
                </a:schemeClr>
              </a:gs>
              <a:gs pos="89000">
                <a:schemeClr val="accent3">
                  <a:lumMod val="60000"/>
                  <a:lumOff val="40000"/>
                </a:schemeClr>
              </a:gs>
              <a:gs pos="98000">
                <a:schemeClr val="accent3">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 name="Rechteck: abgerundete Ecken 14">
            <a:extLst>
              <a:ext uri="{FF2B5EF4-FFF2-40B4-BE49-F238E27FC236}">
                <a16:creationId xmlns:a16="http://schemas.microsoft.com/office/drawing/2014/main" id="{7BC2EF38-9E6C-9A06-EFA2-D1AA9DFFF631}"/>
              </a:ext>
            </a:extLst>
          </p:cNvPr>
          <p:cNvSpPr/>
          <p:nvPr/>
        </p:nvSpPr>
        <p:spPr>
          <a:xfrm>
            <a:off x="8881973" y="1192382"/>
            <a:ext cx="2843301" cy="54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18BECA6-7530-4515-2734-0125C4600E8F}"/>
              </a:ext>
            </a:extLst>
          </p:cNvPr>
          <p:cNvSpPr txBox="1"/>
          <p:nvPr/>
        </p:nvSpPr>
        <p:spPr>
          <a:xfrm>
            <a:off x="8977846" y="1311955"/>
            <a:ext cx="2306246" cy="369332"/>
          </a:xfrm>
          <a:prstGeom prst="rect">
            <a:avLst/>
          </a:prstGeom>
          <a:noFill/>
        </p:spPr>
        <p:txBody>
          <a:bodyPr wrap="square" rtlCol="0">
            <a:spAutoFit/>
          </a:bodyPr>
          <a:lstStyle/>
          <a:p>
            <a:r>
              <a:rPr lang="de-DE" dirty="0">
                <a:solidFill>
                  <a:schemeClr val="bg1"/>
                </a:solidFill>
              </a:rPr>
              <a:t>Strafbefehlsverfahren</a:t>
            </a:r>
          </a:p>
        </p:txBody>
      </p:sp>
      <p:grpSp>
        <p:nvGrpSpPr>
          <p:cNvPr id="64" name="Gruppieren 63">
            <a:extLst>
              <a:ext uri="{FF2B5EF4-FFF2-40B4-BE49-F238E27FC236}">
                <a16:creationId xmlns:a16="http://schemas.microsoft.com/office/drawing/2014/main" id="{E2502BF6-A2AA-1276-30F7-A63C93F16316}"/>
              </a:ext>
            </a:extLst>
          </p:cNvPr>
          <p:cNvGrpSpPr/>
          <p:nvPr/>
        </p:nvGrpSpPr>
        <p:grpSpPr>
          <a:xfrm>
            <a:off x="4373213" y="1759378"/>
            <a:ext cx="3108562" cy="2867556"/>
            <a:chOff x="4373213" y="1759378"/>
            <a:chExt cx="3108562" cy="2867556"/>
          </a:xfrm>
        </p:grpSpPr>
        <p:sp>
          <p:nvSpPr>
            <p:cNvPr id="3" name="Rechteck: abgerundete Ecken 2">
              <a:extLst>
                <a:ext uri="{FF2B5EF4-FFF2-40B4-BE49-F238E27FC236}">
                  <a16:creationId xmlns:a16="http://schemas.microsoft.com/office/drawing/2014/main" id="{72E5EFAD-1BBB-9D51-4CBB-9E26A54D67F6}"/>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abgerundete Ecken 3">
              <a:extLst>
                <a:ext uri="{FF2B5EF4-FFF2-40B4-BE49-F238E27FC236}">
                  <a16:creationId xmlns:a16="http://schemas.microsoft.com/office/drawing/2014/main" id="{E486D1A1-1426-A10F-E183-7EE66AF948E6}"/>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38E29837-240F-362A-3962-9650BD32DA99}"/>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1EB95950-AF14-CEFB-C096-3CF584B9ADD5}"/>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abgerundete Ecken 6">
              <a:extLst>
                <a:ext uri="{FF2B5EF4-FFF2-40B4-BE49-F238E27FC236}">
                  <a16:creationId xmlns:a16="http://schemas.microsoft.com/office/drawing/2014/main" id="{7369954A-2F5E-8CC1-43E8-594E0C3CCF57}"/>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E4CD4D5B-11DD-5198-27DB-1E47E2D6B486}"/>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Verbinder: gewinkelt 9">
            <a:extLst>
              <a:ext uri="{FF2B5EF4-FFF2-40B4-BE49-F238E27FC236}">
                <a16:creationId xmlns:a16="http://schemas.microsoft.com/office/drawing/2014/main" id="{F2D8901D-3189-C47D-300B-49BCD6172A05}"/>
              </a:ext>
            </a:extLst>
          </p:cNvPr>
          <p:cNvCxnSpPr>
            <a:cxnSpLocks/>
            <a:endCxn id="14" idx="1"/>
          </p:cNvCxnSpPr>
          <p:nvPr/>
        </p:nvCxnSpPr>
        <p:spPr>
          <a:xfrm flipV="1">
            <a:off x="7378988" y="1542032"/>
            <a:ext cx="1385774" cy="135503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hteck: abgerundete Ecken 20">
            <a:extLst>
              <a:ext uri="{FF2B5EF4-FFF2-40B4-BE49-F238E27FC236}">
                <a16:creationId xmlns:a16="http://schemas.microsoft.com/office/drawing/2014/main" id="{0A7F6EAE-2DE1-5117-684F-8E8E5C23C4AE}"/>
              </a:ext>
            </a:extLst>
          </p:cNvPr>
          <p:cNvSpPr/>
          <p:nvPr/>
        </p:nvSpPr>
        <p:spPr>
          <a:xfrm>
            <a:off x="907908" y="1277103"/>
            <a:ext cx="1884075" cy="54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ECBF6233-4758-21C2-0FD6-7B72A58A17D2}"/>
              </a:ext>
            </a:extLst>
          </p:cNvPr>
          <p:cNvSpPr/>
          <p:nvPr/>
        </p:nvSpPr>
        <p:spPr>
          <a:xfrm>
            <a:off x="800100" y="1211482"/>
            <a:ext cx="1884075"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a:extLst>
              <a:ext uri="{FF2B5EF4-FFF2-40B4-BE49-F238E27FC236}">
                <a16:creationId xmlns:a16="http://schemas.microsoft.com/office/drawing/2014/main" id="{9852AEB0-66AC-E59B-1DE9-DFC5513E46B8}"/>
              </a:ext>
            </a:extLst>
          </p:cNvPr>
          <p:cNvSpPr txBox="1"/>
          <p:nvPr/>
        </p:nvSpPr>
        <p:spPr>
          <a:xfrm>
            <a:off x="907908" y="1321351"/>
            <a:ext cx="1886394" cy="369332"/>
          </a:xfrm>
          <a:prstGeom prst="rect">
            <a:avLst/>
          </a:prstGeom>
          <a:noFill/>
        </p:spPr>
        <p:txBody>
          <a:bodyPr wrap="square" rtlCol="0">
            <a:spAutoFit/>
          </a:bodyPr>
          <a:lstStyle/>
          <a:p>
            <a:r>
              <a:rPr lang="de-DE" dirty="0">
                <a:solidFill>
                  <a:schemeClr val="bg1"/>
                </a:solidFill>
              </a:rPr>
              <a:t>Anklageverfahren</a:t>
            </a:r>
          </a:p>
        </p:txBody>
      </p:sp>
      <p:cxnSp>
        <p:nvCxnSpPr>
          <p:cNvPr id="25" name="Verbinder: gewinkelt 24">
            <a:extLst>
              <a:ext uri="{FF2B5EF4-FFF2-40B4-BE49-F238E27FC236}">
                <a16:creationId xmlns:a16="http://schemas.microsoft.com/office/drawing/2014/main" id="{376B6938-872B-E0E1-9AEB-B50047DC8534}"/>
              </a:ext>
            </a:extLst>
          </p:cNvPr>
          <p:cNvCxnSpPr>
            <a:cxnSpLocks/>
            <a:endCxn id="23" idx="3"/>
          </p:cNvCxnSpPr>
          <p:nvPr/>
        </p:nvCxnSpPr>
        <p:spPr>
          <a:xfrm rot="10800000">
            <a:off x="2794303" y="1506018"/>
            <a:ext cx="1756815" cy="140377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hteck: abgerundete Ecken 36">
            <a:extLst>
              <a:ext uri="{FF2B5EF4-FFF2-40B4-BE49-F238E27FC236}">
                <a16:creationId xmlns:a16="http://schemas.microsoft.com/office/drawing/2014/main" id="{DC273F32-D3B7-0C50-0D3E-16E239E78C80}"/>
              </a:ext>
            </a:extLst>
          </p:cNvPr>
          <p:cNvSpPr/>
          <p:nvPr/>
        </p:nvSpPr>
        <p:spPr>
          <a:xfrm>
            <a:off x="3186184" y="5414680"/>
            <a:ext cx="1919083" cy="54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abgerundete Ecken 37">
            <a:extLst>
              <a:ext uri="{FF2B5EF4-FFF2-40B4-BE49-F238E27FC236}">
                <a16:creationId xmlns:a16="http://schemas.microsoft.com/office/drawing/2014/main" id="{EE10CAFE-B6B1-FC5F-B63A-1D2C5CE6623C}"/>
              </a:ext>
            </a:extLst>
          </p:cNvPr>
          <p:cNvSpPr/>
          <p:nvPr/>
        </p:nvSpPr>
        <p:spPr>
          <a:xfrm>
            <a:off x="3291092" y="5489596"/>
            <a:ext cx="1919083"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E8E017B3-904A-5046-3159-413851733806}"/>
              </a:ext>
            </a:extLst>
          </p:cNvPr>
          <p:cNvSpPr txBox="1"/>
          <p:nvPr/>
        </p:nvSpPr>
        <p:spPr>
          <a:xfrm>
            <a:off x="3291092" y="5544211"/>
            <a:ext cx="2121958" cy="369332"/>
          </a:xfrm>
          <a:prstGeom prst="rect">
            <a:avLst/>
          </a:prstGeom>
          <a:noFill/>
        </p:spPr>
        <p:txBody>
          <a:bodyPr wrap="square" rtlCol="0">
            <a:spAutoFit/>
          </a:bodyPr>
          <a:lstStyle/>
          <a:p>
            <a:r>
              <a:rPr lang="de-DE" dirty="0">
                <a:solidFill>
                  <a:schemeClr val="bg1"/>
                </a:solidFill>
              </a:rPr>
              <a:t>Einstellung</a:t>
            </a:r>
          </a:p>
        </p:txBody>
      </p:sp>
      <p:cxnSp>
        <p:nvCxnSpPr>
          <p:cNvPr id="47" name="Verbinder: gewinkelt 46">
            <a:extLst>
              <a:ext uri="{FF2B5EF4-FFF2-40B4-BE49-F238E27FC236}">
                <a16:creationId xmlns:a16="http://schemas.microsoft.com/office/drawing/2014/main" id="{F8198159-F578-DCF1-61EF-40F14BD1880D}"/>
              </a:ext>
            </a:extLst>
          </p:cNvPr>
          <p:cNvCxnSpPr>
            <a:cxnSpLocks/>
            <a:endCxn id="37" idx="0"/>
          </p:cNvCxnSpPr>
          <p:nvPr/>
        </p:nvCxnSpPr>
        <p:spPr>
          <a:xfrm rot="5400000">
            <a:off x="3973887" y="4274610"/>
            <a:ext cx="1311909" cy="968230"/>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530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2233066-A009-80BE-569E-1A68104E6466}"/>
              </a:ext>
            </a:extLst>
          </p:cNvPr>
          <p:cNvSpPr txBox="1"/>
          <p:nvPr/>
        </p:nvSpPr>
        <p:spPr>
          <a:xfrm>
            <a:off x="506819" y="183175"/>
            <a:ext cx="5075834" cy="461665"/>
          </a:xfrm>
          <a:prstGeom prst="rect">
            <a:avLst/>
          </a:prstGeom>
          <a:noFill/>
        </p:spPr>
        <p:txBody>
          <a:bodyPr wrap="square" rtlCol="0">
            <a:spAutoFit/>
          </a:bodyPr>
          <a:lstStyle/>
          <a:p>
            <a:r>
              <a:rPr lang="de-DE" sz="2400" dirty="0">
                <a:solidFill>
                  <a:schemeClr val="bg1"/>
                </a:solidFill>
                <a:latin typeface="+mj-lt"/>
              </a:rPr>
              <a:t>Der Aufbau eines Verhandlungssaales</a:t>
            </a:r>
          </a:p>
        </p:txBody>
      </p:sp>
      <p:sp>
        <p:nvSpPr>
          <p:cNvPr id="3" name="Rechteck 2">
            <a:extLst>
              <a:ext uri="{FF2B5EF4-FFF2-40B4-BE49-F238E27FC236}">
                <a16:creationId xmlns:a16="http://schemas.microsoft.com/office/drawing/2014/main" id="{191EF2F2-6891-A5DF-31F0-24A1EA4D1F00}"/>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r Verbinder 3">
            <a:extLst>
              <a:ext uri="{FF2B5EF4-FFF2-40B4-BE49-F238E27FC236}">
                <a16:creationId xmlns:a16="http://schemas.microsoft.com/office/drawing/2014/main" id="{B44B96D2-2AA8-C061-12AC-9D54F57A71A9}"/>
              </a:ext>
            </a:extLst>
          </p:cNvPr>
          <p:cNvCxnSpPr>
            <a:cxnSpLocks/>
          </p:cNvCxnSpPr>
          <p:nvPr/>
        </p:nvCxnSpPr>
        <p:spPr>
          <a:xfrm>
            <a:off x="564776" y="631825"/>
            <a:ext cx="4849435" cy="130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chteck 5">
            <a:extLst>
              <a:ext uri="{FF2B5EF4-FFF2-40B4-BE49-F238E27FC236}">
                <a16:creationId xmlns:a16="http://schemas.microsoft.com/office/drawing/2014/main" id="{9746D446-1375-1CB8-D773-95A80CFEACFF}"/>
              </a:ext>
            </a:extLst>
          </p:cNvPr>
          <p:cNvSpPr/>
          <p:nvPr/>
        </p:nvSpPr>
        <p:spPr>
          <a:xfrm>
            <a:off x="1736271" y="1556215"/>
            <a:ext cx="8719457" cy="466996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Schuljunge mit einfarbiger Füllung">
            <a:extLst>
              <a:ext uri="{FF2B5EF4-FFF2-40B4-BE49-F238E27FC236}">
                <a16:creationId xmlns:a16="http://schemas.microsoft.com/office/drawing/2014/main" id="{73D3E9F2-D689-B406-0D55-91548F0099F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3182" y="5655767"/>
            <a:ext cx="494426" cy="494426"/>
          </a:xfrm>
          <a:prstGeom prst="rect">
            <a:avLst/>
          </a:prstGeom>
        </p:spPr>
      </p:pic>
      <p:pic>
        <p:nvPicPr>
          <p:cNvPr id="8" name="Grafik 7" descr="Schuljunge mit einfarbiger Füllung">
            <a:extLst>
              <a:ext uri="{FF2B5EF4-FFF2-40B4-BE49-F238E27FC236}">
                <a16:creationId xmlns:a16="http://schemas.microsoft.com/office/drawing/2014/main" id="{60DEBCF0-CAE0-DAA5-93D1-B681BDA3C34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9164" y="1844448"/>
            <a:ext cx="914400" cy="914400"/>
          </a:xfrm>
          <a:prstGeom prst="rect">
            <a:avLst/>
          </a:prstGeom>
        </p:spPr>
      </p:pic>
      <p:pic>
        <p:nvPicPr>
          <p:cNvPr id="9" name="Grafik 8" descr="Schuljunge mit einfarbiger Füllung">
            <a:extLst>
              <a:ext uri="{FF2B5EF4-FFF2-40B4-BE49-F238E27FC236}">
                <a16:creationId xmlns:a16="http://schemas.microsoft.com/office/drawing/2014/main" id="{1B9C933B-28F7-BEE3-6D59-8826BF30ACC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1603437"/>
            <a:ext cx="914400" cy="914400"/>
          </a:xfrm>
          <a:prstGeom prst="rect">
            <a:avLst/>
          </a:prstGeom>
        </p:spPr>
      </p:pic>
      <p:pic>
        <p:nvPicPr>
          <p:cNvPr id="10" name="Grafik 9" descr="Schuljunge mit einfarbiger Füllung">
            <a:extLst>
              <a:ext uri="{FF2B5EF4-FFF2-40B4-BE49-F238E27FC236}">
                <a16:creationId xmlns:a16="http://schemas.microsoft.com/office/drawing/2014/main" id="{1A4AE340-18FA-ECD9-B42E-3E07A326079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6208" y="3259018"/>
            <a:ext cx="914400" cy="914400"/>
          </a:xfrm>
          <a:prstGeom prst="rect">
            <a:avLst/>
          </a:prstGeom>
        </p:spPr>
      </p:pic>
      <p:pic>
        <p:nvPicPr>
          <p:cNvPr id="11" name="Grafik 10" descr="Schuljunge mit einfarbiger Füllung">
            <a:extLst>
              <a:ext uri="{FF2B5EF4-FFF2-40B4-BE49-F238E27FC236}">
                <a16:creationId xmlns:a16="http://schemas.microsoft.com/office/drawing/2014/main" id="{BE83B57A-54A9-121E-BDAF-98B42614434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1275" y="1603437"/>
            <a:ext cx="914400" cy="914400"/>
          </a:xfrm>
          <a:prstGeom prst="rect">
            <a:avLst/>
          </a:prstGeom>
        </p:spPr>
      </p:pic>
      <p:pic>
        <p:nvPicPr>
          <p:cNvPr id="12" name="Grafik 11" descr="Schuljunge mit einfarbiger Füllung">
            <a:extLst>
              <a:ext uri="{FF2B5EF4-FFF2-40B4-BE49-F238E27FC236}">
                <a16:creationId xmlns:a16="http://schemas.microsoft.com/office/drawing/2014/main" id="{12BE133E-DC4F-7B3F-C91C-FA68C3062A1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2927" y="5040652"/>
            <a:ext cx="640510" cy="640510"/>
          </a:xfrm>
          <a:prstGeom prst="rect">
            <a:avLst/>
          </a:prstGeom>
        </p:spPr>
      </p:pic>
      <p:pic>
        <p:nvPicPr>
          <p:cNvPr id="13" name="Grafik 12" descr="Schuljunge mit einfarbiger Füllung">
            <a:extLst>
              <a:ext uri="{FF2B5EF4-FFF2-40B4-BE49-F238E27FC236}">
                <a16:creationId xmlns:a16="http://schemas.microsoft.com/office/drawing/2014/main" id="{8230C892-E95E-056C-A8DD-5311D3EFD29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5292" y="5040652"/>
            <a:ext cx="640510" cy="640510"/>
          </a:xfrm>
          <a:prstGeom prst="rect">
            <a:avLst/>
          </a:prstGeom>
        </p:spPr>
      </p:pic>
      <p:pic>
        <p:nvPicPr>
          <p:cNvPr id="14" name="Grafik 13" descr="Schuljunge mit einfarbiger Füllung">
            <a:extLst>
              <a:ext uri="{FF2B5EF4-FFF2-40B4-BE49-F238E27FC236}">
                <a16:creationId xmlns:a16="http://schemas.microsoft.com/office/drawing/2014/main" id="{A04BCC86-4EAA-3887-3763-3968B51FFC6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6208" y="4084920"/>
            <a:ext cx="914400" cy="914400"/>
          </a:xfrm>
          <a:prstGeom prst="rect">
            <a:avLst/>
          </a:prstGeom>
        </p:spPr>
      </p:pic>
      <p:pic>
        <p:nvPicPr>
          <p:cNvPr id="15" name="Grafik 14" descr="Schuljunge mit einfarbiger Füllung">
            <a:extLst>
              <a:ext uri="{FF2B5EF4-FFF2-40B4-BE49-F238E27FC236}">
                <a16:creationId xmlns:a16="http://schemas.microsoft.com/office/drawing/2014/main" id="{0AA17726-B365-32D5-C9B1-D08E6E38126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9829" y="1844448"/>
            <a:ext cx="914400" cy="914400"/>
          </a:xfrm>
          <a:prstGeom prst="rect">
            <a:avLst/>
          </a:prstGeom>
        </p:spPr>
      </p:pic>
      <p:pic>
        <p:nvPicPr>
          <p:cNvPr id="16" name="Grafik 15" descr="Schuljunge mit einfarbiger Füllung">
            <a:extLst>
              <a:ext uri="{FF2B5EF4-FFF2-40B4-BE49-F238E27FC236}">
                <a16:creationId xmlns:a16="http://schemas.microsoft.com/office/drawing/2014/main" id="{5F7BDF03-EE5F-444B-F8A9-C53C48E6678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3121" y="3139360"/>
            <a:ext cx="914400" cy="914400"/>
          </a:xfrm>
          <a:prstGeom prst="rect">
            <a:avLst/>
          </a:prstGeom>
        </p:spPr>
      </p:pic>
      <p:pic>
        <p:nvPicPr>
          <p:cNvPr id="17" name="Grafik 16" descr="Schuljunge mit einfarbiger Füllung">
            <a:extLst>
              <a:ext uri="{FF2B5EF4-FFF2-40B4-BE49-F238E27FC236}">
                <a16:creationId xmlns:a16="http://schemas.microsoft.com/office/drawing/2014/main" id="{78E06C25-9BC3-AD5A-5965-DAE582B44DC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3121" y="3965262"/>
            <a:ext cx="914400" cy="914400"/>
          </a:xfrm>
          <a:prstGeom prst="rect">
            <a:avLst/>
          </a:prstGeom>
        </p:spPr>
      </p:pic>
      <p:pic>
        <p:nvPicPr>
          <p:cNvPr id="18" name="Grafik 17" descr="Schuljunge mit einfarbiger Füllung">
            <a:extLst>
              <a:ext uri="{FF2B5EF4-FFF2-40B4-BE49-F238E27FC236}">
                <a16:creationId xmlns:a16="http://schemas.microsoft.com/office/drawing/2014/main" id="{6F1B5247-D26E-98EE-FC30-13EB7B1D527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6782" y="1582325"/>
            <a:ext cx="914400" cy="914400"/>
          </a:xfrm>
          <a:prstGeom prst="rect">
            <a:avLst/>
          </a:prstGeom>
        </p:spPr>
      </p:pic>
      <p:pic>
        <p:nvPicPr>
          <p:cNvPr id="19" name="Grafik 18" descr="Schuljunge mit einfarbiger Füllung">
            <a:extLst>
              <a:ext uri="{FF2B5EF4-FFF2-40B4-BE49-F238E27FC236}">
                <a16:creationId xmlns:a16="http://schemas.microsoft.com/office/drawing/2014/main" id="{F526A9F7-ACCD-2938-47A4-B5BDF6C28AA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7944" y="5655767"/>
            <a:ext cx="494426" cy="494426"/>
          </a:xfrm>
          <a:prstGeom prst="rect">
            <a:avLst/>
          </a:prstGeom>
        </p:spPr>
      </p:pic>
      <p:pic>
        <p:nvPicPr>
          <p:cNvPr id="20" name="Grafik 19" descr="Schuljunge mit einfarbiger Füllung">
            <a:extLst>
              <a:ext uri="{FF2B5EF4-FFF2-40B4-BE49-F238E27FC236}">
                <a16:creationId xmlns:a16="http://schemas.microsoft.com/office/drawing/2014/main" id="{4660FF75-B4C4-BB10-BDF9-AC2857568C4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8287" y="5655767"/>
            <a:ext cx="494426" cy="494426"/>
          </a:xfrm>
          <a:prstGeom prst="rect">
            <a:avLst/>
          </a:prstGeom>
        </p:spPr>
      </p:pic>
      <p:pic>
        <p:nvPicPr>
          <p:cNvPr id="21" name="Grafik 20" descr="Schuljunge mit einfarbiger Füllung">
            <a:extLst>
              <a:ext uri="{FF2B5EF4-FFF2-40B4-BE49-F238E27FC236}">
                <a16:creationId xmlns:a16="http://schemas.microsoft.com/office/drawing/2014/main" id="{9ED68687-A0CF-E044-8595-949EEBB1258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6324" y="5656565"/>
            <a:ext cx="494426" cy="494426"/>
          </a:xfrm>
          <a:prstGeom prst="rect">
            <a:avLst/>
          </a:prstGeom>
        </p:spPr>
      </p:pic>
      <p:pic>
        <p:nvPicPr>
          <p:cNvPr id="22" name="Grafik 21" descr="Schuljunge mit einfarbiger Füllung">
            <a:extLst>
              <a:ext uri="{FF2B5EF4-FFF2-40B4-BE49-F238E27FC236}">
                <a16:creationId xmlns:a16="http://schemas.microsoft.com/office/drawing/2014/main" id="{0D3A2179-EB3A-9A89-F4D8-2E158656450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6667" y="5655767"/>
            <a:ext cx="494426" cy="494426"/>
          </a:xfrm>
          <a:prstGeom prst="rect">
            <a:avLst/>
          </a:prstGeom>
        </p:spPr>
      </p:pic>
      <p:pic>
        <p:nvPicPr>
          <p:cNvPr id="23" name="Grafik 22" descr="Schuljunge mit einfarbiger Füllung">
            <a:extLst>
              <a:ext uri="{FF2B5EF4-FFF2-40B4-BE49-F238E27FC236}">
                <a16:creationId xmlns:a16="http://schemas.microsoft.com/office/drawing/2014/main" id="{A9E68CAB-5A30-6807-66B9-88D76A7E698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1429" y="5655767"/>
            <a:ext cx="494426" cy="494426"/>
          </a:xfrm>
          <a:prstGeom prst="rect">
            <a:avLst/>
          </a:prstGeom>
        </p:spPr>
      </p:pic>
      <p:pic>
        <p:nvPicPr>
          <p:cNvPr id="24" name="Grafik 23" descr="Schuljunge mit einfarbiger Füllung">
            <a:extLst>
              <a:ext uri="{FF2B5EF4-FFF2-40B4-BE49-F238E27FC236}">
                <a16:creationId xmlns:a16="http://schemas.microsoft.com/office/drawing/2014/main" id="{CD55FC77-0E38-DD31-C394-DEC8AF98B7B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1772" y="5655767"/>
            <a:ext cx="494426" cy="494426"/>
          </a:xfrm>
          <a:prstGeom prst="rect">
            <a:avLst/>
          </a:prstGeom>
        </p:spPr>
      </p:pic>
      <p:pic>
        <p:nvPicPr>
          <p:cNvPr id="25" name="Grafik 24" descr="Schuljunge mit einfarbiger Füllung">
            <a:extLst>
              <a:ext uri="{FF2B5EF4-FFF2-40B4-BE49-F238E27FC236}">
                <a16:creationId xmlns:a16="http://schemas.microsoft.com/office/drawing/2014/main" id="{3FB05CE0-ADDE-BD74-ADF4-C2B5A901B4E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9809" y="5656565"/>
            <a:ext cx="494426" cy="494426"/>
          </a:xfrm>
          <a:prstGeom prst="rect">
            <a:avLst/>
          </a:prstGeom>
        </p:spPr>
      </p:pic>
      <p:pic>
        <p:nvPicPr>
          <p:cNvPr id="26" name="Grafik 25" descr="Schuljunge mit einfarbiger Füllung">
            <a:extLst>
              <a:ext uri="{FF2B5EF4-FFF2-40B4-BE49-F238E27FC236}">
                <a16:creationId xmlns:a16="http://schemas.microsoft.com/office/drawing/2014/main" id="{9E816E97-38D9-4A3A-02CD-D335449C0B4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8757" y="5655767"/>
            <a:ext cx="494426" cy="494426"/>
          </a:xfrm>
          <a:prstGeom prst="rect">
            <a:avLst/>
          </a:prstGeom>
        </p:spPr>
      </p:pic>
      <p:pic>
        <p:nvPicPr>
          <p:cNvPr id="27" name="Grafik 26" descr="Schuljunge mit einfarbiger Füllung">
            <a:extLst>
              <a:ext uri="{FF2B5EF4-FFF2-40B4-BE49-F238E27FC236}">
                <a16:creationId xmlns:a16="http://schemas.microsoft.com/office/drawing/2014/main" id="{87C43728-4CD9-0D89-45D6-F455DB1C7F5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3519" y="5655767"/>
            <a:ext cx="494426" cy="494426"/>
          </a:xfrm>
          <a:prstGeom prst="rect">
            <a:avLst/>
          </a:prstGeom>
        </p:spPr>
      </p:pic>
      <p:pic>
        <p:nvPicPr>
          <p:cNvPr id="28" name="Grafik 27" descr="Schuljunge mit einfarbiger Füllung">
            <a:extLst>
              <a:ext uri="{FF2B5EF4-FFF2-40B4-BE49-F238E27FC236}">
                <a16:creationId xmlns:a16="http://schemas.microsoft.com/office/drawing/2014/main" id="{280605FA-1465-E6A0-E11B-FBC066BF5B1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3862" y="5655767"/>
            <a:ext cx="494426" cy="494426"/>
          </a:xfrm>
          <a:prstGeom prst="rect">
            <a:avLst/>
          </a:prstGeom>
        </p:spPr>
      </p:pic>
      <p:pic>
        <p:nvPicPr>
          <p:cNvPr id="29" name="Grafik 28" descr="Schuljunge mit einfarbiger Füllung">
            <a:extLst>
              <a:ext uri="{FF2B5EF4-FFF2-40B4-BE49-F238E27FC236}">
                <a16:creationId xmlns:a16="http://schemas.microsoft.com/office/drawing/2014/main" id="{EFCFC6BC-C1E0-87C4-7A18-64A554F0B34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11899" y="5656565"/>
            <a:ext cx="494426" cy="494426"/>
          </a:xfrm>
          <a:prstGeom prst="rect">
            <a:avLst/>
          </a:prstGeom>
        </p:spPr>
      </p:pic>
      <p:cxnSp>
        <p:nvCxnSpPr>
          <p:cNvPr id="30" name="Gerader Verbinder 29">
            <a:extLst>
              <a:ext uri="{FF2B5EF4-FFF2-40B4-BE49-F238E27FC236}">
                <a16:creationId xmlns:a16="http://schemas.microsoft.com/office/drawing/2014/main" id="{1BAB73A0-B1B6-2B45-DFE6-2C30FC65EFDF}"/>
              </a:ext>
            </a:extLst>
          </p:cNvPr>
          <p:cNvCxnSpPr>
            <a:cxnSpLocks/>
          </p:cNvCxnSpPr>
          <p:nvPr/>
        </p:nvCxnSpPr>
        <p:spPr>
          <a:xfrm>
            <a:off x="3657608" y="2372594"/>
            <a:ext cx="4931220" cy="0"/>
          </a:xfrm>
          <a:prstGeom prst="line">
            <a:avLst/>
          </a:prstGeom>
        </p:spPr>
        <p:style>
          <a:lnRef idx="1">
            <a:schemeClr val="dk1"/>
          </a:lnRef>
          <a:fillRef idx="0">
            <a:schemeClr val="dk1"/>
          </a:fillRef>
          <a:effectRef idx="0">
            <a:schemeClr val="dk1"/>
          </a:effectRef>
          <a:fontRef idx="minor">
            <a:schemeClr val="tx1"/>
          </a:fontRef>
        </p:style>
      </p:cxnSp>
      <p:cxnSp>
        <p:nvCxnSpPr>
          <p:cNvPr id="31" name="Gerader Verbinder 30">
            <a:extLst>
              <a:ext uri="{FF2B5EF4-FFF2-40B4-BE49-F238E27FC236}">
                <a16:creationId xmlns:a16="http://schemas.microsoft.com/office/drawing/2014/main" id="{C1C4B677-57BB-704D-B6A6-93FBE57F7F75}"/>
              </a:ext>
            </a:extLst>
          </p:cNvPr>
          <p:cNvCxnSpPr>
            <a:cxnSpLocks/>
          </p:cNvCxnSpPr>
          <p:nvPr/>
        </p:nvCxnSpPr>
        <p:spPr>
          <a:xfrm>
            <a:off x="2463337" y="2624067"/>
            <a:ext cx="1186552" cy="12393"/>
          </a:xfrm>
          <a:prstGeom prst="line">
            <a:avLst/>
          </a:prstGeom>
        </p:spPr>
        <p:style>
          <a:lnRef idx="1">
            <a:schemeClr val="dk1"/>
          </a:lnRef>
          <a:fillRef idx="0">
            <a:schemeClr val="dk1"/>
          </a:fillRef>
          <a:effectRef idx="0">
            <a:schemeClr val="dk1"/>
          </a:effectRef>
          <a:fontRef idx="minor">
            <a:schemeClr val="tx1"/>
          </a:fontRef>
        </p:style>
      </p:cxnSp>
      <p:cxnSp>
        <p:nvCxnSpPr>
          <p:cNvPr id="32" name="Gerader Verbinder 31">
            <a:extLst>
              <a:ext uri="{FF2B5EF4-FFF2-40B4-BE49-F238E27FC236}">
                <a16:creationId xmlns:a16="http://schemas.microsoft.com/office/drawing/2014/main" id="{076A77F3-D635-658D-4002-4B9A154D1179}"/>
              </a:ext>
            </a:extLst>
          </p:cNvPr>
          <p:cNvCxnSpPr>
            <a:cxnSpLocks/>
          </p:cNvCxnSpPr>
          <p:nvPr/>
        </p:nvCxnSpPr>
        <p:spPr>
          <a:xfrm>
            <a:off x="8723730" y="2636460"/>
            <a:ext cx="1186552" cy="12393"/>
          </a:xfrm>
          <a:prstGeom prst="line">
            <a:avLst/>
          </a:prstGeom>
        </p:spPr>
        <p:style>
          <a:lnRef idx="1">
            <a:schemeClr val="dk1"/>
          </a:lnRef>
          <a:fillRef idx="0">
            <a:schemeClr val="dk1"/>
          </a:fillRef>
          <a:effectRef idx="0">
            <a:schemeClr val="dk1"/>
          </a:effectRef>
          <a:fontRef idx="minor">
            <a:schemeClr val="tx1"/>
          </a:fontRef>
        </p:style>
      </p:cxnSp>
      <p:cxnSp>
        <p:nvCxnSpPr>
          <p:cNvPr id="33" name="Gerader Verbinder 32">
            <a:extLst>
              <a:ext uri="{FF2B5EF4-FFF2-40B4-BE49-F238E27FC236}">
                <a16:creationId xmlns:a16="http://schemas.microsoft.com/office/drawing/2014/main" id="{E2DC64B0-6116-2233-576A-760EEE27E6D1}"/>
              </a:ext>
            </a:extLst>
          </p:cNvPr>
          <p:cNvCxnSpPr>
            <a:cxnSpLocks/>
          </p:cNvCxnSpPr>
          <p:nvPr/>
        </p:nvCxnSpPr>
        <p:spPr>
          <a:xfrm>
            <a:off x="4530608" y="3479671"/>
            <a:ext cx="0" cy="1446980"/>
          </a:xfrm>
          <a:prstGeom prst="line">
            <a:avLst/>
          </a:prstGeom>
        </p:spPr>
        <p:style>
          <a:lnRef idx="1">
            <a:schemeClr val="dk1"/>
          </a:lnRef>
          <a:fillRef idx="0">
            <a:schemeClr val="dk1"/>
          </a:fillRef>
          <a:effectRef idx="0">
            <a:schemeClr val="dk1"/>
          </a:effectRef>
          <a:fontRef idx="minor">
            <a:schemeClr val="tx1"/>
          </a:fontRef>
        </p:style>
      </p:cxnSp>
      <p:cxnSp>
        <p:nvCxnSpPr>
          <p:cNvPr id="34" name="Gerader Verbinder 33">
            <a:extLst>
              <a:ext uri="{FF2B5EF4-FFF2-40B4-BE49-F238E27FC236}">
                <a16:creationId xmlns:a16="http://schemas.microsoft.com/office/drawing/2014/main" id="{A16AC437-8AA7-9AC1-0B03-75FB40D18EC3}"/>
              </a:ext>
            </a:extLst>
          </p:cNvPr>
          <p:cNvCxnSpPr>
            <a:cxnSpLocks/>
          </p:cNvCxnSpPr>
          <p:nvPr/>
        </p:nvCxnSpPr>
        <p:spPr>
          <a:xfrm>
            <a:off x="7359112" y="3542460"/>
            <a:ext cx="0" cy="1446980"/>
          </a:xfrm>
          <a:prstGeom prst="line">
            <a:avLst/>
          </a:prstGeom>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F31B42BA-0538-9C27-7747-1D81B85BBB9A}"/>
              </a:ext>
            </a:extLst>
          </p:cNvPr>
          <p:cNvCxnSpPr>
            <a:cxnSpLocks/>
          </p:cNvCxnSpPr>
          <p:nvPr/>
        </p:nvCxnSpPr>
        <p:spPr>
          <a:xfrm>
            <a:off x="2167205" y="5642330"/>
            <a:ext cx="8212767" cy="38832"/>
          </a:xfrm>
          <a:prstGeom prst="line">
            <a:avLst/>
          </a:prstGeom>
        </p:spPr>
        <p:style>
          <a:lnRef idx="1">
            <a:schemeClr val="dk1"/>
          </a:lnRef>
          <a:fillRef idx="0">
            <a:schemeClr val="dk1"/>
          </a:fillRef>
          <a:effectRef idx="0">
            <a:schemeClr val="dk1"/>
          </a:effectRef>
          <a:fontRef idx="minor">
            <a:schemeClr val="tx1"/>
          </a:fontRef>
        </p:style>
      </p:cxnSp>
      <p:sp>
        <p:nvSpPr>
          <p:cNvPr id="36" name="Rechteck 35">
            <a:extLst>
              <a:ext uri="{FF2B5EF4-FFF2-40B4-BE49-F238E27FC236}">
                <a16:creationId xmlns:a16="http://schemas.microsoft.com/office/drawing/2014/main" id="{1150CC4D-047E-4EA1-F7C0-7EB13227C7DA}"/>
              </a:ext>
            </a:extLst>
          </p:cNvPr>
          <p:cNvSpPr/>
          <p:nvPr/>
        </p:nvSpPr>
        <p:spPr>
          <a:xfrm>
            <a:off x="1766068" y="2967180"/>
            <a:ext cx="1252541" cy="1298770"/>
          </a:xfrm>
          <a:prstGeom prst="rect">
            <a:avLst/>
          </a:prstGeom>
          <a:solidFill>
            <a:schemeClr val="bg1">
              <a:lumMod val="50000"/>
              <a:alpha val="4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descr="Schuljunge mit einfarbiger Füllung">
            <a:extLst>
              <a:ext uri="{FF2B5EF4-FFF2-40B4-BE49-F238E27FC236}">
                <a16:creationId xmlns:a16="http://schemas.microsoft.com/office/drawing/2014/main" id="{AFD08310-56EF-5B64-A378-8288DE9CE88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1502" y="3158748"/>
            <a:ext cx="914400" cy="914400"/>
          </a:xfrm>
          <a:prstGeom prst="rect">
            <a:avLst/>
          </a:prstGeom>
        </p:spPr>
      </p:pic>
      <p:pic>
        <p:nvPicPr>
          <p:cNvPr id="38" name="Grafik 37" descr="Schuljunge mit einfarbiger Füllung">
            <a:extLst>
              <a:ext uri="{FF2B5EF4-FFF2-40B4-BE49-F238E27FC236}">
                <a16:creationId xmlns:a16="http://schemas.microsoft.com/office/drawing/2014/main" id="{31005F3B-54C3-7428-7D98-80AF24444B0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5337" y="3178447"/>
            <a:ext cx="914400" cy="914400"/>
          </a:xfrm>
          <a:prstGeom prst="rect">
            <a:avLst/>
          </a:prstGeom>
        </p:spPr>
      </p:pic>
    </p:spTree>
    <p:extLst>
      <p:ext uri="{BB962C8B-B14F-4D97-AF65-F5344CB8AC3E}">
        <p14:creationId xmlns:p14="http://schemas.microsoft.com/office/powerpoint/2010/main" val="3726154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0-#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0-#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up)">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1+#ppt_w/2"/>
                                          </p:val>
                                        </p:tav>
                                        <p:tav tm="100000">
                                          <p:val>
                                            <p:strVal val="#ppt_x"/>
                                          </p:val>
                                        </p:tav>
                                      </p:tavLst>
                                    </p:anim>
                                    <p:anim calcmode="lin" valueType="num">
                                      <p:cBhvr additive="base">
                                        <p:cTn id="8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nodeType="click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fill="hold"/>
                                        <p:tgtEl>
                                          <p:spTgt spid="37"/>
                                        </p:tgtEl>
                                        <p:attrNameLst>
                                          <p:attrName>ppt_x</p:attrName>
                                        </p:attrNameLst>
                                      </p:cBhvr>
                                      <p:tavLst>
                                        <p:tav tm="0">
                                          <p:val>
                                            <p:strVal val="0-#ppt_w/2"/>
                                          </p:val>
                                        </p:tav>
                                        <p:tav tm="100000">
                                          <p:val>
                                            <p:strVal val="#ppt_x"/>
                                          </p:val>
                                        </p:tav>
                                      </p:tavLst>
                                    </p:anim>
                                    <p:anim calcmode="lin" valueType="num">
                                      <p:cBhvr additive="base">
                                        <p:cTn id="9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ppt_x"/>
                                          </p:val>
                                        </p:tav>
                                        <p:tav tm="100000">
                                          <p:val>
                                            <p:strVal val="#ppt_x"/>
                                          </p:val>
                                        </p:tav>
                                      </p:tavLst>
                                    </p:anim>
                                    <p:anim calcmode="lin" valueType="num">
                                      <p:cBhvr additive="base">
                                        <p:cTn id="99" dur="500" fill="hold"/>
                                        <p:tgtEl>
                                          <p:spTgt spid="13"/>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additive="base">
                                        <p:cTn id="102" dur="500" fill="hold"/>
                                        <p:tgtEl>
                                          <p:spTgt spid="12"/>
                                        </p:tgtEl>
                                        <p:attrNameLst>
                                          <p:attrName>ppt_x</p:attrName>
                                        </p:attrNameLst>
                                      </p:cBhvr>
                                      <p:tavLst>
                                        <p:tav tm="0">
                                          <p:val>
                                            <p:strVal val="#ppt_x"/>
                                          </p:val>
                                        </p:tav>
                                        <p:tav tm="100000">
                                          <p:val>
                                            <p:strVal val="#ppt_x"/>
                                          </p:val>
                                        </p:tav>
                                      </p:tavLst>
                                    </p:anim>
                                    <p:anim calcmode="lin" valueType="num">
                                      <p:cBhvr additive="base">
                                        <p:cTn id="10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wipe(left)">
                                      <p:cBhvr>
                                        <p:cTn id="108" dur="500"/>
                                        <p:tgtEl>
                                          <p:spTgt spid="35"/>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additive="base">
                                        <p:cTn id="113" dur="500" fill="hold"/>
                                        <p:tgtEl>
                                          <p:spTgt spid="7"/>
                                        </p:tgtEl>
                                        <p:attrNameLst>
                                          <p:attrName>ppt_x</p:attrName>
                                        </p:attrNameLst>
                                      </p:cBhvr>
                                      <p:tavLst>
                                        <p:tav tm="0">
                                          <p:val>
                                            <p:strVal val="#ppt_x"/>
                                          </p:val>
                                        </p:tav>
                                        <p:tav tm="100000">
                                          <p:val>
                                            <p:strVal val="#ppt_x"/>
                                          </p:val>
                                        </p:tav>
                                      </p:tavLst>
                                    </p:anim>
                                    <p:anim calcmode="lin" valueType="num">
                                      <p:cBhvr additive="base">
                                        <p:cTn id="114" dur="500" fill="hold"/>
                                        <p:tgtEl>
                                          <p:spTgt spid="7"/>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additive="base">
                                        <p:cTn id="117" dur="500" fill="hold"/>
                                        <p:tgtEl>
                                          <p:spTgt spid="19"/>
                                        </p:tgtEl>
                                        <p:attrNameLst>
                                          <p:attrName>ppt_x</p:attrName>
                                        </p:attrNameLst>
                                      </p:cBhvr>
                                      <p:tavLst>
                                        <p:tav tm="0">
                                          <p:val>
                                            <p:strVal val="#ppt_x"/>
                                          </p:val>
                                        </p:tav>
                                        <p:tav tm="100000">
                                          <p:val>
                                            <p:strVal val="#ppt_x"/>
                                          </p:val>
                                        </p:tav>
                                      </p:tavLst>
                                    </p:anim>
                                    <p:anim calcmode="lin" valueType="num">
                                      <p:cBhvr additive="base">
                                        <p:cTn id="118" dur="500" fill="hold"/>
                                        <p:tgtEl>
                                          <p:spTgt spid="19"/>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500" fill="hold"/>
                                        <p:tgtEl>
                                          <p:spTgt spid="20"/>
                                        </p:tgtEl>
                                        <p:attrNameLst>
                                          <p:attrName>ppt_x</p:attrName>
                                        </p:attrNameLst>
                                      </p:cBhvr>
                                      <p:tavLst>
                                        <p:tav tm="0">
                                          <p:val>
                                            <p:strVal val="#ppt_x"/>
                                          </p:val>
                                        </p:tav>
                                        <p:tav tm="100000">
                                          <p:val>
                                            <p:strVal val="#ppt_x"/>
                                          </p:val>
                                        </p:tav>
                                      </p:tavLst>
                                    </p:anim>
                                    <p:anim calcmode="lin" valueType="num">
                                      <p:cBhvr additive="base">
                                        <p:cTn id="122" dur="500" fill="hold"/>
                                        <p:tgtEl>
                                          <p:spTgt spid="20"/>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additive="base">
                                        <p:cTn id="125" dur="500" fill="hold"/>
                                        <p:tgtEl>
                                          <p:spTgt spid="21"/>
                                        </p:tgtEl>
                                        <p:attrNameLst>
                                          <p:attrName>ppt_x</p:attrName>
                                        </p:attrNameLst>
                                      </p:cBhvr>
                                      <p:tavLst>
                                        <p:tav tm="0">
                                          <p:val>
                                            <p:strVal val="#ppt_x"/>
                                          </p:val>
                                        </p:tav>
                                        <p:tav tm="100000">
                                          <p:val>
                                            <p:strVal val="#ppt_x"/>
                                          </p:val>
                                        </p:tav>
                                      </p:tavLst>
                                    </p:anim>
                                    <p:anim calcmode="lin" valueType="num">
                                      <p:cBhvr additive="base">
                                        <p:cTn id="126" dur="500" fill="hold"/>
                                        <p:tgtEl>
                                          <p:spTgt spid="21"/>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22"/>
                                        </p:tgtEl>
                                        <p:attrNameLst>
                                          <p:attrName>style.visibility</p:attrName>
                                        </p:attrNameLst>
                                      </p:cBhvr>
                                      <p:to>
                                        <p:strVal val="visible"/>
                                      </p:to>
                                    </p:set>
                                    <p:anim calcmode="lin" valueType="num">
                                      <p:cBhvr additive="base">
                                        <p:cTn id="129" dur="500" fill="hold"/>
                                        <p:tgtEl>
                                          <p:spTgt spid="22"/>
                                        </p:tgtEl>
                                        <p:attrNameLst>
                                          <p:attrName>ppt_x</p:attrName>
                                        </p:attrNameLst>
                                      </p:cBhvr>
                                      <p:tavLst>
                                        <p:tav tm="0">
                                          <p:val>
                                            <p:strVal val="#ppt_x"/>
                                          </p:val>
                                        </p:tav>
                                        <p:tav tm="100000">
                                          <p:val>
                                            <p:strVal val="#ppt_x"/>
                                          </p:val>
                                        </p:tav>
                                      </p:tavLst>
                                    </p:anim>
                                    <p:anim calcmode="lin" valueType="num">
                                      <p:cBhvr additive="base">
                                        <p:cTn id="130" dur="500" fill="hold"/>
                                        <p:tgtEl>
                                          <p:spTgt spid="22"/>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additive="base">
                                        <p:cTn id="133" dur="500" fill="hold"/>
                                        <p:tgtEl>
                                          <p:spTgt spid="23"/>
                                        </p:tgtEl>
                                        <p:attrNameLst>
                                          <p:attrName>ppt_x</p:attrName>
                                        </p:attrNameLst>
                                      </p:cBhvr>
                                      <p:tavLst>
                                        <p:tav tm="0">
                                          <p:val>
                                            <p:strVal val="#ppt_x"/>
                                          </p:val>
                                        </p:tav>
                                        <p:tav tm="100000">
                                          <p:val>
                                            <p:strVal val="#ppt_x"/>
                                          </p:val>
                                        </p:tav>
                                      </p:tavLst>
                                    </p:anim>
                                    <p:anim calcmode="lin" valueType="num">
                                      <p:cBhvr additive="base">
                                        <p:cTn id="134" dur="500" fill="hold"/>
                                        <p:tgtEl>
                                          <p:spTgt spid="23"/>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 calcmode="lin" valueType="num">
                                      <p:cBhvr additive="base">
                                        <p:cTn id="137" dur="500" fill="hold"/>
                                        <p:tgtEl>
                                          <p:spTgt spid="24"/>
                                        </p:tgtEl>
                                        <p:attrNameLst>
                                          <p:attrName>ppt_x</p:attrName>
                                        </p:attrNameLst>
                                      </p:cBhvr>
                                      <p:tavLst>
                                        <p:tav tm="0">
                                          <p:val>
                                            <p:strVal val="#ppt_x"/>
                                          </p:val>
                                        </p:tav>
                                        <p:tav tm="100000">
                                          <p:val>
                                            <p:strVal val="#ppt_x"/>
                                          </p:val>
                                        </p:tav>
                                      </p:tavLst>
                                    </p:anim>
                                    <p:anim calcmode="lin" valueType="num">
                                      <p:cBhvr additive="base">
                                        <p:cTn id="138" dur="500" fill="hold"/>
                                        <p:tgtEl>
                                          <p:spTgt spid="24"/>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additive="base">
                                        <p:cTn id="141" dur="500" fill="hold"/>
                                        <p:tgtEl>
                                          <p:spTgt spid="25"/>
                                        </p:tgtEl>
                                        <p:attrNameLst>
                                          <p:attrName>ppt_x</p:attrName>
                                        </p:attrNameLst>
                                      </p:cBhvr>
                                      <p:tavLst>
                                        <p:tav tm="0">
                                          <p:val>
                                            <p:strVal val="#ppt_x"/>
                                          </p:val>
                                        </p:tav>
                                        <p:tav tm="100000">
                                          <p:val>
                                            <p:strVal val="#ppt_x"/>
                                          </p:val>
                                        </p:tav>
                                      </p:tavLst>
                                    </p:anim>
                                    <p:anim calcmode="lin" valueType="num">
                                      <p:cBhvr additive="base">
                                        <p:cTn id="142" dur="500" fill="hold"/>
                                        <p:tgtEl>
                                          <p:spTgt spid="25"/>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additive="base">
                                        <p:cTn id="145" dur="500" fill="hold"/>
                                        <p:tgtEl>
                                          <p:spTgt spid="26"/>
                                        </p:tgtEl>
                                        <p:attrNameLst>
                                          <p:attrName>ppt_x</p:attrName>
                                        </p:attrNameLst>
                                      </p:cBhvr>
                                      <p:tavLst>
                                        <p:tav tm="0">
                                          <p:val>
                                            <p:strVal val="#ppt_x"/>
                                          </p:val>
                                        </p:tav>
                                        <p:tav tm="100000">
                                          <p:val>
                                            <p:strVal val="#ppt_x"/>
                                          </p:val>
                                        </p:tav>
                                      </p:tavLst>
                                    </p:anim>
                                    <p:anim calcmode="lin" valueType="num">
                                      <p:cBhvr additive="base">
                                        <p:cTn id="146" dur="500" fill="hold"/>
                                        <p:tgtEl>
                                          <p:spTgt spid="26"/>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27"/>
                                        </p:tgtEl>
                                        <p:attrNameLst>
                                          <p:attrName>style.visibility</p:attrName>
                                        </p:attrNameLst>
                                      </p:cBhvr>
                                      <p:to>
                                        <p:strVal val="visible"/>
                                      </p:to>
                                    </p:set>
                                    <p:anim calcmode="lin" valueType="num">
                                      <p:cBhvr additive="base">
                                        <p:cTn id="149" dur="500" fill="hold"/>
                                        <p:tgtEl>
                                          <p:spTgt spid="27"/>
                                        </p:tgtEl>
                                        <p:attrNameLst>
                                          <p:attrName>ppt_x</p:attrName>
                                        </p:attrNameLst>
                                      </p:cBhvr>
                                      <p:tavLst>
                                        <p:tav tm="0">
                                          <p:val>
                                            <p:strVal val="#ppt_x"/>
                                          </p:val>
                                        </p:tav>
                                        <p:tav tm="100000">
                                          <p:val>
                                            <p:strVal val="#ppt_x"/>
                                          </p:val>
                                        </p:tav>
                                      </p:tavLst>
                                    </p:anim>
                                    <p:anim calcmode="lin" valueType="num">
                                      <p:cBhvr additive="base">
                                        <p:cTn id="150" dur="500" fill="hold"/>
                                        <p:tgtEl>
                                          <p:spTgt spid="27"/>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additive="base">
                                        <p:cTn id="153" dur="500" fill="hold"/>
                                        <p:tgtEl>
                                          <p:spTgt spid="28"/>
                                        </p:tgtEl>
                                        <p:attrNameLst>
                                          <p:attrName>ppt_x</p:attrName>
                                        </p:attrNameLst>
                                      </p:cBhvr>
                                      <p:tavLst>
                                        <p:tav tm="0">
                                          <p:val>
                                            <p:strVal val="#ppt_x"/>
                                          </p:val>
                                        </p:tav>
                                        <p:tav tm="100000">
                                          <p:val>
                                            <p:strVal val="#ppt_x"/>
                                          </p:val>
                                        </p:tav>
                                      </p:tavLst>
                                    </p:anim>
                                    <p:anim calcmode="lin" valueType="num">
                                      <p:cBhvr additive="base">
                                        <p:cTn id="154" dur="500" fill="hold"/>
                                        <p:tgtEl>
                                          <p:spTgt spid="28"/>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38"/>
                                        </p:tgtEl>
                                        <p:attrNameLst>
                                          <p:attrName>style.visibility</p:attrName>
                                        </p:attrNameLst>
                                      </p:cBhvr>
                                      <p:to>
                                        <p:strVal val="visible"/>
                                      </p:to>
                                    </p:set>
                                    <p:anim calcmode="lin" valueType="num">
                                      <p:cBhvr additive="base">
                                        <p:cTn id="163" dur="500" fill="hold"/>
                                        <p:tgtEl>
                                          <p:spTgt spid="38"/>
                                        </p:tgtEl>
                                        <p:attrNameLst>
                                          <p:attrName>ppt_x</p:attrName>
                                        </p:attrNameLst>
                                      </p:cBhvr>
                                      <p:tavLst>
                                        <p:tav tm="0">
                                          <p:val>
                                            <p:strVal val="#ppt_x"/>
                                          </p:val>
                                        </p:tav>
                                        <p:tav tm="100000">
                                          <p:val>
                                            <p:strVal val="#ppt_x"/>
                                          </p:val>
                                        </p:tav>
                                      </p:tavLst>
                                    </p:anim>
                                    <p:anim calcmode="lin" valueType="num">
                                      <p:cBhvr additive="base">
                                        <p:cTn id="16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0EE0F28E-3262-8B36-B6BB-575263CC2E48}"/>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winkliges Dreieck 24">
            <a:extLst>
              <a:ext uri="{FF2B5EF4-FFF2-40B4-BE49-F238E27FC236}">
                <a16:creationId xmlns:a16="http://schemas.microsoft.com/office/drawing/2014/main" id="{F48C1B68-6EEC-0695-C151-2C7C7327D41B}"/>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25BB093D-7882-9846-66B6-AA49109AA336}"/>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de-DE" dirty="0">
                <a:solidFill>
                  <a:schemeClr val="tx1"/>
                </a:solidFill>
              </a:rPr>
              <a:t>Werden auch Schöffen genannt</a:t>
            </a:r>
          </a:p>
          <a:p>
            <a:r>
              <a:rPr lang="de-DE" dirty="0">
                <a:solidFill>
                  <a:schemeClr val="tx1"/>
                </a:solidFill>
                <a:highlight>
                  <a:srgbClr val="84E291"/>
                </a:highlight>
              </a:rPr>
              <a:t>Wer kann das Ehrenamt ausführen?</a:t>
            </a:r>
          </a:p>
          <a:p>
            <a:pPr marL="742950" lvl="1" indent="-285750">
              <a:buFont typeface="Arial" panose="020B0604020202020204" pitchFamily="34" charset="0"/>
              <a:buChar char="•"/>
            </a:pPr>
            <a:r>
              <a:rPr lang="de-DE" dirty="0">
                <a:solidFill>
                  <a:schemeClr val="tx1"/>
                </a:solidFill>
              </a:rPr>
              <a:t>Jeder Deutsche Staatsbürger gem. § 31 S. 2 GVG</a:t>
            </a:r>
          </a:p>
          <a:p>
            <a:r>
              <a:rPr lang="de-DE" dirty="0">
                <a:solidFill>
                  <a:schemeClr val="tx1"/>
                </a:solidFill>
                <a:highlight>
                  <a:srgbClr val="83CBEB"/>
                </a:highlight>
              </a:rPr>
              <a:t>Wann kann man das Ehrenamt nicht ausführen?</a:t>
            </a:r>
          </a:p>
          <a:p>
            <a:pPr marL="742950" lvl="1" indent="-285750">
              <a:buFont typeface="Arial" panose="020B0604020202020204" pitchFamily="34" charset="0"/>
              <a:buChar char="•"/>
            </a:pPr>
            <a:r>
              <a:rPr lang="de-DE" dirty="0">
                <a:solidFill>
                  <a:schemeClr val="tx1"/>
                </a:solidFill>
              </a:rPr>
              <a:t>Unfähig gem. § 32 GVG besteht</a:t>
            </a:r>
          </a:p>
          <a:p>
            <a:pPr marL="742950" lvl="1" indent="-285750">
              <a:buFont typeface="Arial" panose="020B0604020202020204" pitchFamily="34" charset="0"/>
              <a:buChar char="•"/>
            </a:pPr>
            <a:r>
              <a:rPr lang="de-DE" dirty="0">
                <a:solidFill>
                  <a:schemeClr val="tx1"/>
                </a:solidFill>
              </a:rPr>
              <a:t>Personen auf die § 33 Nr. 1 – 6 GVG fällt</a:t>
            </a:r>
          </a:p>
          <a:p>
            <a:pPr marL="742950" lvl="1" indent="-285750">
              <a:buFont typeface="Arial" panose="020B0604020202020204" pitchFamily="34" charset="0"/>
              <a:buChar char="•"/>
            </a:pPr>
            <a:r>
              <a:rPr lang="de-DE" dirty="0">
                <a:solidFill>
                  <a:schemeClr val="tx1"/>
                </a:solidFill>
              </a:rPr>
              <a:t>Ausgeschlossene Personen nach § 34 Abs. 1 Nr. 1 – 6 GVG</a:t>
            </a:r>
          </a:p>
          <a:p>
            <a:r>
              <a:rPr lang="de-DE" dirty="0">
                <a:solidFill>
                  <a:schemeClr val="tx1"/>
                </a:solidFill>
                <a:highlight>
                  <a:srgbClr val="FFC000"/>
                </a:highlight>
              </a:rPr>
              <a:t>Wer darf das Ehrenamt ablehnen?</a:t>
            </a:r>
          </a:p>
          <a:p>
            <a:pPr marL="742950" lvl="1" indent="-285750">
              <a:buFont typeface="Arial" panose="020B0604020202020204" pitchFamily="34" charset="0"/>
              <a:buChar char="•"/>
            </a:pPr>
            <a:r>
              <a:rPr lang="de-DE" dirty="0">
                <a:solidFill>
                  <a:schemeClr val="tx1"/>
                </a:solidFill>
              </a:rPr>
              <a:t>Personen die in § 35 Nr. 1 – 7 GVG genannt werden</a:t>
            </a:r>
          </a:p>
          <a:p>
            <a:r>
              <a:rPr lang="de-DE" dirty="0">
                <a:solidFill>
                  <a:schemeClr val="tx1"/>
                </a:solidFill>
                <a:highlight>
                  <a:srgbClr val="99FFCC"/>
                </a:highlight>
              </a:rPr>
              <a:t>Welche Befugnisse habe ich als Schöffe?</a:t>
            </a:r>
          </a:p>
          <a:p>
            <a:pPr marL="742950" lvl="1" indent="-285750">
              <a:buFont typeface="Arial" panose="020B0604020202020204" pitchFamily="34" charset="0"/>
              <a:buChar char="•"/>
            </a:pPr>
            <a:r>
              <a:rPr lang="de-DE" dirty="0">
                <a:solidFill>
                  <a:schemeClr val="tx1"/>
                </a:solidFill>
              </a:rPr>
              <a:t>Die Befugnisse während der Verhandlung sind im § 30 Abs. 1 GVG geregelt</a:t>
            </a:r>
          </a:p>
          <a:p>
            <a:pPr marL="742950" lvl="1" indent="-285750">
              <a:buFont typeface="Arial" panose="020B0604020202020204" pitchFamily="34" charset="0"/>
              <a:buChar char="•"/>
            </a:pPr>
            <a:r>
              <a:rPr lang="de-DE" dirty="0">
                <a:solidFill>
                  <a:schemeClr val="tx1"/>
                </a:solidFill>
              </a:rPr>
              <a:t>Außerhalb von Verhandlungen besteht keine Befugnis gem. § 30 Abs. 2 GVG</a:t>
            </a:r>
          </a:p>
          <a:p>
            <a:endParaRPr lang="de-DE" dirty="0">
              <a:solidFill>
                <a:schemeClr val="tx1"/>
              </a:solidFill>
            </a:endParaRPr>
          </a:p>
        </p:txBody>
      </p:sp>
      <p:sp>
        <p:nvSpPr>
          <p:cNvPr id="27" name="Rechteck 26">
            <a:extLst>
              <a:ext uri="{FF2B5EF4-FFF2-40B4-BE49-F238E27FC236}">
                <a16:creationId xmlns:a16="http://schemas.microsoft.com/office/drawing/2014/main" id="{954A63AA-E451-A6B9-304C-A137686331DA}"/>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Ehrenamtlichen Richter</a:t>
            </a:r>
          </a:p>
        </p:txBody>
      </p:sp>
      <p:grpSp>
        <p:nvGrpSpPr>
          <p:cNvPr id="28" name="Gruppieren 27">
            <a:extLst>
              <a:ext uri="{FF2B5EF4-FFF2-40B4-BE49-F238E27FC236}">
                <a16:creationId xmlns:a16="http://schemas.microsoft.com/office/drawing/2014/main" id="{6D0689BD-E152-94AB-7927-4D52F1A1C3A4}"/>
              </a:ext>
            </a:extLst>
          </p:cNvPr>
          <p:cNvGrpSpPr/>
          <p:nvPr/>
        </p:nvGrpSpPr>
        <p:grpSpPr>
          <a:xfrm>
            <a:off x="5397499" y="264136"/>
            <a:ext cx="1147919" cy="1132907"/>
            <a:chOff x="7986563" y="1929391"/>
            <a:chExt cx="1147919" cy="1132907"/>
          </a:xfrm>
        </p:grpSpPr>
        <p:sp>
          <p:nvSpPr>
            <p:cNvPr id="29" name="Ellipse 28">
              <a:extLst>
                <a:ext uri="{FF2B5EF4-FFF2-40B4-BE49-F238E27FC236}">
                  <a16:creationId xmlns:a16="http://schemas.microsoft.com/office/drawing/2014/main" id="{87F70E4A-DEBC-F9C4-4857-3D3D98E7B976}"/>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BE7B0F92-1F40-0912-64A1-340B7DFAB412}"/>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663C8FAB-1CE4-41E9-1037-72D0951F5A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142341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8"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wipe(left)">
                                      <p:cBhvr>
                                        <p:cTn id="18" dur="500"/>
                                        <p:tgtEl>
                                          <p:spTgt spid="2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Effect transition="in" filter="wipe(left)">
                                      <p:cBhvr>
                                        <p:cTn id="23" dur="500"/>
                                        <p:tgtEl>
                                          <p:spTgt spid="26">
                                            <p:txEl>
                                              <p:pRg st="1" end="1"/>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animEffect transition="in" filter="wipe(left)">
                                      <p:cBhvr>
                                        <p:cTn id="27" dur="500"/>
                                        <p:tgtEl>
                                          <p:spTgt spid="2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xEl>
                                              <p:pRg st="3" end="3"/>
                                            </p:txEl>
                                          </p:spTgt>
                                        </p:tgtEl>
                                        <p:attrNameLst>
                                          <p:attrName>style.visibility</p:attrName>
                                        </p:attrNameLst>
                                      </p:cBhvr>
                                      <p:to>
                                        <p:strVal val="visible"/>
                                      </p:to>
                                    </p:set>
                                    <p:animEffect transition="in" filter="wipe(left)">
                                      <p:cBhvr>
                                        <p:cTn id="32" dur="500"/>
                                        <p:tgtEl>
                                          <p:spTgt spid="26">
                                            <p:txEl>
                                              <p:pRg st="3" end="3"/>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6">
                                            <p:txEl>
                                              <p:pRg st="4" end="4"/>
                                            </p:txEl>
                                          </p:spTgt>
                                        </p:tgtEl>
                                        <p:attrNameLst>
                                          <p:attrName>style.visibility</p:attrName>
                                        </p:attrNameLst>
                                      </p:cBhvr>
                                      <p:to>
                                        <p:strVal val="visible"/>
                                      </p:to>
                                    </p:set>
                                    <p:animEffect transition="in" filter="wipe(left)">
                                      <p:cBhvr>
                                        <p:cTn id="36" dur="500"/>
                                        <p:tgtEl>
                                          <p:spTgt spid="26">
                                            <p:txEl>
                                              <p:pRg st="4" end="4"/>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xEl>
                                              <p:pRg st="5" end="5"/>
                                            </p:txEl>
                                          </p:spTgt>
                                        </p:tgtEl>
                                        <p:attrNameLst>
                                          <p:attrName>style.visibility</p:attrName>
                                        </p:attrNameLst>
                                      </p:cBhvr>
                                      <p:to>
                                        <p:strVal val="visible"/>
                                      </p:to>
                                    </p:set>
                                    <p:animEffect transition="in" filter="wipe(left)">
                                      <p:cBhvr>
                                        <p:cTn id="39" dur="500"/>
                                        <p:tgtEl>
                                          <p:spTgt spid="26">
                                            <p:txEl>
                                              <p:pRg st="5" end="5"/>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26">
                                            <p:txEl>
                                              <p:pRg st="6" end="6"/>
                                            </p:txEl>
                                          </p:spTgt>
                                        </p:tgtEl>
                                        <p:attrNameLst>
                                          <p:attrName>style.visibility</p:attrName>
                                        </p:attrNameLst>
                                      </p:cBhvr>
                                      <p:to>
                                        <p:strVal val="visible"/>
                                      </p:to>
                                    </p:set>
                                    <p:animEffect transition="in" filter="wipe(left)">
                                      <p:cBhvr>
                                        <p:cTn id="42" dur="500"/>
                                        <p:tgtEl>
                                          <p:spTgt spid="2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xEl>
                                              <p:pRg st="7" end="7"/>
                                            </p:txEl>
                                          </p:spTgt>
                                        </p:tgtEl>
                                        <p:attrNameLst>
                                          <p:attrName>style.visibility</p:attrName>
                                        </p:attrNameLst>
                                      </p:cBhvr>
                                      <p:to>
                                        <p:strVal val="visible"/>
                                      </p:to>
                                    </p:set>
                                    <p:animEffect transition="in" filter="wipe(left)">
                                      <p:cBhvr>
                                        <p:cTn id="47" dur="500"/>
                                        <p:tgtEl>
                                          <p:spTgt spid="26">
                                            <p:txEl>
                                              <p:pRg st="7" end="7"/>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6">
                                            <p:txEl>
                                              <p:pRg st="8" end="8"/>
                                            </p:txEl>
                                          </p:spTgt>
                                        </p:tgtEl>
                                        <p:attrNameLst>
                                          <p:attrName>style.visibility</p:attrName>
                                        </p:attrNameLst>
                                      </p:cBhvr>
                                      <p:to>
                                        <p:strVal val="visible"/>
                                      </p:to>
                                    </p:set>
                                    <p:animEffect transition="in" filter="wipe(left)">
                                      <p:cBhvr>
                                        <p:cTn id="51" dur="500"/>
                                        <p:tgtEl>
                                          <p:spTgt spid="26">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6">
                                            <p:txEl>
                                              <p:pRg st="9" end="9"/>
                                            </p:txEl>
                                          </p:spTgt>
                                        </p:tgtEl>
                                        <p:attrNameLst>
                                          <p:attrName>style.visibility</p:attrName>
                                        </p:attrNameLst>
                                      </p:cBhvr>
                                      <p:to>
                                        <p:strVal val="visible"/>
                                      </p:to>
                                    </p:set>
                                    <p:animEffect transition="in" filter="wipe(left)">
                                      <p:cBhvr>
                                        <p:cTn id="56" dur="500"/>
                                        <p:tgtEl>
                                          <p:spTgt spid="26">
                                            <p:txEl>
                                              <p:pRg st="9" end="9"/>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26">
                                            <p:txEl>
                                              <p:pRg st="10" end="10"/>
                                            </p:txEl>
                                          </p:spTgt>
                                        </p:tgtEl>
                                        <p:attrNameLst>
                                          <p:attrName>style.visibility</p:attrName>
                                        </p:attrNameLst>
                                      </p:cBhvr>
                                      <p:to>
                                        <p:strVal val="visible"/>
                                      </p:to>
                                    </p:set>
                                    <p:animEffect transition="in" filter="wipe(left)">
                                      <p:cBhvr>
                                        <p:cTn id="60" dur="500"/>
                                        <p:tgtEl>
                                          <p:spTgt spid="26">
                                            <p:txEl>
                                              <p:pRg st="10" end="10"/>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26">
                                            <p:txEl>
                                              <p:pRg st="11" end="11"/>
                                            </p:txEl>
                                          </p:spTgt>
                                        </p:tgtEl>
                                        <p:attrNameLst>
                                          <p:attrName>style.visibility</p:attrName>
                                        </p:attrNameLst>
                                      </p:cBhvr>
                                      <p:to>
                                        <p:strVal val="visible"/>
                                      </p:to>
                                    </p:set>
                                    <p:animEffect transition="in" filter="wipe(left)">
                                      <p:cBhvr>
                                        <p:cTn id="63" dur="500"/>
                                        <p:tgtEl>
                                          <p:spTgt spid="2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131171E-562C-9F8E-8EAB-75A03BA1D670}"/>
              </a:ext>
            </a:extLst>
          </p:cNvPr>
          <p:cNvSpPr/>
          <p:nvPr/>
        </p:nvSpPr>
        <p:spPr>
          <a:xfrm>
            <a:off x="0" y="5268188"/>
            <a:ext cx="1165039" cy="1360368"/>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C125AF7-183F-FE23-C42A-6653379E4C33}"/>
              </a:ext>
            </a:extLst>
          </p:cNvPr>
          <p:cNvSpPr/>
          <p:nvPr/>
        </p:nvSpPr>
        <p:spPr>
          <a:xfrm>
            <a:off x="1347029" y="5280094"/>
            <a:ext cx="1559463" cy="1360368"/>
          </a:xfrm>
          <a:prstGeom prst="rect">
            <a:avLst/>
          </a:prstGeom>
          <a:solidFill>
            <a:srgbClr val="C55A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19345FDA-20D7-E153-41CC-F0619425CB75}"/>
              </a:ext>
            </a:extLst>
          </p:cNvPr>
          <p:cNvSpPr/>
          <p:nvPr/>
        </p:nvSpPr>
        <p:spPr>
          <a:xfrm>
            <a:off x="3095126" y="5246914"/>
            <a:ext cx="1351691" cy="1393548"/>
          </a:xfrm>
          <a:prstGeom prst="rect">
            <a:avLst/>
          </a:prstGeom>
          <a:solidFill>
            <a:srgbClr val="7C7C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a:extLst>
              <a:ext uri="{FF2B5EF4-FFF2-40B4-BE49-F238E27FC236}">
                <a16:creationId xmlns:a16="http://schemas.microsoft.com/office/drawing/2014/main" id="{7212FEE1-1584-2C6C-B4A3-6A08B7589665}"/>
              </a:ext>
            </a:extLst>
          </p:cNvPr>
          <p:cNvSpPr/>
          <p:nvPr/>
        </p:nvSpPr>
        <p:spPr>
          <a:xfrm>
            <a:off x="4631873" y="5280093"/>
            <a:ext cx="1355268" cy="1360368"/>
          </a:xfrm>
          <a:prstGeom prst="rect">
            <a:avLst/>
          </a:prstGeom>
          <a:solidFill>
            <a:srgbClr val="BF9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401BD684-6AC2-8199-9CDC-8DA519A1B22D}"/>
              </a:ext>
            </a:extLst>
          </p:cNvPr>
          <p:cNvSpPr/>
          <p:nvPr/>
        </p:nvSpPr>
        <p:spPr>
          <a:xfrm>
            <a:off x="6172198" y="5280093"/>
            <a:ext cx="2016962" cy="1360368"/>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B2C13EC3-5630-A5E4-CB91-F6097838774B}"/>
              </a:ext>
            </a:extLst>
          </p:cNvPr>
          <p:cNvSpPr/>
          <p:nvPr/>
        </p:nvSpPr>
        <p:spPr>
          <a:xfrm>
            <a:off x="8924944" y="3516087"/>
            <a:ext cx="2091395" cy="1183209"/>
          </a:xfrm>
          <a:prstGeom prst="rect">
            <a:avLst/>
          </a:prstGeom>
          <a:solidFill>
            <a:srgbClr val="54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4CC9B30-680E-1F09-DD9C-7BEA610483D3}"/>
              </a:ext>
            </a:extLst>
          </p:cNvPr>
          <p:cNvSpPr/>
          <p:nvPr/>
        </p:nvSpPr>
        <p:spPr>
          <a:xfrm>
            <a:off x="8893313" y="2255200"/>
            <a:ext cx="2123026" cy="1067710"/>
          </a:xfrm>
          <a:prstGeom prst="rect">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2245E01F-7A9D-4045-D29F-BF6BE69C2E43}"/>
              </a:ext>
            </a:extLst>
          </p:cNvPr>
          <p:cNvSpPr/>
          <p:nvPr/>
        </p:nvSpPr>
        <p:spPr>
          <a:xfrm>
            <a:off x="6207139" y="101568"/>
            <a:ext cx="2003555" cy="1695589"/>
          </a:xfrm>
          <a:prstGeom prst="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0C54147-BF48-1A75-C7AD-6AFB30157478}"/>
              </a:ext>
            </a:extLst>
          </p:cNvPr>
          <p:cNvSpPr/>
          <p:nvPr/>
        </p:nvSpPr>
        <p:spPr>
          <a:xfrm>
            <a:off x="4631874" y="63064"/>
            <a:ext cx="1355268" cy="1695589"/>
          </a:xfrm>
          <a:prstGeom prst="rect">
            <a:avLst/>
          </a:prstGeom>
          <a:solidFill>
            <a:srgbClr val="7F6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0EA7B494-52DA-74E2-23A6-A1E45C320A37}"/>
              </a:ext>
            </a:extLst>
          </p:cNvPr>
          <p:cNvSpPr/>
          <p:nvPr/>
        </p:nvSpPr>
        <p:spPr>
          <a:xfrm>
            <a:off x="3138023" y="63065"/>
            <a:ext cx="1350704" cy="1695589"/>
          </a:xfrm>
          <a:prstGeom prst="rect">
            <a:avLst/>
          </a:prstGeom>
          <a:solidFill>
            <a:srgbClr val="5252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2279193-DC57-7298-69E3-EE3F3CF8C918}"/>
              </a:ext>
            </a:extLst>
          </p:cNvPr>
          <p:cNvSpPr/>
          <p:nvPr/>
        </p:nvSpPr>
        <p:spPr>
          <a:xfrm>
            <a:off x="1349835" y="70618"/>
            <a:ext cx="1521717" cy="1695589"/>
          </a:xfrm>
          <a:prstGeom prst="rect">
            <a:avLst/>
          </a:prstGeom>
          <a:solidFill>
            <a:srgbClr val="843C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376D39EF-2433-7EBE-7A89-EDD9D47F4D3D}"/>
              </a:ext>
            </a:extLst>
          </p:cNvPr>
          <p:cNvSpPr/>
          <p:nvPr/>
        </p:nvSpPr>
        <p:spPr>
          <a:xfrm>
            <a:off x="0" y="70618"/>
            <a:ext cx="1165039" cy="1695589"/>
          </a:xfrm>
          <a:prstGeom prst="rect">
            <a:avLst/>
          </a:prstGeom>
          <a:solidFill>
            <a:srgbClr val="203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Form 13">
            <a:extLst>
              <a:ext uri="{FF2B5EF4-FFF2-40B4-BE49-F238E27FC236}">
                <a16:creationId xmlns:a16="http://schemas.microsoft.com/office/drawing/2014/main" id="{993A928E-AAD2-9CC1-F486-4465474CF95B}"/>
              </a:ext>
            </a:extLst>
          </p:cNvPr>
          <p:cNvSpPr/>
          <p:nvPr/>
        </p:nvSpPr>
        <p:spPr>
          <a:xfrm rot="5400000">
            <a:off x="489859" y="2830285"/>
            <a:ext cx="195944" cy="1175660"/>
          </a:xfrm>
          <a:custGeom>
            <a:avLst/>
            <a:gdLst>
              <a:gd name="connsiteX0" fmla="*/ 0 w 195944"/>
              <a:gd name="connsiteY0" fmla="*/ 1175660 h 1175660"/>
              <a:gd name="connsiteX1" fmla="*/ 0 w 195944"/>
              <a:gd name="connsiteY1" fmla="*/ 0 h 1175660"/>
              <a:gd name="connsiteX2" fmla="*/ 195944 w 195944"/>
              <a:gd name="connsiteY2" fmla="*/ 0 h 1175660"/>
              <a:gd name="connsiteX3" fmla="*/ 195944 w 195944"/>
              <a:gd name="connsiteY3" fmla="*/ 1175660 h 1175660"/>
              <a:gd name="connsiteX4" fmla="*/ 0 w 195944"/>
              <a:gd name="connsiteY4" fmla="*/ 1175660 h 117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4" h="1175660">
                <a:moveTo>
                  <a:pt x="0" y="1175660"/>
                </a:moveTo>
                <a:lnTo>
                  <a:pt x="0" y="0"/>
                </a:lnTo>
                <a:lnTo>
                  <a:pt x="195944" y="0"/>
                </a:lnTo>
                <a:lnTo>
                  <a:pt x="195944" y="1175660"/>
                </a:lnTo>
                <a:lnTo>
                  <a:pt x="0" y="117566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5" name="Freihandform: Form 14">
            <a:extLst>
              <a:ext uri="{FF2B5EF4-FFF2-40B4-BE49-F238E27FC236}">
                <a16:creationId xmlns:a16="http://schemas.microsoft.com/office/drawing/2014/main" id="{B3633B3F-8C65-309A-AC99-8924A02340D0}"/>
              </a:ext>
            </a:extLst>
          </p:cNvPr>
          <p:cNvSpPr/>
          <p:nvPr/>
        </p:nvSpPr>
        <p:spPr>
          <a:xfrm rot="5400000">
            <a:off x="2035633" y="2645228"/>
            <a:ext cx="195944" cy="1545774"/>
          </a:xfrm>
          <a:custGeom>
            <a:avLst/>
            <a:gdLst>
              <a:gd name="connsiteX0" fmla="*/ 0 w 195944"/>
              <a:gd name="connsiteY0" fmla="*/ 1545774 h 1545774"/>
              <a:gd name="connsiteX1" fmla="*/ 0 w 195944"/>
              <a:gd name="connsiteY1" fmla="*/ 0 h 1545774"/>
              <a:gd name="connsiteX2" fmla="*/ 195944 w 195944"/>
              <a:gd name="connsiteY2" fmla="*/ 0 h 1545774"/>
              <a:gd name="connsiteX3" fmla="*/ 195944 w 195944"/>
              <a:gd name="connsiteY3" fmla="*/ 1545774 h 1545774"/>
              <a:gd name="connsiteX4" fmla="*/ 0 w 195944"/>
              <a:gd name="connsiteY4" fmla="*/ 1545774 h 1545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4" h="1545774">
                <a:moveTo>
                  <a:pt x="0" y="1545774"/>
                </a:moveTo>
                <a:lnTo>
                  <a:pt x="0" y="0"/>
                </a:lnTo>
                <a:lnTo>
                  <a:pt x="195944" y="0"/>
                </a:lnTo>
                <a:lnTo>
                  <a:pt x="195944" y="1545774"/>
                </a:lnTo>
                <a:lnTo>
                  <a:pt x="0" y="1545774"/>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6" name="Freihandform: Form 15">
            <a:extLst>
              <a:ext uri="{FF2B5EF4-FFF2-40B4-BE49-F238E27FC236}">
                <a16:creationId xmlns:a16="http://schemas.microsoft.com/office/drawing/2014/main" id="{6B04F563-FE7F-290B-6FB0-41A2CD70404E}"/>
              </a:ext>
            </a:extLst>
          </p:cNvPr>
          <p:cNvSpPr/>
          <p:nvPr/>
        </p:nvSpPr>
        <p:spPr>
          <a:xfrm rot="5400000">
            <a:off x="3671211" y="2740482"/>
            <a:ext cx="195945" cy="1355268"/>
          </a:xfrm>
          <a:custGeom>
            <a:avLst/>
            <a:gdLst>
              <a:gd name="connsiteX0" fmla="*/ 0 w 195945"/>
              <a:gd name="connsiteY0" fmla="*/ 1355268 h 1355268"/>
              <a:gd name="connsiteX1" fmla="*/ 1 w 195945"/>
              <a:gd name="connsiteY1" fmla="*/ 0 h 1355268"/>
              <a:gd name="connsiteX2" fmla="*/ 195945 w 195945"/>
              <a:gd name="connsiteY2" fmla="*/ 0 h 1355268"/>
              <a:gd name="connsiteX3" fmla="*/ 195944 w 195945"/>
              <a:gd name="connsiteY3" fmla="*/ 1355268 h 1355268"/>
              <a:gd name="connsiteX4" fmla="*/ 0 w 195945"/>
              <a:gd name="connsiteY4" fmla="*/ 1355268 h 135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5" h="1355268">
                <a:moveTo>
                  <a:pt x="0" y="1355268"/>
                </a:moveTo>
                <a:lnTo>
                  <a:pt x="1" y="0"/>
                </a:lnTo>
                <a:lnTo>
                  <a:pt x="195945" y="0"/>
                </a:lnTo>
                <a:lnTo>
                  <a:pt x="195944" y="1355268"/>
                </a:lnTo>
                <a:lnTo>
                  <a:pt x="0" y="1355268"/>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7" name="Freihandform: Form 16">
            <a:extLst>
              <a:ext uri="{FF2B5EF4-FFF2-40B4-BE49-F238E27FC236}">
                <a16:creationId xmlns:a16="http://schemas.microsoft.com/office/drawing/2014/main" id="{D536C580-BC7D-0355-8844-B74B993F5E45}"/>
              </a:ext>
            </a:extLst>
          </p:cNvPr>
          <p:cNvSpPr/>
          <p:nvPr/>
        </p:nvSpPr>
        <p:spPr>
          <a:xfrm rot="5400000">
            <a:off x="5211536" y="2740482"/>
            <a:ext cx="195944" cy="1355268"/>
          </a:xfrm>
          <a:custGeom>
            <a:avLst/>
            <a:gdLst>
              <a:gd name="connsiteX0" fmla="*/ 0 w 195944"/>
              <a:gd name="connsiteY0" fmla="*/ 1355268 h 1355268"/>
              <a:gd name="connsiteX1" fmla="*/ 0 w 195944"/>
              <a:gd name="connsiteY1" fmla="*/ 0 h 1355268"/>
              <a:gd name="connsiteX2" fmla="*/ 195944 w 195944"/>
              <a:gd name="connsiteY2" fmla="*/ 0 h 1355268"/>
              <a:gd name="connsiteX3" fmla="*/ 195944 w 195944"/>
              <a:gd name="connsiteY3" fmla="*/ 1355268 h 1355268"/>
              <a:gd name="connsiteX4" fmla="*/ 0 w 195944"/>
              <a:gd name="connsiteY4" fmla="*/ 1355268 h 135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4" h="1355268">
                <a:moveTo>
                  <a:pt x="0" y="1355268"/>
                </a:moveTo>
                <a:lnTo>
                  <a:pt x="0" y="0"/>
                </a:lnTo>
                <a:lnTo>
                  <a:pt x="195944" y="0"/>
                </a:lnTo>
                <a:lnTo>
                  <a:pt x="195944" y="1355268"/>
                </a:lnTo>
                <a:lnTo>
                  <a:pt x="0" y="1355268"/>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8" name="Freihandform: Form 17">
            <a:extLst>
              <a:ext uri="{FF2B5EF4-FFF2-40B4-BE49-F238E27FC236}">
                <a16:creationId xmlns:a16="http://schemas.microsoft.com/office/drawing/2014/main" id="{2E012363-8020-38E1-0354-FD0C1FF18EF1}"/>
              </a:ext>
            </a:extLst>
          </p:cNvPr>
          <p:cNvSpPr/>
          <p:nvPr/>
        </p:nvSpPr>
        <p:spPr>
          <a:xfrm rot="5400000">
            <a:off x="6029008" y="3314830"/>
            <a:ext cx="137877" cy="148507"/>
          </a:xfrm>
          <a:custGeom>
            <a:avLst/>
            <a:gdLst>
              <a:gd name="connsiteX0" fmla="*/ 0 w 137877"/>
              <a:gd name="connsiteY0" fmla="*/ 126313 h 148507"/>
              <a:gd name="connsiteX1" fmla="*/ 0 w 137877"/>
              <a:gd name="connsiteY1" fmla="*/ 0 h 148507"/>
              <a:gd name="connsiteX2" fmla="*/ 137877 w 137877"/>
              <a:gd name="connsiteY2" fmla="*/ 0 h 148507"/>
              <a:gd name="connsiteX3" fmla="*/ 94035 w 137877"/>
              <a:gd name="connsiteY3" fmla="*/ 76580 h 148507"/>
              <a:gd name="connsiteX4" fmla="*/ 115681 w 137877"/>
              <a:gd name="connsiteY4" fmla="*/ 88972 h 148507"/>
              <a:gd name="connsiteX5" fmla="*/ 12849 w 137877"/>
              <a:gd name="connsiteY5" fmla="*/ 148507 h 148507"/>
              <a:gd name="connsiteX6" fmla="*/ 0 w 137877"/>
              <a:gd name="connsiteY6" fmla="*/ 126313 h 1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77" h="148507">
                <a:moveTo>
                  <a:pt x="0" y="126313"/>
                </a:moveTo>
                <a:lnTo>
                  <a:pt x="0" y="0"/>
                </a:lnTo>
                <a:lnTo>
                  <a:pt x="137877" y="0"/>
                </a:lnTo>
                <a:lnTo>
                  <a:pt x="94035" y="76580"/>
                </a:lnTo>
                <a:lnTo>
                  <a:pt x="115681" y="88972"/>
                </a:lnTo>
                <a:lnTo>
                  <a:pt x="12849" y="148507"/>
                </a:lnTo>
                <a:lnTo>
                  <a:pt x="0" y="126313"/>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9" name="Freihandform: Form 18">
            <a:extLst>
              <a:ext uri="{FF2B5EF4-FFF2-40B4-BE49-F238E27FC236}">
                <a16:creationId xmlns:a16="http://schemas.microsoft.com/office/drawing/2014/main" id="{C3E9A3B4-10FD-3331-7861-B7C941E0BAB6}"/>
              </a:ext>
            </a:extLst>
          </p:cNvPr>
          <p:cNvSpPr/>
          <p:nvPr/>
        </p:nvSpPr>
        <p:spPr>
          <a:xfrm rot="5400000">
            <a:off x="6064607" y="3408496"/>
            <a:ext cx="80263" cy="134922"/>
          </a:xfrm>
          <a:custGeom>
            <a:avLst/>
            <a:gdLst>
              <a:gd name="connsiteX0" fmla="*/ 0 w 80263"/>
              <a:gd name="connsiteY0" fmla="*/ 88972 h 134922"/>
              <a:gd name="connsiteX1" fmla="*/ 57321 w 80263"/>
              <a:gd name="connsiteY1" fmla="*/ 55787 h 134922"/>
              <a:gd name="connsiteX2" fmla="*/ 25023 w 80263"/>
              <a:gd name="connsiteY2" fmla="*/ 0 h 134922"/>
              <a:gd name="connsiteX3" fmla="*/ 80263 w 80263"/>
              <a:gd name="connsiteY3" fmla="*/ 0 h 134922"/>
              <a:gd name="connsiteX4" fmla="*/ 80263 w 80263"/>
              <a:gd name="connsiteY4" fmla="*/ 134922 h 134922"/>
              <a:gd name="connsiteX5" fmla="*/ 0 w 80263"/>
              <a:gd name="connsiteY5" fmla="*/ 88972 h 1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63" h="134922">
                <a:moveTo>
                  <a:pt x="0" y="88972"/>
                </a:moveTo>
                <a:lnTo>
                  <a:pt x="57321" y="55787"/>
                </a:lnTo>
                <a:lnTo>
                  <a:pt x="25023" y="0"/>
                </a:lnTo>
                <a:lnTo>
                  <a:pt x="80263" y="0"/>
                </a:lnTo>
                <a:lnTo>
                  <a:pt x="80263" y="134922"/>
                </a:lnTo>
                <a:lnTo>
                  <a:pt x="0" y="88972"/>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0" name="Freihandform: Form 19">
            <a:extLst>
              <a:ext uri="{FF2B5EF4-FFF2-40B4-BE49-F238E27FC236}">
                <a16:creationId xmlns:a16="http://schemas.microsoft.com/office/drawing/2014/main" id="{972D545E-D53D-5E50-39F6-F7D52FD0EC17}"/>
              </a:ext>
            </a:extLst>
          </p:cNvPr>
          <p:cNvSpPr/>
          <p:nvPr/>
        </p:nvSpPr>
        <p:spPr>
          <a:xfrm rot="5400000">
            <a:off x="6172014" y="3458207"/>
            <a:ext cx="2827" cy="2456"/>
          </a:xfrm>
          <a:custGeom>
            <a:avLst/>
            <a:gdLst>
              <a:gd name="connsiteX0" fmla="*/ 0 w 2827"/>
              <a:gd name="connsiteY0" fmla="*/ 2456 h 2456"/>
              <a:gd name="connsiteX1" fmla="*/ 1405 w 2827"/>
              <a:gd name="connsiteY1" fmla="*/ 0 h 2456"/>
              <a:gd name="connsiteX2" fmla="*/ 2827 w 2827"/>
              <a:gd name="connsiteY2" fmla="*/ 2456 h 2456"/>
              <a:gd name="connsiteX3" fmla="*/ 0 w 2827"/>
              <a:gd name="connsiteY3" fmla="*/ 2456 h 2456"/>
            </a:gdLst>
            <a:ahLst/>
            <a:cxnLst>
              <a:cxn ang="0">
                <a:pos x="connsiteX0" y="connsiteY0"/>
              </a:cxn>
              <a:cxn ang="0">
                <a:pos x="connsiteX1" y="connsiteY1"/>
              </a:cxn>
              <a:cxn ang="0">
                <a:pos x="connsiteX2" y="connsiteY2"/>
              </a:cxn>
              <a:cxn ang="0">
                <a:pos x="connsiteX3" y="connsiteY3"/>
              </a:cxn>
            </a:cxnLst>
            <a:rect l="l" t="t" r="r" b="b"/>
            <a:pathLst>
              <a:path w="2827" h="2456">
                <a:moveTo>
                  <a:pt x="0" y="2456"/>
                </a:moveTo>
                <a:lnTo>
                  <a:pt x="1405" y="0"/>
                </a:lnTo>
                <a:lnTo>
                  <a:pt x="2827" y="2456"/>
                </a:lnTo>
                <a:lnTo>
                  <a:pt x="0" y="2456"/>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1" name="Freihandform: Form 20">
            <a:extLst>
              <a:ext uri="{FF2B5EF4-FFF2-40B4-BE49-F238E27FC236}">
                <a16:creationId xmlns:a16="http://schemas.microsoft.com/office/drawing/2014/main" id="{69FFF2CD-E7E7-6A80-DAD7-006975D8C87A}"/>
              </a:ext>
            </a:extLst>
          </p:cNvPr>
          <p:cNvSpPr/>
          <p:nvPr/>
        </p:nvSpPr>
        <p:spPr>
          <a:xfrm rot="5400000">
            <a:off x="-130626" y="2013856"/>
            <a:ext cx="1436914" cy="1175660"/>
          </a:xfrm>
          <a:custGeom>
            <a:avLst/>
            <a:gdLst>
              <a:gd name="connsiteX0" fmla="*/ 0 w 1436914"/>
              <a:gd name="connsiteY0" fmla="*/ 1175660 h 1175660"/>
              <a:gd name="connsiteX1" fmla="*/ 0 w 1436914"/>
              <a:gd name="connsiteY1" fmla="*/ 0 h 1175660"/>
              <a:gd name="connsiteX2" fmla="*/ 1436914 w 1436914"/>
              <a:gd name="connsiteY2" fmla="*/ 0 h 1175660"/>
              <a:gd name="connsiteX3" fmla="*/ 1436914 w 1436914"/>
              <a:gd name="connsiteY3" fmla="*/ 1175660 h 1175660"/>
              <a:gd name="connsiteX4" fmla="*/ 0 w 1436914"/>
              <a:gd name="connsiteY4" fmla="*/ 1175660 h 117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914" h="1175660">
                <a:moveTo>
                  <a:pt x="0" y="1175660"/>
                </a:moveTo>
                <a:lnTo>
                  <a:pt x="0" y="0"/>
                </a:lnTo>
                <a:lnTo>
                  <a:pt x="1436914" y="0"/>
                </a:lnTo>
                <a:lnTo>
                  <a:pt x="1436914" y="1175660"/>
                </a:lnTo>
                <a:lnTo>
                  <a:pt x="0" y="117566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2" name="Freihandform: Form 21">
            <a:extLst>
              <a:ext uri="{FF2B5EF4-FFF2-40B4-BE49-F238E27FC236}">
                <a16:creationId xmlns:a16="http://schemas.microsoft.com/office/drawing/2014/main" id="{DE23F9AC-34AB-5F0F-72FB-E697CFD36A59}"/>
              </a:ext>
            </a:extLst>
          </p:cNvPr>
          <p:cNvSpPr/>
          <p:nvPr/>
        </p:nvSpPr>
        <p:spPr>
          <a:xfrm rot="5400000">
            <a:off x="1415148" y="1828799"/>
            <a:ext cx="1436914" cy="1545774"/>
          </a:xfrm>
          <a:custGeom>
            <a:avLst/>
            <a:gdLst>
              <a:gd name="connsiteX0" fmla="*/ 0 w 1436914"/>
              <a:gd name="connsiteY0" fmla="*/ 1545774 h 1545774"/>
              <a:gd name="connsiteX1" fmla="*/ 1 w 1436914"/>
              <a:gd name="connsiteY1" fmla="*/ 0 h 1545774"/>
              <a:gd name="connsiteX2" fmla="*/ 1436914 w 1436914"/>
              <a:gd name="connsiteY2" fmla="*/ 0 h 1545774"/>
              <a:gd name="connsiteX3" fmla="*/ 1436914 w 1436914"/>
              <a:gd name="connsiteY3" fmla="*/ 1545774 h 1545774"/>
              <a:gd name="connsiteX4" fmla="*/ 0 w 1436914"/>
              <a:gd name="connsiteY4" fmla="*/ 1545774 h 1545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914" h="1545774">
                <a:moveTo>
                  <a:pt x="0" y="1545774"/>
                </a:moveTo>
                <a:lnTo>
                  <a:pt x="1" y="0"/>
                </a:lnTo>
                <a:lnTo>
                  <a:pt x="1436914" y="0"/>
                </a:lnTo>
                <a:lnTo>
                  <a:pt x="1436914" y="1545774"/>
                </a:lnTo>
                <a:lnTo>
                  <a:pt x="0" y="1545774"/>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3" name="Freihandform: Form 22">
            <a:extLst>
              <a:ext uri="{FF2B5EF4-FFF2-40B4-BE49-F238E27FC236}">
                <a16:creationId xmlns:a16="http://schemas.microsoft.com/office/drawing/2014/main" id="{AE484445-EF12-DC6E-54F5-2D61C6340B0B}"/>
              </a:ext>
            </a:extLst>
          </p:cNvPr>
          <p:cNvSpPr/>
          <p:nvPr/>
        </p:nvSpPr>
        <p:spPr>
          <a:xfrm rot="5400000">
            <a:off x="3050726" y="1924053"/>
            <a:ext cx="1436914" cy="1355268"/>
          </a:xfrm>
          <a:custGeom>
            <a:avLst/>
            <a:gdLst>
              <a:gd name="connsiteX0" fmla="*/ 0 w 1436914"/>
              <a:gd name="connsiteY0" fmla="*/ 1355268 h 1355268"/>
              <a:gd name="connsiteX1" fmla="*/ 0 w 1436914"/>
              <a:gd name="connsiteY1" fmla="*/ 0 h 1355268"/>
              <a:gd name="connsiteX2" fmla="*/ 1436914 w 1436914"/>
              <a:gd name="connsiteY2" fmla="*/ 0 h 1355268"/>
              <a:gd name="connsiteX3" fmla="*/ 1436913 w 1436914"/>
              <a:gd name="connsiteY3" fmla="*/ 1355268 h 1355268"/>
              <a:gd name="connsiteX4" fmla="*/ 0 w 1436914"/>
              <a:gd name="connsiteY4" fmla="*/ 1355268 h 135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914" h="1355268">
                <a:moveTo>
                  <a:pt x="0" y="1355268"/>
                </a:moveTo>
                <a:lnTo>
                  <a:pt x="0" y="0"/>
                </a:lnTo>
                <a:lnTo>
                  <a:pt x="1436914" y="0"/>
                </a:lnTo>
                <a:lnTo>
                  <a:pt x="1436913" y="1355268"/>
                </a:lnTo>
                <a:lnTo>
                  <a:pt x="0" y="1355268"/>
                </a:lnTo>
                <a:close/>
              </a:path>
            </a:pathLst>
          </a:cu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4" name="Freihandform: Form 23">
            <a:extLst>
              <a:ext uri="{FF2B5EF4-FFF2-40B4-BE49-F238E27FC236}">
                <a16:creationId xmlns:a16="http://schemas.microsoft.com/office/drawing/2014/main" id="{22A39EDD-508A-8D1B-8187-5F9DA714A827}"/>
              </a:ext>
            </a:extLst>
          </p:cNvPr>
          <p:cNvSpPr/>
          <p:nvPr/>
        </p:nvSpPr>
        <p:spPr>
          <a:xfrm rot="5400000">
            <a:off x="4591051" y="1924053"/>
            <a:ext cx="1436914" cy="1355268"/>
          </a:xfrm>
          <a:custGeom>
            <a:avLst/>
            <a:gdLst>
              <a:gd name="connsiteX0" fmla="*/ 0 w 1436914"/>
              <a:gd name="connsiteY0" fmla="*/ 1355268 h 1355268"/>
              <a:gd name="connsiteX1" fmla="*/ 0 w 1436914"/>
              <a:gd name="connsiteY1" fmla="*/ 0 h 1355268"/>
              <a:gd name="connsiteX2" fmla="*/ 1436914 w 1436914"/>
              <a:gd name="connsiteY2" fmla="*/ 0 h 1355268"/>
              <a:gd name="connsiteX3" fmla="*/ 1436914 w 1436914"/>
              <a:gd name="connsiteY3" fmla="*/ 1355268 h 1355268"/>
              <a:gd name="connsiteX4" fmla="*/ 0 w 1436914"/>
              <a:gd name="connsiteY4" fmla="*/ 1355268 h 135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914" h="1355268">
                <a:moveTo>
                  <a:pt x="0" y="1355268"/>
                </a:moveTo>
                <a:lnTo>
                  <a:pt x="0" y="0"/>
                </a:lnTo>
                <a:lnTo>
                  <a:pt x="1436914" y="0"/>
                </a:lnTo>
                <a:lnTo>
                  <a:pt x="1436914" y="1355268"/>
                </a:lnTo>
                <a:lnTo>
                  <a:pt x="0" y="1355268"/>
                </a:ln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5" name="Freihandform: Form 24">
            <a:extLst>
              <a:ext uri="{FF2B5EF4-FFF2-40B4-BE49-F238E27FC236}">
                <a16:creationId xmlns:a16="http://schemas.microsoft.com/office/drawing/2014/main" id="{8BDC9BB8-F1E5-E6A7-335E-DA37DD370765}"/>
              </a:ext>
            </a:extLst>
          </p:cNvPr>
          <p:cNvSpPr/>
          <p:nvPr/>
        </p:nvSpPr>
        <p:spPr>
          <a:xfrm rot="5400000">
            <a:off x="6448795" y="1606635"/>
            <a:ext cx="1363785" cy="1916976"/>
          </a:xfrm>
          <a:custGeom>
            <a:avLst/>
            <a:gdLst>
              <a:gd name="connsiteX0" fmla="*/ 0 w 1363785"/>
              <a:gd name="connsiteY0" fmla="*/ 1916976 h 1916976"/>
              <a:gd name="connsiteX1" fmla="*/ 0 w 1363785"/>
              <a:gd name="connsiteY1" fmla="*/ 871945 h 1916976"/>
              <a:gd name="connsiteX2" fmla="*/ 197077 w 1363785"/>
              <a:gd name="connsiteY2" fmla="*/ 93628 h 1916976"/>
              <a:gd name="connsiteX3" fmla="*/ 253957 w 1363785"/>
              <a:gd name="connsiteY3" fmla="*/ 0 h 1916976"/>
              <a:gd name="connsiteX4" fmla="*/ 1363785 w 1363785"/>
              <a:gd name="connsiteY4" fmla="*/ 1916976 h 1916976"/>
              <a:gd name="connsiteX5" fmla="*/ 0 w 1363785"/>
              <a:gd name="connsiteY5" fmla="*/ 1916976 h 191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785" h="1916976">
                <a:moveTo>
                  <a:pt x="0" y="1916976"/>
                </a:moveTo>
                <a:lnTo>
                  <a:pt x="0" y="871945"/>
                </a:lnTo>
                <a:cubicBezTo>
                  <a:pt x="0" y="590131"/>
                  <a:pt x="71392" y="324993"/>
                  <a:pt x="197077" y="93628"/>
                </a:cubicBezTo>
                <a:lnTo>
                  <a:pt x="253957" y="0"/>
                </a:lnTo>
                <a:lnTo>
                  <a:pt x="1363785" y="1916976"/>
                </a:lnTo>
                <a:lnTo>
                  <a:pt x="0" y="1916976"/>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6" name="Freihandform: Form 25">
            <a:extLst>
              <a:ext uri="{FF2B5EF4-FFF2-40B4-BE49-F238E27FC236}">
                <a16:creationId xmlns:a16="http://schemas.microsoft.com/office/drawing/2014/main" id="{F4BFD956-2FF2-C8B7-2166-6D41541BED73}"/>
              </a:ext>
            </a:extLst>
          </p:cNvPr>
          <p:cNvSpPr/>
          <p:nvPr/>
        </p:nvSpPr>
        <p:spPr>
          <a:xfrm rot="5400000">
            <a:off x="7093761" y="1576673"/>
            <a:ext cx="1064944" cy="2421998"/>
          </a:xfrm>
          <a:custGeom>
            <a:avLst/>
            <a:gdLst>
              <a:gd name="connsiteX0" fmla="*/ 0 w 1064944"/>
              <a:gd name="connsiteY0" fmla="*/ 582550 h 2421998"/>
              <a:gd name="connsiteX1" fmla="*/ 895 w 1064944"/>
              <a:gd name="connsiteY1" fmla="*/ 581353 h 2421998"/>
              <a:gd name="connsiteX2" fmla="*/ 931810 w 1064944"/>
              <a:gd name="connsiteY2" fmla="*/ 20319 h 2421998"/>
              <a:gd name="connsiteX3" fmla="*/ 1064944 w 1064944"/>
              <a:gd name="connsiteY3" fmla="*/ 0 h 2421998"/>
              <a:gd name="connsiteX4" fmla="*/ 1064944 w 1064944"/>
              <a:gd name="connsiteY4" fmla="*/ 2421998 h 2421998"/>
              <a:gd name="connsiteX5" fmla="*/ 0 w 1064944"/>
              <a:gd name="connsiteY5" fmla="*/ 582550 h 242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944" h="2421998">
                <a:moveTo>
                  <a:pt x="0" y="582550"/>
                </a:moveTo>
                <a:lnTo>
                  <a:pt x="895" y="581353"/>
                </a:lnTo>
                <a:cubicBezTo>
                  <a:pt x="233832" y="299099"/>
                  <a:pt x="559777" y="96448"/>
                  <a:pt x="931810" y="20319"/>
                </a:cubicBezTo>
                <a:lnTo>
                  <a:pt x="1064944" y="0"/>
                </a:lnTo>
                <a:lnTo>
                  <a:pt x="1064944" y="2421998"/>
                </a:lnTo>
                <a:lnTo>
                  <a:pt x="0" y="582550"/>
                </a:lnTo>
                <a:close/>
              </a:path>
            </a:pathLst>
          </a:cu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7" name="Freihandform: Form 26">
            <a:extLst>
              <a:ext uri="{FF2B5EF4-FFF2-40B4-BE49-F238E27FC236}">
                <a16:creationId xmlns:a16="http://schemas.microsoft.com/office/drawing/2014/main" id="{981A7386-7A82-EA4D-16B1-11892ED4A15A}"/>
              </a:ext>
            </a:extLst>
          </p:cNvPr>
          <p:cNvSpPr/>
          <p:nvPr/>
        </p:nvSpPr>
        <p:spPr>
          <a:xfrm rot="5400000">
            <a:off x="6072479" y="3220424"/>
            <a:ext cx="73129" cy="126313"/>
          </a:xfrm>
          <a:custGeom>
            <a:avLst/>
            <a:gdLst>
              <a:gd name="connsiteX0" fmla="*/ 0 w 73129"/>
              <a:gd name="connsiteY0" fmla="*/ 0 h 126313"/>
              <a:gd name="connsiteX1" fmla="*/ 73129 w 73129"/>
              <a:gd name="connsiteY1" fmla="*/ 0 h 126313"/>
              <a:gd name="connsiteX2" fmla="*/ 73129 w 73129"/>
              <a:gd name="connsiteY2" fmla="*/ 126313 h 126313"/>
              <a:gd name="connsiteX3" fmla="*/ 0 w 73129"/>
              <a:gd name="connsiteY3" fmla="*/ 0 h 126313"/>
            </a:gdLst>
            <a:ahLst/>
            <a:cxnLst>
              <a:cxn ang="0">
                <a:pos x="connsiteX0" y="connsiteY0"/>
              </a:cxn>
              <a:cxn ang="0">
                <a:pos x="connsiteX1" y="connsiteY1"/>
              </a:cxn>
              <a:cxn ang="0">
                <a:pos x="connsiteX2" y="connsiteY2"/>
              </a:cxn>
              <a:cxn ang="0">
                <a:pos x="connsiteX3" y="connsiteY3"/>
              </a:cxn>
            </a:cxnLst>
            <a:rect l="l" t="t" r="r" b="b"/>
            <a:pathLst>
              <a:path w="73129" h="126313">
                <a:moveTo>
                  <a:pt x="0" y="0"/>
                </a:moveTo>
                <a:lnTo>
                  <a:pt x="73129" y="0"/>
                </a:lnTo>
                <a:lnTo>
                  <a:pt x="73129" y="126313"/>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8" name="Freihandform: Form 27">
            <a:extLst>
              <a:ext uri="{FF2B5EF4-FFF2-40B4-BE49-F238E27FC236}">
                <a16:creationId xmlns:a16="http://schemas.microsoft.com/office/drawing/2014/main" id="{B535A6B6-6561-C2D8-8449-98327F3B0A7C}"/>
              </a:ext>
            </a:extLst>
          </p:cNvPr>
          <p:cNvSpPr/>
          <p:nvPr/>
        </p:nvSpPr>
        <p:spPr>
          <a:xfrm rot="5400000">
            <a:off x="1170218" y="3325587"/>
            <a:ext cx="195944" cy="185057"/>
          </a:xfrm>
          <a:custGeom>
            <a:avLst/>
            <a:gdLst>
              <a:gd name="connsiteX0" fmla="*/ 0 w 195944"/>
              <a:gd name="connsiteY0" fmla="*/ 185057 h 185057"/>
              <a:gd name="connsiteX1" fmla="*/ 0 w 195944"/>
              <a:gd name="connsiteY1" fmla="*/ 0 h 185057"/>
              <a:gd name="connsiteX2" fmla="*/ 195944 w 195944"/>
              <a:gd name="connsiteY2" fmla="*/ 0 h 185057"/>
              <a:gd name="connsiteX3" fmla="*/ 195944 w 195944"/>
              <a:gd name="connsiteY3" fmla="*/ 185057 h 185057"/>
              <a:gd name="connsiteX4" fmla="*/ 0 w 195944"/>
              <a:gd name="connsiteY4" fmla="*/ 185057 h 18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4" h="185057">
                <a:moveTo>
                  <a:pt x="0" y="185057"/>
                </a:moveTo>
                <a:lnTo>
                  <a:pt x="0" y="0"/>
                </a:lnTo>
                <a:lnTo>
                  <a:pt x="195944" y="0"/>
                </a:lnTo>
                <a:lnTo>
                  <a:pt x="195944" y="185057"/>
                </a:lnTo>
                <a:lnTo>
                  <a:pt x="0" y="18505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9" name="Freihandform: Form 28">
            <a:extLst>
              <a:ext uri="{FF2B5EF4-FFF2-40B4-BE49-F238E27FC236}">
                <a16:creationId xmlns:a16="http://schemas.microsoft.com/office/drawing/2014/main" id="{15F5867D-16EF-61B1-C608-CB5D55AA3BA3}"/>
              </a:ext>
            </a:extLst>
          </p:cNvPr>
          <p:cNvSpPr/>
          <p:nvPr/>
        </p:nvSpPr>
        <p:spPr>
          <a:xfrm rot="5400000">
            <a:off x="2901049" y="3325587"/>
            <a:ext cx="195944" cy="185057"/>
          </a:xfrm>
          <a:custGeom>
            <a:avLst/>
            <a:gdLst>
              <a:gd name="connsiteX0" fmla="*/ 0 w 195944"/>
              <a:gd name="connsiteY0" fmla="*/ 185057 h 185057"/>
              <a:gd name="connsiteX1" fmla="*/ 0 w 195944"/>
              <a:gd name="connsiteY1" fmla="*/ 0 h 185057"/>
              <a:gd name="connsiteX2" fmla="*/ 195944 w 195944"/>
              <a:gd name="connsiteY2" fmla="*/ 0 h 185057"/>
              <a:gd name="connsiteX3" fmla="*/ 195944 w 195944"/>
              <a:gd name="connsiteY3" fmla="*/ 185057 h 185057"/>
              <a:gd name="connsiteX4" fmla="*/ 0 w 195944"/>
              <a:gd name="connsiteY4" fmla="*/ 185057 h 18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4" h="185057">
                <a:moveTo>
                  <a:pt x="0" y="185057"/>
                </a:moveTo>
                <a:lnTo>
                  <a:pt x="0" y="0"/>
                </a:lnTo>
                <a:lnTo>
                  <a:pt x="195944" y="0"/>
                </a:lnTo>
                <a:lnTo>
                  <a:pt x="195944" y="185057"/>
                </a:lnTo>
                <a:lnTo>
                  <a:pt x="0" y="18505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0" name="Freihandform: Form 29">
            <a:extLst>
              <a:ext uri="{FF2B5EF4-FFF2-40B4-BE49-F238E27FC236}">
                <a16:creationId xmlns:a16="http://schemas.microsoft.com/office/drawing/2014/main" id="{FB6C4F47-C734-8581-1EC1-8FBFD949C7FC}"/>
              </a:ext>
            </a:extLst>
          </p:cNvPr>
          <p:cNvSpPr/>
          <p:nvPr/>
        </p:nvSpPr>
        <p:spPr>
          <a:xfrm rot="5400000">
            <a:off x="4441374" y="3325588"/>
            <a:ext cx="195944" cy="185057"/>
          </a:xfrm>
          <a:custGeom>
            <a:avLst/>
            <a:gdLst>
              <a:gd name="connsiteX0" fmla="*/ 0 w 195944"/>
              <a:gd name="connsiteY0" fmla="*/ 185057 h 185057"/>
              <a:gd name="connsiteX1" fmla="*/ 0 w 195944"/>
              <a:gd name="connsiteY1" fmla="*/ 0 h 185057"/>
              <a:gd name="connsiteX2" fmla="*/ 195944 w 195944"/>
              <a:gd name="connsiteY2" fmla="*/ 0 h 185057"/>
              <a:gd name="connsiteX3" fmla="*/ 195944 w 195944"/>
              <a:gd name="connsiteY3" fmla="*/ 185057 h 185057"/>
              <a:gd name="connsiteX4" fmla="*/ 0 w 195944"/>
              <a:gd name="connsiteY4" fmla="*/ 185057 h 18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4" h="185057">
                <a:moveTo>
                  <a:pt x="0" y="185057"/>
                </a:moveTo>
                <a:lnTo>
                  <a:pt x="0" y="0"/>
                </a:lnTo>
                <a:lnTo>
                  <a:pt x="195944" y="0"/>
                </a:lnTo>
                <a:lnTo>
                  <a:pt x="195944" y="185057"/>
                </a:lnTo>
                <a:lnTo>
                  <a:pt x="0" y="18505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1" name="Freihandform: Form 30">
            <a:extLst>
              <a:ext uri="{FF2B5EF4-FFF2-40B4-BE49-F238E27FC236}">
                <a16:creationId xmlns:a16="http://schemas.microsoft.com/office/drawing/2014/main" id="{C96CEE73-15FC-00A3-9558-061FC58F1C5E}"/>
              </a:ext>
            </a:extLst>
          </p:cNvPr>
          <p:cNvSpPr/>
          <p:nvPr/>
        </p:nvSpPr>
        <p:spPr>
          <a:xfrm rot="5400000">
            <a:off x="5937213" y="3370074"/>
            <a:ext cx="195944" cy="96085"/>
          </a:xfrm>
          <a:custGeom>
            <a:avLst/>
            <a:gdLst>
              <a:gd name="connsiteX0" fmla="*/ 0 w 195944"/>
              <a:gd name="connsiteY0" fmla="*/ 96085 h 96085"/>
              <a:gd name="connsiteX1" fmla="*/ 0 w 195944"/>
              <a:gd name="connsiteY1" fmla="*/ 37341 h 96085"/>
              <a:gd name="connsiteX2" fmla="*/ 12849 w 195944"/>
              <a:gd name="connsiteY2" fmla="*/ 59535 h 96085"/>
              <a:gd name="connsiteX3" fmla="*/ 115681 w 195944"/>
              <a:gd name="connsiteY3" fmla="*/ 0 h 96085"/>
              <a:gd name="connsiteX4" fmla="*/ 195944 w 195944"/>
              <a:gd name="connsiteY4" fmla="*/ 45950 h 96085"/>
              <a:gd name="connsiteX5" fmla="*/ 195944 w 195944"/>
              <a:gd name="connsiteY5" fmla="*/ 96085 h 96085"/>
              <a:gd name="connsiteX6" fmla="*/ 0 w 195944"/>
              <a:gd name="connsiteY6" fmla="*/ 96085 h 9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4" h="96085">
                <a:moveTo>
                  <a:pt x="0" y="96085"/>
                </a:moveTo>
                <a:lnTo>
                  <a:pt x="0" y="37341"/>
                </a:lnTo>
                <a:lnTo>
                  <a:pt x="12849" y="59535"/>
                </a:lnTo>
                <a:lnTo>
                  <a:pt x="115681" y="0"/>
                </a:lnTo>
                <a:lnTo>
                  <a:pt x="195944" y="45950"/>
                </a:lnTo>
                <a:lnTo>
                  <a:pt x="195944" y="96085"/>
                </a:lnTo>
                <a:lnTo>
                  <a:pt x="0" y="9608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2" name="Freihandform: Form 31">
            <a:extLst>
              <a:ext uri="{FF2B5EF4-FFF2-40B4-BE49-F238E27FC236}">
                <a16:creationId xmlns:a16="http://schemas.microsoft.com/office/drawing/2014/main" id="{71418D97-BF72-F4C8-04A4-A7FA2B69D07C}"/>
              </a:ext>
            </a:extLst>
          </p:cNvPr>
          <p:cNvSpPr/>
          <p:nvPr/>
        </p:nvSpPr>
        <p:spPr>
          <a:xfrm rot="5400000">
            <a:off x="6224076" y="3268268"/>
            <a:ext cx="139282" cy="243035"/>
          </a:xfrm>
          <a:custGeom>
            <a:avLst/>
            <a:gdLst>
              <a:gd name="connsiteX0" fmla="*/ 0 w 139282"/>
              <a:gd name="connsiteY0" fmla="*/ 243035 h 243035"/>
              <a:gd name="connsiteX1" fmla="*/ 0 w 139282"/>
              <a:gd name="connsiteY1" fmla="*/ 0 h 243035"/>
              <a:gd name="connsiteX2" fmla="*/ 139282 w 139282"/>
              <a:gd name="connsiteY2" fmla="*/ 240579 h 243035"/>
              <a:gd name="connsiteX3" fmla="*/ 137877 w 139282"/>
              <a:gd name="connsiteY3" fmla="*/ 243035 h 243035"/>
              <a:gd name="connsiteX4" fmla="*/ 0 w 139282"/>
              <a:gd name="connsiteY4" fmla="*/ 243035 h 243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82" h="243035">
                <a:moveTo>
                  <a:pt x="0" y="243035"/>
                </a:moveTo>
                <a:lnTo>
                  <a:pt x="0" y="0"/>
                </a:lnTo>
                <a:lnTo>
                  <a:pt x="139282" y="240579"/>
                </a:lnTo>
                <a:lnTo>
                  <a:pt x="137877" y="243035"/>
                </a:lnTo>
                <a:lnTo>
                  <a:pt x="0" y="24303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3" name="Freihandform: Form 32">
            <a:extLst>
              <a:ext uri="{FF2B5EF4-FFF2-40B4-BE49-F238E27FC236}">
                <a16:creationId xmlns:a16="http://schemas.microsoft.com/office/drawing/2014/main" id="{BA9D801F-B1DD-4689-9FB9-88855194E051}"/>
              </a:ext>
            </a:extLst>
          </p:cNvPr>
          <p:cNvSpPr/>
          <p:nvPr/>
        </p:nvSpPr>
        <p:spPr>
          <a:xfrm rot="5400000">
            <a:off x="6088230" y="3409177"/>
            <a:ext cx="78967" cy="88972"/>
          </a:xfrm>
          <a:custGeom>
            <a:avLst/>
            <a:gdLst>
              <a:gd name="connsiteX0" fmla="*/ 0 w 78967"/>
              <a:gd name="connsiteY0" fmla="*/ 76580 h 88972"/>
              <a:gd name="connsiteX1" fmla="*/ 43842 w 78967"/>
              <a:gd name="connsiteY1" fmla="*/ 0 h 88972"/>
              <a:gd name="connsiteX2" fmla="*/ 46669 w 78967"/>
              <a:gd name="connsiteY2" fmla="*/ 0 h 88972"/>
              <a:gd name="connsiteX3" fmla="*/ 78967 w 78967"/>
              <a:gd name="connsiteY3" fmla="*/ 55787 h 88972"/>
              <a:gd name="connsiteX4" fmla="*/ 21646 w 78967"/>
              <a:gd name="connsiteY4" fmla="*/ 88972 h 88972"/>
              <a:gd name="connsiteX5" fmla="*/ 0 w 78967"/>
              <a:gd name="connsiteY5" fmla="*/ 76580 h 8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7" h="88972">
                <a:moveTo>
                  <a:pt x="0" y="76580"/>
                </a:moveTo>
                <a:lnTo>
                  <a:pt x="43842" y="0"/>
                </a:lnTo>
                <a:lnTo>
                  <a:pt x="46669" y="0"/>
                </a:lnTo>
                <a:lnTo>
                  <a:pt x="78967" y="55787"/>
                </a:lnTo>
                <a:lnTo>
                  <a:pt x="21646" y="88972"/>
                </a:lnTo>
                <a:lnTo>
                  <a:pt x="0" y="7658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4" name="Freihandform: Form 33">
            <a:extLst>
              <a:ext uri="{FF2B5EF4-FFF2-40B4-BE49-F238E27FC236}">
                <a16:creationId xmlns:a16="http://schemas.microsoft.com/office/drawing/2014/main" id="{C2157B5B-777B-A842-0F35-939A017C28EA}"/>
              </a:ext>
            </a:extLst>
          </p:cNvPr>
          <p:cNvSpPr/>
          <p:nvPr/>
        </p:nvSpPr>
        <p:spPr>
          <a:xfrm rot="5400000">
            <a:off x="6194582" y="3437044"/>
            <a:ext cx="56662" cy="101427"/>
          </a:xfrm>
          <a:custGeom>
            <a:avLst/>
            <a:gdLst>
              <a:gd name="connsiteX0" fmla="*/ 0 w 56662"/>
              <a:gd name="connsiteY0" fmla="*/ 98971 h 101427"/>
              <a:gd name="connsiteX1" fmla="*/ 56662 w 56662"/>
              <a:gd name="connsiteY1" fmla="*/ 0 h 101427"/>
              <a:gd name="connsiteX2" fmla="*/ 56662 w 56662"/>
              <a:gd name="connsiteY2" fmla="*/ 101427 h 101427"/>
              <a:gd name="connsiteX3" fmla="*/ 1422 w 56662"/>
              <a:gd name="connsiteY3" fmla="*/ 101427 h 101427"/>
              <a:gd name="connsiteX4" fmla="*/ 0 w 56662"/>
              <a:gd name="connsiteY4" fmla="*/ 98971 h 10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2" h="101427">
                <a:moveTo>
                  <a:pt x="0" y="98971"/>
                </a:moveTo>
                <a:lnTo>
                  <a:pt x="56662" y="0"/>
                </a:lnTo>
                <a:lnTo>
                  <a:pt x="56662" y="101427"/>
                </a:lnTo>
                <a:lnTo>
                  <a:pt x="1422" y="101427"/>
                </a:lnTo>
                <a:lnTo>
                  <a:pt x="0" y="9897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5" name="Freihandform: Form 34">
            <a:extLst>
              <a:ext uri="{FF2B5EF4-FFF2-40B4-BE49-F238E27FC236}">
                <a16:creationId xmlns:a16="http://schemas.microsoft.com/office/drawing/2014/main" id="{94BB399E-7487-1DA7-9802-B7C09498DD37}"/>
              </a:ext>
            </a:extLst>
          </p:cNvPr>
          <p:cNvSpPr/>
          <p:nvPr/>
        </p:nvSpPr>
        <p:spPr>
          <a:xfrm rot="5400000">
            <a:off x="-228598" y="3744687"/>
            <a:ext cx="1632859" cy="1175660"/>
          </a:xfrm>
          <a:custGeom>
            <a:avLst/>
            <a:gdLst>
              <a:gd name="connsiteX0" fmla="*/ 0 w 1632859"/>
              <a:gd name="connsiteY0" fmla="*/ 1175660 h 1175660"/>
              <a:gd name="connsiteX1" fmla="*/ 0 w 1632859"/>
              <a:gd name="connsiteY1" fmla="*/ 0 h 1175660"/>
              <a:gd name="connsiteX2" fmla="*/ 1632859 w 1632859"/>
              <a:gd name="connsiteY2" fmla="*/ 0 h 1175660"/>
              <a:gd name="connsiteX3" fmla="*/ 1632859 w 1632859"/>
              <a:gd name="connsiteY3" fmla="*/ 1175660 h 1175660"/>
              <a:gd name="connsiteX4" fmla="*/ 0 w 1632859"/>
              <a:gd name="connsiteY4" fmla="*/ 1175660 h 117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9" h="1175660">
                <a:moveTo>
                  <a:pt x="0" y="1175660"/>
                </a:moveTo>
                <a:lnTo>
                  <a:pt x="0" y="0"/>
                </a:lnTo>
                <a:lnTo>
                  <a:pt x="1632859" y="0"/>
                </a:lnTo>
                <a:lnTo>
                  <a:pt x="1632859" y="1175660"/>
                </a:lnTo>
                <a:lnTo>
                  <a:pt x="0" y="117566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6" name="Freihandform: Form 35">
            <a:extLst>
              <a:ext uri="{FF2B5EF4-FFF2-40B4-BE49-F238E27FC236}">
                <a16:creationId xmlns:a16="http://schemas.microsoft.com/office/drawing/2014/main" id="{F7795AFB-3A82-B12F-EA84-9AE35B96B861}"/>
              </a:ext>
            </a:extLst>
          </p:cNvPr>
          <p:cNvSpPr/>
          <p:nvPr/>
        </p:nvSpPr>
        <p:spPr>
          <a:xfrm rot="5400000">
            <a:off x="1317176" y="3559630"/>
            <a:ext cx="1632859" cy="1545774"/>
          </a:xfrm>
          <a:custGeom>
            <a:avLst/>
            <a:gdLst>
              <a:gd name="connsiteX0" fmla="*/ 0 w 1632859"/>
              <a:gd name="connsiteY0" fmla="*/ 1545774 h 1545774"/>
              <a:gd name="connsiteX1" fmla="*/ 0 w 1632859"/>
              <a:gd name="connsiteY1" fmla="*/ 0 h 1545774"/>
              <a:gd name="connsiteX2" fmla="*/ 1632859 w 1632859"/>
              <a:gd name="connsiteY2" fmla="*/ 0 h 1545774"/>
              <a:gd name="connsiteX3" fmla="*/ 1632859 w 1632859"/>
              <a:gd name="connsiteY3" fmla="*/ 1545774 h 1545774"/>
              <a:gd name="connsiteX4" fmla="*/ 0 w 1632859"/>
              <a:gd name="connsiteY4" fmla="*/ 1545774 h 1545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9" h="1545774">
                <a:moveTo>
                  <a:pt x="0" y="1545774"/>
                </a:moveTo>
                <a:lnTo>
                  <a:pt x="0" y="0"/>
                </a:lnTo>
                <a:lnTo>
                  <a:pt x="1632859" y="0"/>
                </a:lnTo>
                <a:lnTo>
                  <a:pt x="1632859" y="1545774"/>
                </a:lnTo>
                <a:lnTo>
                  <a:pt x="0" y="1545774"/>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7" name="Freihandform: Form 36">
            <a:extLst>
              <a:ext uri="{FF2B5EF4-FFF2-40B4-BE49-F238E27FC236}">
                <a16:creationId xmlns:a16="http://schemas.microsoft.com/office/drawing/2014/main" id="{061ABA42-C000-F632-B2D3-637457A91DFE}"/>
              </a:ext>
            </a:extLst>
          </p:cNvPr>
          <p:cNvSpPr/>
          <p:nvPr/>
        </p:nvSpPr>
        <p:spPr>
          <a:xfrm rot="5400000">
            <a:off x="2952754" y="3654883"/>
            <a:ext cx="1632859" cy="1355268"/>
          </a:xfrm>
          <a:custGeom>
            <a:avLst/>
            <a:gdLst>
              <a:gd name="connsiteX0" fmla="*/ 0 w 1632859"/>
              <a:gd name="connsiteY0" fmla="*/ 1355268 h 1355268"/>
              <a:gd name="connsiteX1" fmla="*/ 1 w 1632859"/>
              <a:gd name="connsiteY1" fmla="*/ 0 h 1355268"/>
              <a:gd name="connsiteX2" fmla="*/ 1632859 w 1632859"/>
              <a:gd name="connsiteY2" fmla="*/ 0 h 1355268"/>
              <a:gd name="connsiteX3" fmla="*/ 1632859 w 1632859"/>
              <a:gd name="connsiteY3" fmla="*/ 1355268 h 1355268"/>
              <a:gd name="connsiteX4" fmla="*/ 0 w 1632859"/>
              <a:gd name="connsiteY4" fmla="*/ 1355268 h 135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9" h="1355268">
                <a:moveTo>
                  <a:pt x="0" y="1355268"/>
                </a:moveTo>
                <a:lnTo>
                  <a:pt x="1" y="0"/>
                </a:lnTo>
                <a:lnTo>
                  <a:pt x="1632859" y="0"/>
                </a:lnTo>
                <a:lnTo>
                  <a:pt x="1632859" y="1355268"/>
                </a:lnTo>
                <a:lnTo>
                  <a:pt x="0" y="1355268"/>
                </a:lnTo>
                <a:close/>
              </a:path>
            </a:pathLst>
          </a:cu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8" name="Freihandform: Form 37">
            <a:extLst>
              <a:ext uri="{FF2B5EF4-FFF2-40B4-BE49-F238E27FC236}">
                <a16:creationId xmlns:a16="http://schemas.microsoft.com/office/drawing/2014/main" id="{9A225699-CC48-DE15-4D50-842DADD3C380}"/>
              </a:ext>
            </a:extLst>
          </p:cNvPr>
          <p:cNvSpPr/>
          <p:nvPr/>
        </p:nvSpPr>
        <p:spPr>
          <a:xfrm rot="5400000">
            <a:off x="4493079" y="3654883"/>
            <a:ext cx="1632858" cy="1355268"/>
          </a:xfrm>
          <a:custGeom>
            <a:avLst/>
            <a:gdLst>
              <a:gd name="connsiteX0" fmla="*/ 0 w 1632858"/>
              <a:gd name="connsiteY0" fmla="*/ 1355268 h 1355268"/>
              <a:gd name="connsiteX1" fmla="*/ 0 w 1632858"/>
              <a:gd name="connsiteY1" fmla="*/ 0 h 1355268"/>
              <a:gd name="connsiteX2" fmla="*/ 1632858 w 1632858"/>
              <a:gd name="connsiteY2" fmla="*/ 0 h 1355268"/>
              <a:gd name="connsiteX3" fmla="*/ 1632858 w 1632858"/>
              <a:gd name="connsiteY3" fmla="*/ 1355268 h 1355268"/>
              <a:gd name="connsiteX4" fmla="*/ 0 w 1632858"/>
              <a:gd name="connsiteY4" fmla="*/ 1355268 h 135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1355268">
                <a:moveTo>
                  <a:pt x="0" y="1355268"/>
                </a:moveTo>
                <a:lnTo>
                  <a:pt x="0" y="0"/>
                </a:lnTo>
                <a:lnTo>
                  <a:pt x="1632858" y="0"/>
                </a:lnTo>
                <a:lnTo>
                  <a:pt x="1632858" y="1355268"/>
                </a:lnTo>
                <a:lnTo>
                  <a:pt x="0" y="1355268"/>
                </a:ln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9" name="Freihandform: Form 38">
            <a:extLst>
              <a:ext uri="{FF2B5EF4-FFF2-40B4-BE49-F238E27FC236}">
                <a16:creationId xmlns:a16="http://schemas.microsoft.com/office/drawing/2014/main" id="{C3D00F04-600C-5772-D0DA-FE8CBC0BECB7}"/>
              </a:ext>
            </a:extLst>
          </p:cNvPr>
          <p:cNvSpPr/>
          <p:nvPr/>
        </p:nvSpPr>
        <p:spPr>
          <a:xfrm rot="5400000">
            <a:off x="6010353" y="3509412"/>
            <a:ext cx="155170" cy="168523"/>
          </a:xfrm>
          <a:custGeom>
            <a:avLst/>
            <a:gdLst>
              <a:gd name="connsiteX0" fmla="*/ 0 w 155170"/>
              <a:gd name="connsiteY0" fmla="*/ 134922 h 168523"/>
              <a:gd name="connsiteX1" fmla="*/ 0 w 155170"/>
              <a:gd name="connsiteY1" fmla="*/ 0 h 168523"/>
              <a:gd name="connsiteX2" fmla="*/ 155170 w 155170"/>
              <a:gd name="connsiteY2" fmla="*/ 0 h 168523"/>
              <a:gd name="connsiteX3" fmla="*/ 58691 w 155170"/>
              <a:gd name="connsiteY3" fmla="*/ 168523 h 168523"/>
              <a:gd name="connsiteX4" fmla="*/ 0 w 155170"/>
              <a:gd name="connsiteY4" fmla="*/ 134922 h 16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0" h="168523">
                <a:moveTo>
                  <a:pt x="0" y="134922"/>
                </a:moveTo>
                <a:lnTo>
                  <a:pt x="0" y="0"/>
                </a:lnTo>
                <a:lnTo>
                  <a:pt x="155170" y="0"/>
                </a:lnTo>
                <a:lnTo>
                  <a:pt x="58691" y="168523"/>
                </a:lnTo>
                <a:lnTo>
                  <a:pt x="0" y="134922"/>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40" name="Freihandform: Form 39">
            <a:extLst>
              <a:ext uri="{FF2B5EF4-FFF2-40B4-BE49-F238E27FC236}">
                <a16:creationId xmlns:a16="http://schemas.microsoft.com/office/drawing/2014/main" id="{551BC021-8A56-358D-794B-A6E1E3BD5893}"/>
              </a:ext>
            </a:extLst>
          </p:cNvPr>
          <p:cNvSpPr/>
          <p:nvPr/>
        </p:nvSpPr>
        <p:spPr>
          <a:xfrm rot="5400000">
            <a:off x="6970253" y="2819463"/>
            <a:ext cx="1183209" cy="2576461"/>
          </a:xfrm>
          <a:custGeom>
            <a:avLst/>
            <a:gdLst>
              <a:gd name="connsiteX0" fmla="*/ 0 w 1183209"/>
              <a:gd name="connsiteY0" fmla="*/ 2576461 h 2576461"/>
              <a:gd name="connsiteX1" fmla="*/ 0 w 1183209"/>
              <a:gd name="connsiteY1" fmla="*/ 0 h 2576461"/>
              <a:gd name="connsiteX2" fmla="*/ 1154605 w 1183209"/>
              <a:gd name="connsiteY2" fmla="*/ 478252 h 2576461"/>
              <a:gd name="connsiteX3" fmla="*/ 1183209 w 1183209"/>
              <a:gd name="connsiteY3" fmla="*/ 509724 h 2576461"/>
              <a:gd name="connsiteX4" fmla="*/ 0 w 1183209"/>
              <a:gd name="connsiteY4" fmla="*/ 2576461 h 2576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209" h="2576461">
                <a:moveTo>
                  <a:pt x="0" y="2576461"/>
                </a:moveTo>
                <a:lnTo>
                  <a:pt x="0" y="0"/>
                </a:lnTo>
                <a:cubicBezTo>
                  <a:pt x="450901" y="0"/>
                  <a:pt x="859116" y="182764"/>
                  <a:pt x="1154605" y="478252"/>
                </a:cubicBezTo>
                <a:lnTo>
                  <a:pt x="1183209" y="509724"/>
                </a:lnTo>
                <a:lnTo>
                  <a:pt x="0" y="2576461"/>
                </a:lnTo>
                <a:close/>
              </a:path>
            </a:pathLst>
          </a:cu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41" name="Freihandform: Form 40">
            <a:extLst>
              <a:ext uri="{FF2B5EF4-FFF2-40B4-BE49-F238E27FC236}">
                <a16:creationId xmlns:a16="http://schemas.microsoft.com/office/drawing/2014/main" id="{69149F85-CCE2-9816-2CD5-1A082F8281EA}"/>
              </a:ext>
            </a:extLst>
          </p:cNvPr>
          <p:cNvSpPr/>
          <p:nvPr/>
        </p:nvSpPr>
        <p:spPr>
          <a:xfrm rot="5400000">
            <a:off x="6441836" y="3401621"/>
            <a:ext cx="1477688" cy="2016962"/>
          </a:xfrm>
          <a:custGeom>
            <a:avLst/>
            <a:gdLst>
              <a:gd name="connsiteX0" fmla="*/ 0 w 1477688"/>
              <a:gd name="connsiteY0" fmla="*/ 2016962 h 2016962"/>
              <a:gd name="connsiteX1" fmla="*/ 1154713 w 1477688"/>
              <a:gd name="connsiteY1" fmla="*/ 0 h 2016962"/>
              <a:gd name="connsiteX2" fmla="*/ 1198822 w 1477688"/>
              <a:gd name="connsiteY2" fmla="*/ 58985 h 2016962"/>
              <a:gd name="connsiteX3" fmla="*/ 1477688 w 1477688"/>
              <a:gd name="connsiteY3" fmla="*/ 971931 h 2016962"/>
              <a:gd name="connsiteX4" fmla="*/ 1477688 w 1477688"/>
              <a:gd name="connsiteY4" fmla="*/ 2016962 h 2016962"/>
              <a:gd name="connsiteX5" fmla="*/ 0 w 1477688"/>
              <a:gd name="connsiteY5" fmla="*/ 2016962 h 20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688" h="2016962">
                <a:moveTo>
                  <a:pt x="0" y="2016962"/>
                </a:moveTo>
                <a:lnTo>
                  <a:pt x="1154713" y="0"/>
                </a:lnTo>
                <a:lnTo>
                  <a:pt x="1198822" y="58985"/>
                </a:lnTo>
                <a:cubicBezTo>
                  <a:pt x="1374883" y="319590"/>
                  <a:pt x="1477688" y="633755"/>
                  <a:pt x="1477688" y="971931"/>
                </a:cubicBezTo>
                <a:lnTo>
                  <a:pt x="1477688" y="2016962"/>
                </a:lnTo>
                <a:lnTo>
                  <a:pt x="0" y="2016962"/>
                </a:lnTo>
                <a:close/>
              </a:path>
            </a:pathLst>
          </a:cu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42" name="Rechteck: obere Ecken abgerundet 41">
            <a:extLst>
              <a:ext uri="{FF2B5EF4-FFF2-40B4-BE49-F238E27FC236}">
                <a16:creationId xmlns:a16="http://schemas.microsoft.com/office/drawing/2014/main" id="{B36E1C25-304D-60B6-D3DC-A4742AFF18BC}"/>
              </a:ext>
            </a:extLst>
          </p:cNvPr>
          <p:cNvSpPr/>
          <p:nvPr/>
        </p:nvSpPr>
        <p:spPr>
          <a:xfrm rot="5400000">
            <a:off x="3000270" y="-446346"/>
            <a:ext cx="1926771" cy="7946571"/>
          </a:xfrm>
          <a:prstGeom prst="round2SameRect">
            <a:avLst>
              <a:gd name="adj1" fmla="val 50000"/>
              <a:gd name="adj2" fmla="val 0"/>
            </a:avLst>
          </a:prstGeom>
          <a:solidFill>
            <a:srgbClr val="4444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3200" dirty="0">
                <a:solidFill>
                  <a:schemeClr val="bg1"/>
                </a:solidFill>
              </a:rPr>
              <a:t>Ablauf einer Hauptverhandlung</a:t>
            </a:r>
          </a:p>
        </p:txBody>
      </p:sp>
      <p:sp>
        <p:nvSpPr>
          <p:cNvPr id="43" name="Textfeld 42">
            <a:extLst>
              <a:ext uri="{FF2B5EF4-FFF2-40B4-BE49-F238E27FC236}">
                <a16:creationId xmlns:a16="http://schemas.microsoft.com/office/drawing/2014/main" id="{D75FB55F-CD0B-5188-CB67-E8DCAD70B609}"/>
              </a:ext>
            </a:extLst>
          </p:cNvPr>
          <p:cNvSpPr txBox="1"/>
          <p:nvPr/>
        </p:nvSpPr>
        <p:spPr>
          <a:xfrm>
            <a:off x="1934972" y="4581029"/>
            <a:ext cx="495650" cy="461665"/>
          </a:xfrm>
          <a:prstGeom prst="rect">
            <a:avLst/>
          </a:prstGeom>
          <a:noFill/>
        </p:spPr>
        <p:txBody>
          <a:bodyPr wrap="none" rtlCol="0">
            <a:spAutoFit/>
          </a:bodyPr>
          <a:lstStyle/>
          <a:p>
            <a:pPr algn="ctr"/>
            <a:r>
              <a:rPr lang="de-DE" sz="2400" b="1" dirty="0">
                <a:solidFill>
                  <a:schemeClr val="bg1"/>
                </a:solidFill>
              </a:rPr>
              <a:t>11</a:t>
            </a:r>
          </a:p>
        </p:txBody>
      </p:sp>
      <p:sp>
        <p:nvSpPr>
          <p:cNvPr id="44" name="Textfeld 43">
            <a:extLst>
              <a:ext uri="{FF2B5EF4-FFF2-40B4-BE49-F238E27FC236}">
                <a16:creationId xmlns:a16="http://schemas.microsoft.com/office/drawing/2014/main" id="{072070A4-589E-A5AD-9C77-E1BB7FC448B1}"/>
              </a:ext>
            </a:extLst>
          </p:cNvPr>
          <p:cNvSpPr txBox="1"/>
          <p:nvPr/>
        </p:nvSpPr>
        <p:spPr>
          <a:xfrm>
            <a:off x="3541065" y="4596494"/>
            <a:ext cx="495650" cy="461665"/>
          </a:xfrm>
          <a:prstGeom prst="rect">
            <a:avLst/>
          </a:prstGeom>
          <a:noFill/>
        </p:spPr>
        <p:txBody>
          <a:bodyPr wrap="none" rtlCol="0">
            <a:spAutoFit/>
          </a:bodyPr>
          <a:lstStyle/>
          <a:p>
            <a:pPr algn="ctr"/>
            <a:r>
              <a:rPr lang="de-DE" sz="2400" b="1" dirty="0">
                <a:solidFill>
                  <a:schemeClr val="bg1"/>
                </a:solidFill>
              </a:rPr>
              <a:t>10</a:t>
            </a:r>
          </a:p>
        </p:txBody>
      </p:sp>
      <p:sp>
        <p:nvSpPr>
          <p:cNvPr id="45" name="Textfeld 44">
            <a:extLst>
              <a:ext uri="{FF2B5EF4-FFF2-40B4-BE49-F238E27FC236}">
                <a16:creationId xmlns:a16="http://schemas.microsoft.com/office/drawing/2014/main" id="{9C251DC6-4102-282C-0B48-379DA6686FD6}"/>
              </a:ext>
            </a:extLst>
          </p:cNvPr>
          <p:cNvSpPr txBox="1"/>
          <p:nvPr/>
        </p:nvSpPr>
        <p:spPr>
          <a:xfrm>
            <a:off x="5093832" y="4581030"/>
            <a:ext cx="495650" cy="461665"/>
          </a:xfrm>
          <a:prstGeom prst="rect">
            <a:avLst/>
          </a:prstGeom>
          <a:noFill/>
        </p:spPr>
        <p:txBody>
          <a:bodyPr wrap="none" rtlCol="0">
            <a:spAutoFit/>
          </a:bodyPr>
          <a:lstStyle/>
          <a:p>
            <a:pPr algn="ctr"/>
            <a:r>
              <a:rPr lang="de-DE" sz="2400" b="1" dirty="0">
                <a:solidFill>
                  <a:schemeClr val="bg1"/>
                </a:solidFill>
              </a:rPr>
              <a:t>09</a:t>
            </a:r>
          </a:p>
        </p:txBody>
      </p:sp>
      <p:sp>
        <p:nvSpPr>
          <p:cNvPr id="46" name="Textfeld 45">
            <a:extLst>
              <a:ext uri="{FF2B5EF4-FFF2-40B4-BE49-F238E27FC236}">
                <a16:creationId xmlns:a16="http://schemas.microsoft.com/office/drawing/2014/main" id="{4D660EDB-66F0-1546-14D8-7A242E61475F}"/>
              </a:ext>
            </a:extLst>
          </p:cNvPr>
          <p:cNvSpPr txBox="1"/>
          <p:nvPr/>
        </p:nvSpPr>
        <p:spPr>
          <a:xfrm>
            <a:off x="6685030" y="4596494"/>
            <a:ext cx="495650" cy="461665"/>
          </a:xfrm>
          <a:prstGeom prst="rect">
            <a:avLst/>
          </a:prstGeom>
          <a:noFill/>
        </p:spPr>
        <p:txBody>
          <a:bodyPr wrap="none" rtlCol="0">
            <a:spAutoFit/>
          </a:bodyPr>
          <a:lstStyle/>
          <a:p>
            <a:pPr algn="ctr"/>
            <a:r>
              <a:rPr lang="de-DE" sz="2400" b="1" dirty="0">
                <a:solidFill>
                  <a:schemeClr val="bg1"/>
                </a:solidFill>
              </a:rPr>
              <a:t>08</a:t>
            </a:r>
          </a:p>
        </p:txBody>
      </p:sp>
      <p:sp>
        <p:nvSpPr>
          <p:cNvPr id="47" name="Textfeld 46">
            <a:extLst>
              <a:ext uri="{FF2B5EF4-FFF2-40B4-BE49-F238E27FC236}">
                <a16:creationId xmlns:a16="http://schemas.microsoft.com/office/drawing/2014/main" id="{16AE419D-4BB1-CD92-7277-2DAA178E3863}"/>
              </a:ext>
            </a:extLst>
          </p:cNvPr>
          <p:cNvSpPr txBox="1"/>
          <p:nvPr/>
        </p:nvSpPr>
        <p:spPr>
          <a:xfrm>
            <a:off x="8021427" y="3783766"/>
            <a:ext cx="495650" cy="461665"/>
          </a:xfrm>
          <a:prstGeom prst="rect">
            <a:avLst/>
          </a:prstGeom>
          <a:noFill/>
        </p:spPr>
        <p:txBody>
          <a:bodyPr wrap="none" rtlCol="0">
            <a:spAutoFit/>
          </a:bodyPr>
          <a:lstStyle/>
          <a:p>
            <a:pPr algn="ctr"/>
            <a:r>
              <a:rPr lang="de-DE" sz="2400" b="1" dirty="0">
                <a:solidFill>
                  <a:schemeClr val="bg1"/>
                </a:solidFill>
              </a:rPr>
              <a:t>07</a:t>
            </a:r>
          </a:p>
        </p:txBody>
      </p:sp>
      <p:sp>
        <p:nvSpPr>
          <p:cNvPr id="48" name="Textfeld 47">
            <a:extLst>
              <a:ext uri="{FF2B5EF4-FFF2-40B4-BE49-F238E27FC236}">
                <a16:creationId xmlns:a16="http://schemas.microsoft.com/office/drawing/2014/main" id="{D7B7D172-3CB9-3F7C-DEA6-76462E86CF5E}"/>
              </a:ext>
            </a:extLst>
          </p:cNvPr>
          <p:cNvSpPr txBox="1"/>
          <p:nvPr/>
        </p:nvSpPr>
        <p:spPr>
          <a:xfrm>
            <a:off x="8002651" y="2624160"/>
            <a:ext cx="495650" cy="461665"/>
          </a:xfrm>
          <a:prstGeom prst="rect">
            <a:avLst/>
          </a:prstGeom>
          <a:noFill/>
        </p:spPr>
        <p:txBody>
          <a:bodyPr wrap="none" rtlCol="0">
            <a:spAutoFit/>
          </a:bodyPr>
          <a:lstStyle/>
          <a:p>
            <a:pPr algn="ctr"/>
            <a:r>
              <a:rPr lang="de-DE" sz="2400" b="1" dirty="0">
                <a:solidFill>
                  <a:schemeClr val="bg1"/>
                </a:solidFill>
              </a:rPr>
              <a:t>06</a:t>
            </a:r>
          </a:p>
        </p:txBody>
      </p:sp>
      <p:sp>
        <p:nvSpPr>
          <p:cNvPr id="49" name="Textfeld 48">
            <a:extLst>
              <a:ext uri="{FF2B5EF4-FFF2-40B4-BE49-F238E27FC236}">
                <a16:creationId xmlns:a16="http://schemas.microsoft.com/office/drawing/2014/main" id="{65C8FCFF-1895-338D-58CC-C90ED0743557}"/>
              </a:ext>
            </a:extLst>
          </p:cNvPr>
          <p:cNvSpPr txBox="1"/>
          <p:nvPr/>
        </p:nvSpPr>
        <p:spPr>
          <a:xfrm>
            <a:off x="6669051" y="2013451"/>
            <a:ext cx="495650" cy="461665"/>
          </a:xfrm>
          <a:prstGeom prst="rect">
            <a:avLst/>
          </a:prstGeom>
          <a:noFill/>
        </p:spPr>
        <p:txBody>
          <a:bodyPr wrap="none" rtlCol="0">
            <a:spAutoFit/>
          </a:bodyPr>
          <a:lstStyle/>
          <a:p>
            <a:pPr algn="ctr"/>
            <a:r>
              <a:rPr lang="de-DE" sz="2400" b="1" dirty="0">
                <a:solidFill>
                  <a:schemeClr val="bg1"/>
                </a:solidFill>
              </a:rPr>
              <a:t>05</a:t>
            </a:r>
          </a:p>
        </p:txBody>
      </p:sp>
      <p:sp>
        <p:nvSpPr>
          <p:cNvPr id="50" name="Textfeld 49">
            <a:extLst>
              <a:ext uri="{FF2B5EF4-FFF2-40B4-BE49-F238E27FC236}">
                <a16:creationId xmlns:a16="http://schemas.microsoft.com/office/drawing/2014/main" id="{12B963B5-D2ED-D27F-572B-1665F0EEC73F}"/>
              </a:ext>
            </a:extLst>
          </p:cNvPr>
          <p:cNvSpPr txBox="1"/>
          <p:nvPr/>
        </p:nvSpPr>
        <p:spPr>
          <a:xfrm>
            <a:off x="5093832" y="1980713"/>
            <a:ext cx="495650" cy="461665"/>
          </a:xfrm>
          <a:prstGeom prst="rect">
            <a:avLst/>
          </a:prstGeom>
          <a:noFill/>
        </p:spPr>
        <p:txBody>
          <a:bodyPr wrap="none" rtlCol="0">
            <a:spAutoFit/>
          </a:bodyPr>
          <a:lstStyle/>
          <a:p>
            <a:pPr algn="ctr"/>
            <a:r>
              <a:rPr lang="de-DE" sz="2400" b="1" dirty="0">
                <a:solidFill>
                  <a:schemeClr val="bg1"/>
                </a:solidFill>
              </a:rPr>
              <a:t>04</a:t>
            </a:r>
          </a:p>
        </p:txBody>
      </p:sp>
      <p:sp>
        <p:nvSpPr>
          <p:cNvPr id="51" name="Textfeld 50">
            <a:extLst>
              <a:ext uri="{FF2B5EF4-FFF2-40B4-BE49-F238E27FC236}">
                <a16:creationId xmlns:a16="http://schemas.microsoft.com/office/drawing/2014/main" id="{2237F178-A15E-EB32-0083-AEBC9AD5E9D7}"/>
              </a:ext>
            </a:extLst>
          </p:cNvPr>
          <p:cNvSpPr txBox="1"/>
          <p:nvPr/>
        </p:nvSpPr>
        <p:spPr>
          <a:xfrm>
            <a:off x="3521358" y="1978480"/>
            <a:ext cx="495650" cy="461665"/>
          </a:xfrm>
          <a:prstGeom prst="rect">
            <a:avLst/>
          </a:prstGeom>
          <a:noFill/>
        </p:spPr>
        <p:txBody>
          <a:bodyPr wrap="none" rtlCol="0">
            <a:spAutoFit/>
          </a:bodyPr>
          <a:lstStyle/>
          <a:p>
            <a:pPr algn="ctr"/>
            <a:r>
              <a:rPr lang="de-DE" sz="2400" b="1" dirty="0">
                <a:solidFill>
                  <a:schemeClr val="bg1"/>
                </a:solidFill>
              </a:rPr>
              <a:t>03</a:t>
            </a:r>
          </a:p>
        </p:txBody>
      </p:sp>
      <p:sp>
        <p:nvSpPr>
          <p:cNvPr id="52" name="Textfeld 51">
            <a:extLst>
              <a:ext uri="{FF2B5EF4-FFF2-40B4-BE49-F238E27FC236}">
                <a16:creationId xmlns:a16="http://schemas.microsoft.com/office/drawing/2014/main" id="{96B3CD48-A126-0F7F-C831-595A98E5FB17}"/>
              </a:ext>
            </a:extLst>
          </p:cNvPr>
          <p:cNvSpPr txBox="1"/>
          <p:nvPr/>
        </p:nvSpPr>
        <p:spPr>
          <a:xfrm>
            <a:off x="1885779" y="2024367"/>
            <a:ext cx="495650" cy="461665"/>
          </a:xfrm>
          <a:prstGeom prst="rect">
            <a:avLst/>
          </a:prstGeom>
          <a:noFill/>
        </p:spPr>
        <p:txBody>
          <a:bodyPr wrap="none" rtlCol="0">
            <a:spAutoFit/>
          </a:bodyPr>
          <a:lstStyle/>
          <a:p>
            <a:pPr algn="ctr"/>
            <a:r>
              <a:rPr lang="de-DE" sz="2400" b="1" dirty="0">
                <a:solidFill>
                  <a:schemeClr val="bg1"/>
                </a:solidFill>
              </a:rPr>
              <a:t>02</a:t>
            </a:r>
          </a:p>
        </p:txBody>
      </p:sp>
      <p:sp>
        <p:nvSpPr>
          <p:cNvPr id="53" name="Textfeld 52">
            <a:extLst>
              <a:ext uri="{FF2B5EF4-FFF2-40B4-BE49-F238E27FC236}">
                <a16:creationId xmlns:a16="http://schemas.microsoft.com/office/drawing/2014/main" id="{5A279EF1-E622-F795-3FF5-B69E3C422AD2}"/>
              </a:ext>
            </a:extLst>
          </p:cNvPr>
          <p:cNvSpPr txBox="1"/>
          <p:nvPr/>
        </p:nvSpPr>
        <p:spPr>
          <a:xfrm>
            <a:off x="286474" y="1978480"/>
            <a:ext cx="495649" cy="461665"/>
          </a:xfrm>
          <a:prstGeom prst="rect">
            <a:avLst/>
          </a:prstGeom>
          <a:noFill/>
        </p:spPr>
        <p:txBody>
          <a:bodyPr wrap="none" rtlCol="0">
            <a:spAutoFit/>
          </a:bodyPr>
          <a:lstStyle/>
          <a:p>
            <a:pPr algn="ctr"/>
            <a:r>
              <a:rPr lang="de-DE" sz="2400" b="1" dirty="0">
                <a:solidFill>
                  <a:schemeClr val="bg1"/>
                </a:solidFill>
              </a:rPr>
              <a:t>01</a:t>
            </a:r>
          </a:p>
        </p:txBody>
      </p:sp>
      <p:sp>
        <p:nvSpPr>
          <p:cNvPr id="54" name="Textfeld 53">
            <a:extLst>
              <a:ext uri="{FF2B5EF4-FFF2-40B4-BE49-F238E27FC236}">
                <a16:creationId xmlns:a16="http://schemas.microsoft.com/office/drawing/2014/main" id="{2A881BAB-9643-3D5A-76C5-9AC7BD1F0967}"/>
              </a:ext>
            </a:extLst>
          </p:cNvPr>
          <p:cNvSpPr txBox="1"/>
          <p:nvPr/>
        </p:nvSpPr>
        <p:spPr>
          <a:xfrm>
            <a:off x="340006" y="4581029"/>
            <a:ext cx="495650" cy="461665"/>
          </a:xfrm>
          <a:prstGeom prst="rect">
            <a:avLst/>
          </a:prstGeom>
          <a:noFill/>
        </p:spPr>
        <p:txBody>
          <a:bodyPr wrap="none" rtlCol="0">
            <a:spAutoFit/>
          </a:bodyPr>
          <a:lstStyle/>
          <a:p>
            <a:pPr algn="ctr"/>
            <a:r>
              <a:rPr lang="de-DE" sz="2400" b="1" dirty="0">
                <a:solidFill>
                  <a:schemeClr val="bg1"/>
                </a:solidFill>
              </a:rPr>
              <a:t>12</a:t>
            </a:r>
          </a:p>
        </p:txBody>
      </p:sp>
      <p:sp>
        <p:nvSpPr>
          <p:cNvPr id="55" name="Textfeld 54">
            <a:extLst>
              <a:ext uri="{FF2B5EF4-FFF2-40B4-BE49-F238E27FC236}">
                <a16:creationId xmlns:a16="http://schemas.microsoft.com/office/drawing/2014/main" id="{C6D6DD2A-1C6E-6EA0-80B4-43767298F89E}"/>
              </a:ext>
            </a:extLst>
          </p:cNvPr>
          <p:cNvSpPr txBox="1"/>
          <p:nvPr/>
        </p:nvSpPr>
        <p:spPr>
          <a:xfrm>
            <a:off x="127806" y="381213"/>
            <a:ext cx="812983" cy="923330"/>
          </a:xfrm>
          <a:prstGeom prst="rect">
            <a:avLst/>
          </a:prstGeom>
          <a:noFill/>
        </p:spPr>
        <p:txBody>
          <a:bodyPr wrap="square" rtlCol="0">
            <a:spAutoFit/>
          </a:bodyPr>
          <a:lstStyle/>
          <a:p>
            <a:pPr algn="ctr"/>
            <a:r>
              <a:rPr lang="de-DE" dirty="0">
                <a:solidFill>
                  <a:schemeClr val="bg1"/>
                </a:solidFill>
              </a:rPr>
              <a:t>Aufruf der Sache</a:t>
            </a:r>
          </a:p>
        </p:txBody>
      </p:sp>
      <p:sp>
        <p:nvSpPr>
          <p:cNvPr id="56" name="Textfeld 55">
            <a:extLst>
              <a:ext uri="{FF2B5EF4-FFF2-40B4-BE49-F238E27FC236}">
                <a16:creationId xmlns:a16="http://schemas.microsoft.com/office/drawing/2014/main" id="{EE942FAE-A2A7-2A04-BD01-E6C54977A812}"/>
              </a:ext>
            </a:extLst>
          </p:cNvPr>
          <p:cNvSpPr txBox="1"/>
          <p:nvPr/>
        </p:nvSpPr>
        <p:spPr>
          <a:xfrm>
            <a:off x="1332380" y="456747"/>
            <a:ext cx="1638302" cy="923330"/>
          </a:xfrm>
          <a:prstGeom prst="rect">
            <a:avLst/>
          </a:prstGeom>
          <a:noFill/>
        </p:spPr>
        <p:txBody>
          <a:bodyPr wrap="square" rtlCol="0">
            <a:spAutoFit/>
          </a:bodyPr>
          <a:lstStyle/>
          <a:p>
            <a:pPr algn="ctr"/>
            <a:r>
              <a:rPr lang="de-DE" dirty="0">
                <a:solidFill>
                  <a:schemeClr val="bg1"/>
                </a:solidFill>
              </a:rPr>
              <a:t>Feststellung der Anwesenheit</a:t>
            </a:r>
          </a:p>
        </p:txBody>
      </p:sp>
      <p:sp>
        <p:nvSpPr>
          <p:cNvPr id="57" name="Textfeld 56">
            <a:extLst>
              <a:ext uri="{FF2B5EF4-FFF2-40B4-BE49-F238E27FC236}">
                <a16:creationId xmlns:a16="http://schemas.microsoft.com/office/drawing/2014/main" id="{35518FAD-3A12-31AF-235E-BDD4E5D63D12}"/>
              </a:ext>
            </a:extLst>
          </p:cNvPr>
          <p:cNvSpPr txBox="1"/>
          <p:nvPr/>
        </p:nvSpPr>
        <p:spPr>
          <a:xfrm>
            <a:off x="3104101" y="13012"/>
            <a:ext cx="1394605" cy="1754326"/>
          </a:xfrm>
          <a:prstGeom prst="rect">
            <a:avLst/>
          </a:prstGeom>
          <a:noFill/>
        </p:spPr>
        <p:txBody>
          <a:bodyPr wrap="square" rtlCol="0">
            <a:spAutoFit/>
          </a:bodyPr>
          <a:lstStyle/>
          <a:p>
            <a:pPr algn="ctr"/>
            <a:r>
              <a:rPr lang="de-DE" dirty="0">
                <a:solidFill>
                  <a:schemeClr val="bg1"/>
                </a:solidFill>
              </a:rPr>
              <a:t>Persönliche, wirt-</a:t>
            </a:r>
            <a:r>
              <a:rPr lang="de-DE" dirty="0" err="1">
                <a:solidFill>
                  <a:schemeClr val="bg1"/>
                </a:solidFill>
              </a:rPr>
              <a:t>schaftliche</a:t>
            </a:r>
            <a:r>
              <a:rPr lang="de-DE" dirty="0">
                <a:solidFill>
                  <a:schemeClr val="bg1"/>
                </a:solidFill>
              </a:rPr>
              <a:t> Verhältnisse des Angeklagten</a:t>
            </a:r>
          </a:p>
        </p:txBody>
      </p:sp>
      <p:sp>
        <p:nvSpPr>
          <p:cNvPr id="58" name="Textfeld 57">
            <a:extLst>
              <a:ext uri="{FF2B5EF4-FFF2-40B4-BE49-F238E27FC236}">
                <a16:creationId xmlns:a16="http://schemas.microsoft.com/office/drawing/2014/main" id="{E47300B3-B7D7-09E5-68A5-403D812AEA97}"/>
              </a:ext>
            </a:extLst>
          </p:cNvPr>
          <p:cNvSpPr txBox="1"/>
          <p:nvPr/>
        </p:nvSpPr>
        <p:spPr>
          <a:xfrm>
            <a:off x="4591158" y="18581"/>
            <a:ext cx="1464126" cy="1754326"/>
          </a:xfrm>
          <a:prstGeom prst="rect">
            <a:avLst/>
          </a:prstGeom>
          <a:noFill/>
        </p:spPr>
        <p:txBody>
          <a:bodyPr wrap="square" rtlCol="0">
            <a:spAutoFit/>
          </a:bodyPr>
          <a:lstStyle/>
          <a:p>
            <a:pPr algn="ctr"/>
            <a:r>
              <a:rPr lang="de-DE" dirty="0">
                <a:solidFill>
                  <a:schemeClr val="bg1"/>
                </a:solidFill>
              </a:rPr>
              <a:t>Anklage-verlesung und Feststellung der Eröffnung</a:t>
            </a:r>
          </a:p>
        </p:txBody>
      </p:sp>
      <p:sp>
        <p:nvSpPr>
          <p:cNvPr id="59" name="Textfeld 58">
            <a:extLst>
              <a:ext uri="{FF2B5EF4-FFF2-40B4-BE49-F238E27FC236}">
                <a16:creationId xmlns:a16="http://schemas.microsoft.com/office/drawing/2014/main" id="{16B7A546-0E0D-C595-91E6-7DD0F91136DA}"/>
              </a:ext>
            </a:extLst>
          </p:cNvPr>
          <p:cNvSpPr txBox="1"/>
          <p:nvPr/>
        </p:nvSpPr>
        <p:spPr>
          <a:xfrm>
            <a:off x="6273627" y="626196"/>
            <a:ext cx="1916977" cy="646331"/>
          </a:xfrm>
          <a:prstGeom prst="rect">
            <a:avLst/>
          </a:prstGeom>
          <a:noFill/>
        </p:spPr>
        <p:txBody>
          <a:bodyPr wrap="square" rtlCol="0">
            <a:spAutoFit/>
          </a:bodyPr>
          <a:lstStyle/>
          <a:p>
            <a:pPr algn="ctr"/>
            <a:r>
              <a:rPr lang="de-DE" dirty="0">
                <a:solidFill>
                  <a:schemeClr val="bg1"/>
                </a:solidFill>
              </a:rPr>
              <a:t>Vernehmung des Angeklagten</a:t>
            </a:r>
          </a:p>
        </p:txBody>
      </p:sp>
      <p:sp>
        <p:nvSpPr>
          <p:cNvPr id="60" name="Textfeld 59">
            <a:extLst>
              <a:ext uri="{FF2B5EF4-FFF2-40B4-BE49-F238E27FC236}">
                <a16:creationId xmlns:a16="http://schemas.microsoft.com/office/drawing/2014/main" id="{F4282798-F0FF-F879-DC3A-CE262F4D98FE}"/>
              </a:ext>
            </a:extLst>
          </p:cNvPr>
          <p:cNvSpPr txBox="1"/>
          <p:nvPr/>
        </p:nvSpPr>
        <p:spPr>
          <a:xfrm>
            <a:off x="9080266" y="2565123"/>
            <a:ext cx="1802096" cy="369332"/>
          </a:xfrm>
          <a:prstGeom prst="rect">
            <a:avLst/>
          </a:prstGeom>
          <a:noFill/>
        </p:spPr>
        <p:txBody>
          <a:bodyPr wrap="none" rtlCol="0">
            <a:spAutoFit/>
          </a:bodyPr>
          <a:lstStyle/>
          <a:p>
            <a:r>
              <a:rPr lang="de-DE" dirty="0">
                <a:solidFill>
                  <a:schemeClr val="bg1"/>
                </a:solidFill>
              </a:rPr>
              <a:t>Beweisaufnahme</a:t>
            </a:r>
          </a:p>
        </p:txBody>
      </p:sp>
      <p:sp>
        <p:nvSpPr>
          <p:cNvPr id="61" name="Textfeld 60">
            <a:extLst>
              <a:ext uri="{FF2B5EF4-FFF2-40B4-BE49-F238E27FC236}">
                <a16:creationId xmlns:a16="http://schemas.microsoft.com/office/drawing/2014/main" id="{AA0BCBB9-2774-CCF1-0CB8-87A05BE7B943}"/>
              </a:ext>
            </a:extLst>
          </p:cNvPr>
          <p:cNvSpPr txBox="1"/>
          <p:nvPr/>
        </p:nvSpPr>
        <p:spPr>
          <a:xfrm>
            <a:off x="8950073" y="3876099"/>
            <a:ext cx="2041136" cy="369332"/>
          </a:xfrm>
          <a:prstGeom prst="rect">
            <a:avLst/>
          </a:prstGeom>
          <a:noFill/>
        </p:spPr>
        <p:txBody>
          <a:bodyPr wrap="none" rtlCol="0">
            <a:spAutoFit/>
          </a:bodyPr>
          <a:lstStyle/>
          <a:p>
            <a:r>
              <a:rPr lang="de-DE" dirty="0">
                <a:solidFill>
                  <a:schemeClr val="bg1"/>
                </a:solidFill>
              </a:rPr>
              <a:t>Verlesung des </a:t>
            </a:r>
            <a:r>
              <a:rPr lang="de-DE" dirty="0" err="1">
                <a:solidFill>
                  <a:schemeClr val="bg1"/>
                </a:solidFill>
              </a:rPr>
              <a:t>BZR‘s</a:t>
            </a:r>
            <a:endParaRPr lang="de-DE" dirty="0">
              <a:solidFill>
                <a:schemeClr val="bg1"/>
              </a:solidFill>
            </a:endParaRPr>
          </a:p>
        </p:txBody>
      </p:sp>
      <p:sp>
        <p:nvSpPr>
          <p:cNvPr id="62" name="Textfeld 61">
            <a:extLst>
              <a:ext uri="{FF2B5EF4-FFF2-40B4-BE49-F238E27FC236}">
                <a16:creationId xmlns:a16="http://schemas.microsoft.com/office/drawing/2014/main" id="{656FE572-6998-9EB2-32E7-D4B1787D2AF2}"/>
              </a:ext>
            </a:extLst>
          </p:cNvPr>
          <p:cNvSpPr txBox="1"/>
          <p:nvPr/>
        </p:nvSpPr>
        <p:spPr>
          <a:xfrm>
            <a:off x="6145453" y="5585473"/>
            <a:ext cx="2038495" cy="646331"/>
          </a:xfrm>
          <a:prstGeom prst="rect">
            <a:avLst/>
          </a:prstGeom>
          <a:noFill/>
        </p:spPr>
        <p:txBody>
          <a:bodyPr wrap="square" rtlCol="0">
            <a:spAutoFit/>
          </a:bodyPr>
          <a:lstStyle/>
          <a:p>
            <a:pPr algn="ctr"/>
            <a:r>
              <a:rPr lang="de-DE" dirty="0">
                <a:solidFill>
                  <a:schemeClr val="bg1"/>
                </a:solidFill>
              </a:rPr>
              <a:t>Schließung der Beweisaufnahme</a:t>
            </a:r>
          </a:p>
        </p:txBody>
      </p:sp>
      <p:sp>
        <p:nvSpPr>
          <p:cNvPr id="63" name="Textfeld 62">
            <a:extLst>
              <a:ext uri="{FF2B5EF4-FFF2-40B4-BE49-F238E27FC236}">
                <a16:creationId xmlns:a16="http://schemas.microsoft.com/office/drawing/2014/main" id="{2167568C-B5BB-AE21-B318-598FB87D26B9}"/>
              </a:ext>
            </a:extLst>
          </p:cNvPr>
          <p:cNvSpPr txBox="1"/>
          <p:nvPr/>
        </p:nvSpPr>
        <p:spPr>
          <a:xfrm>
            <a:off x="4718739" y="5676922"/>
            <a:ext cx="1181537" cy="369332"/>
          </a:xfrm>
          <a:prstGeom prst="rect">
            <a:avLst/>
          </a:prstGeom>
          <a:noFill/>
        </p:spPr>
        <p:txBody>
          <a:bodyPr wrap="square" rtlCol="0">
            <a:spAutoFit/>
          </a:bodyPr>
          <a:lstStyle/>
          <a:p>
            <a:pPr algn="ctr"/>
            <a:r>
              <a:rPr lang="de-DE" dirty="0">
                <a:solidFill>
                  <a:schemeClr val="bg1"/>
                </a:solidFill>
              </a:rPr>
              <a:t>Plädoyers</a:t>
            </a:r>
          </a:p>
        </p:txBody>
      </p:sp>
      <p:sp>
        <p:nvSpPr>
          <p:cNvPr id="64" name="Textfeld 63">
            <a:extLst>
              <a:ext uri="{FF2B5EF4-FFF2-40B4-BE49-F238E27FC236}">
                <a16:creationId xmlns:a16="http://schemas.microsoft.com/office/drawing/2014/main" id="{C4687515-7E79-BDA4-0378-172A7ED31001}"/>
              </a:ext>
            </a:extLst>
          </p:cNvPr>
          <p:cNvSpPr txBox="1"/>
          <p:nvPr/>
        </p:nvSpPr>
        <p:spPr>
          <a:xfrm>
            <a:off x="3091549" y="5446973"/>
            <a:ext cx="1355268" cy="923330"/>
          </a:xfrm>
          <a:prstGeom prst="rect">
            <a:avLst/>
          </a:prstGeom>
          <a:noFill/>
        </p:spPr>
        <p:txBody>
          <a:bodyPr wrap="square" rtlCol="0">
            <a:spAutoFit/>
          </a:bodyPr>
          <a:lstStyle/>
          <a:p>
            <a:pPr algn="ctr"/>
            <a:r>
              <a:rPr lang="de-DE" dirty="0">
                <a:solidFill>
                  <a:schemeClr val="bg1"/>
                </a:solidFill>
              </a:rPr>
              <a:t>Letzte Wort des Angeklagten</a:t>
            </a:r>
          </a:p>
        </p:txBody>
      </p:sp>
      <p:sp>
        <p:nvSpPr>
          <p:cNvPr id="65" name="Textfeld 64">
            <a:extLst>
              <a:ext uri="{FF2B5EF4-FFF2-40B4-BE49-F238E27FC236}">
                <a16:creationId xmlns:a16="http://schemas.microsoft.com/office/drawing/2014/main" id="{542AC558-0550-9F8E-75A6-9064EE7353A0}"/>
              </a:ext>
            </a:extLst>
          </p:cNvPr>
          <p:cNvSpPr txBox="1"/>
          <p:nvPr/>
        </p:nvSpPr>
        <p:spPr>
          <a:xfrm>
            <a:off x="1322217" y="5676922"/>
            <a:ext cx="1648465" cy="369332"/>
          </a:xfrm>
          <a:prstGeom prst="rect">
            <a:avLst/>
          </a:prstGeom>
          <a:noFill/>
        </p:spPr>
        <p:txBody>
          <a:bodyPr wrap="none" rtlCol="0">
            <a:spAutoFit/>
          </a:bodyPr>
          <a:lstStyle/>
          <a:p>
            <a:pPr algn="ctr"/>
            <a:r>
              <a:rPr lang="de-DE" dirty="0">
                <a:solidFill>
                  <a:schemeClr val="bg1"/>
                </a:solidFill>
              </a:rPr>
              <a:t>Urteilsberatung</a:t>
            </a:r>
          </a:p>
        </p:txBody>
      </p:sp>
      <p:sp>
        <p:nvSpPr>
          <p:cNvPr id="66" name="Textfeld 65">
            <a:extLst>
              <a:ext uri="{FF2B5EF4-FFF2-40B4-BE49-F238E27FC236}">
                <a16:creationId xmlns:a16="http://schemas.microsoft.com/office/drawing/2014/main" id="{F9E7DBAA-AC37-CF36-144B-623CC54C04F3}"/>
              </a:ext>
            </a:extLst>
          </p:cNvPr>
          <p:cNvSpPr txBox="1"/>
          <p:nvPr/>
        </p:nvSpPr>
        <p:spPr>
          <a:xfrm>
            <a:off x="-74244" y="5508244"/>
            <a:ext cx="1297062" cy="646331"/>
          </a:xfrm>
          <a:prstGeom prst="rect">
            <a:avLst/>
          </a:prstGeom>
          <a:noFill/>
        </p:spPr>
        <p:txBody>
          <a:bodyPr wrap="square" rtlCol="0">
            <a:spAutoFit/>
          </a:bodyPr>
          <a:lstStyle/>
          <a:p>
            <a:pPr algn="ctr"/>
            <a:r>
              <a:rPr lang="de-DE" dirty="0">
                <a:solidFill>
                  <a:schemeClr val="bg1"/>
                </a:solidFill>
              </a:rPr>
              <a:t>Urteils-verkündung</a:t>
            </a:r>
          </a:p>
        </p:txBody>
      </p:sp>
    </p:spTree>
    <p:extLst>
      <p:ext uri="{BB962C8B-B14F-4D97-AF65-F5344CB8AC3E}">
        <p14:creationId xmlns:p14="http://schemas.microsoft.com/office/powerpoint/2010/main" val="3621836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down)">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down)">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left)">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up)">
                                      <p:cBhvr>
                                        <p:cTn id="63" dur="500"/>
                                        <p:tgtEl>
                                          <p:spTgt spid="6"/>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up)">
                                      <p:cBhvr>
                                        <p:cTn id="66" dur="5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up)">
                                      <p:cBhvr>
                                        <p:cTn id="71" dur="500"/>
                                        <p:tgtEl>
                                          <p:spTgt spid="5"/>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up)">
                                      <p:cBhvr>
                                        <p:cTn id="74" dur="500"/>
                                        <p:tgtEl>
                                          <p:spTgt spid="6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up)">
                                      <p:cBhvr>
                                        <p:cTn id="79" dur="500"/>
                                        <p:tgtEl>
                                          <p:spTgt spid="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up)">
                                      <p:cBhvr>
                                        <p:cTn id="82" dur="500"/>
                                        <p:tgtEl>
                                          <p:spTgt spid="6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up)">
                                      <p:cBhvr>
                                        <p:cTn id="87" dur="500"/>
                                        <p:tgtEl>
                                          <p:spTgt spid="3"/>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wipe(up)">
                                      <p:cBhvr>
                                        <p:cTn id="90" dur="500"/>
                                        <p:tgtEl>
                                          <p:spTgt spid="6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wipe(up)">
                                      <p:cBhvr>
                                        <p:cTn id="95" dur="500"/>
                                        <p:tgtEl>
                                          <p:spTgt spid="2"/>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wipe(up)">
                                      <p:cBhvr>
                                        <p:cTn id="9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Voraussetzung:</a:t>
            </a:r>
          </a:p>
          <a:p>
            <a:pPr marL="742950" lvl="1" indent="-285750">
              <a:buFont typeface="Arial" panose="020B0604020202020204" pitchFamily="34" charset="0"/>
              <a:buChar char="•"/>
            </a:pPr>
            <a:r>
              <a:rPr lang="de-DE" dirty="0">
                <a:solidFill>
                  <a:schemeClr val="tx1"/>
                </a:solidFill>
              </a:rPr>
              <a:t>Schuldgeständnis des Angeklagten (Abs. 2 S. 2 StPO)</a:t>
            </a:r>
          </a:p>
          <a:p>
            <a:pPr marL="742950" lvl="1" indent="-285750">
              <a:buFont typeface="Arial" panose="020B0604020202020204" pitchFamily="34" charset="0"/>
              <a:buChar char="•"/>
            </a:pPr>
            <a:r>
              <a:rPr lang="de-DE" dirty="0">
                <a:solidFill>
                  <a:schemeClr val="tx1"/>
                </a:solidFill>
              </a:rPr>
              <a:t>Angeklagter und Ermittlungsbehörde müssen zustimmen</a:t>
            </a:r>
          </a:p>
          <a:p>
            <a:r>
              <a:rPr lang="de-DE" dirty="0">
                <a:solidFill>
                  <a:schemeClr val="tx1"/>
                </a:solidFill>
                <a:highlight>
                  <a:srgbClr val="83CBEB"/>
                </a:highlight>
              </a:rPr>
              <a:t>Inhalt:</a:t>
            </a:r>
          </a:p>
          <a:p>
            <a:pPr marL="742950" lvl="1" indent="-285750">
              <a:buFont typeface="Arial" panose="020B0604020202020204" pitchFamily="34" charset="0"/>
              <a:buChar char="•"/>
            </a:pPr>
            <a:r>
              <a:rPr lang="de-DE" dirty="0">
                <a:solidFill>
                  <a:schemeClr val="tx1"/>
                </a:solidFill>
              </a:rPr>
              <a:t>Dürfen nur Rechtsfolgen sein (Abs. 2 S. 1 und 3 StPO)</a:t>
            </a:r>
          </a:p>
          <a:p>
            <a:pPr marL="742950" lvl="1" indent="-285750">
              <a:buFont typeface="Arial" panose="020B0604020202020204" pitchFamily="34" charset="0"/>
              <a:buChar char="•"/>
            </a:pPr>
            <a:r>
              <a:rPr lang="de-DE" dirty="0">
                <a:solidFill>
                  <a:schemeClr val="tx1"/>
                </a:solidFill>
              </a:rPr>
              <a:t>Ober- und Untergrenze der Straferwartung (Abs. 3 StPO)</a:t>
            </a:r>
          </a:p>
          <a:p>
            <a:r>
              <a:rPr lang="de-DE" dirty="0">
                <a:solidFill>
                  <a:schemeClr val="tx1"/>
                </a:solidFill>
                <a:highlight>
                  <a:srgbClr val="FFC000"/>
                </a:highlight>
              </a:rPr>
              <a:t>Rücktrittsmöglichkeiten:</a:t>
            </a:r>
          </a:p>
          <a:p>
            <a:pPr marL="742950" lvl="1" indent="-285750">
              <a:buFont typeface="Arial" panose="020B0604020202020204" pitchFamily="34" charset="0"/>
              <a:buChar char="•"/>
            </a:pPr>
            <a:r>
              <a:rPr lang="de-DE" dirty="0">
                <a:solidFill>
                  <a:schemeClr val="tx1"/>
                </a:solidFill>
              </a:rPr>
              <a:t>Bei rechtlichen oder tatsächlichen Umständen (Abs. 4 S. 1 StPO)</a:t>
            </a:r>
          </a:p>
          <a:p>
            <a:pPr marL="742950" lvl="1" indent="-285750">
              <a:buFont typeface="Arial" panose="020B0604020202020204" pitchFamily="34" charset="0"/>
              <a:buChar char="•"/>
            </a:pPr>
            <a:r>
              <a:rPr lang="de-DE" dirty="0">
                <a:solidFill>
                  <a:schemeClr val="tx1"/>
                </a:solidFill>
              </a:rPr>
              <a:t>Bei unangemessenen Prozessverhalten des Angeklagten (Abs. 4 S. 2 StPO)</a:t>
            </a:r>
          </a:p>
          <a:p>
            <a:r>
              <a:rPr lang="de-DE" dirty="0">
                <a:solidFill>
                  <a:schemeClr val="tx1"/>
                </a:solidFill>
                <a:highlight>
                  <a:srgbClr val="99FFCC"/>
                </a:highlight>
              </a:rPr>
              <a:t>Wirkung des Rücktritts:</a:t>
            </a:r>
          </a:p>
          <a:p>
            <a:pPr marL="742950" lvl="1" indent="-285750">
              <a:buFont typeface="Arial" panose="020B0604020202020204" pitchFamily="34" charset="0"/>
              <a:buChar char="•"/>
            </a:pPr>
            <a:r>
              <a:rPr lang="de-DE" dirty="0">
                <a:solidFill>
                  <a:schemeClr val="tx1"/>
                </a:solidFill>
              </a:rPr>
              <a:t>Verwertungsverbot des Schuldgeständnisses (Abs. 4 S. 3 StPO)</a:t>
            </a:r>
          </a:p>
          <a:p>
            <a:endParaRPr lang="de-DE" dirty="0">
              <a:solidFill>
                <a:schemeClr val="tx1"/>
              </a:solidFill>
            </a:endParaRP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Verständigung</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4" y="1709585"/>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9" y="892218"/>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257c StPO</a:t>
            </a:r>
          </a:p>
        </p:txBody>
      </p:sp>
    </p:spTree>
    <p:extLst>
      <p:ext uri="{BB962C8B-B14F-4D97-AF65-F5344CB8AC3E}">
        <p14:creationId xmlns:p14="http://schemas.microsoft.com/office/powerpoint/2010/main" val="1501086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left)">
                                      <p:cBhvr>
                                        <p:cTn id="39" dur="500"/>
                                        <p:tgtEl>
                                          <p:spTgt spid="4">
                                            <p:txEl>
                                              <p:pRg st="3" end="3"/>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left)">
                                      <p:cBhvr>
                                        <p:cTn id="43" dur="500"/>
                                        <p:tgtEl>
                                          <p:spTgt spid="4">
                                            <p:txEl>
                                              <p:pRg st="4" end="4"/>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wipe(left)">
                                      <p:cBhvr>
                                        <p:cTn id="46" dur="500"/>
                                        <p:tgtEl>
                                          <p:spTgt spid="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wipe(left)">
                                      <p:cBhvr>
                                        <p:cTn id="51" dur="500"/>
                                        <p:tgtEl>
                                          <p:spTgt spid="4">
                                            <p:txEl>
                                              <p:pRg st="6" end="6"/>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wipe(left)">
                                      <p:cBhvr>
                                        <p:cTn id="55" dur="500"/>
                                        <p:tgtEl>
                                          <p:spTgt spid="4">
                                            <p:txEl>
                                              <p:pRg st="7" end="7"/>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wipe(left)">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wipe(left)">
                                      <p:cBhvr>
                                        <p:cTn id="63" dur="500"/>
                                        <p:tgtEl>
                                          <p:spTgt spid="4">
                                            <p:txEl>
                                              <p:pRg st="9" end="9"/>
                                            </p:txEl>
                                          </p:spTgt>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wipe(left)">
                                      <p:cBhvr>
                                        <p:cTn id="6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m 18">
            <a:extLst>
              <a:ext uri="{FF2B5EF4-FFF2-40B4-BE49-F238E27FC236}">
                <a16:creationId xmlns:a16="http://schemas.microsoft.com/office/drawing/2014/main" id="{26F5EF7B-495D-BFF9-76D0-39BC5D13FEA2}"/>
              </a:ext>
            </a:extLst>
          </p:cNvPr>
          <p:cNvGraphicFramePr/>
          <p:nvPr>
            <p:extLst>
              <p:ext uri="{D42A27DB-BD31-4B8C-83A1-F6EECF244321}">
                <p14:modId xmlns:p14="http://schemas.microsoft.com/office/powerpoint/2010/main" val="1512500756"/>
              </p:ext>
            </p:extLst>
          </p:nvPr>
        </p:nvGraphicFramePr>
        <p:xfrm>
          <a:off x="-670560" y="1542627"/>
          <a:ext cx="7467600" cy="4980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Grafik 23" descr="Verwirrte Person mit einfarbiger Füllung">
            <a:extLst>
              <a:ext uri="{FF2B5EF4-FFF2-40B4-BE49-F238E27FC236}">
                <a16:creationId xmlns:a16="http://schemas.microsoft.com/office/drawing/2014/main" id="{A09334A9-6B9B-2F6B-FD60-0F9161B2D1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28513" y="2683781"/>
            <a:ext cx="3352800" cy="3352800"/>
          </a:xfrm>
          <a:prstGeom prst="rect">
            <a:avLst/>
          </a:prstGeom>
        </p:spPr>
      </p:pic>
      <p:pic>
        <p:nvPicPr>
          <p:cNvPr id="26" name="Grafik 25" descr="Fragezeichen mit einfarbiger Füllung">
            <a:extLst>
              <a:ext uri="{FF2B5EF4-FFF2-40B4-BE49-F238E27FC236}">
                <a16:creationId xmlns:a16="http://schemas.microsoft.com/office/drawing/2014/main" id="{0C7AA8F4-769C-937E-EBBD-6601887B864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07596">
            <a:off x="9155786" y="2084668"/>
            <a:ext cx="914400" cy="914400"/>
          </a:xfrm>
          <a:prstGeom prst="rect">
            <a:avLst/>
          </a:prstGeom>
        </p:spPr>
      </p:pic>
      <p:sp>
        <p:nvSpPr>
          <p:cNvPr id="2" name="Textfeld 1">
            <a:extLst>
              <a:ext uri="{FF2B5EF4-FFF2-40B4-BE49-F238E27FC236}">
                <a16:creationId xmlns:a16="http://schemas.microsoft.com/office/drawing/2014/main" id="{34B73C08-1D11-7A99-1074-9A6D434C74F2}"/>
              </a:ext>
            </a:extLst>
          </p:cNvPr>
          <p:cNvSpPr txBox="1"/>
          <p:nvPr/>
        </p:nvSpPr>
        <p:spPr>
          <a:xfrm>
            <a:off x="375124" y="201197"/>
            <a:ext cx="4791752" cy="461665"/>
          </a:xfrm>
          <a:prstGeom prst="rect">
            <a:avLst/>
          </a:prstGeom>
          <a:noFill/>
        </p:spPr>
        <p:txBody>
          <a:bodyPr wrap="square" rtlCol="0">
            <a:spAutoFit/>
          </a:bodyPr>
          <a:lstStyle/>
          <a:p>
            <a:r>
              <a:rPr lang="de-DE" sz="2400" dirty="0">
                <a:solidFill>
                  <a:schemeClr val="bg1"/>
                </a:solidFill>
                <a:latin typeface="+mj-lt"/>
              </a:rPr>
              <a:t>Grundsätze des Strafrechts</a:t>
            </a:r>
          </a:p>
        </p:txBody>
      </p:sp>
      <p:sp>
        <p:nvSpPr>
          <p:cNvPr id="3" name="Rechteck 2">
            <a:extLst>
              <a:ext uri="{FF2B5EF4-FFF2-40B4-BE49-F238E27FC236}">
                <a16:creationId xmlns:a16="http://schemas.microsoft.com/office/drawing/2014/main" id="{BB09423D-DE3E-0F07-17C7-4B8966F9CF8D}"/>
              </a:ext>
            </a:extLst>
          </p:cNvPr>
          <p:cNvSpPr/>
          <p:nvPr/>
        </p:nvSpPr>
        <p:spPr>
          <a:xfrm>
            <a:off x="260000" y="14541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r Verbinder 3">
            <a:extLst>
              <a:ext uri="{FF2B5EF4-FFF2-40B4-BE49-F238E27FC236}">
                <a16:creationId xmlns:a16="http://schemas.microsoft.com/office/drawing/2014/main" id="{6B3EBF9B-0A47-D4A1-99F0-268FF8FE3D5A}"/>
              </a:ext>
            </a:extLst>
          </p:cNvPr>
          <p:cNvCxnSpPr>
            <a:cxnSpLocks/>
          </p:cNvCxnSpPr>
          <p:nvPr/>
        </p:nvCxnSpPr>
        <p:spPr>
          <a:xfrm>
            <a:off x="407543" y="687595"/>
            <a:ext cx="358694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428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graphicEl>
                                              <a:dgm id="{389400B0-CEC9-4E77-8BFF-F1B280802577}"/>
                                            </p:graphicEl>
                                          </p:spTgt>
                                        </p:tgtEl>
                                        <p:attrNameLst>
                                          <p:attrName>style.visibility</p:attrName>
                                        </p:attrNameLst>
                                      </p:cBhvr>
                                      <p:to>
                                        <p:strVal val="visible"/>
                                      </p:to>
                                    </p:set>
                                    <p:animEffect transition="in" filter="wipe(left)">
                                      <p:cBhvr>
                                        <p:cTn id="7" dur="500"/>
                                        <p:tgtEl>
                                          <p:spTgt spid="19">
                                            <p:graphicEl>
                                              <a:dgm id="{389400B0-CEC9-4E77-8BFF-F1B280802577}"/>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graphicEl>
                                              <a:dgm id="{F475FB2E-3265-47F6-A0EC-3D7A84C18DE2}"/>
                                            </p:graphicEl>
                                          </p:spTgt>
                                        </p:tgtEl>
                                        <p:attrNameLst>
                                          <p:attrName>style.visibility</p:attrName>
                                        </p:attrNameLst>
                                      </p:cBhvr>
                                      <p:to>
                                        <p:strVal val="visible"/>
                                      </p:to>
                                    </p:set>
                                    <p:animEffect transition="in" filter="wipe(left)">
                                      <p:cBhvr>
                                        <p:cTn id="10" dur="500"/>
                                        <p:tgtEl>
                                          <p:spTgt spid="19">
                                            <p:graphicEl>
                                              <a:dgm id="{F475FB2E-3265-47F6-A0EC-3D7A84C18DE2}"/>
                                            </p:graphic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graphicEl>
                                              <a:dgm id="{A54A827F-3895-48D1-9CC4-170120C6DBA0}"/>
                                            </p:graphicEl>
                                          </p:spTgt>
                                        </p:tgtEl>
                                        <p:attrNameLst>
                                          <p:attrName>style.visibility</p:attrName>
                                        </p:attrNameLst>
                                      </p:cBhvr>
                                      <p:to>
                                        <p:strVal val="visible"/>
                                      </p:to>
                                    </p:set>
                                    <p:animEffect transition="in" filter="wipe(left)">
                                      <p:cBhvr>
                                        <p:cTn id="14" dur="500"/>
                                        <p:tgtEl>
                                          <p:spTgt spid="19">
                                            <p:graphicEl>
                                              <a:dgm id="{A54A827F-3895-48D1-9CC4-170120C6DBA0}"/>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graphicEl>
                                              <a:dgm id="{AE88876F-535E-4E9B-9F5A-3B2420A87058}"/>
                                            </p:graphicEl>
                                          </p:spTgt>
                                        </p:tgtEl>
                                        <p:attrNameLst>
                                          <p:attrName>style.visibility</p:attrName>
                                        </p:attrNameLst>
                                      </p:cBhvr>
                                      <p:to>
                                        <p:strVal val="visible"/>
                                      </p:to>
                                    </p:set>
                                    <p:animEffect transition="in" filter="wipe(left)">
                                      <p:cBhvr>
                                        <p:cTn id="17" dur="500"/>
                                        <p:tgtEl>
                                          <p:spTgt spid="19">
                                            <p:graphicEl>
                                              <a:dgm id="{AE88876F-535E-4E9B-9F5A-3B2420A87058}"/>
                                            </p:graphic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9">
                                            <p:graphicEl>
                                              <a:dgm id="{4C7261DE-177D-4E06-B388-1323C7784473}"/>
                                            </p:graphicEl>
                                          </p:spTgt>
                                        </p:tgtEl>
                                        <p:attrNameLst>
                                          <p:attrName>style.visibility</p:attrName>
                                        </p:attrNameLst>
                                      </p:cBhvr>
                                      <p:to>
                                        <p:strVal val="visible"/>
                                      </p:to>
                                    </p:set>
                                    <p:animEffect transition="in" filter="wipe(left)">
                                      <p:cBhvr>
                                        <p:cTn id="21" dur="500"/>
                                        <p:tgtEl>
                                          <p:spTgt spid="19">
                                            <p:graphicEl>
                                              <a:dgm id="{4C7261DE-177D-4E06-B388-1323C7784473}"/>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graphicEl>
                                              <a:dgm id="{B64AD4DE-A88E-44C1-9634-01934E7E5517}"/>
                                            </p:graphicEl>
                                          </p:spTgt>
                                        </p:tgtEl>
                                        <p:attrNameLst>
                                          <p:attrName>style.visibility</p:attrName>
                                        </p:attrNameLst>
                                      </p:cBhvr>
                                      <p:to>
                                        <p:strVal val="visible"/>
                                      </p:to>
                                    </p:set>
                                    <p:animEffect transition="in" filter="wipe(left)">
                                      <p:cBhvr>
                                        <p:cTn id="24" dur="500"/>
                                        <p:tgtEl>
                                          <p:spTgt spid="19">
                                            <p:graphicEl>
                                              <a:dgm id="{B64AD4DE-A88E-44C1-9634-01934E7E5517}"/>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9">
                                            <p:graphicEl>
                                              <a:dgm id="{9EFD764B-51E2-467A-87CD-1D3718045B21}"/>
                                            </p:graphicEl>
                                          </p:spTgt>
                                        </p:tgtEl>
                                        <p:attrNameLst>
                                          <p:attrName>style.visibility</p:attrName>
                                        </p:attrNameLst>
                                      </p:cBhvr>
                                      <p:to>
                                        <p:strVal val="visible"/>
                                      </p:to>
                                    </p:set>
                                    <p:animEffect transition="in" filter="wipe(left)">
                                      <p:cBhvr>
                                        <p:cTn id="28" dur="500"/>
                                        <p:tgtEl>
                                          <p:spTgt spid="19">
                                            <p:graphicEl>
                                              <a:dgm id="{9EFD764B-51E2-467A-87CD-1D3718045B21}"/>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graphicEl>
                                              <a:dgm id="{327D56A9-0A15-480E-ACBA-9E05C58F114D}"/>
                                            </p:graphicEl>
                                          </p:spTgt>
                                        </p:tgtEl>
                                        <p:attrNameLst>
                                          <p:attrName>style.visibility</p:attrName>
                                        </p:attrNameLst>
                                      </p:cBhvr>
                                      <p:to>
                                        <p:strVal val="visible"/>
                                      </p:to>
                                    </p:set>
                                    <p:animEffect transition="in" filter="wipe(left)">
                                      <p:cBhvr>
                                        <p:cTn id="31" dur="500"/>
                                        <p:tgtEl>
                                          <p:spTgt spid="19">
                                            <p:graphicEl>
                                              <a:dgm id="{327D56A9-0A15-480E-ACBA-9E05C58F11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Sinn und Zweck des Protokolls:</a:t>
            </a:r>
          </a:p>
          <a:p>
            <a:pPr marL="742950" lvl="1" indent="-285750">
              <a:buFont typeface="Arial" panose="020B0604020202020204" pitchFamily="34" charset="0"/>
              <a:buChar char="•"/>
            </a:pPr>
            <a:r>
              <a:rPr lang="de-DE" dirty="0">
                <a:solidFill>
                  <a:schemeClr val="tx1"/>
                </a:solidFill>
              </a:rPr>
              <a:t>Wesentlichen Gang und </a:t>
            </a:r>
          </a:p>
          <a:p>
            <a:pPr lvl="1"/>
            <a:r>
              <a:rPr lang="de-DE" dirty="0">
                <a:solidFill>
                  <a:schemeClr val="tx1"/>
                </a:solidFill>
              </a:rPr>
              <a:t>      die Ergebnisse der Hauptverhandlung wiedergeben</a:t>
            </a:r>
          </a:p>
          <a:p>
            <a:r>
              <a:rPr lang="de-DE" dirty="0">
                <a:solidFill>
                  <a:schemeClr val="tx1"/>
                </a:solidFill>
                <a:highlight>
                  <a:srgbClr val="83CBEB"/>
                </a:highlight>
              </a:rPr>
              <a:t>Inhalt:</a:t>
            </a:r>
          </a:p>
          <a:p>
            <a:pPr marL="742950" lvl="1" indent="-285750">
              <a:buFont typeface="Arial" panose="020B0604020202020204" pitchFamily="34" charset="0"/>
              <a:buChar char="•"/>
            </a:pPr>
            <a:r>
              <a:rPr lang="de-DE" dirty="0">
                <a:solidFill>
                  <a:schemeClr val="tx1"/>
                </a:solidFill>
              </a:rPr>
              <a:t>Ort und Tag der Verhandlung</a:t>
            </a:r>
          </a:p>
          <a:p>
            <a:pPr marL="742950" lvl="1" indent="-285750">
              <a:buFont typeface="Arial" panose="020B0604020202020204" pitchFamily="34" charset="0"/>
              <a:buChar char="•"/>
            </a:pPr>
            <a:r>
              <a:rPr lang="de-DE" dirty="0">
                <a:solidFill>
                  <a:schemeClr val="tx1"/>
                </a:solidFill>
              </a:rPr>
              <a:t>Name der Richter, Schöffen, </a:t>
            </a:r>
            <a:r>
              <a:rPr lang="de-DE" dirty="0" err="1">
                <a:solidFill>
                  <a:schemeClr val="tx1"/>
                </a:solidFill>
              </a:rPr>
              <a:t>StA</a:t>
            </a:r>
            <a:r>
              <a:rPr lang="de-DE" dirty="0">
                <a:solidFill>
                  <a:schemeClr val="tx1"/>
                </a:solidFill>
              </a:rPr>
              <a:t>, </a:t>
            </a:r>
            <a:r>
              <a:rPr lang="de-DE" dirty="0" err="1">
                <a:solidFill>
                  <a:schemeClr val="tx1"/>
                </a:solidFill>
              </a:rPr>
              <a:t>UdG</a:t>
            </a:r>
            <a:r>
              <a:rPr lang="de-DE" dirty="0">
                <a:solidFill>
                  <a:schemeClr val="tx1"/>
                </a:solidFill>
              </a:rPr>
              <a:t> und Dolmetscher</a:t>
            </a:r>
          </a:p>
          <a:p>
            <a:pPr marL="742950" lvl="1" indent="-285750">
              <a:buFont typeface="Arial" panose="020B0604020202020204" pitchFamily="34" charset="0"/>
              <a:buChar char="•"/>
            </a:pPr>
            <a:r>
              <a:rPr lang="de-DE" dirty="0">
                <a:solidFill>
                  <a:schemeClr val="tx1"/>
                </a:solidFill>
              </a:rPr>
              <a:t>Bezeichnung der Straftat</a:t>
            </a:r>
          </a:p>
          <a:p>
            <a:pPr marL="742950" lvl="1" indent="-285750">
              <a:buFont typeface="Arial" panose="020B0604020202020204" pitchFamily="34" charset="0"/>
              <a:buChar char="•"/>
            </a:pPr>
            <a:r>
              <a:rPr lang="de-DE" dirty="0">
                <a:solidFill>
                  <a:schemeClr val="tx1"/>
                </a:solidFill>
              </a:rPr>
              <a:t>Name des Angeklagten, Verteidiger und andere Nebenbeteiligte</a:t>
            </a:r>
          </a:p>
          <a:p>
            <a:pPr marL="742950" lvl="1" indent="-285750">
              <a:buFont typeface="Arial" panose="020B0604020202020204" pitchFamily="34" charset="0"/>
              <a:buChar char="•"/>
            </a:pPr>
            <a:r>
              <a:rPr lang="de-DE" dirty="0">
                <a:solidFill>
                  <a:schemeClr val="tx1"/>
                </a:solidFill>
              </a:rPr>
              <a:t>Angabe ob öffentlich oder nicht öffentlich</a:t>
            </a:r>
          </a:p>
          <a:p>
            <a:r>
              <a:rPr lang="de-DE" dirty="0">
                <a:solidFill>
                  <a:schemeClr val="tx1"/>
                </a:solidFill>
                <a:highlight>
                  <a:srgbClr val="FFC000"/>
                </a:highlight>
              </a:rPr>
              <a:t>Fertigstellung:</a:t>
            </a:r>
          </a:p>
          <a:p>
            <a:pPr marL="742950" lvl="1" indent="-285750">
              <a:buFont typeface="Arial" panose="020B0604020202020204" pitchFamily="34" charset="0"/>
              <a:buChar char="•"/>
            </a:pPr>
            <a:r>
              <a:rPr lang="de-DE" dirty="0">
                <a:solidFill>
                  <a:schemeClr val="tx1"/>
                </a:solidFill>
              </a:rPr>
              <a:t>Protokoll muss vom Richter und </a:t>
            </a:r>
            <a:r>
              <a:rPr lang="de-DE" dirty="0" err="1">
                <a:solidFill>
                  <a:schemeClr val="tx1"/>
                </a:solidFill>
              </a:rPr>
              <a:t>UdG</a:t>
            </a:r>
            <a:r>
              <a:rPr lang="de-DE" dirty="0">
                <a:solidFill>
                  <a:schemeClr val="tx1"/>
                </a:solidFill>
              </a:rPr>
              <a:t> unterschrieben werden</a:t>
            </a:r>
          </a:p>
          <a:p>
            <a:r>
              <a:rPr lang="de-DE" dirty="0">
                <a:solidFill>
                  <a:schemeClr val="tx1"/>
                </a:solidFill>
                <a:highlight>
                  <a:srgbClr val="99FFCC"/>
                </a:highlight>
              </a:rPr>
              <a:t>Wirkung der Unterschrift:</a:t>
            </a:r>
          </a:p>
          <a:p>
            <a:pPr marL="742950" lvl="1" indent="-285750">
              <a:buFont typeface="Arial" panose="020B0604020202020204" pitchFamily="34" charset="0"/>
              <a:buChar char="•"/>
            </a:pPr>
            <a:r>
              <a:rPr lang="de-DE" dirty="0">
                <a:solidFill>
                  <a:schemeClr val="tx1"/>
                </a:solidFill>
              </a:rPr>
              <a:t>Das Protokoll erlangt Beweiskraft</a:t>
            </a:r>
          </a:p>
          <a:p>
            <a:pPr marL="742950" lvl="1" indent="-285750">
              <a:buFont typeface="Arial" panose="020B0604020202020204" pitchFamily="34" charset="0"/>
              <a:buChar char="•"/>
            </a:pPr>
            <a:r>
              <a:rPr lang="de-DE" dirty="0">
                <a:solidFill>
                  <a:schemeClr val="tx1"/>
                </a:solidFill>
              </a:rPr>
              <a:t>Nur der Nachweis der Fälschung ist zulässig</a:t>
            </a:r>
          </a:p>
          <a:p>
            <a:endParaRPr lang="de-DE" dirty="0">
              <a:solidFill>
                <a:schemeClr val="tx1"/>
              </a:solidFill>
            </a:endParaRP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Das Protokoll</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230139" y="1998343"/>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7428867" y="1180976"/>
            <a:ext cx="3119913"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273 Abs. 1 S. 1 StPO</a:t>
            </a:r>
          </a:p>
        </p:txBody>
      </p:sp>
      <p:sp>
        <p:nvSpPr>
          <p:cNvPr id="12" name="Rechtwinkliges Dreieck 11">
            <a:extLst>
              <a:ext uri="{FF2B5EF4-FFF2-40B4-BE49-F238E27FC236}">
                <a16:creationId xmlns:a16="http://schemas.microsoft.com/office/drawing/2014/main" id="{1C274FAD-BE96-4CD9-9DD8-16EC77FBA5DE}"/>
              </a:ext>
            </a:extLst>
          </p:cNvPr>
          <p:cNvSpPr/>
          <p:nvPr/>
        </p:nvSpPr>
        <p:spPr>
          <a:xfrm rot="16200000" flipH="1" flipV="1">
            <a:off x="10230139" y="3236717"/>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links 12">
            <a:extLst>
              <a:ext uri="{FF2B5EF4-FFF2-40B4-BE49-F238E27FC236}">
                <a16:creationId xmlns:a16="http://schemas.microsoft.com/office/drawing/2014/main" id="{39049E07-3A5F-D3F8-B6FA-E260C7AC8099}"/>
              </a:ext>
            </a:extLst>
          </p:cNvPr>
          <p:cNvSpPr/>
          <p:nvPr/>
        </p:nvSpPr>
        <p:spPr>
          <a:xfrm>
            <a:off x="8301789" y="2419350"/>
            <a:ext cx="2246991"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272 StPO</a:t>
            </a:r>
          </a:p>
        </p:txBody>
      </p:sp>
      <p:sp>
        <p:nvSpPr>
          <p:cNvPr id="16" name="Rechtwinkliges Dreieck 15">
            <a:extLst>
              <a:ext uri="{FF2B5EF4-FFF2-40B4-BE49-F238E27FC236}">
                <a16:creationId xmlns:a16="http://schemas.microsoft.com/office/drawing/2014/main" id="{6F40F0A7-9E08-D185-CCB9-697C25CAC3E2}"/>
              </a:ext>
            </a:extLst>
          </p:cNvPr>
          <p:cNvSpPr/>
          <p:nvPr/>
        </p:nvSpPr>
        <p:spPr>
          <a:xfrm rot="16200000" flipH="1" flipV="1">
            <a:off x="10179999" y="4462283"/>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links 16">
            <a:extLst>
              <a:ext uri="{FF2B5EF4-FFF2-40B4-BE49-F238E27FC236}">
                <a16:creationId xmlns:a16="http://schemas.microsoft.com/office/drawing/2014/main" id="{98952253-781C-740A-E74C-6D3C0E2FDF9C}"/>
              </a:ext>
            </a:extLst>
          </p:cNvPr>
          <p:cNvSpPr/>
          <p:nvPr/>
        </p:nvSpPr>
        <p:spPr>
          <a:xfrm>
            <a:off x="8470232" y="3644916"/>
            <a:ext cx="2028408"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271 Abs. 1 S. 1 StPO</a:t>
            </a:r>
          </a:p>
        </p:txBody>
      </p:sp>
      <p:sp>
        <p:nvSpPr>
          <p:cNvPr id="22" name="Rechtwinkliges Dreieck 21">
            <a:extLst>
              <a:ext uri="{FF2B5EF4-FFF2-40B4-BE49-F238E27FC236}">
                <a16:creationId xmlns:a16="http://schemas.microsoft.com/office/drawing/2014/main" id="{2DD06428-A133-B568-DE4E-122EB25070B3}"/>
              </a:ext>
            </a:extLst>
          </p:cNvPr>
          <p:cNvSpPr/>
          <p:nvPr/>
        </p:nvSpPr>
        <p:spPr>
          <a:xfrm rot="16200000" flipH="1" flipV="1">
            <a:off x="10191130" y="5471933"/>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links 22">
            <a:extLst>
              <a:ext uri="{FF2B5EF4-FFF2-40B4-BE49-F238E27FC236}">
                <a16:creationId xmlns:a16="http://schemas.microsoft.com/office/drawing/2014/main" id="{86A95088-0D72-84B6-83DF-21585EEA03A0}"/>
              </a:ext>
            </a:extLst>
          </p:cNvPr>
          <p:cNvSpPr/>
          <p:nvPr/>
        </p:nvSpPr>
        <p:spPr>
          <a:xfrm>
            <a:off x="7182854" y="4654566"/>
            <a:ext cx="3326918"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274 StPO</a:t>
            </a:r>
          </a:p>
        </p:txBody>
      </p:sp>
    </p:spTree>
    <p:extLst>
      <p:ext uri="{BB962C8B-B14F-4D97-AF65-F5344CB8AC3E}">
        <p14:creationId xmlns:p14="http://schemas.microsoft.com/office/powerpoint/2010/main" val="1147030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left)">
                                      <p:cBhvr>
                                        <p:cTn id="38" dur="500"/>
                                        <p:tgtEl>
                                          <p:spTgt spid="4">
                                            <p:txEl>
                                              <p:pRg st="3" end="3"/>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wipe(left)">
                                      <p:cBhvr>
                                        <p:cTn id="41" dur="500"/>
                                        <p:tgtEl>
                                          <p:spTgt spid="4">
                                            <p:txEl>
                                              <p:pRg st="4" end="4"/>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wipe(left)">
                                      <p:cBhvr>
                                        <p:cTn id="44" dur="500"/>
                                        <p:tgtEl>
                                          <p:spTgt spid="4">
                                            <p:txEl>
                                              <p:pRg st="5" end="5"/>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wipe(left)">
                                      <p:cBhvr>
                                        <p:cTn id="50" dur="500"/>
                                        <p:tgtEl>
                                          <p:spTgt spid="4">
                                            <p:txEl>
                                              <p:pRg st="7" end="7"/>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wipe(left)">
                                      <p:cBhvr>
                                        <p:cTn id="53" dur="500"/>
                                        <p:tgtEl>
                                          <p:spTgt spid="4">
                                            <p:txEl>
                                              <p:pRg st="8" end="8"/>
                                            </p:txEl>
                                          </p:spTgt>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p:stCondLst>
                              <p:cond delay="1000"/>
                            </p:stCondLst>
                            <p:childTnLst>
                              <p:par>
                                <p:cTn id="59" presetID="22" presetClass="entr" presetSubtype="2"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right)">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Effect transition="in" filter="wipe(left)">
                                      <p:cBhvr>
                                        <p:cTn id="66" dur="500"/>
                                        <p:tgtEl>
                                          <p:spTgt spid="4">
                                            <p:txEl>
                                              <p:pRg st="9" end="9"/>
                                            </p:txEl>
                                          </p:spTgt>
                                        </p:tgtEl>
                                      </p:cBhvr>
                                    </p:animEffect>
                                  </p:childTnLst>
                                </p:cTn>
                              </p:par>
                              <p:par>
                                <p:cTn id="67" presetID="22" presetClass="entr" presetSubtype="8" fill="hold" nodeType="withEffect">
                                  <p:stCondLst>
                                    <p:cond delay="0"/>
                                  </p:stCondLst>
                                  <p:childTnLst>
                                    <p:set>
                                      <p:cBhvr>
                                        <p:cTn id="68" dur="1" fill="hold">
                                          <p:stCondLst>
                                            <p:cond delay="0"/>
                                          </p:stCondLst>
                                        </p:cTn>
                                        <p:tgtEl>
                                          <p:spTgt spid="4">
                                            <p:txEl>
                                              <p:pRg st="10" end="10"/>
                                            </p:txEl>
                                          </p:spTgt>
                                        </p:tgtEl>
                                        <p:attrNameLst>
                                          <p:attrName>style.visibility</p:attrName>
                                        </p:attrNameLst>
                                      </p:cBhvr>
                                      <p:to>
                                        <p:strVal val="visible"/>
                                      </p:to>
                                    </p:set>
                                    <p:animEffect transition="in" filter="wipe(left)">
                                      <p:cBhvr>
                                        <p:cTn id="69" dur="500"/>
                                        <p:tgtEl>
                                          <p:spTgt spid="4">
                                            <p:txEl>
                                              <p:pRg st="10" end="10"/>
                                            </p:txEl>
                                          </p:spTgt>
                                        </p:tgtEl>
                                      </p:cBhvr>
                                    </p:animEffect>
                                  </p:childTnLst>
                                </p:cTn>
                              </p:par>
                            </p:childTnLst>
                          </p:cTn>
                        </p:par>
                        <p:par>
                          <p:cTn id="70" fill="hold">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00"/>
                                        <p:tgtEl>
                                          <p:spTgt spid="16"/>
                                        </p:tgtEl>
                                      </p:cBhvr>
                                    </p:animEffect>
                                  </p:childTnLst>
                                </p:cTn>
                              </p:par>
                            </p:childTnLst>
                          </p:cTn>
                        </p:par>
                        <p:par>
                          <p:cTn id="74" fill="hold">
                            <p:stCondLst>
                              <p:cond delay="1000"/>
                            </p:stCondLst>
                            <p:childTnLst>
                              <p:par>
                                <p:cTn id="75" presetID="22" presetClass="entr" presetSubtype="2"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right)">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4">
                                            <p:txEl>
                                              <p:pRg st="12" end="12"/>
                                            </p:txEl>
                                          </p:spTgt>
                                        </p:tgtEl>
                                        <p:attrNameLst>
                                          <p:attrName>style.visibility</p:attrName>
                                        </p:attrNameLst>
                                      </p:cBhvr>
                                      <p:to>
                                        <p:strVal val="visible"/>
                                      </p:to>
                                    </p:set>
                                    <p:animEffect transition="in" filter="wipe(left)">
                                      <p:cBhvr>
                                        <p:cTn id="86" dur="500"/>
                                        <p:tgtEl>
                                          <p:spTgt spid="4">
                                            <p:txEl>
                                              <p:pRg st="12" end="12"/>
                                            </p:txEl>
                                          </p:spTgt>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4">
                                            <p:txEl>
                                              <p:pRg st="13" end="13"/>
                                            </p:txEl>
                                          </p:spTgt>
                                        </p:tgtEl>
                                        <p:attrNameLst>
                                          <p:attrName>style.visibility</p:attrName>
                                        </p:attrNameLst>
                                      </p:cBhvr>
                                      <p:to>
                                        <p:strVal val="visible"/>
                                      </p:to>
                                    </p:set>
                                    <p:animEffect transition="in" filter="wipe(left)">
                                      <p:cBhvr>
                                        <p:cTn id="90" dur="500"/>
                                        <p:tgtEl>
                                          <p:spTgt spid="4">
                                            <p:txEl>
                                              <p:pRg st="13" end="13"/>
                                            </p:txEl>
                                          </p:spTgt>
                                        </p:tgtEl>
                                      </p:cBhvr>
                                    </p:animEffect>
                                  </p:childTnLst>
                                </p:cTn>
                              </p:par>
                            </p:childTnLst>
                          </p:cTn>
                        </p:par>
                        <p:par>
                          <p:cTn id="91" fill="hold">
                            <p:stCondLst>
                              <p:cond delay="3500"/>
                            </p:stCondLst>
                            <p:childTnLst>
                              <p:par>
                                <p:cTn id="92" presetID="22" presetClass="entr" presetSubtype="4"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down)">
                                      <p:cBhvr>
                                        <p:cTn id="94" dur="500"/>
                                        <p:tgtEl>
                                          <p:spTgt spid="22"/>
                                        </p:tgtEl>
                                      </p:cBhvr>
                                    </p:animEffect>
                                  </p:childTnLst>
                                </p:cTn>
                              </p:par>
                            </p:childTnLst>
                          </p:cTn>
                        </p:par>
                        <p:par>
                          <p:cTn id="95" fill="hold">
                            <p:stCondLst>
                              <p:cond delay="4000"/>
                            </p:stCondLst>
                            <p:childTnLst>
                              <p:par>
                                <p:cTn id="96" presetID="22" presetClass="entr" presetSubtype="2"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right)">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P spid="12" grpId="0" animBg="1"/>
      <p:bldP spid="13" grpId="0" animBg="1"/>
      <p:bldP spid="16" grpId="0" animBg="1"/>
      <p:bldP spid="17" grpId="0" animBg="1"/>
      <p:bldP spid="22" grpId="0"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ihandform: Form 29">
            <a:extLst>
              <a:ext uri="{FF2B5EF4-FFF2-40B4-BE49-F238E27FC236}">
                <a16:creationId xmlns:a16="http://schemas.microsoft.com/office/drawing/2014/main" id="{EE593685-82A4-E94A-F1D7-31F8E901B3A0}"/>
              </a:ext>
            </a:extLst>
          </p:cNvPr>
          <p:cNvSpPr/>
          <p:nvPr/>
        </p:nvSpPr>
        <p:spPr>
          <a:xfrm>
            <a:off x="6210214" y="3547695"/>
            <a:ext cx="1805792" cy="1801538"/>
          </a:xfrm>
          <a:custGeom>
            <a:avLst/>
            <a:gdLst>
              <a:gd name="connsiteX0" fmla="*/ 946166 w 1805792"/>
              <a:gd name="connsiteY0" fmla="*/ 0 h 1801538"/>
              <a:gd name="connsiteX1" fmla="*/ 1341742 w 1805792"/>
              <a:gd name="connsiteY1" fmla="*/ 0 h 1801538"/>
              <a:gd name="connsiteX2" fmla="*/ 1344818 w 1805792"/>
              <a:gd name="connsiteY2" fmla="*/ 4563 h 1801538"/>
              <a:gd name="connsiteX3" fmla="*/ 1484825 w 1805792"/>
              <a:gd name="connsiteY3" fmla="*/ 62556 h 1801538"/>
              <a:gd name="connsiteX4" fmla="*/ 1624832 w 1805792"/>
              <a:gd name="connsiteY4" fmla="*/ 4563 h 1801538"/>
              <a:gd name="connsiteX5" fmla="*/ 1627909 w 1805792"/>
              <a:gd name="connsiteY5" fmla="*/ 0 h 1801538"/>
              <a:gd name="connsiteX6" fmla="*/ 1805792 w 1805792"/>
              <a:gd name="connsiteY6" fmla="*/ 0 h 1801538"/>
              <a:gd name="connsiteX7" fmla="*/ 1801842 w 1805792"/>
              <a:gd name="connsiteY7" fmla="*/ 78227 h 1801538"/>
              <a:gd name="connsiteX8" fmla="*/ 82708 w 1805792"/>
              <a:gd name="connsiteY8" fmla="*/ 1797361 h 1801538"/>
              <a:gd name="connsiteX9" fmla="*/ 0 w 1805792"/>
              <a:gd name="connsiteY9" fmla="*/ 1801538 h 1801538"/>
              <a:gd name="connsiteX10" fmla="*/ 0 w 1805792"/>
              <a:gd name="connsiteY10" fmla="*/ 1597398 h 1801538"/>
              <a:gd name="connsiteX11" fmla="*/ 25793 w 1805792"/>
              <a:gd name="connsiteY11" fmla="*/ 1580008 h 1801538"/>
              <a:gd name="connsiteX12" fmla="*/ 83786 w 1805792"/>
              <a:gd name="connsiteY12" fmla="*/ 1440001 h 1801538"/>
              <a:gd name="connsiteX13" fmla="*/ 25793 w 1805792"/>
              <a:gd name="connsiteY13" fmla="*/ 1299994 h 1801538"/>
              <a:gd name="connsiteX14" fmla="*/ 0 w 1805792"/>
              <a:gd name="connsiteY14" fmla="*/ 1282604 h 1801538"/>
              <a:gd name="connsiteX15" fmla="*/ 0 w 1805792"/>
              <a:gd name="connsiteY15" fmla="*/ 946166 h 1801538"/>
              <a:gd name="connsiteX16" fmla="*/ 946166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946166" y="0"/>
                </a:moveTo>
                <a:lnTo>
                  <a:pt x="1341742" y="0"/>
                </a:lnTo>
                <a:lnTo>
                  <a:pt x="1344818" y="4563"/>
                </a:lnTo>
                <a:cubicBezTo>
                  <a:pt x="1380649" y="40394"/>
                  <a:pt x="1430149" y="62556"/>
                  <a:pt x="1484825" y="62556"/>
                </a:cubicBezTo>
                <a:cubicBezTo>
                  <a:pt x="1539501" y="62556"/>
                  <a:pt x="1589001" y="40394"/>
                  <a:pt x="1624832" y="4563"/>
                </a:cubicBezTo>
                <a:lnTo>
                  <a:pt x="1627909" y="0"/>
                </a:lnTo>
                <a:lnTo>
                  <a:pt x="1805792" y="0"/>
                </a:lnTo>
                <a:lnTo>
                  <a:pt x="1801842" y="78227"/>
                </a:lnTo>
                <a:cubicBezTo>
                  <a:pt x="1709787" y="984677"/>
                  <a:pt x="989159" y="1705306"/>
                  <a:pt x="82708" y="1797361"/>
                </a:cubicBezTo>
                <a:lnTo>
                  <a:pt x="0" y="1801538"/>
                </a:lnTo>
                <a:lnTo>
                  <a:pt x="0" y="1597398"/>
                </a:lnTo>
                <a:lnTo>
                  <a:pt x="25793" y="1580008"/>
                </a:lnTo>
                <a:cubicBezTo>
                  <a:pt x="61624" y="1544177"/>
                  <a:pt x="83786" y="1494677"/>
                  <a:pt x="83786" y="1440001"/>
                </a:cubicBezTo>
                <a:cubicBezTo>
                  <a:pt x="83786" y="1385325"/>
                  <a:pt x="61624" y="1335825"/>
                  <a:pt x="25793" y="1299994"/>
                </a:cubicBezTo>
                <a:lnTo>
                  <a:pt x="0" y="1282604"/>
                </a:lnTo>
                <a:lnTo>
                  <a:pt x="0" y="946166"/>
                </a:lnTo>
                <a:cubicBezTo>
                  <a:pt x="0" y="423613"/>
                  <a:pt x="423613" y="0"/>
                  <a:pt x="946166" y="0"/>
                </a:cubicBezTo>
                <a:close/>
              </a:path>
            </a:pathLst>
          </a:cu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1" name="Freihandform: Form 30">
            <a:extLst>
              <a:ext uri="{FF2B5EF4-FFF2-40B4-BE49-F238E27FC236}">
                <a16:creationId xmlns:a16="http://schemas.microsoft.com/office/drawing/2014/main" id="{3704DF58-4ED0-FFE0-4482-2352FB6996FB}"/>
              </a:ext>
            </a:extLst>
          </p:cNvPr>
          <p:cNvSpPr/>
          <p:nvPr/>
        </p:nvSpPr>
        <p:spPr>
          <a:xfrm>
            <a:off x="4175994" y="3547695"/>
            <a:ext cx="1805792" cy="1801538"/>
          </a:xfrm>
          <a:custGeom>
            <a:avLst/>
            <a:gdLst>
              <a:gd name="connsiteX0" fmla="*/ 0 w 1805792"/>
              <a:gd name="connsiteY0" fmla="*/ 0 h 1801538"/>
              <a:gd name="connsiteX1" fmla="*/ 168918 w 1805792"/>
              <a:gd name="connsiteY1" fmla="*/ 0 h 1801538"/>
              <a:gd name="connsiteX2" fmla="*/ 171995 w 1805792"/>
              <a:gd name="connsiteY2" fmla="*/ 4563 h 1801538"/>
              <a:gd name="connsiteX3" fmla="*/ 312002 w 1805792"/>
              <a:gd name="connsiteY3" fmla="*/ 62556 h 1801538"/>
              <a:gd name="connsiteX4" fmla="*/ 452009 w 1805792"/>
              <a:gd name="connsiteY4" fmla="*/ 4563 h 1801538"/>
              <a:gd name="connsiteX5" fmla="*/ 455085 w 1805792"/>
              <a:gd name="connsiteY5" fmla="*/ 0 h 1801538"/>
              <a:gd name="connsiteX6" fmla="*/ 859626 w 1805792"/>
              <a:gd name="connsiteY6" fmla="*/ 0 h 1801538"/>
              <a:gd name="connsiteX7" fmla="*/ 1805792 w 1805792"/>
              <a:gd name="connsiteY7" fmla="*/ 946166 h 1801538"/>
              <a:gd name="connsiteX8" fmla="*/ 1805792 w 1805792"/>
              <a:gd name="connsiteY8" fmla="*/ 1282604 h 1801538"/>
              <a:gd name="connsiteX9" fmla="*/ 1779999 w 1805792"/>
              <a:gd name="connsiteY9" fmla="*/ 1299994 h 1801538"/>
              <a:gd name="connsiteX10" fmla="*/ 1722006 w 1805792"/>
              <a:gd name="connsiteY10" fmla="*/ 1440001 h 1801538"/>
              <a:gd name="connsiteX11" fmla="*/ 1779999 w 1805792"/>
              <a:gd name="connsiteY11" fmla="*/ 1580008 h 1801538"/>
              <a:gd name="connsiteX12" fmla="*/ 1805792 w 1805792"/>
              <a:gd name="connsiteY12" fmla="*/ 1597398 h 1801538"/>
              <a:gd name="connsiteX13" fmla="*/ 1805792 w 1805792"/>
              <a:gd name="connsiteY13" fmla="*/ 1801538 h 1801538"/>
              <a:gd name="connsiteX14" fmla="*/ 1723084 w 1805792"/>
              <a:gd name="connsiteY14" fmla="*/ 1797361 h 1801538"/>
              <a:gd name="connsiteX15" fmla="*/ 3950 w 1805792"/>
              <a:gd name="connsiteY15" fmla="*/ 78227 h 1801538"/>
              <a:gd name="connsiteX16" fmla="*/ 0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0" y="0"/>
                </a:moveTo>
                <a:lnTo>
                  <a:pt x="168918" y="0"/>
                </a:lnTo>
                <a:lnTo>
                  <a:pt x="171995" y="4563"/>
                </a:lnTo>
                <a:cubicBezTo>
                  <a:pt x="207826" y="40394"/>
                  <a:pt x="257326" y="62556"/>
                  <a:pt x="312002" y="62556"/>
                </a:cubicBezTo>
                <a:cubicBezTo>
                  <a:pt x="366678" y="62556"/>
                  <a:pt x="416178" y="40394"/>
                  <a:pt x="452009" y="4563"/>
                </a:cubicBezTo>
                <a:lnTo>
                  <a:pt x="455085" y="0"/>
                </a:lnTo>
                <a:lnTo>
                  <a:pt x="859626" y="0"/>
                </a:lnTo>
                <a:cubicBezTo>
                  <a:pt x="1382179" y="0"/>
                  <a:pt x="1805792" y="423613"/>
                  <a:pt x="1805792" y="946166"/>
                </a:cubicBezTo>
                <a:lnTo>
                  <a:pt x="1805792" y="1282604"/>
                </a:lnTo>
                <a:lnTo>
                  <a:pt x="1779999" y="1299994"/>
                </a:lnTo>
                <a:cubicBezTo>
                  <a:pt x="1744168" y="1335825"/>
                  <a:pt x="1722006" y="1385325"/>
                  <a:pt x="1722006" y="1440001"/>
                </a:cubicBezTo>
                <a:cubicBezTo>
                  <a:pt x="1722006" y="1494677"/>
                  <a:pt x="1744168" y="1544177"/>
                  <a:pt x="1779999" y="1580008"/>
                </a:cubicBezTo>
                <a:lnTo>
                  <a:pt x="1805792" y="1597398"/>
                </a:lnTo>
                <a:lnTo>
                  <a:pt x="1805792" y="1801538"/>
                </a:lnTo>
                <a:lnTo>
                  <a:pt x="1723084" y="1797361"/>
                </a:lnTo>
                <a:cubicBezTo>
                  <a:pt x="816633" y="1705306"/>
                  <a:pt x="96005" y="984677"/>
                  <a:pt x="3950" y="78227"/>
                </a:cubicBezTo>
                <a:lnTo>
                  <a:pt x="0" y="0"/>
                </a:ln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5" name="Freihandform: Form 34">
            <a:extLst>
              <a:ext uri="{FF2B5EF4-FFF2-40B4-BE49-F238E27FC236}">
                <a16:creationId xmlns:a16="http://schemas.microsoft.com/office/drawing/2014/main" id="{FA79DBEA-069E-A7D9-9C51-34C19F05630C}"/>
              </a:ext>
            </a:extLst>
          </p:cNvPr>
          <p:cNvSpPr/>
          <p:nvPr/>
        </p:nvSpPr>
        <p:spPr>
          <a:xfrm>
            <a:off x="6210214" y="1508767"/>
            <a:ext cx="1805792" cy="1801538"/>
          </a:xfrm>
          <a:custGeom>
            <a:avLst/>
            <a:gdLst>
              <a:gd name="connsiteX0" fmla="*/ 0 w 1805792"/>
              <a:gd name="connsiteY0" fmla="*/ 0 h 1801538"/>
              <a:gd name="connsiteX1" fmla="*/ 82708 w 1805792"/>
              <a:gd name="connsiteY1" fmla="*/ 4177 h 1801538"/>
              <a:gd name="connsiteX2" fmla="*/ 1801842 w 1805792"/>
              <a:gd name="connsiteY2" fmla="*/ 1723311 h 1801538"/>
              <a:gd name="connsiteX3" fmla="*/ 1805792 w 1805792"/>
              <a:gd name="connsiteY3" fmla="*/ 1801538 h 1801538"/>
              <a:gd name="connsiteX4" fmla="*/ 1650494 w 1805792"/>
              <a:gd name="connsiteY4" fmla="*/ 1801538 h 1801538"/>
              <a:gd name="connsiteX5" fmla="*/ 1624832 w 1805792"/>
              <a:gd name="connsiteY5" fmla="*/ 1763477 h 1801538"/>
              <a:gd name="connsiteX6" fmla="*/ 1484825 w 1805792"/>
              <a:gd name="connsiteY6" fmla="*/ 1705484 h 1801538"/>
              <a:gd name="connsiteX7" fmla="*/ 1344818 w 1805792"/>
              <a:gd name="connsiteY7" fmla="*/ 1763477 h 1801538"/>
              <a:gd name="connsiteX8" fmla="*/ 1319157 w 1805792"/>
              <a:gd name="connsiteY8" fmla="*/ 1801538 h 1801538"/>
              <a:gd name="connsiteX9" fmla="*/ 946166 w 1805792"/>
              <a:gd name="connsiteY9" fmla="*/ 1801538 h 1801538"/>
              <a:gd name="connsiteX10" fmla="*/ 0 w 1805792"/>
              <a:gd name="connsiteY10" fmla="*/ 855372 h 1801538"/>
              <a:gd name="connsiteX11" fmla="*/ 0 w 1805792"/>
              <a:gd name="connsiteY11" fmla="*/ 518935 h 1801538"/>
              <a:gd name="connsiteX12" fmla="*/ 25793 w 1805792"/>
              <a:gd name="connsiteY12" fmla="*/ 501545 h 1801538"/>
              <a:gd name="connsiteX13" fmla="*/ 83786 w 1805792"/>
              <a:gd name="connsiteY13" fmla="*/ 361538 h 1801538"/>
              <a:gd name="connsiteX14" fmla="*/ 25793 w 1805792"/>
              <a:gd name="connsiteY14" fmla="*/ 221531 h 1801538"/>
              <a:gd name="connsiteX15" fmla="*/ 0 w 1805792"/>
              <a:gd name="connsiteY15" fmla="*/ 204141 h 1801538"/>
              <a:gd name="connsiteX16" fmla="*/ 0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0" y="0"/>
                </a:moveTo>
                <a:lnTo>
                  <a:pt x="82708" y="4177"/>
                </a:lnTo>
                <a:cubicBezTo>
                  <a:pt x="989159" y="96232"/>
                  <a:pt x="1709787" y="816860"/>
                  <a:pt x="1801842" y="1723311"/>
                </a:cubicBezTo>
                <a:lnTo>
                  <a:pt x="1805792" y="1801538"/>
                </a:lnTo>
                <a:lnTo>
                  <a:pt x="1650494" y="1801538"/>
                </a:lnTo>
                <a:lnTo>
                  <a:pt x="1624832" y="1763477"/>
                </a:lnTo>
                <a:cubicBezTo>
                  <a:pt x="1589001" y="1727646"/>
                  <a:pt x="1539501" y="1705484"/>
                  <a:pt x="1484825" y="1705484"/>
                </a:cubicBezTo>
                <a:cubicBezTo>
                  <a:pt x="1430149" y="1705484"/>
                  <a:pt x="1380649" y="1727646"/>
                  <a:pt x="1344818" y="1763477"/>
                </a:cubicBezTo>
                <a:lnTo>
                  <a:pt x="1319157" y="1801538"/>
                </a:lnTo>
                <a:lnTo>
                  <a:pt x="946166" y="1801538"/>
                </a:lnTo>
                <a:cubicBezTo>
                  <a:pt x="423613" y="1801538"/>
                  <a:pt x="0" y="1377925"/>
                  <a:pt x="0" y="855372"/>
                </a:cubicBezTo>
                <a:lnTo>
                  <a:pt x="0" y="518935"/>
                </a:lnTo>
                <a:lnTo>
                  <a:pt x="25793" y="501545"/>
                </a:lnTo>
                <a:cubicBezTo>
                  <a:pt x="61624" y="465714"/>
                  <a:pt x="83786" y="416214"/>
                  <a:pt x="83786" y="361538"/>
                </a:cubicBezTo>
                <a:cubicBezTo>
                  <a:pt x="83786" y="306862"/>
                  <a:pt x="61624" y="257362"/>
                  <a:pt x="25793" y="221531"/>
                </a:cubicBezTo>
                <a:lnTo>
                  <a:pt x="0" y="204141"/>
                </a:lnTo>
                <a:lnTo>
                  <a:pt x="0" y="0"/>
                </a:lnTo>
                <a:close/>
              </a:path>
            </a:pathLst>
          </a:cu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6" name="Freihandform: Form 35">
            <a:extLst>
              <a:ext uri="{FF2B5EF4-FFF2-40B4-BE49-F238E27FC236}">
                <a16:creationId xmlns:a16="http://schemas.microsoft.com/office/drawing/2014/main" id="{3704D887-7207-AFC8-0F56-EA57D96BD059}"/>
              </a:ext>
            </a:extLst>
          </p:cNvPr>
          <p:cNvSpPr/>
          <p:nvPr/>
        </p:nvSpPr>
        <p:spPr>
          <a:xfrm>
            <a:off x="4175994" y="1508767"/>
            <a:ext cx="1805794" cy="1801538"/>
          </a:xfrm>
          <a:custGeom>
            <a:avLst/>
            <a:gdLst>
              <a:gd name="connsiteX0" fmla="*/ 1805794 w 1805794"/>
              <a:gd name="connsiteY0" fmla="*/ 0 h 1801538"/>
              <a:gd name="connsiteX1" fmla="*/ 1805794 w 1805794"/>
              <a:gd name="connsiteY1" fmla="*/ 204140 h 1801538"/>
              <a:gd name="connsiteX2" fmla="*/ 1779999 w 1805794"/>
              <a:gd name="connsiteY2" fmla="*/ 221531 h 1801538"/>
              <a:gd name="connsiteX3" fmla="*/ 1722006 w 1805794"/>
              <a:gd name="connsiteY3" fmla="*/ 361538 h 1801538"/>
              <a:gd name="connsiteX4" fmla="*/ 1779999 w 1805794"/>
              <a:gd name="connsiteY4" fmla="*/ 501545 h 1801538"/>
              <a:gd name="connsiteX5" fmla="*/ 1805794 w 1805794"/>
              <a:gd name="connsiteY5" fmla="*/ 518936 h 1801538"/>
              <a:gd name="connsiteX6" fmla="*/ 1805794 w 1805794"/>
              <a:gd name="connsiteY6" fmla="*/ 855372 h 1801538"/>
              <a:gd name="connsiteX7" fmla="*/ 859628 w 1805794"/>
              <a:gd name="connsiteY7" fmla="*/ 1801538 h 1801538"/>
              <a:gd name="connsiteX8" fmla="*/ 477670 w 1805794"/>
              <a:gd name="connsiteY8" fmla="*/ 1801538 h 1801538"/>
              <a:gd name="connsiteX9" fmla="*/ 452009 w 1805794"/>
              <a:gd name="connsiteY9" fmla="*/ 1763477 h 1801538"/>
              <a:gd name="connsiteX10" fmla="*/ 312002 w 1805794"/>
              <a:gd name="connsiteY10" fmla="*/ 1705484 h 1801538"/>
              <a:gd name="connsiteX11" fmla="*/ 171995 w 1805794"/>
              <a:gd name="connsiteY11" fmla="*/ 1763477 h 1801538"/>
              <a:gd name="connsiteX12" fmla="*/ 146333 w 1805794"/>
              <a:gd name="connsiteY12" fmla="*/ 1801538 h 1801538"/>
              <a:gd name="connsiteX13" fmla="*/ 0 w 1805794"/>
              <a:gd name="connsiteY13" fmla="*/ 1801538 h 1801538"/>
              <a:gd name="connsiteX14" fmla="*/ 3950 w 1805794"/>
              <a:gd name="connsiteY14" fmla="*/ 1723311 h 1801538"/>
              <a:gd name="connsiteX15" fmla="*/ 1723084 w 1805794"/>
              <a:gd name="connsiteY15" fmla="*/ 4177 h 1801538"/>
              <a:gd name="connsiteX16" fmla="*/ 1805794 w 1805794"/>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4" h="1801538">
                <a:moveTo>
                  <a:pt x="1805794" y="0"/>
                </a:moveTo>
                <a:lnTo>
                  <a:pt x="1805794" y="204140"/>
                </a:lnTo>
                <a:lnTo>
                  <a:pt x="1779999" y="221531"/>
                </a:lnTo>
                <a:cubicBezTo>
                  <a:pt x="1744168" y="257362"/>
                  <a:pt x="1722006" y="306862"/>
                  <a:pt x="1722006" y="361538"/>
                </a:cubicBezTo>
                <a:cubicBezTo>
                  <a:pt x="1722006" y="416214"/>
                  <a:pt x="1744168" y="465714"/>
                  <a:pt x="1779999" y="501545"/>
                </a:cubicBezTo>
                <a:lnTo>
                  <a:pt x="1805794" y="518936"/>
                </a:lnTo>
                <a:lnTo>
                  <a:pt x="1805794" y="855372"/>
                </a:lnTo>
                <a:cubicBezTo>
                  <a:pt x="1805794" y="1377925"/>
                  <a:pt x="1382181" y="1801538"/>
                  <a:pt x="859628" y="1801538"/>
                </a:cubicBezTo>
                <a:lnTo>
                  <a:pt x="477670" y="1801538"/>
                </a:lnTo>
                <a:lnTo>
                  <a:pt x="452009" y="1763477"/>
                </a:lnTo>
                <a:cubicBezTo>
                  <a:pt x="416178" y="1727646"/>
                  <a:pt x="366678" y="1705484"/>
                  <a:pt x="312002" y="1705484"/>
                </a:cubicBezTo>
                <a:cubicBezTo>
                  <a:pt x="257326" y="1705484"/>
                  <a:pt x="207826" y="1727646"/>
                  <a:pt x="171995" y="1763477"/>
                </a:cubicBezTo>
                <a:lnTo>
                  <a:pt x="146333" y="1801538"/>
                </a:lnTo>
                <a:lnTo>
                  <a:pt x="0" y="1801538"/>
                </a:lnTo>
                <a:lnTo>
                  <a:pt x="3950" y="1723311"/>
                </a:lnTo>
                <a:cubicBezTo>
                  <a:pt x="96005" y="816860"/>
                  <a:pt x="816633" y="96232"/>
                  <a:pt x="1723084" y="4177"/>
                </a:cubicBezTo>
                <a:lnTo>
                  <a:pt x="1805794" y="0"/>
                </a:lnTo>
                <a:close/>
              </a:path>
            </a:pathLst>
          </a:cu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65" name="Textfeld 64">
            <a:extLst>
              <a:ext uri="{FF2B5EF4-FFF2-40B4-BE49-F238E27FC236}">
                <a16:creationId xmlns:a16="http://schemas.microsoft.com/office/drawing/2014/main" id="{8C87005A-2D3A-F7D7-8EC3-E4D44FA44BAB}"/>
              </a:ext>
            </a:extLst>
          </p:cNvPr>
          <p:cNvSpPr txBox="1"/>
          <p:nvPr/>
        </p:nvSpPr>
        <p:spPr>
          <a:xfrm>
            <a:off x="1215190" y="1352001"/>
            <a:ext cx="2606153" cy="369332"/>
          </a:xfrm>
          <a:prstGeom prst="rect">
            <a:avLst/>
          </a:prstGeom>
          <a:noFill/>
        </p:spPr>
        <p:txBody>
          <a:bodyPr wrap="square" rtlCol="0">
            <a:spAutoFit/>
          </a:bodyPr>
          <a:lstStyle/>
          <a:p>
            <a:r>
              <a:rPr lang="de-DE" dirty="0">
                <a:solidFill>
                  <a:srgbClr val="84E291"/>
                </a:solidFill>
              </a:rPr>
              <a:t>Das Urteil § 260 StPO</a:t>
            </a:r>
          </a:p>
        </p:txBody>
      </p:sp>
      <p:cxnSp>
        <p:nvCxnSpPr>
          <p:cNvPr id="67" name="Gerader Verbinder 66">
            <a:extLst>
              <a:ext uri="{FF2B5EF4-FFF2-40B4-BE49-F238E27FC236}">
                <a16:creationId xmlns:a16="http://schemas.microsoft.com/office/drawing/2014/main" id="{F83914F4-46FE-64E1-5F5A-157273DF0AFA}"/>
              </a:ext>
            </a:extLst>
          </p:cNvPr>
          <p:cNvCxnSpPr>
            <a:cxnSpLocks/>
            <a:stCxn id="65" idx="3"/>
          </p:cNvCxnSpPr>
          <p:nvPr/>
        </p:nvCxnSpPr>
        <p:spPr>
          <a:xfrm flipV="1">
            <a:off x="3821343" y="1521278"/>
            <a:ext cx="1431515" cy="15389"/>
          </a:xfrm>
          <a:prstGeom prst="line">
            <a:avLst/>
          </a:prstGeom>
        </p:spPr>
        <p:style>
          <a:lnRef idx="2">
            <a:schemeClr val="dk1"/>
          </a:lnRef>
          <a:fillRef idx="0">
            <a:schemeClr val="dk1"/>
          </a:fillRef>
          <a:effectRef idx="1">
            <a:schemeClr val="dk1"/>
          </a:effectRef>
          <a:fontRef idx="minor">
            <a:schemeClr val="tx1"/>
          </a:fontRef>
        </p:style>
      </p:cxnSp>
      <p:cxnSp>
        <p:nvCxnSpPr>
          <p:cNvPr id="70" name="Gerader Verbinder 69">
            <a:extLst>
              <a:ext uri="{FF2B5EF4-FFF2-40B4-BE49-F238E27FC236}">
                <a16:creationId xmlns:a16="http://schemas.microsoft.com/office/drawing/2014/main" id="{538D185A-3EF5-A2C3-21B8-ADF1C62B1161}"/>
              </a:ext>
            </a:extLst>
          </p:cNvPr>
          <p:cNvCxnSpPr>
            <a:cxnSpLocks/>
          </p:cNvCxnSpPr>
          <p:nvPr/>
        </p:nvCxnSpPr>
        <p:spPr>
          <a:xfrm>
            <a:off x="5266850" y="1505393"/>
            <a:ext cx="0" cy="803178"/>
          </a:xfrm>
          <a:prstGeom prst="line">
            <a:avLst/>
          </a:prstGeom>
        </p:spPr>
        <p:style>
          <a:lnRef idx="2">
            <a:schemeClr val="dk1"/>
          </a:lnRef>
          <a:fillRef idx="0">
            <a:schemeClr val="dk1"/>
          </a:fillRef>
          <a:effectRef idx="1">
            <a:schemeClr val="dk1"/>
          </a:effectRef>
          <a:fontRef idx="minor">
            <a:schemeClr val="tx1"/>
          </a:fontRef>
        </p:style>
      </p:cxnSp>
      <p:sp>
        <p:nvSpPr>
          <p:cNvPr id="75" name="Textfeld 74">
            <a:extLst>
              <a:ext uri="{FF2B5EF4-FFF2-40B4-BE49-F238E27FC236}">
                <a16:creationId xmlns:a16="http://schemas.microsoft.com/office/drawing/2014/main" id="{002E5C14-F2DF-9B54-FF32-8197120E60ED}"/>
              </a:ext>
            </a:extLst>
          </p:cNvPr>
          <p:cNvSpPr txBox="1"/>
          <p:nvPr/>
        </p:nvSpPr>
        <p:spPr>
          <a:xfrm>
            <a:off x="8356666" y="1336116"/>
            <a:ext cx="3754651" cy="369332"/>
          </a:xfrm>
          <a:prstGeom prst="rect">
            <a:avLst/>
          </a:prstGeom>
          <a:noFill/>
        </p:spPr>
        <p:txBody>
          <a:bodyPr wrap="square" rtlCol="0">
            <a:spAutoFit/>
          </a:bodyPr>
          <a:lstStyle/>
          <a:p>
            <a:r>
              <a:rPr lang="de-DE" dirty="0">
                <a:solidFill>
                  <a:srgbClr val="E59EDD"/>
                </a:solidFill>
              </a:rPr>
              <a:t>Die Einstellung</a:t>
            </a:r>
          </a:p>
        </p:txBody>
      </p:sp>
      <p:cxnSp>
        <p:nvCxnSpPr>
          <p:cNvPr id="76" name="Gerader Verbinder 75">
            <a:extLst>
              <a:ext uri="{FF2B5EF4-FFF2-40B4-BE49-F238E27FC236}">
                <a16:creationId xmlns:a16="http://schemas.microsoft.com/office/drawing/2014/main" id="{65054561-D407-77E0-291D-6BD3985BFEA1}"/>
              </a:ext>
            </a:extLst>
          </p:cNvPr>
          <p:cNvCxnSpPr>
            <a:cxnSpLocks/>
          </p:cNvCxnSpPr>
          <p:nvPr/>
        </p:nvCxnSpPr>
        <p:spPr>
          <a:xfrm>
            <a:off x="6925152" y="1505393"/>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77" name="Gerader Verbinder 76">
            <a:extLst>
              <a:ext uri="{FF2B5EF4-FFF2-40B4-BE49-F238E27FC236}">
                <a16:creationId xmlns:a16="http://schemas.microsoft.com/office/drawing/2014/main" id="{A6A3BD8F-7EF8-DB14-F00A-CCDC566035E6}"/>
              </a:ext>
            </a:extLst>
          </p:cNvPr>
          <p:cNvCxnSpPr>
            <a:cxnSpLocks/>
          </p:cNvCxnSpPr>
          <p:nvPr/>
        </p:nvCxnSpPr>
        <p:spPr>
          <a:xfrm>
            <a:off x="6925971" y="1505393"/>
            <a:ext cx="0" cy="803178"/>
          </a:xfrm>
          <a:prstGeom prst="line">
            <a:avLst/>
          </a:prstGeom>
        </p:spPr>
        <p:style>
          <a:lnRef idx="2">
            <a:schemeClr val="dk1"/>
          </a:lnRef>
          <a:fillRef idx="0">
            <a:schemeClr val="dk1"/>
          </a:fillRef>
          <a:effectRef idx="1">
            <a:schemeClr val="dk1"/>
          </a:effectRef>
          <a:fontRef idx="minor">
            <a:schemeClr val="tx1"/>
          </a:fontRef>
        </p:style>
      </p:cxnSp>
      <p:sp>
        <p:nvSpPr>
          <p:cNvPr id="78" name="Textfeld 77">
            <a:extLst>
              <a:ext uri="{FF2B5EF4-FFF2-40B4-BE49-F238E27FC236}">
                <a16:creationId xmlns:a16="http://schemas.microsoft.com/office/drawing/2014/main" id="{4C4603CE-CBC5-7946-87FA-698D613E98F1}"/>
              </a:ext>
            </a:extLst>
          </p:cNvPr>
          <p:cNvSpPr txBox="1"/>
          <p:nvPr/>
        </p:nvSpPr>
        <p:spPr>
          <a:xfrm>
            <a:off x="312821" y="5240711"/>
            <a:ext cx="3850637" cy="369332"/>
          </a:xfrm>
          <a:prstGeom prst="rect">
            <a:avLst/>
          </a:prstGeom>
          <a:noFill/>
        </p:spPr>
        <p:txBody>
          <a:bodyPr wrap="square" rtlCol="0">
            <a:spAutoFit/>
          </a:bodyPr>
          <a:lstStyle/>
          <a:p>
            <a:r>
              <a:rPr lang="de-DE" dirty="0">
                <a:solidFill>
                  <a:srgbClr val="FFFF00"/>
                </a:solidFill>
              </a:rPr>
              <a:t>Die Aussetzung § 228 Abs. 1 S. 1 StPO</a:t>
            </a:r>
          </a:p>
        </p:txBody>
      </p:sp>
      <p:cxnSp>
        <p:nvCxnSpPr>
          <p:cNvPr id="79" name="Gerader Verbinder 78">
            <a:extLst>
              <a:ext uri="{FF2B5EF4-FFF2-40B4-BE49-F238E27FC236}">
                <a16:creationId xmlns:a16="http://schemas.microsoft.com/office/drawing/2014/main" id="{C7812520-58F5-359E-3478-5C0670C6427A}"/>
              </a:ext>
            </a:extLst>
          </p:cNvPr>
          <p:cNvCxnSpPr>
            <a:cxnSpLocks/>
          </p:cNvCxnSpPr>
          <p:nvPr/>
        </p:nvCxnSpPr>
        <p:spPr>
          <a:xfrm>
            <a:off x="3960841" y="5439950"/>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80" name="Gerader Verbinder 79">
            <a:extLst>
              <a:ext uri="{FF2B5EF4-FFF2-40B4-BE49-F238E27FC236}">
                <a16:creationId xmlns:a16="http://schemas.microsoft.com/office/drawing/2014/main" id="{A2A99FA4-F124-CE7B-10BC-F45C50D65944}"/>
              </a:ext>
            </a:extLst>
          </p:cNvPr>
          <p:cNvCxnSpPr>
            <a:cxnSpLocks/>
          </p:cNvCxnSpPr>
          <p:nvPr/>
        </p:nvCxnSpPr>
        <p:spPr>
          <a:xfrm>
            <a:off x="5392356" y="4643040"/>
            <a:ext cx="0" cy="803178"/>
          </a:xfrm>
          <a:prstGeom prst="line">
            <a:avLst/>
          </a:prstGeom>
        </p:spPr>
        <p:style>
          <a:lnRef idx="2">
            <a:schemeClr val="dk1"/>
          </a:lnRef>
          <a:fillRef idx="0">
            <a:schemeClr val="dk1"/>
          </a:fillRef>
          <a:effectRef idx="1">
            <a:schemeClr val="dk1"/>
          </a:effectRef>
          <a:fontRef idx="minor">
            <a:schemeClr val="tx1"/>
          </a:fontRef>
        </p:style>
      </p:cxnSp>
      <p:sp>
        <p:nvSpPr>
          <p:cNvPr id="81" name="Textfeld 80">
            <a:extLst>
              <a:ext uri="{FF2B5EF4-FFF2-40B4-BE49-F238E27FC236}">
                <a16:creationId xmlns:a16="http://schemas.microsoft.com/office/drawing/2014/main" id="{A55BC12C-AB93-1ABE-CD44-8E71361256AD}"/>
              </a:ext>
            </a:extLst>
          </p:cNvPr>
          <p:cNvSpPr txBox="1"/>
          <p:nvPr/>
        </p:nvSpPr>
        <p:spPr>
          <a:xfrm>
            <a:off x="8244434" y="5222545"/>
            <a:ext cx="4048111" cy="369332"/>
          </a:xfrm>
          <a:prstGeom prst="rect">
            <a:avLst/>
          </a:prstGeom>
          <a:noFill/>
        </p:spPr>
        <p:txBody>
          <a:bodyPr wrap="square" rtlCol="0">
            <a:spAutoFit/>
          </a:bodyPr>
          <a:lstStyle/>
          <a:p>
            <a:r>
              <a:rPr lang="de-DE" dirty="0">
                <a:solidFill>
                  <a:srgbClr val="83CBEB"/>
                </a:solidFill>
              </a:rPr>
              <a:t>Die Unterbrechung § 228 Abs. 1 S. 1 StPO</a:t>
            </a:r>
          </a:p>
        </p:txBody>
      </p:sp>
      <p:cxnSp>
        <p:nvCxnSpPr>
          <p:cNvPr id="82" name="Gerader Verbinder 81">
            <a:extLst>
              <a:ext uri="{FF2B5EF4-FFF2-40B4-BE49-F238E27FC236}">
                <a16:creationId xmlns:a16="http://schemas.microsoft.com/office/drawing/2014/main" id="{C22DD1BE-1BB0-1165-4AAF-0147FC028107}"/>
              </a:ext>
            </a:extLst>
          </p:cNvPr>
          <p:cNvCxnSpPr>
            <a:cxnSpLocks/>
          </p:cNvCxnSpPr>
          <p:nvPr/>
        </p:nvCxnSpPr>
        <p:spPr>
          <a:xfrm>
            <a:off x="6925152" y="5439950"/>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83" name="Gerader Verbinder 82">
            <a:extLst>
              <a:ext uri="{FF2B5EF4-FFF2-40B4-BE49-F238E27FC236}">
                <a16:creationId xmlns:a16="http://schemas.microsoft.com/office/drawing/2014/main" id="{43D88E9D-E307-3756-DAD3-8AF76CC0FB68}"/>
              </a:ext>
            </a:extLst>
          </p:cNvPr>
          <p:cNvCxnSpPr>
            <a:cxnSpLocks/>
          </p:cNvCxnSpPr>
          <p:nvPr/>
        </p:nvCxnSpPr>
        <p:spPr>
          <a:xfrm>
            <a:off x="6925971" y="4643040"/>
            <a:ext cx="0" cy="803178"/>
          </a:xfrm>
          <a:prstGeom prst="line">
            <a:avLst/>
          </a:prstGeom>
        </p:spPr>
        <p:style>
          <a:lnRef idx="2">
            <a:schemeClr val="dk1"/>
          </a:lnRef>
          <a:fillRef idx="0">
            <a:schemeClr val="dk1"/>
          </a:fillRef>
          <a:effectRef idx="1">
            <a:schemeClr val="dk1"/>
          </a:effectRef>
          <a:fontRef idx="minor">
            <a:schemeClr val="tx1"/>
          </a:fontRef>
        </p:style>
      </p:cxnSp>
      <p:sp>
        <p:nvSpPr>
          <p:cNvPr id="84" name="Textfeld 83">
            <a:extLst>
              <a:ext uri="{FF2B5EF4-FFF2-40B4-BE49-F238E27FC236}">
                <a16:creationId xmlns:a16="http://schemas.microsoft.com/office/drawing/2014/main" id="{E5F7CDB4-05B4-8404-CF8B-AA0587CB78AE}"/>
              </a:ext>
            </a:extLst>
          </p:cNvPr>
          <p:cNvSpPr txBox="1"/>
          <p:nvPr/>
        </p:nvSpPr>
        <p:spPr>
          <a:xfrm>
            <a:off x="478901" y="170160"/>
            <a:ext cx="5320319" cy="461665"/>
          </a:xfrm>
          <a:prstGeom prst="rect">
            <a:avLst/>
          </a:prstGeom>
          <a:noFill/>
        </p:spPr>
        <p:txBody>
          <a:bodyPr wrap="square" rtlCol="0">
            <a:spAutoFit/>
          </a:bodyPr>
          <a:lstStyle/>
          <a:p>
            <a:r>
              <a:rPr lang="de-DE" sz="2400" dirty="0">
                <a:solidFill>
                  <a:schemeClr val="bg1"/>
                </a:solidFill>
                <a:latin typeface="+mj-lt"/>
              </a:rPr>
              <a:t>Die Entscheidung der Hauptverhandlung</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523444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feld 2">
            <a:extLst>
              <a:ext uri="{FF2B5EF4-FFF2-40B4-BE49-F238E27FC236}">
                <a16:creationId xmlns:a16="http://schemas.microsoft.com/office/drawing/2014/main" id="{E50A89FD-F536-2704-BDF8-F7AAC319106D}"/>
              </a:ext>
            </a:extLst>
          </p:cNvPr>
          <p:cNvSpPr txBox="1"/>
          <p:nvPr/>
        </p:nvSpPr>
        <p:spPr>
          <a:xfrm>
            <a:off x="725588" y="1680528"/>
            <a:ext cx="2620846" cy="1200329"/>
          </a:xfrm>
          <a:prstGeom prst="rect">
            <a:avLst/>
          </a:prstGeom>
          <a:noFill/>
        </p:spPr>
        <p:txBody>
          <a:bodyPr wrap="none" rtlCol="0">
            <a:spAutoFit/>
          </a:bodyPr>
          <a:lstStyle/>
          <a:p>
            <a:r>
              <a:rPr lang="de-DE" b="1" u="sng" dirty="0">
                <a:solidFill>
                  <a:srgbClr val="84E291"/>
                </a:solidFill>
              </a:rPr>
              <a:t>Dazu zählt:</a:t>
            </a:r>
          </a:p>
          <a:p>
            <a:pPr marL="742950" lvl="1" indent="-285750">
              <a:buFont typeface="Arial" panose="020B0604020202020204" pitchFamily="34" charset="0"/>
              <a:buChar char="•"/>
            </a:pPr>
            <a:r>
              <a:rPr lang="de-DE" dirty="0">
                <a:solidFill>
                  <a:srgbClr val="84E291"/>
                </a:solidFill>
              </a:rPr>
              <a:t>Freispruch</a:t>
            </a:r>
          </a:p>
          <a:p>
            <a:pPr marL="742950" lvl="1" indent="-285750">
              <a:buFont typeface="Arial" panose="020B0604020202020204" pitchFamily="34" charset="0"/>
              <a:buChar char="•"/>
            </a:pPr>
            <a:r>
              <a:rPr lang="de-DE" dirty="0">
                <a:solidFill>
                  <a:srgbClr val="84E291"/>
                </a:solidFill>
              </a:rPr>
              <a:t>Strafurteil</a:t>
            </a:r>
          </a:p>
          <a:p>
            <a:pPr marL="742950" lvl="1" indent="-285750">
              <a:buFont typeface="Arial" panose="020B0604020202020204" pitchFamily="34" charset="0"/>
              <a:buChar char="•"/>
            </a:pPr>
            <a:r>
              <a:rPr lang="de-DE" dirty="0">
                <a:solidFill>
                  <a:srgbClr val="84E291"/>
                </a:solidFill>
              </a:rPr>
              <a:t>Verwerfungsurteil</a:t>
            </a:r>
          </a:p>
        </p:txBody>
      </p:sp>
      <p:sp>
        <p:nvSpPr>
          <p:cNvPr id="8" name="Textfeld 7">
            <a:extLst>
              <a:ext uri="{FF2B5EF4-FFF2-40B4-BE49-F238E27FC236}">
                <a16:creationId xmlns:a16="http://schemas.microsoft.com/office/drawing/2014/main" id="{ABA3C38D-35B2-9E8B-3A1A-3FBB5DF4ACA1}"/>
              </a:ext>
            </a:extLst>
          </p:cNvPr>
          <p:cNvSpPr txBox="1"/>
          <p:nvPr/>
        </p:nvSpPr>
        <p:spPr>
          <a:xfrm>
            <a:off x="8585092" y="1680528"/>
            <a:ext cx="2760687" cy="646331"/>
          </a:xfrm>
          <a:prstGeom prst="rect">
            <a:avLst/>
          </a:prstGeom>
          <a:noFill/>
        </p:spPr>
        <p:txBody>
          <a:bodyPr wrap="square" rtlCol="0">
            <a:spAutoFit/>
          </a:bodyPr>
          <a:lstStyle/>
          <a:p>
            <a:r>
              <a:rPr lang="de-DE" dirty="0">
                <a:solidFill>
                  <a:srgbClr val="E59EDD"/>
                </a:solidFill>
              </a:rPr>
              <a:t>Einstellung gem. § 205 und § 206a StPO gehen nicht!</a:t>
            </a:r>
          </a:p>
        </p:txBody>
      </p:sp>
      <p:sp>
        <p:nvSpPr>
          <p:cNvPr id="10" name="Textfeld 9">
            <a:extLst>
              <a:ext uri="{FF2B5EF4-FFF2-40B4-BE49-F238E27FC236}">
                <a16:creationId xmlns:a16="http://schemas.microsoft.com/office/drawing/2014/main" id="{9E8AB896-9977-9BDD-78F7-D46C18E351A7}"/>
              </a:ext>
            </a:extLst>
          </p:cNvPr>
          <p:cNvSpPr txBox="1"/>
          <p:nvPr/>
        </p:nvSpPr>
        <p:spPr>
          <a:xfrm>
            <a:off x="497169" y="5591877"/>
            <a:ext cx="5283782" cy="646331"/>
          </a:xfrm>
          <a:prstGeom prst="rect">
            <a:avLst/>
          </a:prstGeom>
          <a:noFill/>
        </p:spPr>
        <p:txBody>
          <a:bodyPr wrap="square" rtlCol="0">
            <a:spAutoFit/>
          </a:bodyPr>
          <a:lstStyle/>
          <a:p>
            <a:r>
              <a:rPr lang="de-DE" dirty="0">
                <a:solidFill>
                  <a:srgbClr val="FFFF00"/>
                </a:solidFill>
              </a:rPr>
              <a:t>Angeklagter fehlt unentschuldigt = § 230 Abs. 1 StPO</a:t>
            </a:r>
          </a:p>
          <a:p>
            <a:pPr marL="742950" lvl="1" indent="-285750">
              <a:buFont typeface="Arial" panose="020B0604020202020204" pitchFamily="34" charset="0"/>
              <a:buChar char="•"/>
            </a:pPr>
            <a:r>
              <a:rPr lang="de-DE" dirty="0">
                <a:solidFill>
                  <a:srgbClr val="FFFF00"/>
                </a:solidFill>
              </a:rPr>
              <a:t>Neuer Termin von Amts wegen (n. T. v. A. w.)</a:t>
            </a:r>
          </a:p>
        </p:txBody>
      </p:sp>
      <p:sp>
        <p:nvSpPr>
          <p:cNvPr id="12" name="Textfeld 11">
            <a:extLst>
              <a:ext uri="{FF2B5EF4-FFF2-40B4-BE49-F238E27FC236}">
                <a16:creationId xmlns:a16="http://schemas.microsoft.com/office/drawing/2014/main" id="{B231480F-6A49-FC32-CEBE-5E7017F1D13D}"/>
              </a:ext>
            </a:extLst>
          </p:cNvPr>
          <p:cNvSpPr txBox="1"/>
          <p:nvPr/>
        </p:nvSpPr>
        <p:spPr>
          <a:xfrm>
            <a:off x="8038978" y="5521884"/>
            <a:ext cx="3852914" cy="1200329"/>
          </a:xfrm>
          <a:prstGeom prst="rect">
            <a:avLst/>
          </a:prstGeom>
          <a:noFill/>
        </p:spPr>
        <p:txBody>
          <a:bodyPr wrap="none" rtlCol="0">
            <a:spAutoFit/>
          </a:bodyPr>
          <a:lstStyle/>
          <a:p>
            <a:r>
              <a:rPr lang="de-DE" b="1" u="sng" dirty="0">
                <a:solidFill>
                  <a:srgbClr val="83CBEB"/>
                </a:solidFill>
              </a:rPr>
              <a:t>Dauer der Unterbrechung</a:t>
            </a:r>
          </a:p>
          <a:p>
            <a:pPr marL="742950" lvl="1" indent="-285750">
              <a:buFont typeface="Arial" panose="020B0604020202020204" pitchFamily="34" charset="0"/>
              <a:buChar char="•"/>
            </a:pPr>
            <a:r>
              <a:rPr lang="de-DE" dirty="0">
                <a:solidFill>
                  <a:srgbClr val="83CBEB"/>
                </a:solidFill>
              </a:rPr>
              <a:t>Drei Wochen § 229 Abs. 1 StPO</a:t>
            </a:r>
          </a:p>
          <a:p>
            <a:pPr marL="742950" lvl="1" indent="-285750">
              <a:buFont typeface="Arial" panose="020B0604020202020204" pitchFamily="34" charset="0"/>
              <a:buChar char="•"/>
            </a:pPr>
            <a:r>
              <a:rPr lang="de-DE" dirty="0">
                <a:solidFill>
                  <a:srgbClr val="83CBEB"/>
                </a:solidFill>
              </a:rPr>
              <a:t>Einen Monat § 229 Abs. 2 StPO</a:t>
            </a:r>
          </a:p>
          <a:p>
            <a:pPr marL="1200150" lvl="2" indent="-285750">
              <a:buFont typeface="Arial" panose="020B0604020202020204" pitchFamily="34" charset="0"/>
              <a:buChar char="•"/>
            </a:pPr>
            <a:r>
              <a:rPr lang="de-DE" dirty="0">
                <a:solidFill>
                  <a:srgbClr val="83CBEB"/>
                </a:solidFill>
              </a:rPr>
              <a:t>Fortsetzungstermin </a:t>
            </a:r>
          </a:p>
        </p:txBody>
      </p:sp>
    </p:spTree>
    <p:extLst>
      <p:ext uri="{BB962C8B-B14F-4D97-AF65-F5344CB8AC3E}">
        <p14:creationId xmlns:p14="http://schemas.microsoft.com/office/powerpoint/2010/main" val="2660863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 fill="hold"/>
                                        <p:tgtEl>
                                          <p:spTgt spid="36"/>
                                        </p:tgtEl>
                                        <p:attrNameLst>
                                          <p:attrName>ppt_w</p:attrName>
                                        </p:attrNameLst>
                                      </p:cBhvr>
                                      <p:tavLst>
                                        <p:tav tm="0">
                                          <p:val>
                                            <p:fltVal val="0"/>
                                          </p:val>
                                        </p:tav>
                                        <p:tav tm="100000">
                                          <p:val>
                                            <p:strVal val="#ppt_w"/>
                                          </p:val>
                                        </p:tav>
                                      </p:tavLst>
                                    </p:anim>
                                    <p:anim calcmode="lin" valueType="num">
                                      <p:cBhvr>
                                        <p:cTn id="8" dur="250" fill="hold"/>
                                        <p:tgtEl>
                                          <p:spTgt spid="36"/>
                                        </p:tgtEl>
                                        <p:attrNameLst>
                                          <p:attrName>ppt_h</p:attrName>
                                        </p:attrNameLst>
                                      </p:cBhvr>
                                      <p:tavLst>
                                        <p:tav tm="0">
                                          <p:val>
                                            <p:fltVal val="0"/>
                                          </p:val>
                                        </p:tav>
                                        <p:tav tm="100000">
                                          <p:val>
                                            <p:strVal val="#ppt_h"/>
                                          </p:val>
                                        </p:tav>
                                      </p:tavLst>
                                    </p:anim>
                                    <p:animEffect transition="in" filter="fade">
                                      <p:cBhvr>
                                        <p:cTn id="9" dur="25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250" fill="hold"/>
                                        <p:tgtEl>
                                          <p:spTgt spid="35"/>
                                        </p:tgtEl>
                                        <p:attrNameLst>
                                          <p:attrName>ppt_w</p:attrName>
                                        </p:attrNameLst>
                                      </p:cBhvr>
                                      <p:tavLst>
                                        <p:tav tm="0">
                                          <p:val>
                                            <p:fltVal val="0"/>
                                          </p:val>
                                        </p:tav>
                                        <p:tav tm="100000">
                                          <p:val>
                                            <p:strVal val="#ppt_w"/>
                                          </p:val>
                                        </p:tav>
                                      </p:tavLst>
                                    </p:anim>
                                    <p:anim calcmode="lin" valueType="num">
                                      <p:cBhvr>
                                        <p:cTn id="13" dur="250" fill="hold"/>
                                        <p:tgtEl>
                                          <p:spTgt spid="35"/>
                                        </p:tgtEl>
                                        <p:attrNameLst>
                                          <p:attrName>ppt_h</p:attrName>
                                        </p:attrNameLst>
                                      </p:cBhvr>
                                      <p:tavLst>
                                        <p:tav tm="0">
                                          <p:val>
                                            <p:fltVal val="0"/>
                                          </p:val>
                                        </p:tav>
                                        <p:tav tm="100000">
                                          <p:val>
                                            <p:strVal val="#ppt_h"/>
                                          </p:val>
                                        </p:tav>
                                      </p:tavLst>
                                    </p:anim>
                                    <p:animEffect transition="in" filter="fade">
                                      <p:cBhvr>
                                        <p:cTn id="14" dur="250"/>
                                        <p:tgtEl>
                                          <p:spTgt spid="3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250" fill="hold"/>
                                        <p:tgtEl>
                                          <p:spTgt spid="31"/>
                                        </p:tgtEl>
                                        <p:attrNameLst>
                                          <p:attrName>ppt_w</p:attrName>
                                        </p:attrNameLst>
                                      </p:cBhvr>
                                      <p:tavLst>
                                        <p:tav tm="0">
                                          <p:val>
                                            <p:fltVal val="0"/>
                                          </p:val>
                                        </p:tav>
                                        <p:tav tm="100000">
                                          <p:val>
                                            <p:strVal val="#ppt_w"/>
                                          </p:val>
                                        </p:tav>
                                      </p:tavLst>
                                    </p:anim>
                                    <p:anim calcmode="lin" valueType="num">
                                      <p:cBhvr>
                                        <p:cTn id="18" dur="250" fill="hold"/>
                                        <p:tgtEl>
                                          <p:spTgt spid="31"/>
                                        </p:tgtEl>
                                        <p:attrNameLst>
                                          <p:attrName>ppt_h</p:attrName>
                                        </p:attrNameLst>
                                      </p:cBhvr>
                                      <p:tavLst>
                                        <p:tav tm="0">
                                          <p:val>
                                            <p:fltVal val="0"/>
                                          </p:val>
                                        </p:tav>
                                        <p:tav tm="100000">
                                          <p:val>
                                            <p:strVal val="#ppt_h"/>
                                          </p:val>
                                        </p:tav>
                                      </p:tavLst>
                                    </p:anim>
                                    <p:animEffect transition="in" filter="fade">
                                      <p:cBhvr>
                                        <p:cTn id="19" dur="250"/>
                                        <p:tgtEl>
                                          <p:spTgt spid="3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250" fill="hold"/>
                                        <p:tgtEl>
                                          <p:spTgt spid="30"/>
                                        </p:tgtEl>
                                        <p:attrNameLst>
                                          <p:attrName>ppt_w</p:attrName>
                                        </p:attrNameLst>
                                      </p:cBhvr>
                                      <p:tavLst>
                                        <p:tav tm="0">
                                          <p:val>
                                            <p:fltVal val="0"/>
                                          </p:val>
                                        </p:tav>
                                        <p:tav tm="100000">
                                          <p:val>
                                            <p:strVal val="#ppt_w"/>
                                          </p:val>
                                        </p:tav>
                                      </p:tavLst>
                                    </p:anim>
                                    <p:anim calcmode="lin" valueType="num">
                                      <p:cBhvr>
                                        <p:cTn id="23" dur="250" fill="hold"/>
                                        <p:tgtEl>
                                          <p:spTgt spid="30"/>
                                        </p:tgtEl>
                                        <p:attrNameLst>
                                          <p:attrName>ppt_h</p:attrName>
                                        </p:attrNameLst>
                                      </p:cBhvr>
                                      <p:tavLst>
                                        <p:tav tm="0">
                                          <p:val>
                                            <p:fltVal val="0"/>
                                          </p:val>
                                        </p:tav>
                                        <p:tav tm="100000">
                                          <p:val>
                                            <p:strVal val="#ppt_h"/>
                                          </p:val>
                                        </p:tav>
                                      </p:tavLst>
                                    </p:anim>
                                    <p:animEffect transition="in" filter="fade">
                                      <p:cBhvr>
                                        <p:cTn id="24" dur="25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down)">
                                      <p:cBhvr>
                                        <p:cTn id="29" dur="250"/>
                                        <p:tgtEl>
                                          <p:spTgt spid="70"/>
                                        </p:tgtEl>
                                      </p:cBhvr>
                                    </p:animEffect>
                                  </p:childTnLst>
                                </p:cTn>
                              </p:par>
                            </p:childTnLst>
                          </p:cTn>
                        </p:par>
                        <p:par>
                          <p:cTn id="30" fill="hold">
                            <p:stCondLst>
                              <p:cond delay="250"/>
                            </p:stCondLst>
                            <p:childTnLst>
                              <p:par>
                                <p:cTn id="31" presetID="2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right)">
                                      <p:cBhvr>
                                        <p:cTn id="33" dur="250"/>
                                        <p:tgtEl>
                                          <p:spTgt spid="67"/>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right)">
                                      <p:cBhvr>
                                        <p:cTn id="37" dur="25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ipe(right)">
                                      <p:cBhvr>
                                        <p:cTn id="42" dur="500"/>
                                        <p:tgtEl>
                                          <p:spTgt spid="3">
                                            <p:txEl>
                                              <p:pRg st="0" end="0"/>
                                            </p:txEl>
                                          </p:spTgt>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wipe(down)">
                                      <p:cBhvr>
                                        <p:cTn id="46" dur="500"/>
                                        <p:tgtEl>
                                          <p:spTgt spid="3">
                                            <p:txEl>
                                              <p:pRg st="1" end="1"/>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00"/>
                                        <p:tgtEl>
                                          <p:spTgt spid="3">
                                            <p:txEl>
                                              <p:pRg st="2" end="2"/>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wipe(down)">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down)">
                                      <p:cBhvr>
                                        <p:cTn id="57" dur="250"/>
                                        <p:tgtEl>
                                          <p:spTgt spid="77"/>
                                        </p:tgtEl>
                                      </p:cBhvr>
                                    </p:animEffect>
                                  </p:childTnLst>
                                </p:cTn>
                              </p:par>
                            </p:childTnLst>
                          </p:cTn>
                        </p:par>
                        <p:par>
                          <p:cTn id="58" fill="hold">
                            <p:stCondLst>
                              <p:cond delay="250"/>
                            </p:stCondLst>
                            <p:childTnLst>
                              <p:par>
                                <p:cTn id="59" presetID="22" presetClass="entr" presetSubtype="8"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left)">
                                      <p:cBhvr>
                                        <p:cTn id="61" dur="250"/>
                                        <p:tgtEl>
                                          <p:spTgt spid="76"/>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wipe(left)">
                                      <p:cBhvr>
                                        <p:cTn id="65" dur="250"/>
                                        <p:tgtEl>
                                          <p:spTgt spid="75"/>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wipe(up)">
                                      <p:cBhvr>
                                        <p:cTn id="74" dur="250"/>
                                        <p:tgtEl>
                                          <p:spTgt spid="80"/>
                                        </p:tgtEl>
                                      </p:cBhvr>
                                    </p:animEffect>
                                  </p:childTnLst>
                                </p:cTn>
                              </p:par>
                            </p:childTnLst>
                          </p:cTn>
                        </p:par>
                        <p:par>
                          <p:cTn id="75" fill="hold">
                            <p:stCondLst>
                              <p:cond delay="250"/>
                            </p:stCondLst>
                            <p:childTnLst>
                              <p:par>
                                <p:cTn id="76" presetID="22" presetClass="entr" presetSubtype="2"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wipe(right)">
                                      <p:cBhvr>
                                        <p:cTn id="78" dur="250"/>
                                        <p:tgtEl>
                                          <p:spTgt spid="79"/>
                                        </p:tgtEl>
                                      </p:cBhvr>
                                    </p:animEffect>
                                  </p:childTnLst>
                                </p:cTn>
                              </p:par>
                            </p:childTnLst>
                          </p:cTn>
                        </p:par>
                        <p:par>
                          <p:cTn id="79" fill="hold">
                            <p:stCondLst>
                              <p:cond delay="500"/>
                            </p:stCondLst>
                            <p:childTnLst>
                              <p:par>
                                <p:cTn id="80" presetID="22" presetClass="entr" presetSubtype="2" fill="hold" grpId="0"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right)">
                                      <p:cBhvr>
                                        <p:cTn id="82" dur="25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0">
                                            <p:txEl>
                                              <p:pRg st="0" end="0"/>
                                            </p:txEl>
                                          </p:spTgt>
                                        </p:tgtEl>
                                        <p:attrNameLst>
                                          <p:attrName>style.visibility</p:attrName>
                                        </p:attrNameLst>
                                      </p:cBhvr>
                                      <p:to>
                                        <p:strVal val="visible"/>
                                      </p:to>
                                    </p:set>
                                    <p:animEffect transition="in" filter="wipe(right)">
                                      <p:cBhvr>
                                        <p:cTn id="87" dur="500"/>
                                        <p:tgtEl>
                                          <p:spTgt spid="10">
                                            <p:txEl>
                                              <p:pRg st="0" end="0"/>
                                            </p:txEl>
                                          </p:spTgt>
                                        </p:tgtEl>
                                      </p:cBhvr>
                                    </p:animEffect>
                                  </p:childTnLst>
                                </p:cTn>
                              </p:par>
                            </p:childTnLst>
                          </p:cTn>
                        </p:par>
                        <p:par>
                          <p:cTn id="88" fill="hold">
                            <p:stCondLst>
                              <p:cond delay="500"/>
                            </p:stCondLst>
                            <p:childTnLst>
                              <p:par>
                                <p:cTn id="89" presetID="22" presetClass="entr" presetSubtype="2" fill="hold" nodeType="afterEffect">
                                  <p:stCondLst>
                                    <p:cond delay="0"/>
                                  </p:stCondLst>
                                  <p:childTnLst>
                                    <p:set>
                                      <p:cBhvr>
                                        <p:cTn id="90" dur="1" fill="hold">
                                          <p:stCondLst>
                                            <p:cond delay="0"/>
                                          </p:stCondLst>
                                        </p:cTn>
                                        <p:tgtEl>
                                          <p:spTgt spid="10">
                                            <p:txEl>
                                              <p:pRg st="1" end="1"/>
                                            </p:txEl>
                                          </p:spTgt>
                                        </p:tgtEl>
                                        <p:attrNameLst>
                                          <p:attrName>style.visibility</p:attrName>
                                        </p:attrNameLst>
                                      </p:cBhvr>
                                      <p:to>
                                        <p:strVal val="visible"/>
                                      </p:to>
                                    </p:set>
                                    <p:animEffect transition="in" filter="wipe(right)">
                                      <p:cBhvr>
                                        <p:cTn id="91" dur="500"/>
                                        <p:tgtEl>
                                          <p:spTgt spid="10">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wipe(up)">
                                      <p:cBhvr>
                                        <p:cTn id="96" dur="250"/>
                                        <p:tgtEl>
                                          <p:spTgt spid="83"/>
                                        </p:tgtEl>
                                      </p:cBhvr>
                                    </p:animEffect>
                                  </p:childTnLst>
                                </p:cTn>
                              </p:par>
                            </p:childTnLst>
                          </p:cTn>
                        </p:par>
                        <p:par>
                          <p:cTn id="97" fill="hold">
                            <p:stCondLst>
                              <p:cond delay="250"/>
                            </p:stCondLst>
                            <p:childTnLst>
                              <p:par>
                                <p:cTn id="98" presetID="22" presetClass="entr" presetSubtype="8" fill="hold" nodeType="after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wipe(left)">
                                      <p:cBhvr>
                                        <p:cTn id="100" dur="250"/>
                                        <p:tgtEl>
                                          <p:spTgt spid="82"/>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wipe(left)">
                                      <p:cBhvr>
                                        <p:cTn id="104" dur="250"/>
                                        <p:tgtEl>
                                          <p:spTgt spid="8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12">
                                            <p:txEl>
                                              <p:pRg st="0" end="0"/>
                                            </p:txEl>
                                          </p:spTgt>
                                        </p:tgtEl>
                                        <p:attrNameLst>
                                          <p:attrName>style.visibility</p:attrName>
                                        </p:attrNameLst>
                                      </p:cBhvr>
                                      <p:to>
                                        <p:strVal val="visible"/>
                                      </p:to>
                                    </p:set>
                                    <p:animEffect transition="in" filter="wipe(left)">
                                      <p:cBhvr>
                                        <p:cTn id="109" dur="500"/>
                                        <p:tgtEl>
                                          <p:spTgt spid="12">
                                            <p:txEl>
                                              <p:pRg st="0" end="0"/>
                                            </p:txEl>
                                          </p:spTgt>
                                        </p:tgtEl>
                                      </p:cBhvr>
                                    </p:animEffect>
                                  </p:childTnLst>
                                </p:cTn>
                              </p:par>
                              <p:par>
                                <p:cTn id="110" presetID="22" presetClass="entr" presetSubtype="8" fill="hold" nodeType="withEffect">
                                  <p:stCondLst>
                                    <p:cond delay="0"/>
                                  </p:stCondLst>
                                  <p:childTnLst>
                                    <p:set>
                                      <p:cBhvr>
                                        <p:cTn id="111" dur="1" fill="hold">
                                          <p:stCondLst>
                                            <p:cond delay="0"/>
                                          </p:stCondLst>
                                        </p:cTn>
                                        <p:tgtEl>
                                          <p:spTgt spid="12">
                                            <p:txEl>
                                              <p:pRg st="1" end="1"/>
                                            </p:txEl>
                                          </p:spTgt>
                                        </p:tgtEl>
                                        <p:attrNameLst>
                                          <p:attrName>style.visibility</p:attrName>
                                        </p:attrNameLst>
                                      </p:cBhvr>
                                      <p:to>
                                        <p:strVal val="visible"/>
                                      </p:to>
                                    </p:set>
                                    <p:animEffect transition="in" filter="wipe(left)">
                                      <p:cBhvr>
                                        <p:cTn id="112" dur="500"/>
                                        <p:tgtEl>
                                          <p:spTgt spid="12">
                                            <p:txEl>
                                              <p:pRg st="1" end="1"/>
                                            </p:txEl>
                                          </p:spTgt>
                                        </p:tgtEl>
                                      </p:cBhvr>
                                    </p:animEffect>
                                  </p:childTnLst>
                                </p:cTn>
                              </p:par>
                              <p:par>
                                <p:cTn id="113" presetID="22" presetClass="entr" presetSubtype="8" fill="hold" nodeType="withEffect">
                                  <p:stCondLst>
                                    <p:cond delay="0"/>
                                  </p:stCondLst>
                                  <p:childTnLst>
                                    <p:set>
                                      <p:cBhvr>
                                        <p:cTn id="114" dur="1" fill="hold">
                                          <p:stCondLst>
                                            <p:cond delay="0"/>
                                          </p:stCondLst>
                                        </p:cTn>
                                        <p:tgtEl>
                                          <p:spTgt spid="12">
                                            <p:txEl>
                                              <p:pRg st="2" end="2"/>
                                            </p:txEl>
                                          </p:spTgt>
                                        </p:tgtEl>
                                        <p:attrNameLst>
                                          <p:attrName>style.visibility</p:attrName>
                                        </p:attrNameLst>
                                      </p:cBhvr>
                                      <p:to>
                                        <p:strVal val="visible"/>
                                      </p:to>
                                    </p:set>
                                    <p:animEffect transition="in" filter="wipe(left)">
                                      <p:cBhvr>
                                        <p:cTn id="115" dur="500"/>
                                        <p:tgtEl>
                                          <p:spTgt spid="12">
                                            <p:txEl>
                                              <p:pRg st="2" end="2"/>
                                            </p:txEl>
                                          </p:spTgt>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12">
                                            <p:txEl>
                                              <p:pRg st="3" end="3"/>
                                            </p:txEl>
                                          </p:spTgt>
                                        </p:tgtEl>
                                        <p:attrNameLst>
                                          <p:attrName>style.visibility</p:attrName>
                                        </p:attrNameLst>
                                      </p:cBhvr>
                                      <p:to>
                                        <p:strVal val="visible"/>
                                      </p:to>
                                    </p:set>
                                    <p:animEffect transition="in" filter="wipe(left)">
                                      <p:cBhvr>
                                        <p:cTn id="119"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36" grpId="0" animBg="1"/>
      <p:bldP spid="65" grpId="0"/>
      <p:bldP spid="75" grpId="0"/>
      <p:bldP spid="78" grpId="0"/>
      <p:bldP spid="81"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1CD9263C-9409-7FAD-5FDA-31FBC9556D2E}"/>
              </a:ext>
            </a:extLst>
          </p:cNvPr>
          <p:cNvSpPr/>
          <p:nvPr/>
        </p:nvSpPr>
        <p:spPr>
          <a:xfrm>
            <a:off x="231450" y="247816"/>
            <a:ext cx="4723322"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winkliges Dreieck 30">
            <a:extLst>
              <a:ext uri="{FF2B5EF4-FFF2-40B4-BE49-F238E27FC236}">
                <a16:creationId xmlns:a16="http://schemas.microsoft.com/office/drawing/2014/main" id="{88961359-318D-9988-5CFB-227BB7EEA25D}"/>
              </a:ext>
            </a:extLst>
          </p:cNvPr>
          <p:cNvSpPr/>
          <p:nvPr/>
        </p:nvSpPr>
        <p:spPr>
          <a:xfrm rot="5400000" flipV="1">
            <a:off x="84031" y="1066417"/>
            <a:ext cx="31568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60D962BE-8770-9E77-E886-F9D719F79CAF}"/>
              </a:ext>
            </a:extLst>
          </p:cNvPr>
          <p:cNvSpPr/>
          <p:nvPr/>
        </p:nvSpPr>
        <p:spPr>
          <a:xfrm>
            <a:off x="355641" y="367560"/>
            <a:ext cx="4471540"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Zweck:</a:t>
            </a:r>
          </a:p>
          <a:p>
            <a:pPr marL="742950" lvl="1" indent="-285750">
              <a:buFont typeface="Arial" panose="020B0604020202020204" pitchFamily="34" charset="0"/>
              <a:buChar char="•"/>
            </a:pPr>
            <a:r>
              <a:rPr lang="de-DE" dirty="0">
                <a:solidFill>
                  <a:schemeClr val="tx1"/>
                </a:solidFill>
              </a:rPr>
              <a:t>Durchführung der Hauptverhandlung</a:t>
            </a:r>
          </a:p>
          <a:p>
            <a:r>
              <a:rPr lang="de-DE" dirty="0">
                <a:solidFill>
                  <a:schemeClr val="tx1"/>
                </a:solidFill>
                <a:highlight>
                  <a:srgbClr val="FFC000"/>
                </a:highlight>
              </a:rPr>
              <a:t>Voraussetzung:</a:t>
            </a:r>
          </a:p>
          <a:p>
            <a:pPr marL="742950" lvl="1" indent="-285750">
              <a:buFont typeface="Arial" panose="020B0604020202020204" pitchFamily="34" charset="0"/>
              <a:buChar char="•"/>
            </a:pPr>
            <a:r>
              <a:rPr lang="de-DE" dirty="0">
                <a:solidFill>
                  <a:schemeClr val="tx1"/>
                </a:solidFill>
              </a:rPr>
              <a:t>Unentschuldigte fernbleiben des Angeklagten</a:t>
            </a:r>
          </a:p>
          <a:p>
            <a:r>
              <a:rPr lang="de-DE" dirty="0">
                <a:solidFill>
                  <a:schemeClr val="tx1"/>
                </a:solidFill>
                <a:highlight>
                  <a:srgbClr val="83CBEB"/>
                </a:highlight>
              </a:rPr>
              <a:t>Rechtsmittel:</a:t>
            </a:r>
          </a:p>
          <a:p>
            <a:pPr marL="742950" lvl="1" indent="-285750">
              <a:buFont typeface="Arial" panose="020B0604020202020204" pitchFamily="34" charset="0"/>
              <a:buChar char="•"/>
            </a:pPr>
            <a:r>
              <a:rPr lang="de-DE" dirty="0">
                <a:solidFill>
                  <a:schemeClr val="tx1"/>
                </a:solidFill>
              </a:rPr>
              <a:t>Haftprüfung</a:t>
            </a:r>
          </a:p>
          <a:p>
            <a:pPr marL="742950" lvl="1" indent="-285750">
              <a:buFont typeface="Arial" panose="020B0604020202020204" pitchFamily="34" charset="0"/>
              <a:buChar char="•"/>
            </a:pPr>
            <a:r>
              <a:rPr lang="de-DE" dirty="0">
                <a:solidFill>
                  <a:schemeClr val="tx1"/>
                </a:solidFill>
              </a:rPr>
              <a:t>Haftbeschwerde</a:t>
            </a:r>
          </a:p>
        </p:txBody>
      </p:sp>
      <p:sp>
        <p:nvSpPr>
          <p:cNvPr id="33" name="Rechteck 32">
            <a:extLst>
              <a:ext uri="{FF2B5EF4-FFF2-40B4-BE49-F238E27FC236}">
                <a16:creationId xmlns:a16="http://schemas.microsoft.com/office/drawing/2014/main" id="{8E350A13-6F2C-A4A2-2EAD-1A86B01BF712}"/>
              </a:ext>
            </a:extLst>
          </p:cNvPr>
          <p:cNvSpPr/>
          <p:nvPr/>
        </p:nvSpPr>
        <p:spPr>
          <a:xfrm>
            <a:off x="114676" y="579914"/>
            <a:ext cx="4304924" cy="446314"/>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4" name="Textfeld 33">
            <a:extLst>
              <a:ext uri="{FF2B5EF4-FFF2-40B4-BE49-F238E27FC236}">
                <a16:creationId xmlns:a16="http://schemas.microsoft.com/office/drawing/2014/main" id="{75E875C8-62AB-0341-E21A-71D02AD51FE9}"/>
              </a:ext>
            </a:extLst>
          </p:cNvPr>
          <p:cNvSpPr txBox="1"/>
          <p:nvPr/>
        </p:nvSpPr>
        <p:spPr>
          <a:xfrm>
            <a:off x="231450" y="564563"/>
            <a:ext cx="4603186" cy="461665"/>
          </a:xfrm>
          <a:prstGeom prst="rect">
            <a:avLst/>
          </a:prstGeom>
          <a:noFill/>
        </p:spPr>
        <p:txBody>
          <a:bodyPr wrap="square" rtlCol="0">
            <a:spAutoFit/>
          </a:bodyPr>
          <a:lstStyle/>
          <a:p>
            <a:r>
              <a:rPr lang="de-DE" sz="2400" dirty="0">
                <a:effectLst>
                  <a:outerShdw blurRad="38100" dist="38100" dir="2700000" algn="tl">
                    <a:srgbClr val="000000">
                      <a:alpha val="43137"/>
                    </a:srgbClr>
                  </a:outerShdw>
                </a:effectLst>
              </a:rPr>
              <a:t>Der Haftbefehl § 230 Abs. 2 StPO</a:t>
            </a:r>
          </a:p>
        </p:txBody>
      </p:sp>
      <p:sp>
        <p:nvSpPr>
          <p:cNvPr id="38" name="Rechteck 37">
            <a:extLst>
              <a:ext uri="{FF2B5EF4-FFF2-40B4-BE49-F238E27FC236}">
                <a16:creationId xmlns:a16="http://schemas.microsoft.com/office/drawing/2014/main" id="{B5A373C5-2D1B-160F-4391-9C78C7D92AD2}"/>
              </a:ext>
            </a:extLst>
          </p:cNvPr>
          <p:cNvSpPr/>
          <p:nvPr/>
        </p:nvSpPr>
        <p:spPr>
          <a:xfrm>
            <a:off x="7335894" y="250106"/>
            <a:ext cx="4723322"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winkliges Dreieck 38">
            <a:extLst>
              <a:ext uri="{FF2B5EF4-FFF2-40B4-BE49-F238E27FC236}">
                <a16:creationId xmlns:a16="http://schemas.microsoft.com/office/drawing/2014/main" id="{D2B05B37-9556-5E32-7355-1222E3613E00}"/>
              </a:ext>
            </a:extLst>
          </p:cNvPr>
          <p:cNvSpPr/>
          <p:nvPr/>
        </p:nvSpPr>
        <p:spPr>
          <a:xfrm rot="5400000" flipV="1">
            <a:off x="7188475" y="1068707"/>
            <a:ext cx="31568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1A400617-81FB-B58B-B5E9-2F6E9C138926}"/>
              </a:ext>
            </a:extLst>
          </p:cNvPr>
          <p:cNvSpPr/>
          <p:nvPr/>
        </p:nvSpPr>
        <p:spPr>
          <a:xfrm>
            <a:off x="7460084" y="367560"/>
            <a:ext cx="4471540"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highlight>
                  <a:srgbClr val="84E291"/>
                </a:highlight>
              </a:rPr>
              <a:t>Voraussetzung:</a:t>
            </a:r>
          </a:p>
          <a:p>
            <a:pPr marL="742950" lvl="1" indent="-285750">
              <a:buFont typeface="Arial" panose="020B0604020202020204" pitchFamily="34" charset="0"/>
              <a:buChar char="•"/>
            </a:pPr>
            <a:r>
              <a:rPr lang="de-DE" sz="1600" dirty="0">
                <a:solidFill>
                  <a:schemeClr val="tx1"/>
                </a:solidFill>
              </a:rPr>
              <a:t>Unentschuldigtes fernbleiben des Angeklagten</a:t>
            </a:r>
          </a:p>
          <a:p>
            <a:pPr marL="742950" lvl="1" indent="-285750">
              <a:buFont typeface="Arial" panose="020B0604020202020204" pitchFamily="34" charset="0"/>
              <a:buChar char="•"/>
            </a:pPr>
            <a:r>
              <a:rPr lang="de-DE" sz="1600" dirty="0">
                <a:solidFill>
                  <a:schemeClr val="tx1"/>
                </a:solidFill>
              </a:rPr>
              <a:t>Mündlicher Antrag der Ermittlungsbehörde</a:t>
            </a:r>
          </a:p>
          <a:p>
            <a:pPr marL="742950" lvl="1" indent="-285750">
              <a:buFont typeface="Arial" panose="020B0604020202020204" pitchFamily="34" charset="0"/>
              <a:buChar char="•"/>
            </a:pPr>
            <a:r>
              <a:rPr lang="de-DE" sz="1600" dirty="0">
                <a:solidFill>
                  <a:schemeClr val="tx1"/>
                </a:solidFill>
              </a:rPr>
              <a:t>Allgemeinen Voraussetzungen für das Strafbefehlsverfahren</a:t>
            </a:r>
          </a:p>
          <a:p>
            <a:r>
              <a:rPr lang="de-DE" sz="1600" dirty="0">
                <a:solidFill>
                  <a:schemeClr val="tx1"/>
                </a:solidFill>
                <a:highlight>
                  <a:srgbClr val="FFC000"/>
                </a:highlight>
              </a:rPr>
              <a:t>Entscheidung:</a:t>
            </a:r>
          </a:p>
          <a:p>
            <a:pPr marL="742950" lvl="1" indent="-285750">
              <a:buFont typeface="Arial" panose="020B0604020202020204" pitchFamily="34" charset="0"/>
              <a:buChar char="•"/>
            </a:pPr>
            <a:r>
              <a:rPr lang="de-DE" sz="1600" dirty="0">
                <a:solidFill>
                  <a:schemeClr val="tx1"/>
                </a:solidFill>
              </a:rPr>
              <a:t>Erlass des Strafbefehls</a:t>
            </a:r>
          </a:p>
          <a:p>
            <a:pPr marL="742950" lvl="1" indent="-285750">
              <a:buFont typeface="Arial" panose="020B0604020202020204" pitchFamily="34" charset="0"/>
              <a:buChar char="•"/>
            </a:pPr>
            <a:r>
              <a:rPr lang="de-DE" sz="1600" dirty="0">
                <a:solidFill>
                  <a:schemeClr val="tx1"/>
                </a:solidFill>
              </a:rPr>
              <a:t>Ablehnung des Erlasses</a:t>
            </a:r>
          </a:p>
          <a:p>
            <a:r>
              <a:rPr lang="de-DE" sz="1600" dirty="0">
                <a:solidFill>
                  <a:schemeClr val="tx1"/>
                </a:solidFill>
                <a:highlight>
                  <a:srgbClr val="83CBEB"/>
                </a:highlight>
              </a:rPr>
              <a:t>Besonderheit:</a:t>
            </a:r>
          </a:p>
          <a:p>
            <a:pPr marL="742950" lvl="1" indent="-285750">
              <a:buFont typeface="Arial" panose="020B0604020202020204" pitchFamily="34" charset="0"/>
              <a:buChar char="•"/>
            </a:pPr>
            <a:r>
              <a:rPr lang="de-DE" sz="1600" dirty="0">
                <a:solidFill>
                  <a:schemeClr val="tx1"/>
                </a:solidFill>
              </a:rPr>
              <a:t>Übergang vom mündlichen in das schriftliche Verfahren</a:t>
            </a:r>
          </a:p>
          <a:p>
            <a:pPr marL="742950" lvl="1" indent="-285750">
              <a:buFont typeface="Arial" panose="020B0604020202020204" pitchFamily="34" charset="0"/>
              <a:buChar char="•"/>
            </a:pPr>
            <a:r>
              <a:rPr lang="de-DE" sz="1600" dirty="0">
                <a:solidFill>
                  <a:schemeClr val="tx1"/>
                </a:solidFill>
              </a:rPr>
              <a:t>Kein Wechsel der Registerzeichen!</a:t>
            </a:r>
          </a:p>
        </p:txBody>
      </p:sp>
      <p:sp>
        <p:nvSpPr>
          <p:cNvPr id="41" name="Rechteck 40">
            <a:extLst>
              <a:ext uri="{FF2B5EF4-FFF2-40B4-BE49-F238E27FC236}">
                <a16:creationId xmlns:a16="http://schemas.microsoft.com/office/drawing/2014/main" id="{6F96862E-1731-A6E4-35B9-11B25FE9E941}"/>
              </a:ext>
            </a:extLst>
          </p:cNvPr>
          <p:cNvSpPr/>
          <p:nvPr/>
        </p:nvSpPr>
        <p:spPr>
          <a:xfrm>
            <a:off x="7219120" y="582204"/>
            <a:ext cx="4257815" cy="446314"/>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2" name="Textfeld 41">
            <a:extLst>
              <a:ext uri="{FF2B5EF4-FFF2-40B4-BE49-F238E27FC236}">
                <a16:creationId xmlns:a16="http://schemas.microsoft.com/office/drawing/2014/main" id="{9FE1E1C3-7AF5-D092-FE83-3F230F3EA8EB}"/>
              </a:ext>
            </a:extLst>
          </p:cNvPr>
          <p:cNvSpPr txBox="1"/>
          <p:nvPr/>
        </p:nvSpPr>
        <p:spPr>
          <a:xfrm>
            <a:off x="7335893" y="566853"/>
            <a:ext cx="4595731" cy="461665"/>
          </a:xfrm>
          <a:prstGeom prst="rect">
            <a:avLst/>
          </a:prstGeom>
          <a:noFill/>
        </p:spPr>
        <p:txBody>
          <a:bodyPr wrap="square" rtlCol="0">
            <a:spAutoFit/>
          </a:bodyPr>
          <a:lstStyle/>
          <a:p>
            <a:r>
              <a:rPr lang="de-DE" sz="2400" dirty="0">
                <a:effectLst>
                  <a:outerShdw blurRad="38100" dist="38100" dir="2700000" algn="tl">
                    <a:srgbClr val="000000">
                      <a:alpha val="43137"/>
                    </a:srgbClr>
                  </a:outerShdw>
                </a:effectLst>
              </a:rPr>
              <a:t>Der Strafbefehl § 408a StPO</a:t>
            </a:r>
          </a:p>
        </p:txBody>
      </p:sp>
      <p:pic>
        <p:nvPicPr>
          <p:cNvPr id="48" name="Grafik 47">
            <a:extLst>
              <a:ext uri="{FF2B5EF4-FFF2-40B4-BE49-F238E27FC236}">
                <a16:creationId xmlns:a16="http://schemas.microsoft.com/office/drawing/2014/main" id="{10FEF67E-0251-09BA-FAFC-EDEE9958BA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7006" y="5085684"/>
            <a:ext cx="1400175" cy="1400175"/>
          </a:xfrm>
          <a:prstGeom prst="rect">
            <a:avLst/>
          </a:prstGeom>
        </p:spPr>
      </p:pic>
      <p:pic>
        <p:nvPicPr>
          <p:cNvPr id="2" name="Grafik 1">
            <a:extLst>
              <a:ext uri="{FF2B5EF4-FFF2-40B4-BE49-F238E27FC236}">
                <a16:creationId xmlns:a16="http://schemas.microsoft.com/office/drawing/2014/main" id="{89715AAF-5FD6-A9C6-0726-9542C18250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1449" y="5085685"/>
            <a:ext cx="1400175" cy="1400175"/>
          </a:xfrm>
          <a:prstGeom prst="rect">
            <a:avLst/>
          </a:prstGeom>
        </p:spPr>
      </p:pic>
    </p:spTree>
    <p:extLst>
      <p:ext uri="{BB962C8B-B14F-4D97-AF65-F5344CB8AC3E}">
        <p14:creationId xmlns:p14="http://schemas.microsoft.com/office/powerpoint/2010/main" val="725659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wipe(left)">
                                      <p:cBhvr>
                                        <p:cTn id="22" dur="500"/>
                                        <p:tgtEl>
                                          <p:spTgt spid="32">
                                            <p:txEl>
                                              <p:pRg st="0" end="0"/>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2">
                                            <p:txEl>
                                              <p:pRg st="1" end="1"/>
                                            </p:txEl>
                                          </p:spTgt>
                                        </p:tgtEl>
                                        <p:attrNameLst>
                                          <p:attrName>style.visibility</p:attrName>
                                        </p:attrNameLst>
                                      </p:cBhvr>
                                      <p:to>
                                        <p:strVal val="visible"/>
                                      </p:to>
                                    </p:set>
                                    <p:animEffect transition="in" filter="wipe(left)">
                                      <p:cBhvr>
                                        <p:cTn id="26" dur="500"/>
                                        <p:tgtEl>
                                          <p:spTgt spid="3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2">
                                            <p:txEl>
                                              <p:pRg st="2" end="2"/>
                                            </p:txEl>
                                          </p:spTgt>
                                        </p:tgtEl>
                                        <p:attrNameLst>
                                          <p:attrName>style.visibility</p:attrName>
                                        </p:attrNameLst>
                                      </p:cBhvr>
                                      <p:to>
                                        <p:strVal val="visible"/>
                                      </p:to>
                                    </p:set>
                                    <p:animEffect transition="in" filter="wipe(left)">
                                      <p:cBhvr>
                                        <p:cTn id="31" dur="500"/>
                                        <p:tgtEl>
                                          <p:spTgt spid="32">
                                            <p:txEl>
                                              <p:pRg st="2" end="2"/>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2">
                                            <p:txEl>
                                              <p:pRg st="3" end="3"/>
                                            </p:txEl>
                                          </p:spTgt>
                                        </p:tgtEl>
                                        <p:attrNameLst>
                                          <p:attrName>style.visibility</p:attrName>
                                        </p:attrNameLst>
                                      </p:cBhvr>
                                      <p:to>
                                        <p:strVal val="visible"/>
                                      </p:to>
                                    </p:set>
                                    <p:animEffect transition="in" filter="wipe(left)">
                                      <p:cBhvr>
                                        <p:cTn id="35" dur="500"/>
                                        <p:tgtEl>
                                          <p:spTgt spid="3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xEl>
                                              <p:pRg st="4" end="4"/>
                                            </p:txEl>
                                          </p:spTgt>
                                        </p:tgtEl>
                                        <p:attrNameLst>
                                          <p:attrName>style.visibility</p:attrName>
                                        </p:attrNameLst>
                                      </p:cBhvr>
                                      <p:to>
                                        <p:strVal val="visible"/>
                                      </p:to>
                                    </p:set>
                                    <p:animEffect transition="in" filter="wipe(left)">
                                      <p:cBhvr>
                                        <p:cTn id="40" dur="500"/>
                                        <p:tgtEl>
                                          <p:spTgt spid="32">
                                            <p:txEl>
                                              <p:pRg st="4" end="4"/>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2">
                                            <p:txEl>
                                              <p:pRg st="5" end="5"/>
                                            </p:txEl>
                                          </p:spTgt>
                                        </p:tgtEl>
                                        <p:attrNameLst>
                                          <p:attrName>style.visibility</p:attrName>
                                        </p:attrNameLst>
                                      </p:cBhvr>
                                      <p:to>
                                        <p:strVal val="visible"/>
                                      </p:to>
                                    </p:set>
                                    <p:animEffect transition="in" filter="wipe(left)">
                                      <p:cBhvr>
                                        <p:cTn id="44" dur="500"/>
                                        <p:tgtEl>
                                          <p:spTgt spid="32">
                                            <p:txEl>
                                              <p:pRg st="5" end="5"/>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32">
                                            <p:txEl>
                                              <p:pRg st="6" end="6"/>
                                            </p:txEl>
                                          </p:spTgt>
                                        </p:tgtEl>
                                        <p:attrNameLst>
                                          <p:attrName>style.visibility</p:attrName>
                                        </p:attrNameLst>
                                      </p:cBhvr>
                                      <p:to>
                                        <p:strVal val="visible"/>
                                      </p:to>
                                    </p:set>
                                    <p:animEffect transition="in" filter="wipe(left)">
                                      <p:cBhvr>
                                        <p:cTn id="47" dur="500"/>
                                        <p:tgtEl>
                                          <p:spTgt spid="3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00"/>
                                        <p:tgtEl>
                                          <p:spTgt spid="3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childTnLst>
                          </p:cTn>
                        </p:par>
                        <p:par>
                          <p:cTn id="60" fill="hold">
                            <p:stCondLst>
                              <p:cond delay="1000"/>
                            </p:stCondLst>
                            <p:childTnLst>
                              <p:par>
                                <p:cTn id="61" presetID="1" presetClass="entr" presetSubtype="0"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wipe(left)">
                                      <p:cBhvr>
                                        <p:cTn id="67" dur="500"/>
                                        <p:tgtEl>
                                          <p:spTgt spid="40">
                                            <p:txEl>
                                              <p:pRg st="0" end="0"/>
                                            </p:txEl>
                                          </p:spTgt>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40">
                                            <p:txEl>
                                              <p:pRg st="1" end="1"/>
                                            </p:txEl>
                                          </p:spTgt>
                                        </p:tgtEl>
                                        <p:attrNameLst>
                                          <p:attrName>style.visibility</p:attrName>
                                        </p:attrNameLst>
                                      </p:cBhvr>
                                      <p:to>
                                        <p:strVal val="visible"/>
                                      </p:to>
                                    </p:set>
                                    <p:animEffect transition="in" filter="wipe(left)">
                                      <p:cBhvr>
                                        <p:cTn id="71" dur="500"/>
                                        <p:tgtEl>
                                          <p:spTgt spid="40">
                                            <p:txEl>
                                              <p:pRg st="1" end="1"/>
                                            </p:txEl>
                                          </p:spTgt>
                                        </p:tgtEl>
                                      </p:cBhvr>
                                    </p:animEffect>
                                  </p:childTnLst>
                                </p:cTn>
                              </p:par>
                              <p:par>
                                <p:cTn id="72" presetID="22" presetClass="entr" presetSubtype="8" fill="hold" nodeType="withEffect">
                                  <p:stCondLst>
                                    <p:cond delay="0"/>
                                  </p:stCondLst>
                                  <p:childTnLst>
                                    <p:set>
                                      <p:cBhvr>
                                        <p:cTn id="73" dur="1" fill="hold">
                                          <p:stCondLst>
                                            <p:cond delay="0"/>
                                          </p:stCondLst>
                                        </p:cTn>
                                        <p:tgtEl>
                                          <p:spTgt spid="40">
                                            <p:txEl>
                                              <p:pRg st="2" end="2"/>
                                            </p:txEl>
                                          </p:spTgt>
                                        </p:tgtEl>
                                        <p:attrNameLst>
                                          <p:attrName>style.visibility</p:attrName>
                                        </p:attrNameLst>
                                      </p:cBhvr>
                                      <p:to>
                                        <p:strVal val="visible"/>
                                      </p:to>
                                    </p:set>
                                    <p:animEffect transition="in" filter="wipe(left)">
                                      <p:cBhvr>
                                        <p:cTn id="74" dur="500"/>
                                        <p:tgtEl>
                                          <p:spTgt spid="40">
                                            <p:txEl>
                                              <p:pRg st="2" end="2"/>
                                            </p:txEl>
                                          </p:spTgt>
                                        </p:tgtEl>
                                      </p:cBhvr>
                                    </p:animEffect>
                                  </p:childTnLst>
                                </p:cTn>
                              </p:par>
                              <p:par>
                                <p:cTn id="75" presetID="22" presetClass="entr" presetSubtype="8" fill="hold" nodeType="withEffect">
                                  <p:stCondLst>
                                    <p:cond delay="0"/>
                                  </p:stCondLst>
                                  <p:childTnLst>
                                    <p:set>
                                      <p:cBhvr>
                                        <p:cTn id="76" dur="1" fill="hold">
                                          <p:stCondLst>
                                            <p:cond delay="0"/>
                                          </p:stCondLst>
                                        </p:cTn>
                                        <p:tgtEl>
                                          <p:spTgt spid="40">
                                            <p:txEl>
                                              <p:pRg st="3" end="3"/>
                                            </p:txEl>
                                          </p:spTgt>
                                        </p:tgtEl>
                                        <p:attrNameLst>
                                          <p:attrName>style.visibility</p:attrName>
                                        </p:attrNameLst>
                                      </p:cBhvr>
                                      <p:to>
                                        <p:strVal val="visible"/>
                                      </p:to>
                                    </p:set>
                                    <p:animEffect transition="in" filter="wipe(left)">
                                      <p:cBhvr>
                                        <p:cTn id="77" dur="500"/>
                                        <p:tgtEl>
                                          <p:spTgt spid="40">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0">
                                            <p:txEl>
                                              <p:pRg st="4" end="4"/>
                                            </p:txEl>
                                          </p:spTgt>
                                        </p:tgtEl>
                                        <p:attrNameLst>
                                          <p:attrName>style.visibility</p:attrName>
                                        </p:attrNameLst>
                                      </p:cBhvr>
                                      <p:to>
                                        <p:strVal val="visible"/>
                                      </p:to>
                                    </p:set>
                                    <p:animEffect transition="in" filter="wipe(left)">
                                      <p:cBhvr>
                                        <p:cTn id="82" dur="500"/>
                                        <p:tgtEl>
                                          <p:spTgt spid="40">
                                            <p:txEl>
                                              <p:pRg st="4" end="4"/>
                                            </p:txEl>
                                          </p:spTgt>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40">
                                            <p:txEl>
                                              <p:pRg st="5" end="5"/>
                                            </p:txEl>
                                          </p:spTgt>
                                        </p:tgtEl>
                                        <p:attrNameLst>
                                          <p:attrName>style.visibility</p:attrName>
                                        </p:attrNameLst>
                                      </p:cBhvr>
                                      <p:to>
                                        <p:strVal val="visible"/>
                                      </p:to>
                                    </p:set>
                                    <p:animEffect transition="in" filter="wipe(left)">
                                      <p:cBhvr>
                                        <p:cTn id="86" dur="500"/>
                                        <p:tgtEl>
                                          <p:spTgt spid="40">
                                            <p:txEl>
                                              <p:pRg st="5" end="5"/>
                                            </p:txEl>
                                          </p:spTgt>
                                        </p:tgtEl>
                                      </p:cBhvr>
                                    </p:animEffect>
                                  </p:childTnLst>
                                </p:cTn>
                              </p:par>
                              <p:par>
                                <p:cTn id="87" presetID="22" presetClass="entr" presetSubtype="8" fill="hold" nodeType="withEffect">
                                  <p:stCondLst>
                                    <p:cond delay="0"/>
                                  </p:stCondLst>
                                  <p:childTnLst>
                                    <p:set>
                                      <p:cBhvr>
                                        <p:cTn id="88" dur="1" fill="hold">
                                          <p:stCondLst>
                                            <p:cond delay="0"/>
                                          </p:stCondLst>
                                        </p:cTn>
                                        <p:tgtEl>
                                          <p:spTgt spid="40">
                                            <p:txEl>
                                              <p:pRg st="6" end="6"/>
                                            </p:txEl>
                                          </p:spTgt>
                                        </p:tgtEl>
                                        <p:attrNameLst>
                                          <p:attrName>style.visibility</p:attrName>
                                        </p:attrNameLst>
                                      </p:cBhvr>
                                      <p:to>
                                        <p:strVal val="visible"/>
                                      </p:to>
                                    </p:set>
                                    <p:animEffect transition="in" filter="wipe(left)">
                                      <p:cBhvr>
                                        <p:cTn id="89" dur="500"/>
                                        <p:tgtEl>
                                          <p:spTgt spid="40">
                                            <p:txEl>
                                              <p:pRg st="6" end="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40">
                                            <p:txEl>
                                              <p:pRg st="7" end="7"/>
                                            </p:txEl>
                                          </p:spTgt>
                                        </p:tgtEl>
                                        <p:attrNameLst>
                                          <p:attrName>style.visibility</p:attrName>
                                        </p:attrNameLst>
                                      </p:cBhvr>
                                      <p:to>
                                        <p:strVal val="visible"/>
                                      </p:to>
                                    </p:set>
                                    <p:animEffect transition="in" filter="wipe(left)">
                                      <p:cBhvr>
                                        <p:cTn id="94" dur="500"/>
                                        <p:tgtEl>
                                          <p:spTgt spid="40">
                                            <p:txEl>
                                              <p:pRg st="7" end="7"/>
                                            </p:txEl>
                                          </p:spTgt>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40">
                                            <p:txEl>
                                              <p:pRg st="8" end="8"/>
                                            </p:txEl>
                                          </p:spTgt>
                                        </p:tgtEl>
                                        <p:attrNameLst>
                                          <p:attrName>style.visibility</p:attrName>
                                        </p:attrNameLst>
                                      </p:cBhvr>
                                      <p:to>
                                        <p:strVal val="visible"/>
                                      </p:to>
                                    </p:set>
                                    <p:animEffect transition="in" filter="wipe(left)">
                                      <p:cBhvr>
                                        <p:cTn id="98" dur="500"/>
                                        <p:tgtEl>
                                          <p:spTgt spid="40">
                                            <p:txEl>
                                              <p:pRg st="8" end="8"/>
                                            </p:txEl>
                                          </p:spTgt>
                                        </p:tgtEl>
                                      </p:cBhvr>
                                    </p:animEffect>
                                  </p:childTnLst>
                                </p:cTn>
                              </p:par>
                              <p:par>
                                <p:cTn id="99" presetID="22" presetClass="entr" presetSubtype="8" fill="hold" nodeType="withEffect">
                                  <p:stCondLst>
                                    <p:cond delay="0"/>
                                  </p:stCondLst>
                                  <p:childTnLst>
                                    <p:set>
                                      <p:cBhvr>
                                        <p:cTn id="100" dur="1" fill="hold">
                                          <p:stCondLst>
                                            <p:cond delay="0"/>
                                          </p:stCondLst>
                                        </p:cTn>
                                        <p:tgtEl>
                                          <p:spTgt spid="40">
                                            <p:txEl>
                                              <p:pRg st="9" end="9"/>
                                            </p:txEl>
                                          </p:spTgt>
                                        </p:tgtEl>
                                        <p:attrNameLst>
                                          <p:attrName>style.visibility</p:attrName>
                                        </p:attrNameLst>
                                      </p:cBhvr>
                                      <p:to>
                                        <p:strVal val="visible"/>
                                      </p:to>
                                    </p:set>
                                    <p:animEffect transition="in" filter="wipe(left)">
                                      <p:cBhvr>
                                        <p:cTn id="101" dur="500"/>
                                        <p:tgtEl>
                                          <p:spTgt spid="4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p:bldP spid="39" grpId="0" animBg="1"/>
      <p:bldP spid="41" grpId="0" animBg="1"/>
      <p:bldP spid="4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Muster">
            <a:extLst>
              <a:ext uri="{FF2B5EF4-FFF2-40B4-BE49-F238E27FC236}">
                <a16:creationId xmlns:a16="http://schemas.microsoft.com/office/drawing/2014/main" id="{ECD4C1C4-0A7A-1492-9613-718E77C3F68D}"/>
              </a:ext>
            </a:extLst>
          </p:cNvPr>
          <p:cNvGrpSpPr/>
          <p:nvPr/>
        </p:nvGrpSpPr>
        <p:grpSpPr>
          <a:xfrm>
            <a:off x="3196821" y="1272396"/>
            <a:ext cx="5521912" cy="4953779"/>
            <a:chOff x="3391489" y="1206534"/>
            <a:chExt cx="5521912" cy="4953779"/>
          </a:xfrm>
        </p:grpSpPr>
        <p:sp>
          <p:nvSpPr>
            <p:cNvPr id="53" name="Ellipse 52">
              <a:extLst>
                <a:ext uri="{FF2B5EF4-FFF2-40B4-BE49-F238E27FC236}">
                  <a16:creationId xmlns:a16="http://schemas.microsoft.com/office/drawing/2014/main" id="{4984EC95-2E6D-4527-A45B-61C8A86F5353}"/>
                </a:ext>
              </a:extLst>
            </p:cNvPr>
            <p:cNvSpPr/>
            <p:nvPr/>
          </p:nvSpPr>
          <p:spPr>
            <a:xfrm>
              <a:off x="7639374" y="4826996"/>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6C742EEA-3B84-4C8C-A86A-98E67DB27C6C}"/>
                </a:ext>
              </a:extLst>
            </p:cNvPr>
            <p:cNvSpPr/>
            <p:nvPr/>
          </p:nvSpPr>
          <p:spPr>
            <a:xfrm>
              <a:off x="7765482" y="2487268"/>
              <a:ext cx="1147919" cy="1132907"/>
            </a:xfrm>
            <a:prstGeom prst="ellipse">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8B5D784F-D5FC-4E35-82CA-772EA5B24317}"/>
                </a:ext>
              </a:extLst>
            </p:cNvPr>
            <p:cNvSpPr/>
            <p:nvPr/>
          </p:nvSpPr>
          <p:spPr>
            <a:xfrm>
              <a:off x="5595390" y="1206534"/>
              <a:ext cx="1147919" cy="1132907"/>
            </a:xfrm>
            <a:prstGeom prst="ellipse">
              <a:avLst/>
            </a:prstGeom>
            <a:solidFill>
              <a:srgbClr val="135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DDD070C6-8D9D-474D-8590-59332B3F1E60}"/>
                </a:ext>
              </a:extLst>
            </p:cNvPr>
            <p:cNvSpPr/>
            <p:nvPr/>
          </p:nvSpPr>
          <p:spPr>
            <a:xfrm>
              <a:off x="3456876" y="2487268"/>
              <a:ext cx="1147919" cy="1132907"/>
            </a:xfrm>
            <a:prstGeom prst="ellipse">
              <a:avLst/>
            </a:prstGeom>
            <a:solidFill>
              <a:srgbClr val="A02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29AAE44D-8181-4EF1-B801-63B0A7279FBD}"/>
                </a:ext>
              </a:extLst>
            </p:cNvPr>
            <p:cNvSpPr/>
            <p:nvPr/>
          </p:nvSpPr>
          <p:spPr>
            <a:xfrm>
              <a:off x="3391489" y="4853267"/>
              <a:ext cx="1147919" cy="113290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eform 5">
              <a:extLst>
                <a:ext uri="{FF2B5EF4-FFF2-40B4-BE49-F238E27FC236}">
                  <a16:creationId xmlns:a16="http://schemas.microsoft.com/office/drawing/2014/main" id="{7D7ACBC6-14C0-43D9-905A-844E57ECAF27}"/>
                </a:ext>
              </a:extLst>
            </p:cNvPr>
            <p:cNvSpPr>
              <a:spLocks/>
            </p:cNvSpPr>
            <p:nvPr/>
          </p:nvSpPr>
          <p:spPr bwMode="auto">
            <a:xfrm rot="1773968">
              <a:off x="6806967" y="254780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solidFill>
              <a:srgbClr val="156082"/>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1" name="Freeform 6">
              <a:extLst>
                <a:ext uri="{FF2B5EF4-FFF2-40B4-BE49-F238E27FC236}">
                  <a16:creationId xmlns:a16="http://schemas.microsoft.com/office/drawing/2014/main" id="{B0B80081-E9B8-41A3-A143-36018807A13F}"/>
                </a:ext>
              </a:extLst>
            </p:cNvPr>
            <p:cNvSpPr>
              <a:spLocks/>
            </p:cNvSpPr>
            <p:nvPr/>
          </p:nvSpPr>
          <p:spPr bwMode="auto">
            <a:xfrm rot="1773968">
              <a:off x="6794267" y="252875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Freeform 7">
              <a:extLst>
                <a:ext uri="{FF2B5EF4-FFF2-40B4-BE49-F238E27FC236}">
                  <a16:creationId xmlns:a16="http://schemas.microsoft.com/office/drawing/2014/main" id="{7B345AE5-C996-426F-90D0-6481D627AC9D}"/>
                </a:ext>
              </a:extLst>
            </p:cNvPr>
            <p:cNvSpPr>
              <a:spLocks/>
            </p:cNvSpPr>
            <p:nvPr/>
          </p:nvSpPr>
          <p:spPr bwMode="auto">
            <a:xfrm rot="1773968">
              <a:off x="6780145" y="3920512"/>
              <a:ext cx="1614488" cy="2239801"/>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solidFill>
              <a:srgbClr val="800000"/>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6800762" y="3878680"/>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1FAB0ECC-604F-4B43-B298-7B827B99F262}"/>
                </a:ext>
              </a:extLst>
            </p:cNvPr>
            <p:cNvSpPr>
              <a:spLocks/>
            </p:cNvSpPr>
            <p:nvPr/>
          </p:nvSpPr>
          <p:spPr bwMode="auto">
            <a:xfrm rot="1793795">
              <a:off x="3573548" y="4031171"/>
              <a:ext cx="1955800" cy="1810210"/>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solidFill>
              <a:srgbClr val="FF660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3EEAA071-4088-4997-A6D2-D2698EA72D63}"/>
                </a:ext>
              </a:extLst>
            </p:cNvPr>
            <p:cNvSpPr>
              <a:spLocks/>
            </p:cNvSpPr>
            <p:nvPr/>
          </p:nvSpPr>
          <p:spPr bwMode="auto">
            <a:xfrm rot="1773968">
              <a:off x="3572207" y="4015499"/>
              <a:ext cx="1955800" cy="1830388"/>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18F4ED40-BA53-4B8B-A2D9-B2FA32E45B83}"/>
                </a:ext>
              </a:extLst>
            </p:cNvPr>
            <p:cNvSpPr>
              <a:spLocks/>
            </p:cNvSpPr>
            <p:nvPr/>
          </p:nvSpPr>
          <p:spPr bwMode="auto">
            <a:xfrm rot="1773968">
              <a:off x="3911499" y="2252331"/>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solidFill>
              <a:srgbClr val="A02B93"/>
            </a:solidFill>
            <a:ln w="0">
              <a:noFill/>
              <a:prstDash val="solid"/>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DBB379AF-AB2D-4815-AEA8-E946466A86E7}"/>
                </a:ext>
              </a:extLst>
            </p:cNvPr>
            <p:cNvSpPr>
              <a:spLocks/>
            </p:cNvSpPr>
            <p:nvPr/>
          </p:nvSpPr>
          <p:spPr bwMode="auto">
            <a:xfrm rot="1773968">
              <a:off x="3905149" y="2236456"/>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C203F50E-1A38-4E52-9CB7-DDE954B1EE8D}"/>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solidFill>
              <a:schemeClr val="accent3">
                <a:lumMod val="75000"/>
              </a:schemeClr>
            </a:solidFill>
            <a:ln w="0">
              <a:noFill/>
              <a:prstDash val="solid"/>
              <a:round/>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54BF7FD-F5E0-47A2-9548-74C4A43677B0}"/>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Freihandform: Form 39">
              <a:extLst>
                <a:ext uri="{FF2B5EF4-FFF2-40B4-BE49-F238E27FC236}">
                  <a16:creationId xmlns:a16="http://schemas.microsoft.com/office/drawing/2014/main" id="{056DA663-A897-4BA1-B8E1-76F986EDF0CF}"/>
                </a:ext>
              </a:extLst>
            </p:cNvPr>
            <p:cNvSpPr>
              <a:spLocks/>
            </p:cNvSpPr>
            <p:nvPr/>
          </p:nvSpPr>
          <p:spPr bwMode="auto">
            <a:xfrm rot="1805772">
              <a:off x="5072784" y="3112055"/>
              <a:ext cx="2170770" cy="2197257"/>
            </a:xfrm>
            <a:custGeom>
              <a:avLst/>
              <a:gdLst>
                <a:gd name="connsiteX0" fmla="*/ 312068 w 2220742"/>
                <a:gd name="connsiteY0" fmla="*/ 1649241 h 2238252"/>
                <a:gd name="connsiteX1" fmla="*/ 1055403 w 2220742"/>
                <a:gd name="connsiteY1" fmla="*/ 2078657 h 2238252"/>
                <a:gd name="connsiteX2" fmla="*/ 1055403 w 2220742"/>
                <a:gd name="connsiteY2" fmla="*/ 2238252 h 2238252"/>
                <a:gd name="connsiteX3" fmla="*/ 1014993 w 2220742"/>
                <a:gd name="connsiteY3" fmla="*/ 2236017 h 2238252"/>
                <a:gd name="connsiteX4" fmla="*/ 200129 w 2220742"/>
                <a:gd name="connsiteY4" fmla="*/ 1747525 h 2238252"/>
                <a:gd name="connsiteX5" fmla="*/ 184959 w 2220742"/>
                <a:gd name="connsiteY5" fmla="*/ 1722708 h 2238252"/>
                <a:gd name="connsiteX6" fmla="*/ 2094889 w 2220742"/>
                <a:gd name="connsiteY6" fmla="*/ 620224 h 2238252"/>
                <a:gd name="connsiteX7" fmla="*/ 2130889 w 2220742"/>
                <a:gd name="connsiteY7" fmla="*/ 694812 h 2238252"/>
                <a:gd name="connsiteX8" fmla="*/ 2143761 w 2220742"/>
                <a:gd name="connsiteY8" fmla="*/ 1546711 h 2238252"/>
                <a:gd name="connsiteX9" fmla="*/ 2105839 w 2220742"/>
                <a:gd name="connsiteY9" fmla="*/ 1631545 h 2238252"/>
                <a:gd name="connsiteX10" fmla="*/ 1968216 w 2220742"/>
                <a:gd name="connsiteY10" fmla="*/ 1551953 h 2238252"/>
                <a:gd name="connsiteX11" fmla="*/ 1968216 w 2220742"/>
                <a:gd name="connsiteY11" fmla="*/ 693421 h 2238252"/>
                <a:gd name="connsiteX12" fmla="*/ 113541 w 2220742"/>
                <a:gd name="connsiteY12" fmla="*/ 611586 h 2238252"/>
                <a:gd name="connsiteX13" fmla="*/ 255303 w 2220742"/>
                <a:gd name="connsiteY13" fmla="*/ 693421 h 2238252"/>
                <a:gd name="connsiteX14" fmla="*/ 255303 w 2220742"/>
                <a:gd name="connsiteY14" fmla="*/ 1551953 h 2238252"/>
                <a:gd name="connsiteX15" fmla="*/ 128452 w 2220742"/>
                <a:gd name="connsiteY15" fmla="*/ 1625243 h 2238252"/>
                <a:gd name="connsiteX16" fmla="*/ 89853 w 2220742"/>
                <a:gd name="connsiteY16" fmla="*/ 1545270 h 2238252"/>
                <a:gd name="connsiteX17" fmla="*/ 76982 w 2220742"/>
                <a:gd name="connsiteY17" fmla="*/ 693371 h 2238252"/>
                <a:gd name="connsiteX18" fmla="*/ 1168116 w 2220742"/>
                <a:gd name="connsiteY18" fmla="*/ 1984 h 2238252"/>
                <a:gd name="connsiteX19" fmla="*/ 1205749 w 2220742"/>
                <a:gd name="connsiteY19" fmla="*/ 4066 h 2238252"/>
                <a:gd name="connsiteX20" fmla="*/ 2020613 w 2220742"/>
                <a:gd name="connsiteY20" fmla="*/ 492558 h 2238252"/>
                <a:gd name="connsiteX21" fmla="*/ 2038497 w 2220742"/>
                <a:gd name="connsiteY21" fmla="*/ 521813 h 2238252"/>
                <a:gd name="connsiteX22" fmla="*/ 1911451 w 2220742"/>
                <a:gd name="connsiteY22" fmla="*/ 595141 h 2238252"/>
                <a:gd name="connsiteX23" fmla="*/ 1168116 w 2220742"/>
                <a:gd name="connsiteY23" fmla="*/ 166553 h 2238252"/>
                <a:gd name="connsiteX24" fmla="*/ 571095 w 2220742"/>
                <a:gd name="connsiteY24" fmla="*/ 130965 h 2238252"/>
                <a:gd name="connsiteX25" fmla="*/ 991194 w 2220742"/>
                <a:gd name="connsiteY25" fmla="*/ 2747 h 2238252"/>
                <a:gd name="connsiteX26" fmla="*/ 1055403 w 2220742"/>
                <a:gd name="connsiteY26" fmla="*/ 0 h 2238252"/>
                <a:gd name="connsiteX27" fmla="*/ 1055403 w 2220742"/>
                <a:gd name="connsiteY27" fmla="*/ 166553 h 2238252"/>
                <a:gd name="connsiteX28" fmla="*/ 312068 w 2220742"/>
                <a:gd name="connsiteY28" fmla="*/ 595141 h 2238252"/>
                <a:gd name="connsiteX29" fmla="*/ 168196 w 2220742"/>
                <a:gd name="connsiteY29" fmla="*/ 512101 h 2238252"/>
                <a:gd name="connsiteX30" fmla="*/ 173637 w 2220742"/>
                <a:gd name="connsiteY30" fmla="*/ 502536 h 2238252"/>
                <a:gd name="connsiteX31" fmla="*/ 571095 w 2220742"/>
                <a:gd name="connsiteY31" fmla="*/ 130965 h 22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0742" h="2238252">
                  <a:moveTo>
                    <a:pt x="312068" y="1649241"/>
                  </a:moveTo>
                  <a:cubicBezTo>
                    <a:pt x="465265" y="1915241"/>
                    <a:pt x="748412" y="2078657"/>
                    <a:pt x="1055403" y="2078657"/>
                  </a:cubicBezTo>
                  <a:lnTo>
                    <a:pt x="1055403" y="2238252"/>
                  </a:lnTo>
                  <a:lnTo>
                    <a:pt x="1014993" y="2236017"/>
                  </a:lnTo>
                  <a:cubicBezTo>
                    <a:pt x="695459" y="2202711"/>
                    <a:pt x="393105" y="2030516"/>
                    <a:pt x="200129" y="1747525"/>
                  </a:cubicBezTo>
                  <a:lnTo>
                    <a:pt x="184959" y="1722708"/>
                  </a:lnTo>
                  <a:close/>
                  <a:moveTo>
                    <a:pt x="2094889" y="620224"/>
                  </a:moveTo>
                  <a:lnTo>
                    <a:pt x="2130889" y="694812"/>
                  </a:lnTo>
                  <a:cubicBezTo>
                    <a:pt x="2249417" y="975261"/>
                    <a:pt x="2247543" y="1280934"/>
                    <a:pt x="2143761" y="1546711"/>
                  </a:cubicBezTo>
                  <a:lnTo>
                    <a:pt x="2105839" y="1631545"/>
                  </a:lnTo>
                  <a:lnTo>
                    <a:pt x="1968216" y="1551953"/>
                  </a:lnTo>
                  <a:cubicBezTo>
                    <a:pt x="2121268" y="1286643"/>
                    <a:pt x="2121268" y="959328"/>
                    <a:pt x="1968216" y="693421"/>
                  </a:cubicBezTo>
                  <a:close/>
                  <a:moveTo>
                    <a:pt x="113541" y="611586"/>
                  </a:moveTo>
                  <a:lnTo>
                    <a:pt x="255303" y="693421"/>
                  </a:lnTo>
                  <a:cubicBezTo>
                    <a:pt x="102101" y="959327"/>
                    <a:pt x="102101" y="1286643"/>
                    <a:pt x="255303" y="1551953"/>
                  </a:cubicBezTo>
                  <a:lnTo>
                    <a:pt x="128452" y="1625243"/>
                  </a:lnTo>
                  <a:lnTo>
                    <a:pt x="89853" y="1545270"/>
                  </a:lnTo>
                  <a:cubicBezTo>
                    <a:pt x="-28674" y="1264821"/>
                    <a:pt x="-26801" y="959148"/>
                    <a:pt x="76982" y="693371"/>
                  </a:cubicBezTo>
                  <a:close/>
                  <a:moveTo>
                    <a:pt x="1168116" y="1984"/>
                  </a:moveTo>
                  <a:lnTo>
                    <a:pt x="1205749" y="4066"/>
                  </a:lnTo>
                  <a:cubicBezTo>
                    <a:pt x="1525283" y="37371"/>
                    <a:pt x="1827637" y="209566"/>
                    <a:pt x="2020613" y="492558"/>
                  </a:cubicBezTo>
                  <a:lnTo>
                    <a:pt x="2038497" y="521813"/>
                  </a:lnTo>
                  <a:lnTo>
                    <a:pt x="1911451" y="595141"/>
                  </a:lnTo>
                  <a:cubicBezTo>
                    <a:pt x="1758253" y="329881"/>
                    <a:pt x="1475106" y="166553"/>
                    <a:pt x="1168116" y="166553"/>
                  </a:cubicBezTo>
                  <a:close/>
                  <a:moveTo>
                    <a:pt x="571095" y="130965"/>
                  </a:moveTo>
                  <a:cubicBezTo>
                    <a:pt x="705078" y="57913"/>
                    <a:pt x="847809" y="15996"/>
                    <a:pt x="991194" y="2747"/>
                  </a:cubicBezTo>
                  <a:lnTo>
                    <a:pt x="1055403" y="0"/>
                  </a:lnTo>
                  <a:lnTo>
                    <a:pt x="1055403" y="166553"/>
                  </a:lnTo>
                  <a:cubicBezTo>
                    <a:pt x="748412" y="166553"/>
                    <a:pt x="465266" y="329882"/>
                    <a:pt x="312068" y="595141"/>
                  </a:cubicBezTo>
                  <a:lnTo>
                    <a:pt x="168196" y="512101"/>
                  </a:lnTo>
                  <a:lnTo>
                    <a:pt x="173637" y="502536"/>
                  </a:lnTo>
                  <a:cubicBezTo>
                    <a:pt x="269626" y="351436"/>
                    <a:pt x="403617" y="222280"/>
                    <a:pt x="571095" y="130965"/>
                  </a:cubicBezTo>
                  <a:close/>
                </a:path>
              </a:pathLst>
            </a:custGeom>
            <a:solidFill>
              <a:schemeClr val="tx1">
                <a:alpha val="16000"/>
              </a:schemeClr>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de-DE"/>
            </a:p>
          </p:txBody>
        </p:sp>
        <p:sp>
          <p:nvSpPr>
            <p:cNvPr id="42" name="Ellipse 41">
              <a:extLst>
                <a:ext uri="{FF2B5EF4-FFF2-40B4-BE49-F238E27FC236}">
                  <a16:creationId xmlns:a16="http://schemas.microsoft.com/office/drawing/2014/main" id="{010F8EF0-9944-4CFC-9133-81CD02C2F1E4}"/>
                </a:ext>
              </a:extLst>
            </p:cNvPr>
            <p:cNvSpPr/>
            <p:nvPr/>
          </p:nvSpPr>
          <p:spPr>
            <a:xfrm>
              <a:off x="7875210" y="2602110"/>
              <a:ext cx="915501" cy="892577"/>
            </a:xfrm>
            <a:prstGeom prst="ellips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CB38F702-5E36-44BE-9E09-C68C468705B7}"/>
                </a:ext>
              </a:extLst>
            </p:cNvPr>
            <p:cNvSpPr/>
            <p:nvPr/>
          </p:nvSpPr>
          <p:spPr>
            <a:xfrm>
              <a:off x="5705118" y="1321376"/>
              <a:ext cx="915501" cy="892577"/>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FF3557EA-B9AD-4F34-A739-8EB432EFA533}"/>
                </a:ext>
              </a:extLst>
            </p:cNvPr>
            <p:cNvSpPr/>
            <p:nvPr/>
          </p:nvSpPr>
          <p:spPr>
            <a:xfrm>
              <a:off x="3566604" y="2602110"/>
              <a:ext cx="915501" cy="892577"/>
            </a:xfrm>
            <a:prstGeom prst="ellipse">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79DF2CA8-32DB-4729-A7C7-D2188C432DE0}"/>
                </a:ext>
              </a:extLst>
            </p:cNvPr>
            <p:cNvSpPr/>
            <p:nvPr/>
          </p:nvSpPr>
          <p:spPr>
            <a:xfrm>
              <a:off x="3501217" y="4968109"/>
              <a:ext cx="915501" cy="892577"/>
            </a:xfrm>
            <a:prstGeom prst="ellips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7749102" y="4941838"/>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Textfeld 3">
            <a:extLst>
              <a:ext uri="{FF2B5EF4-FFF2-40B4-BE49-F238E27FC236}">
                <a16:creationId xmlns:a16="http://schemas.microsoft.com/office/drawing/2014/main" id="{FF3A8967-F578-F114-C1C3-90DA6179F4F0}"/>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Rechtsfolgen nach dem StGB</a:t>
            </a:r>
          </a:p>
        </p:txBody>
      </p:sp>
      <p:sp>
        <p:nvSpPr>
          <p:cNvPr id="5" name="Rechteck 4">
            <a:extLst>
              <a:ext uri="{FF2B5EF4-FFF2-40B4-BE49-F238E27FC236}">
                <a16:creationId xmlns:a16="http://schemas.microsoft.com/office/drawing/2014/main" id="{26E827E3-7C79-ED11-9026-4D0BBB4094C5}"/>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r Verbinder 5">
            <a:extLst>
              <a:ext uri="{FF2B5EF4-FFF2-40B4-BE49-F238E27FC236}">
                <a16:creationId xmlns:a16="http://schemas.microsoft.com/office/drawing/2014/main" id="{FE1F3148-676C-41B4-7CA0-A99CC73E90A1}"/>
              </a:ext>
            </a:extLst>
          </p:cNvPr>
          <p:cNvCxnSpPr>
            <a:cxnSpLocks/>
          </p:cNvCxnSpPr>
          <p:nvPr/>
        </p:nvCxnSpPr>
        <p:spPr>
          <a:xfrm>
            <a:off x="564776" y="631825"/>
            <a:ext cx="38453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feld 7">
            <a:extLst>
              <a:ext uri="{FF2B5EF4-FFF2-40B4-BE49-F238E27FC236}">
                <a16:creationId xmlns:a16="http://schemas.microsoft.com/office/drawing/2014/main" id="{02496172-E386-D693-EB07-F05EDBE5C9BC}"/>
              </a:ext>
            </a:extLst>
          </p:cNvPr>
          <p:cNvSpPr txBox="1"/>
          <p:nvPr/>
        </p:nvSpPr>
        <p:spPr>
          <a:xfrm>
            <a:off x="1318656" y="5471126"/>
            <a:ext cx="3139552" cy="369332"/>
          </a:xfrm>
          <a:prstGeom prst="rect">
            <a:avLst/>
          </a:prstGeom>
          <a:noFill/>
        </p:spPr>
        <p:txBody>
          <a:bodyPr wrap="square" rtlCol="0">
            <a:spAutoFit/>
          </a:bodyPr>
          <a:lstStyle/>
          <a:p>
            <a:r>
              <a:rPr lang="de-DE" dirty="0">
                <a:solidFill>
                  <a:schemeClr val="bg1"/>
                </a:solidFill>
              </a:rPr>
              <a:t>Hauptstrafen</a:t>
            </a:r>
          </a:p>
        </p:txBody>
      </p:sp>
      <p:sp>
        <p:nvSpPr>
          <p:cNvPr id="9" name="Textfeld 8">
            <a:extLst>
              <a:ext uri="{FF2B5EF4-FFF2-40B4-BE49-F238E27FC236}">
                <a16:creationId xmlns:a16="http://schemas.microsoft.com/office/drawing/2014/main" id="{ECE48C59-EDCB-3238-50DD-2829834EBFBF}"/>
              </a:ext>
            </a:extLst>
          </p:cNvPr>
          <p:cNvSpPr txBox="1"/>
          <p:nvPr/>
        </p:nvSpPr>
        <p:spPr>
          <a:xfrm>
            <a:off x="1617126" y="2667089"/>
            <a:ext cx="2848743" cy="369332"/>
          </a:xfrm>
          <a:prstGeom prst="rect">
            <a:avLst/>
          </a:prstGeom>
          <a:noFill/>
        </p:spPr>
        <p:txBody>
          <a:bodyPr wrap="square" rtlCol="0">
            <a:spAutoFit/>
          </a:bodyPr>
          <a:lstStyle/>
          <a:p>
            <a:r>
              <a:rPr lang="de-DE" dirty="0">
                <a:solidFill>
                  <a:schemeClr val="bg1"/>
                </a:solidFill>
              </a:rPr>
              <a:t>Nebenstrafen</a:t>
            </a:r>
          </a:p>
        </p:txBody>
      </p:sp>
      <p:sp>
        <p:nvSpPr>
          <p:cNvPr id="14" name="Textfeld 13">
            <a:extLst>
              <a:ext uri="{FF2B5EF4-FFF2-40B4-BE49-F238E27FC236}">
                <a16:creationId xmlns:a16="http://schemas.microsoft.com/office/drawing/2014/main" id="{07FEF485-C05A-A222-F3A5-25353FE6D36A}"/>
              </a:ext>
            </a:extLst>
          </p:cNvPr>
          <p:cNvSpPr txBox="1"/>
          <p:nvPr/>
        </p:nvSpPr>
        <p:spPr>
          <a:xfrm>
            <a:off x="5400722" y="851858"/>
            <a:ext cx="3952113" cy="369332"/>
          </a:xfrm>
          <a:prstGeom prst="rect">
            <a:avLst/>
          </a:prstGeom>
          <a:noFill/>
        </p:spPr>
        <p:txBody>
          <a:bodyPr wrap="square" rtlCol="0">
            <a:spAutoFit/>
          </a:bodyPr>
          <a:lstStyle/>
          <a:p>
            <a:r>
              <a:rPr lang="de-DE" dirty="0">
                <a:solidFill>
                  <a:schemeClr val="bg1"/>
                </a:solidFill>
              </a:rPr>
              <a:t>Nebenfolge</a:t>
            </a:r>
          </a:p>
        </p:txBody>
      </p:sp>
      <p:sp>
        <p:nvSpPr>
          <p:cNvPr id="15" name="Textfeld 14">
            <a:extLst>
              <a:ext uri="{FF2B5EF4-FFF2-40B4-BE49-F238E27FC236}">
                <a16:creationId xmlns:a16="http://schemas.microsoft.com/office/drawing/2014/main" id="{2EE958FE-6BCE-8816-6E67-2CAB15448E24}"/>
              </a:ext>
            </a:extLst>
          </p:cNvPr>
          <p:cNvSpPr txBox="1"/>
          <p:nvPr/>
        </p:nvSpPr>
        <p:spPr>
          <a:xfrm>
            <a:off x="8828461" y="2784880"/>
            <a:ext cx="2603510" cy="369332"/>
          </a:xfrm>
          <a:prstGeom prst="rect">
            <a:avLst/>
          </a:prstGeom>
          <a:noFill/>
        </p:spPr>
        <p:txBody>
          <a:bodyPr wrap="square" rtlCol="0">
            <a:spAutoFit/>
          </a:bodyPr>
          <a:lstStyle/>
          <a:p>
            <a:r>
              <a:rPr lang="de-DE" dirty="0">
                <a:solidFill>
                  <a:schemeClr val="bg1"/>
                </a:solidFill>
              </a:rPr>
              <a:t>Sonstigen Maßnahmen</a:t>
            </a:r>
          </a:p>
        </p:txBody>
      </p:sp>
      <p:sp>
        <p:nvSpPr>
          <p:cNvPr id="22" name="Textfeld 21">
            <a:extLst>
              <a:ext uri="{FF2B5EF4-FFF2-40B4-BE49-F238E27FC236}">
                <a16:creationId xmlns:a16="http://schemas.microsoft.com/office/drawing/2014/main" id="{E0A45C49-31A6-8DDB-6857-1E4E5783C208}"/>
              </a:ext>
            </a:extLst>
          </p:cNvPr>
          <p:cNvSpPr txBox="1"/>
          <p:nvPr/>
        </p:nvSpPr>
        <p:spPr>
          <a:xfrm>
            <a:off x="8662284" y="5448166"/>
            <a:ext cx="3351469" cy="646331"/>
          </a:xfrm>
          <a:prstGeom prst="rect">
            <a:avLst/>
          </a:prstGeom>
          <a:noFill/>
        </p:spPr>
        <p:txBody>
          <a:bodyPr wrap="square" rtlCol="0">
            <a:spAutoFit/>
          </a:bodyPr>
          <a:lstStyle/>
          <a:p>
            <a:r>
              <a:rPr lang="de-DE" dirty="0">
                <a:solidFill>
                  <a:schemeClr val="bg1"/>
                </a:solidFill>
              </a:rPr>
              <a:t>Maßregeln der Besserung und Sicherung</a:t>
            </a:r>
          </a:p>
        </p:txBody>
      </p:sp>
      <p:sp>
        <p:nvSpPr>
          <p:cNvPr id="23" name="Textfeld 22">
            <a:extLst>
              <a:ext uri="{FF2B5EF4-FFF2-40B4-BE49-F238E27FC236}">
                <a16:creationId xmlns:a16="http://schemas.microsoft.com/office/drawing/2014/main" id="{5C27E178-7591-9E97-A236-DD91BC56DF50}"/>
              </a:ext>
            </a:extLst>
          </p:cNvPr>
          <p:cNvSpPr txBox="1"/>
          <p:nvPr/>
        </p:nvSpPr>
        <p:spPr>
          <a:xfrm>
            <a:off x="3542123" y="5122468"/>
            <a:ext cx="444352" cy="707886"/>
          </a:xfrm>
          <a:prstGeom prst="rect">
            <a:avLst/>
          </a:prstGeom>
          <a:noFill/>
        </p:spPr>
        <p:txBody>
          <a:bodyPr wrap="none" rtlCol="0">
            <a:spAutoFit/>
          </a:bodyPr>
          <a:lstStyle/>
          <a:p>
            <a:pPr algn="ctr"/>
            <a:r>
              <a:rPr lang="de-DE" sz="4000" dirty="0">
                <a:solidFill>
                  <a:schemeClr val="bg1"/>
                </a:solidFill>
              </a:rPr>
              <a:t>1</a:t>
            </a:r>
          </a:p>
        </p:txBody>
      </p:sp>
      <p:sp>
        <p:nvSpPr>
          <p:cNvPr id="24" name="Textfeld 23">
            <a:extLst>
              <a:ext uri="{FF2B5EF4-FFF2-40B4-BE49-F238E27FC236}">
                <a16:creationId xmlns:a16="http://schemas.microsoft.com/office/drawing/2014/main" id="{5B994E9C-34CF-D2EC-DBFA-FDC05E58AC95}"/>
              </a:ext>
            </a:extLst>
          </p:cNvPr>
          <p:cNvSpPr txBox="1"/>
          <p:nvPr/>
        </p:nvSpPr>
        <p:spPr>
          <a:xfrm>
            <a:off x="3591373" y="2741267"/>
            <a:ext cx="444352" cy="707886"/>
          </a:xfrm>
          <a:prstGeom prst="rect">
            <a:avLst/>
          </a:prstGeom>
          <a:noFill/>
        </p:spPr>
        <p:txBody>
          <a:bodyPr wrap="none" rtlCol="0">
            <a:spAutoFit/>
          </a:bodyPr>
          <a:lstStyle/>
          <a:p>
            <a:pPr algn="ctr"/>
            <a:r>
              <a:rPr lang="de-DE" sz="4000" dirty="0">
                <a:solidFill>
                  <a:schemeClr val="bg1"/>
                </a:solidFill>
              </a:rPr>
              <a:t>2</a:t>
            </a:r>
          </a:p>
        </p:txBody>
      </p:sp>
      <p:sp>
        <p:nvSpPr>
          <p:cNvPr id="25" name="Textfeld 24">
            <a:extLst>
              <a:ext uri="{FF2B5EF4-FFF2-40B4-BE49-F238E27FC236}">
                <a16:creationId xmlns:a16="http://schemas.microsoft.com/office/drawing/2014/main" id="{8DCC2A4E-6206-3C48-E2C9-C20D7323700D}"/>
              </a:ext>
            </a:extLst>
          </p:cNvPr>
          <p:cNvSpPr txBox="1"/>
          <p:nvPr/>
        </p:nvSpPr>
        <p:spPr>
          <a:xfrm>
            <a:off x="5752505" y="1474991"/>
            <a:ext cx="444352" cy="707886"/>
          </a:xfrm>
          <a:prstGeom prst="rect">
            <a:avLst/>
          </a:prstGeom>
          <a:noFill/>
        </p:spPr>
        <p:txBody>
          <a:bodyPr wrap="none" rtlCol="0">
            <a:spAutoFit/>
          </a:bodyPr>
          <a:lstStyle/>
          <a:p>
            <a:pPr algn="ctr"/>
            <a:r>
              <a:rPr lang="de-DE" sz="4000" dirty="0">
                <a:solidFill>
                  <a:schemeClr val="bg1"/>
                </a:solidFill>
              </a:rPr>
              <a:t>3</a:t>
            </a:r>
          </a:p>
        </p:txBody>
      </p:sp>
      <p:sp>
        <p:nvSpPr>
          <p:cNvPr id="26" name="Textfeld 25">
            <a:extLst>
              <a:ext uri="{FF2B5EF4-FFF2-40B4-BE49-F238E27FC236}">
                <a16:creationId xmlns:a16="http://schemas.microsoft.com/office/drawing/2014/main" id="{CAFCE386-4019-4C72-4551-FF264C45F44E}"/>
              </a:ext>
            </a:extLst>
          </p:cNvPr>
          <p:cNvSpPr txBox="1"/>
          <p:nvPr/>
        </p:nvSpPr>
        <p:spPr>
          <a:xfrm>
            <a:off x="7916116" y="2770384"/>
            <a:ext cx="444352" cy="707886"/>
          </a:xfrm>
          <a:prstGeom prst="rect">
            <a:avLst/>
          </a:prstGeom>
          <a:noFill/>
        </p:spPr>
        <p:txBody>
          <a:bodyPr wrap="none" rtlCol="0">
            <a:spAutoFit/>
          </a:bodyPr>
          <a:lstStyle/>
          <a:p>
            <a:pPr algn="ctr"/>
            <a:r>
              <a:rPr lang="de-DE" sz="4000" dirty="0">
                <a:solidFill>
                  <a:schemeClr val="bg1"/>
                </a:solidFill>
              </a:rPr>
              <a:t>4</a:t>
            </a:r>
          </a:p>
        </p:txBody>
      </p:sp>
      <p:sp>
        <p:nvSpPr>
          <p:cNvPr id="28" name="Textfeld 27">
            <a:extLst>
              <a:ext uri="{FF2B5EF4-FFF2-40B4-BE49-F238E27FC236}">
                <a16:creationId xmlns:a16="http://schemas.microsoft.com/office/drawing/2014/main" id="{526EC68C-CE50-434F-E205-A5AEAEEECBF4}"/>
              </a:ext>
            </a:extLst>
          </p:cNvPr>
          <p:cNvSpPr txBox="1"/>
          <p:nvPr/>
        </p:nvSpPr>
        <p:spPr>
          <a:xfrm>
            <a:off x="7785626" y="5132572"/>
            <a:ext cx="444352" cy="707886"/>
          </a:xfrm>
          <a:prstGeom prst="rect">
            <a:avLst/>
          </a:prstGeom>
          <a:noFill/>
        </p:spPr>
        <p:txBody>
          <a:bodyPr wrap="none" rtlCol="0">
            <a:spAutoFit/>
          </a:bodyPr>
          <a:lstStyle/>
          <a:p>
            <a:pPr algn="ctr"/>
            <a:r>
              <a:rPr lang="de-DE" sz="4000" dirty="0">
                <a:solidFill>
                  <a:schemeClr val="bg1"/>
                </a:solidFill>
              </a:rPr>
              <a:t>5</a:t>
            </a:r>
          </a:p>
        </p:txBody>
      </p:sp>
    </p:spTree>
    <p:extLst>
      <p:ext uri="{BB962C8B-B14F-4D97-AF65-F5344CB8AC3E}">
        <p14:creationId xmlns:p14="http://schemas.microsoft.com/office/powerpoint/2010/main" val="800721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22" grpId="0"/>
      <p:bldP spid="23" grpId="0"/>
      <p:bldP spid="24" grpId="0"/>
      <p:bldP spid="25" grpId="0"/>
      <p:bldP spid="26" grpId="0"/>
      <p:bldP spid="2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Voraussetzung:</a:t>
            </a:r>
          </a:p>
          <a:p>
            <a:pPr marL="742950" lvl="1" indent="-285750">
              <a:buFont typeface="Arial" panose="020B0604020202020204" pitchFamily="34" charset="0"/>
              <a:buChar char="•"/>
            </a:pPr>
            <a:r>
              <a:rPr lang="de-DE" dirty="0">
                <a:solidFill>
                  <a:schemeClr val="tx1"/>
                </a:solidFill>
              </a:rPr>
              <a:t>Maximale Freiheitsstrafe von zwei Jahren (§ 56 Abs. 2 StGB)</a:t>
            </a:r>
          </a:p>
          <a:p>
            <a:r>
              <a:rPr lang="de-DE" dirty="0">
                <a:solidFill>
                  <a:schemeClr val="tx1"/>
                </a:solidFill>
                <a:highlight>
                  <a:srgbClr val="83CBEB"/>
                </a:highlight>
              </a:rPr>
              <a:t>Dauer:</a:t>
            </a:r>
          </a:p>
          <a:p>
            <a:pPr marL="742950" lvl="1" indent="-285750">
              <a:buFont typeface="Arial" panose="020B0604020202020204" pitchFamily="34" charset="0"/>
              <a:buChar char="•"/>
            </a:pPr>
            <a:r>
              <a:rPr lang="de-DE" dirty="0">
                <a:solidFill>
                  <a:schemeClr val="tx1"/>
                </a:solidFill>
              </a:rPr>
              <a:t>Mindestens zwei Jahre und höchstens fünf Jahre (§ 56a Abs. 1 S. 2 StGB)</a:t>
            </a:r>
          </a:p>
          <a:p>
            <a:r>
              <a:rPr lang="de-DE" dirty="0">
                <a:solidFill>
                  <a:schemeClr val="tx1"/>
                </a:solidFill>
                <a:highlight>
                  <a:srgbClr val="FFC000"/>
                </a:highlight>
              </a:rPr>
              <a:t>Besonderheiten:</a:t>
            </a:r>
          </a:p>
          <a:p>
            <a:pPr marL="742950" lvl="1" indent="-285750">
              <a:buFont typeface="Arial" panose="020B0604020202020204" pitchFamily="34" charset="0"/>
              <a:buChar char="•"/>
            </a:pPr>
            <a:r>
              <a:rPr lang="de-DE" dirty="0">
                <a:solidFill>
                  <a:schemeClr val="tx1"/>
                </a:solidFill>
              </a:rPr>
              <a:t>Das Gericht kann Auflagen und Weisungen aufgeben (§§ 56b und 56c StGB)</a:t>
            </a:r>
          </a:p>
          <a:p>
            <a:r>
              <a:rPr lang="de-DE" dirty="0">
                <a:solidFill>
                  <a:schemeClr val="tx1"/>
                </a:solidFill>
                <a:highlight>
                  <a:srgbClr val="99FFCC"/>
                </a:highlight>
              </a:rPr>
              <a:t>Entscheidungen:</a:t>
            </a:r>
          </a:p>
          <a:p>
            <a:pPr marL="742950" lvl="1" indent="-285750">
              <a:buFont typeface="Arial" panose="020B0604020202020204" pitchFamily="34" charset="0"/>
              <a:buChar char="•"/>
            </a:pPr>
            <a:r>
              <a:rPr lang="de-DE" dirty="0">
                <a:solidFill>
                  <a:schemeClr val="tx1"/>
                </a:solidFill>
              </a:rPr>
              <a:t>Straferlass bei Erfüllung von Auflagen und keine neuen Straftaten (§ 56g StGB)</a:t>
            </a:r>
          </a:p>
          <a:p>
            <a:pPr marL="742950" lvl="1" indent="-285750">
              <a:buFont typeface="Arial" panose="020B0604020202020204" pitchFamily="34" charset="0"/>
              <a:buChar char="•"/>
            </a:pPr>
            <a:r>
              <a:rPr lang="de-DE" dirty="0">
                <a:solidFill>
                  <a:schemeClr val="tx1"/>
                </a:solidFill>
              </a:rPr>
              <a:t>Widerruf bei Nichterfüllung von Auflagen und neuen Straftaten (§ 56f Abs. 1 StGB)</a:t>
            </a:r>
          </a:p>
          <a:p>
            <a:pPr marL="742950" lvl="1" indent="-285750">
              <a:buFont typeface="Arial" panose="020B0604020202020204" pitchFamily="34" charset="0"/>
              <a:buChar char="•"/>
            </a:pPr>
            <a:r>
              <a:rPr lang="de-DE" dirty="0">
                <a:solidFill>
                  <a:schemeClr val="tx1"/>
                </a:solidFill>
              </a:rPr>
              <a:t>Verlängerung bei Nichterfüllung von Auflagen und neuen Straftaten (§ 56f Abs. 2 i. V. m. § 56a Abs. 2 S. 2 StGB)</a:t>
            </a:r>
          </a:p>
          <a:p>
            <a:endParaRPr lang="de-DE" dirty="0">
              <a:solidFill>
                <a:schemeClr val="tx1"/>
              </a:solidFill>
            </a:endParaRP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Bewährung</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4" y="1709585"/>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9" y="892218"/>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56 ff StGB</a:t>
            </a:r>
          </a:p>
        </p:txBody>
      </p:sp>
    </p:spTree>
    <p:extLst>
      <p:ext uri="{BB962C8B-B14F-4D97-AF65-F5344CB8AC3E}">
        <p14:creationId xmlns:p14="http://schemas.microsoft.com/office/powerpoint/2010/main" val="329942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left)">
                                      <p:cBhvr>
                                        <p:cTn id="45" dur="500"/>
                                        <p:tgtEl>
                                          <p:spTgt spid="4">
                                            <p:txEl>
                                              <p:pRg st="4" end="4"/>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wipe(left)">
                                      <p:cBhvr>
                                        <p:cTn id="49" dur="500"/>
                                        <p:tgtEl>
                                          <p:spTgt spid="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wipe(left)">
                                      <p:cBhvr>
                                        <p:cTn id="54" dur="500"/>
                                        <p:tgtEl>
                                          <p:spTgt spid="4">
                                            <p:txEl>
                                              <p:pRg st="6" end="6"/>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wipe(left)">
                                      <p:cBhvr>
                                        <p:cTn id="58" dur="500"/>
                                        <p:tgtEl>
                                          <p:spTgt spid="4">
                                            <p:txEl>
                                              <p:pRg st="7" end="7"/>
                                            </p:txEl>
                                          </p:spTgt>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wipe(left)">
                                      <p:cBhvr>
                                        <p:cTn id="62" dur="500"/>
                                        <p:tgtEl>
                                          <p:spTgt spid="4">
                                            <p:txEl>
                                              <p:pRg st="8" end="8"/>
                                            </p:txEl>
                                          </p:spTgt>
                                        </p:tgtEl>
                                      </p:cBhvr>
                                    </p:animEffect>
                                  </p:childTnLst>
                                </p:cTn>
                              </p:par>
                            </p:childTnLst>
                          </p:cTn>
                        </p:par>
                        <p:par>
                          <p:cTn id="63" fill="hold">
                            <p:stCondLst>
                              <p:cond delay="1500"/>
                            </p:stCondLst>
                            <p:childTnLst>
                              <p:par>
                                <p:cTn id="64" presetID="22" presetClass="entr" presetSubtype="8" fill="hold" nodeType="after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Effect transition="in" filter="wipe(left)">
                                      <p:cBhvr>
                                        <p:cTn id="6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de-DE" dirty="0">
                <a:solidFill>
                  <a:schemeClr val="tx1"/>
                </a:solidFill>
                <a:highlight>
                  <a:srgbClr val="84E291"/>
                </a:highlight>
              </a:rPr>
              <a:t>Voraussetzung:</a:t>
            </a:r>
          </a:p>
          <a:p>
            <a:pPr marL="742950" lvl="1" indent="-285750">
              <a:spcBef>
                <a:spcPts val="600"/>
              </a:spcBef>
              <a:buFont typeface="Arial" panose="020B0604020202020204" pitchFamily="34" charset="0"/>
              <a:buChar char="•"/>
            </a:pPr>
            <a:r>
              <a:rPr lang="de-DE" dirty="0">
                <a:solidFill>
                  <a:schemeClr val="tx1"/>
                </a:solidFill>
              </a:rPr>
              <a:t>Geschädigter einer rechtswidrigen Tat im Sinne von § 395 Abs. 1 StPO</a:t>
            </a:r>
          </a:p>
          <a:p>
            <a:pPr>
              <a:spcBef>
                <a:spcPts val="600"/>
              </a:spcBef>
            </a:pPr>
            <a:r>
              <a:rPr lang="de-DE" dirty="0">
                <a:solidFill>
                  <a:schemeClr val="tx1"/>
                </a:solidFill>
                <a:highlight>
                  <a:srgbClr val="83CBEB"/>
                </a:highlight>
              </a:rPr>
              <a:t>Wie wird man Nebenkläger*in?</a:t>
            </a:r>
          </a:p>
          <a:p>
            <a:pPr marL="742950" lvl="1" indent="-285750">
              <a:spcBef>
                <a:spcPts val="600"/>
              </a:spcBef>
              <a:buFont typeface="Arial" panose="020B0604020202020204" pitchFamily="34" charset="0"/>
              <a:buChar char="•"/>
            </a:pPr>
            <a:r>
              <a:rPr lang="de-DE" dirty="0">
                <a:solidFill>
                  <a:schemeClr val="tx1"/>
                </a:solidFill>
              </a:rPr>
              <a:t>Einreichung einer schriftlichen Anschlusserklärung § 396 Abs. 1 S. 1 StPO</a:t>
            </a:r>
          </a:p>
          <a:p>
            <a:pPr>
              <a:spcBef>
                <a:spcPts val="600"/>
              </a:spcBef>
            </a:pPr>
            <a:r>
              <a:rPr lang="de-DE" dirty="0">
                <a:solidFill>
                  <a:schemeClr val="tx1"/>
                </a:solidFill>
                <a:highlight>
                  <a:srgbClr val="FFC000"/>
                </a:highlight>
              </a:rPr>
              <a:t>Welche Verfahrensrechte hab ich als Nebenkläger?</a:t>
            </a:r>
          </a:p>
          <a:p>
            <a:pPr marL="742950" lvl="1" indent="-285750">
              <a:spcBef>
                <a:spcPts val="600"/>
              </a:spcBef>
              <a:buFont typeface="Arial" panose="020B0604020202020204" pitchFamily="34" charset="0"/>
              <a:buChar char="•"/>
            </a:pPr>
            <a:r>
              <a:rPr lang="de-DE" dirty="0">
                <a:solidFill>
                  <a:schemeClr val="tx1"/>
                </a:solidFill>
              </a:rPr>
              <a:t>Die allgemeinen Verfahrensrechte stehen in § 397 StPO</a:t>
            </a:r>
          </a:p>
          <a:p>
            <a:pPr marL="742950" lvl="1" indent="-285750">
              <a:spcBef>
                <a:spcPts val="600"/>
              </a:spcBef>
              <a:buFont typeface="Arial" panose="020B0604020202020204" pitchFamily="34" charset="0"/>
              <a:buChar char="•"/>
            </a:pPr>
            <a:r>
              <a:rPr lang="de-DE" dirty="0">
                <a:solidFill>
                  <a:schemeClr val="tx1"/>
                </a:solidFill>
              </a:rPr>
              <a:t>Die Rechtsmittelbefugnis steht in § 400 StPO</a:t>
            </a:r>
          </a:p>
          <a:p>
            <a:endParaRPr lang="de-DE" dirty="0">
              <a:solidFill>
                <a:schemeClr val="tx1"/>
              </a:solidFill>
            </a:endParaRP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Nebenklage</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4" y="1709585"/>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9" y="892218"/>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395 ff. StPO</a:t>
            </a:r>
          </a:p>
        </p:txBody>
      </p:sp>
    </p:spTree>
    <p:extLst>
      <p:ext uri="{BB962C8B-B14F-4D97-AF65-F5344CB8AC3E}">
        <p14:creationId xmlns:p14="http://schemas.microsoft.com/office/powerpoint/2010/main" val="510910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left)">
                                      <p:cBhvr>
                                        <p:cTn id="45" dur="500"/>
                                        <p:tgtEl>
                                          <p:spTgt spid="4">
                                            <p:txEl>
                                              <p:pRg st="4" end="4"/>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wipe(left)">
                                      <p:cBhvr>
                                        <p:cTn id="49" dur="500"/>
                                        <p:tgtEl>
                                          <p:spTgt spid="4">
                                            <p:txEl>
                                              <p:pRg st="5" end="5"/>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wipe(left)">
                                      <p:cBhvr>
                                        <p:cTn id="5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Voraussetzung:</a:t>
            </a:r>
          </a:p>
          <a:p>
            <a:pPr marL="742950" lvl="1" indent="-285750">
              <a:buFont typeface="Arial" panose="020B0604020202020204" pitchFamily="34" charset="0"/>
              <a:buChar char="•"/>
            </a:pPr>
            <a:r>
              <a:rPr lang="de-DE" dirty="0">
                <a:solidFill>
                  <a:schemeClr val="tx1"/>
                </a:solidFill>
              </a:rPr>
              <a:t>Vermögensvorteil aus einer rechtswidrigen Tat erlangt</a:t>
            </a:r>
          </a:p>
          <a:p>
            <a:r>
              <a:rPr lang="de-DE" dirty="0">
                <a:solidFill>
                  <a:schemeClr val="tx1"/>
                </a:solidFill>
                <a:highlight>
                  <a:srgbClr val="83CBEB"/>
                </a:highlight>
              </a:rPr>
              <a:t>Antrag:</a:t>
            </a:r>
          </a:p>
          <a:p>
            <a:pPr marL="742950" lvl="1" indent="-285750">
              <a:buFont typeface="Arial" panose="020B0604020202020204" pitchFamily="34" charset="0"/>
              <a:buChar char="•"/>
            </a:pPr>
            <a:r>
              <a:rPr lang="de-DE" dirty="0">
                <a:solidFill>
                  <a:schemeClr val="tx1"/>
                </a:solidFill>
              </a:rPr>
              <a:t>Von der Ermittlungsbehörde bei Abgabe an das Gericht</a:t>
            </a:r>
          </a:p>
          <a:p>
            <a:pPr marL="742950" lvl="1" indent="-285750">
              <a:buFont typeface="Arial" panose="020B0604020202020204" pitchFamily="34" charset="0"/>
              <a:buChar char="•"/>
            </a:pPr>
            <a:r>
              <a:rPr lang="de-DE" dirty="0">
                <a:solidFill>
                  <a:schemeClr val="tx1"/>
                </a:solidFill>
              </a:rPr>
              <a:t>„Die Einziehung des Erlangten in Höhe von X wird angeordnet“</a:t>
            </a:r>
          </a:p>
          <a:p>
            <a:r>
              <a:rPr lang="de-DE" dirty="0">
                <a:solidFill>
                  <a:schemeClr val="tx1"/>
                </a:solidFill>
                <a:highlight>
                  <a:srgbClr val="FFC000"/>
                </a:highlight>
              </a:rPr>
              <a:t>Besonderheit:</a:t>
            </a:r>
          </a:p>
          <a:p>
            <a:pPr marL="742950" lvl="1" indent="-285750">
              <a:buFont typeface="Arial" panose="020B0604020202020204" pitchFamily="34" charset="0"/>
              <a:buChar char="•"/>
            </a:pPr>
            <a:r>
              <a:rPr lang="de-DE" dirty="0">
                <a:solidFill>
                  <a:schemeClr val="tx1"/>
                </a:solidFill>
              </a:rPr>
              <a:t>Gericht kann auch nachträglich Vermögensabschöpfung durchführen</a:t>
            </a:r>
          </a:p>
          <a:p>
            <a:pPr marL="1200150" lvl="2" indent="-285750">
              <a:buFont typeface="Arial" panose="020B0604020202020204" pitchFamily="34" charset="0"/>
              <a:buChar char="•"/>
            </a:pPr>
            <a:r>
              <a:rPr lang="de-DE" dirty="0">
                <a:solidFill>
                  <a:schemeClr val="tx1"/>
                </a:solidFill>
              </a:rPr>
              <a:t>Selbstständige Einziehungsverfahren</a:t>
            </a:r>
          </a:p>
          <a:p>
            <a:endParaRPr lang="de-DE" dirty="0">
              <a:solidFill>
                <a:schemeClr val="tx1"/>
              </a:solidFill>
            </a:endParaRP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Vermögensabschöpfung</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4" y="1709585"/>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9" y="892218"/>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73 ff StGB</a:t>
            </a:r>
          </a:p>
        </p:txBody>
      </p:sp>
    </p:spTree>
    <p:extLst>
      <p:ext uri="{BB962C8B-B14F-4D97-AF65-F5344CB8AC3E}">
        <p14:creationId xmlns:p14="http://schemas.microsoft.com/office/powerpoint/2010/main" val="1597379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left)">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wipe(left)">
                                      <p:cBhvr>
                                        <p:cTn id="48" dur="500"/>
                                        <p:tgtEl>
                                          <p:spTgt spid="4">
                                            <p:txEl>
                                              <p:pRg st="5" end="5"/>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wipe(left)">
                                      <p:cBhvr>
                                        <p:cTn id="52" dur="500"/>
                                        <p:tgtEl>
                                          <p:spTgt spid="4">
                                            <p:txEl>
                                              <p:pRg st="6" end="6"/>
                                            </p:txEl>
                                          </p:spTgt>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wipe(left)">
                                      <p:cBhvr>
                                        <p:cTn id="5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Voraussetzung:</a:t>
            </a:r>
          </a:p>
          <a:p>
            <a:pPr marL="742950" lvl="1" indent="-285750">
              <a:buFont typeface="Arial" panose="020B0604020202020204" pitchFamily="34" charset="0"/>
              <a:buChar char="•"/>
            </a:pPr>
            <a:r>
              <a:rPr lang="de-DE" dirty="0">
                <a:solidFill>
                  <a:schemeClr val="tx1"/>
                </a:solidFill>
              </a:rPr>
              <a:t>Zivilrechtlichen Anspruch aus einer rechtswidrigen Tat</a:t>
            </a:r>
          </a:p>
          <a:p>
            <a:r>
              <a:rPr lang="de-DE" dirty="0">
                <a:solidFill>
                  <a:schemeClr val="tx1"/>
                </a:solidFill>
                <a:highlight>
                  <a:srgbClr val="83CBEB"/>
                </a:highlight>
              </a:rPr>
              <a:t>Vorteile gegenüber dem Zivilverfahren:</a:t>
            </a:r>
          </a:p>
          <a:p>
            <a:pPr marL="742950" lvl="1" indent="-285750">
              <a:buFont typeface="Arial" panose="020B0604020202020204" pitchFamily="34" charset="0"/>
              <a:buChar char="•"/>
            </a:pPr>
            <a:r>
              <a:rPr lang="de-DE" dirty="0">
                <a:solidFill>
                  <a:schemeClr val="tx1"/>
                </a:solidFill>
              </a:rPr>
              <a:t>Keine Streitwertabhängigkeit</a:t>
            </a:r>
          </a:p>
          <a:p>
            <a:pPr marL="742950" lvl="1" indent="-285750">
              <a:buFont typeface="Arial" panose="020B0604020202020204" pitchFamily="34" charset="0"/>
              <a:buChar char="•"/>
            </a:pPr>
            <a:r>
              <a:rPr lang="de-DE" dirty="0">
                <a:solidFill>
                  <a:schemeClr val="tx1"/>
                </a:solidFill>
              </a:rPr>
              <a:t>Kein Anwaltszwang</a:t>
            </a:r>
          </a:p>
          <a:p>
            <a:pPr marL="742950" lvl="1" indent="-285750">
              <a:buFont typeface="Arial" panose="020B0604020202020204" pitchFamily="34" charset="0"/>
              <a:buChar char="•"/>
            </a:pPr>
            <a:r>
              <a:rPr lang="de-DE" dirty="0">
                <a:solidFill>
                  <a:schemeClr val="tx1"/>
                </a:solidFill>
              </a:rPr>
              <a:t>Geringerer Umfang als eine herkömmliche Klageschrift</a:t>
            </a:r>
          </a:p>
          <a:p>
            <a:pPr marL="742950" lvl="1" indent="-285750">
              <a:buFont typeface="Arial" panose="020B0604020202020204" pitchFamily="34" charset="0"/>
              <a:buChar char="•"/>
            </a:pPr>
            <a:r>
              <a:rPr lang="de-DE" dirty="0">
                <a:solidFill>
                  <a:schemeClr val="tx1"/>
                </a:solidFill>
              </a:rPr>
              <a:t>Nicht gegebener Anspruch kann immer noch zivilrechtlich verfolgt werden</a:t>
            </a:r>
          </a:p>
          <a:p>
            <a:r>
              <a:rPr lang="de-DE" dirty="0">
                <a:solidFill>
                  <a:schemeClr val="tx1"/>
                </a:solidFill>
                <a:highlight>
                  <a:srgbClr val="FFC000"/>
                </a:highlight>
              </a:rPr>
              <a:t>Aufgaben der Geschäftsstelle:</a:t>
            </a:r>
          </a:p>
          <a:p>
            <a:pPr marL="742950" lvl="1" indent="-285750">
              <a:buFont typeface="Arial" panose="020B0604020202020204" pitchFamily="34" charset="0"/>
              <a:buChar char="•"/>
            </a:pPr>
            <a:r>
              <a:rPr lang="de-DE" dirty="0">
                <a:solidFill>
                  <a:schemeClr val="tx1"/>
                </a:solidFill>
              </a:rPr>
              <a:t>Bei Antragseingang = Präsentieren, Zuständigkeit prüfen und im System die Rollenbezeichnung anpassen</a:t>
            </a:r>
          </a:p>
          <a:p>
            <a:pPr marL="1200150" lvl="2" indent="-285750">
              <a:buFont typeface="Arial" panose="020B0604020202020204" pitchFamily="34" charset="0"/>
              <a:buChar char="•"/>
            </a:pPr>
            <a:r>
              <a:rPr lang="de-DE" dirty="0">
                <a:solidFill>
                  <a:schemeClr val="tx1"/>
                </a:solidFill>
              </a:rPr>
              <a:t>Angeklagte = Adhäsionsbeklagte; Geschädigte = Adhäsionskläger</a:t>
            </a:r>
          </a:p>
          <a:p>
            <a:pPr marL="742950" lvl="1" indent="-285750">
              <a:buFont typeface="Arial" panose="020B0604020202020204" pitchFamily="34" charset="0"/>
              <a:buChar char="•"/>
            </a:pPr>
            <a:r>
              <a:rPr lang="de-DE" dirty="0">
                <a:solidFill>
                  <a:srgbClr val="C00000"/>
                </a:solidFill>
              </a:rPr>
              <a:t>Ausnahme ist das Strafbefehlsverfahren!</a:t>
            </a:r>
          </a:p>
          <a:p>
            <a:pPr marL="1200150" lvl="2" indent="-285750">
              <a:buFont typeface="Arial" panose="020B0604020202020204" pitchFamily="34" charset="0"/>
              <a:buChar char="•"/>
            </a:pPr>
            <a:r>
              <a:rPr lang="de-DE" dirty="0">
                <a:solidFill>
                  <a:schemeClr val="tx1"/>
                </a:solidFill>
              </a:rPr>
              <a:t>Bearbeitung erfolgt erst nach Wechsel in das mündliche Verfahren</a:t>
            </a:r>
          </a:p>
          <a:p>
            <a:endParaRPr lang="de-DE" dirty="0">
              <a:solidFill>
                <a:schemeClr val="tx1"/>
              </a:solidFill>
            </a:endParaRP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Das Adhäsionsverfahren</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3" y="1414510"/>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8" y="597143"/>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403 ff StPO</a:t>
            </a:r>
          </a:p>
        </p:txBody>
      </p:sp>
    </p:spTree>
    <p:extLst>
      <p:ext uri="{BB962C8B-B14F-4D97-AF65-F5344CB8AC3E}">
        <p14:creationId xmlns:p14="http://schemas.microsoft.com/office/powerpoint/2010/main" val="360805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left)">
                                      <p:cBhvr>
                                        <p:cTn id="43" dur="500"/>
                                        <p:tgtEl>
                                          <p:spTgt spid="4">
                                            <p:txEl>
                                              <p:pRg st="4" end="4"/>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wipe(left)">
                                      <p:cBhvr>
                                        <p:cTn id="46" dur="500"/>
                                        <p:tgtEl>
                                          <p:spTgt spid="4">
                                            <p:txEl>
                                              <p:pRg st="5" end="5"/>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wipe(left)">
                                      <p:cBhvr>
                                        <p:cTn id="49" dur="50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wipe(left)">
                                      <p:cBhvr>
                                        <p:cTn id="58" dur="500"/>
                                        <p:tgtEl>
                                          <p:spTgt spid="4">
                                            <p:txEl>
                                              <p:pRg st="8" end="8"/>
                                            </p:txEl>
                                          </p:spTgt>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wipe(left)">
                                      <p:cBhvr>
                                        <p:cTn id="62" dur="500"/>
                                        <p:tgtEl>
                                          <p:spTgt spid="4">
                                            <p:txEl>
                                              <p:pRg st="9" end="9"/>
                                            </p:txEl>
                                          </p:spTgt>
                                        </p:tgtEl>
                                      </p:cBhvr>
                                    </p:animEffect>
                                  </p:childTnLst>
                                </p:cTn>
                              </p:par>
                              <p:par>
                                <p:cTn id="63" presetID="22" presetClass="entr" presetSubtype="8" fill="hold"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wipe(left)">
                                      <p:cBhvr>
                                        <p:cTn id="65" dur="500"/>
                                        <p:tgtEl>
                                          <p:spTgt spid="4">
                                            <p:txEl>
                                              <p:pRg st="10" end="10"/>
                                            </p:txEl>
                                          </p:spTgt>
                                        </p:tgtEl>
                                      </p:cBhvr>
                                    </p:animEffect>
                                  </p:childTnLst>
                                </p:cTn>
                              </p:par>
                            </p:childTnLst>
                          </p:cTn>
                        </p:par>
                        <p:par>
                          <p:cTn id="66" fill="hold">
                            <p:stCondLst>
                              <p:cond delay="1500"/>
                            </p:stCondLst>
                            <p:childTnLst>
                              <p:par>
                                <p:cTn id="67" presetID="22" presetClass="entr" presetSubtype="8" fill="hold" nodeType="after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Effect transition="in" filter="wipe(left)">
                                      <p:cBhvr>
                                        <p:cTn id="6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Entscheidungen:</a:t>
            </a:r>
          </a:p>
          <a:p>
            <a:pPr marL="742950" lvl="1" indent="-285750">
              <a:buFont typeface="Arial" panose="020B0604020202020204" pitchFamily="34" charset="0"/>
              <a:buChar char="•"/>
            </a:pPr>
            <a:r>
              <a:rPr lang="de-DE" dirty="0">
                <a:solidFill>
                  <a:schemeClr val="tx1"/>
                </a:solidFill>
              </a:rPr>
              <a:t>Anerkenntnisurteil (§ 406 Abs. 2 StPO)</a:t>
            </a:r>
          </a:p>
          <a:p>
            <a:pPr marL="742950" lvl="1" indent="-285750">
              <a:buFont typeface="Arial" panose="020B0604020202020204" pitchFamily="34" charset="0"/>
              <a:buChar char="•"/>
            </a:pPr>
            <a:r>
              <a:rPr lang="de-DE" dirty="0">
                <a:solidFill>
                  <a:schemeClr val="tx1"/>
                </a:solidFill>
              </a:rPr>
              <a:t>Vergleich (§ 405 StPO)</a:t>
            </a:r>
          </a:p>
          <a:p>
            <a:pPr marL="742950" lvl="1" indent="-285750">
              <a:buFont typeface="Arial" panose="020B0604020202020204" pitchFamily="34" charset="0"/>
              <a:buChar char="•"/>
            </a:pPr>
            <a:r>
              <a:rPr lang="de-DE" dirty="0">
                <a:solidFill>
                  <a:schemeClr val="tx1"/>
                </a:solidFill>
              </a:rPr>
              <a:t>Streitige Entscheidung (§ 406 Abs. 1 S. 1 StPO)</a:t>
            </a:r>
          </a:p>
          <a:p>
            <a:pPr marL="742950" lvl="1" indent="-285750">
              <a:buFont typeface="Arial" panose="020B0604020202020204" pitchFamily="34" charset="0"/>
              <a:buChar char="•"/>
            </a:pPr>
            <a:r>
              <a:rPr lang="de-DE" dirty="0">
                <a:solidFill>
                  <a:schemeClr val="tx1"/>
                </a:solidFill>
              </a:rPr>
              <a:t>Absehen einer Entscheidung (§ 406 Abs. 5 StPO)</a:t>
            </a:r>
          </a:p>
          <a:p>
            <a:r>
              <a:rPr lang="de-DE" dirty="0">
                <a:solidFill>
                  <a:schemeClr val="tx1"/>
                </a:solidFill>
                <a:highlight>
                  <a:srgbClr val="83CBEB"/>
                </a:highlight>
              </a:rPr>
              <a:t>Rechtsmittel:</a:t>
            </a:r>
          </a:p>
          <a:p>
            <a:pPr marL="742950" lvl="1" indent="-285750">
              <a:buFont typeface="Arial" panose="020B0604020202020204" pitchFamily="34" charset="0"/>
              <a:buChar char="•"/>
            </a:pPr>
            <a:r>
              <a:rPr lang="de-DE" dirty="0">
                <a:solidFill>
                  <a:schemeClr val="tx1"/>
                </a:solidFill>
              </a:rPr>
              <a:t>Es gelten gegen die zivilen Entscheidungen auch die zivilen Rechtsmittel mit ihrer Frist!</a:t>
            </a:r>
          </a:p>
          <a:p>
            <a:pPr marL="742950" lvl="1" indent="-285750">
              <a:buFont typeface="Arial" panose="020B0604020202020204" pitchFamily="34" charset="0"/>
              <a:buChar char="•"/>
            </a:pPr>
            <a:r>
              <a:rPr lang="de-DE" dirty="0">
                <a:solidFill>
                  <a:schemeClr val="tx1"/>
                </a:solidFill>
              </a:rPr>
              <a:t>Gegen das Absehen einer Entscheidung  gilt § 406a Abs. 1 StPO</a:t>
            </a:r>
          </a:p>
          <a:p>
            <a:r>
              <a:rPr lang="de-DE" dirty="0">
                <a:solidFill>
                  <a:schemeClr val="tx1"/>
                </a:solidFill>
                <a:highlight>
                  <a:srgbClr val="FFC000"/>
                </a:highlight>
              </a:rPr>
              <a:t>Aufgaben der Geschäftsstelle:</a:t>
            </a:r>
          </a:p>
          <a:p>
            <a:pPr marL="742950" lvl="1" indent="-285750">
              <a:buFont typeface="Arial" panose="020B0604020202020204" pitchFamily="34" charset="0"/>
              <a:buChar char="•"/>
            </a:pPr>
            <a:r>
              <a:rPr lang="de-DE" dirty="0">
                <a:solidFill>
                  <a:schemeClr val="tx1"/>
                </a:solidFill>
              </a:rPr>
              <a:t>Erstellen einer Vollstreckbaren Ausfertigung auf Antrag</a:t>
            </a:r>
          </a:p>
          <a:p>
            <a:endParaRPr lang="de-DE" dirty="0">
              <a:solidFill>
                <a:schemeClr val="tx1"/>
              </a:solidFill>
            </a:endParaRP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Das Adhäsionsverfahren</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3" y="1414510"/>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8" y="597143"/>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403 ff StPO</a:t>
            </a:r>
          </a:p>
        </p:txBody>
      </p:sp>
    </p:spTree>
    <p:extLst>
      <p:ext uri="{BB962C8B-B14F-4D97-AF65-F5344CB8AC3E}">
        <p14:creationId xmlns:p14="http://schemas.microsoft.com/office/powerpoint/2010/main" val="3818825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left)">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ipe(left)">
                                      <p:cBhvr>
                                        <p:cTn id="45" dur="500"/>
                                        <p:tgtEl>
                                          <p:spTgt spid="4">
                                            <p:txEl>
                                              <p:pRg st="5" end="5"/>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wipe(left)">
                                      <p:cBhvr>
                                        <p:cTn id="49" dur="500"/>
                                        <p:tgtEl>
                                          <p:spTgt spid="4">
                                            <p:txEl>
                                              <p:pRg st="6" end="6"/>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left)">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wipe(left)">
                                      <p:cBhvr>
                                        <p:cTn id="57" dur="500"/>
                                        <p:tgtEl>
                                          <p:spTgt spid="4">
                                            <p:txEl>
                                              <p:pRg st="8" end="8"/>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wipe(left)">
                                      <p:cBhvr>
                                        <p:cTn id="6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Ablauf:</a:t>
            </a:r>
          </a:p>
          <a:p>
            <a:pPr marL="800100" lvl="1" indent="-342900">
              <a:buFont typeface="+mj-lt"/>
              <a:buAutoNum type="arabicPeriod"/>
            </a:pPr>
            <a:r>
              <a:rPr lang="de-DE" sz="1600" dirty="0">
                <a:solidFill>
                  <a:schemeClr val="tx1"/>
                </a:solidFill>
              </a:rPr>
              <a:t>Verwaltungsbehörde erlässt den Bußgeldbescheid</a:t>
            </a:r>
          </a:p>
          <a:p>
            <a:pPr marL="800100" lvl="1" indent="-342900">
              <a:buFont typeface="+mj-lt"/>
              <a:buAutoNum type="arabicPeriod"/>
            </a:pPr>
            <a:r>
              <a:rPr lang="de-DE" sz="1600" dirty="0">
                <a:solidFill>
                  <a:schemeClr val="tx1"/>
                </a:solidFill>
              </a:rPr>
              <a:t>Bußgeldbescheid wird zugestellt</a:t>
            </a:r>
          </a:p>
          <a:p>
            <a:pPr marL="800100" lvl="1" indent="-342900">
              <a:buFont typeface="+mj-lt"/>
              <a:buAutoNum type="arabicPeriod"/>
            </a:pPr>
            <a:r>
              <a:rPr lang="de-DE" sz="1600" dirty="0">
                <a:solidFill>
                  <a:schemeClr val="tx1"/>
                </a:solidFill>
              </a:rPr>
              <a:t>Einspruch wird eingelegt</a:t>
            </a:r>
          </a:p>
          <a:p>
            <a:pPr marL="800100" lvl="1" indent="-342900">
              <a:buFont typeface="+mj-lt"/>
              <a:buAutoNum type="arabicPeriod"/>
            </a:pPr>
            <a:r>
              <a:rPr lang="de-DE" sz="1600" dirty="0">
                <a:solidFill>
                  <a:schemeClr val="tx1"/>
                </a:solidFill>
              </a:rPr>
              <a:t>Verwaltungsbehörde prüft den Einspruch</a:t>
            </a:r>
          </a:p>
          <a:p>
            <a:pPr marL="1257300" lvl="2" indent="-342900">
              <a:buFont typeface="Arial" panose="020B0604020202020204" pitchFamily="34" charset="0"/>
              <a:buChar char="•"/>
            </a:pPr>
            <a:r>
              <a:rPr lang="de-DE" sz="1600" dirty="0">
                <a:solidFill>
                  <a:schemeClr val="tx1"/>
                </a:solidFill>
              </a:rPr>
              <a:t>Einspruch verwerfen</a:t>
            </a:r>
          </a:p>
          <a:p>
            <a:pPr marL="1257300" lvl="2" indent="-342900">
              <a:buFont typeface="Arial" panose="020B0604020202020204" pitchFamily="34" charset="0"/>
              <a:buChar char="•"/>
            </a:pPr>
            <a:r>
              <a:rPr lang="de-DE" sz="1600" dirty="0">
                <a:solidFill>
                  <a:schemeClr val="tx1"/>
                </a:solidFill>
              </a:rPr>
              <a:t>Bußgeldbescheid zurücknehmen</a:t>
            </a:r>
          </a:p>
          <a:p>
            <a:pPr marL="1257300" lvl="2" indent="-342900">
              <a:buFont typeface="Arial" panose="020B0604020202020204" pitchFamily="34" charset="0"/>
              <a:buChar char="•"/>
            </a:pPr>
            <a:r>
              <a:rPr lang="de-DE" sz="1600" dirty="0">
                <a:solidFill>
                  <a:schemeClr val="tx1"/>
                </a:solidFill>
              </a:rPr>
              <a:t>An die Ermittlungsbehörde abgeben</a:t>
            </a:r>
          </a:p>
          <a:p>
            <a:pPr marL="800100" lvl="1" indent="-342900">
              <a:buFont typeface="+mj-lt"/>
              <a:buAutoNum type="arabicPeriod"/>
            </a:pPr>
            <a:r>
              <a:rPr lang="de-DE" sz="1600" dirty="0">
                <a:solidFill>
                  <a:schemeClr val="tx1"/>
                </a:solidFill>
              </a:rPr>
              <a:t>Ermittlungsbehörde prüft und gibt die Akte an das Gericht ab</a:t>
            </a:r>
          </a:p>
          <a:p>
            <a:pPr marL="1257300" lvl="2" indent="-342900">
              <a:buFont typeface="Arial" panose="020B0604020202020204" pitchFamily="34" charset="0"/>
              <a:buChar char="•"/>
            </a:pPr>
            <a:r>
              <a:rPr lang="de-DE" sz="1600" dirty="0">
                <a:solidFill>
                  <a:schemeClr val="tx1"/>
                </a:solidFill>
              </a:rPr>
              <a:t>Kann jederzeit Einstellen</a:t>
            </a:r>
          </a:p>
          <a:p>
            <a:pPr marL="800100" lvl="1" indent="-342900">
              <a:buFont typeface="+mj-lt"/>
              <a:buAutoNum type="arabicPeriod"/>
            </a:pPr>
            <a:r>
              <a:rPr lang="de-DE" sz="1600" dirty="0">
                <a:solidFill>
                  <a:schemeClr val="tx1"/>
                </a:solidFill>
              </a:rPr>
              <a:t>Gericht prüft und hat folgende Möglichkeiten</a:t>
            </a:r>
          </a:p>
          <a:p>
            <a:pPr marL="1257300" lvl="2" indent="-342900">
              <a:buFont typeface="Arial" panose="020B0604020202020204" pitchFamily="34" charset="0"/>
              <a:buChar char="•"/>
            </a:pPr>
            <a:r>
              <a:rPr lang="de-DE" sz="1600" dirty="0">
                <a:solidFill>
                  <a:schemeClr val="tx1"/>
                </a:solidFill>
              </a:rPr>
              <a:t>Einspruch verwerfen</a:t>
            </a:r>
          </a:p>
          <a:p>
            <a:pPr marL="1257300" lvl="2" indent="-342900">
              <a:buFont typeface="Arial" panose="020B0604020202020204" pitchFamily="34" charset="0"/>
              <a:buChar char="•"/>
            </a:pPr>
            <a:r>
              <a:rPr lang="de-DE" sz="1600" dirty="0">
                <a:solidFill>
                  <a:schemeClr val="tx1"/>
                </a:solidFill>
              </a:rPr>
              <a:t>An die Verwaltungsbehörde zurückweisen</a:t>
            </a:r>
          </a:p>
          <a:p>
            <a:pPr marL="1257300" lvl="2" indent="-342900">
              <a:buFont typeface="Arial" panose="020B0604020202020204" pitchFamily="34" charset="0"/>
              <a:buChar char="•"/>
            </a:pPr>
            <a:r>
              <a:rPr lang="de-DE" sz="1600" dirty="0">
                <a:solidFill>
                  <a:schemeClr val="tx1"/>
                </a:solidFill>
              </a:rPr>
              <a:t>Einstellen oder schriftliches Beschlussverfahren</a:t>
            </a:r>
          </a:p>
          <a:p>
            <a:pPr marL="1257300" lvl="2" indent="-342900">
              <a:buFont typeface="Arial" panose="020B0604020202020204" pitchFamily="34" charset="0"/>
              <a:buChar char="•"/>
            </a:pPr>
            <a:r>
              <a:rPr lang="de-DE" sz="1600" dirty="0">
                <a:solidFill>
                  <a:schemeClr val="tx1"/>
                </a:solidFill>
              </a:rPr>
              <a:t>Terminiert einen Einspruchstermin</a:t>
            </a:r>
          </a:p>
          <a:p>
            <a:pPr marL="800100" lvl="1" indent="-342900">
              <a:buFont typeface="+mj-lt"/>
              <a:buAutoNum type="arabicPeriod"/>
            </a:pPr>
            <a:r>
              <a:rPr lang="de-DE" sz="1600" dirty="0">
                <a:solidFill>
                  <a:schemeClr val="tx1"/>
                </a:solidFill>
              </a:rPr>
              <a:t>Der Betroffene kann jederzeit seinen Einspruch zurücknehmen</a:t>
            </a:r>
          </a:p>
          <a:p>
            <a:pPr marL="800100" lvl="1" indent="-342900">
              <a:buFont typeface="+mj-lt"/>
              <a:buAutoNum type="arabicPeriod"/>
            </a:pPr>
            <a:r>
              <a:rPr lang="de-DE" sz="1600" dirty="0">
                <a:solidFill>
                  <a:schemeClr val="tx1"/>
                </a:solidFill>
              </a:rPr>
              <a:t>Die Verhandlung endet mit Einstellung, Verwerfung, Rücknahme oder Urteil</a:t>
            </a:r>
          </a:p>
          <a:p>
            <a:pPr marL="800100" lvl="1" indent="-342900">
              <a:buFont typeface="+mj-lt"/>
              <a:buAutoNum type="arabicPeriod"/>
            </a:pPr>
            <a:r>
              <a:rPr lang="de-DE" sz="1600" dirty="0">
                <a:solidFill>
                  <a:schemeClr val="tx1"/>
                </a:solidFill>
              </a:rPr>
              <a:t>Rechtsmittel gegen ein </a:t>
            </a:r>
            <a:r>
              <a:rPr lang="de-DE" sz="1600" dirty="0" err="1">
                <a:solidFill>
                  <a:schemeClr val="tx1"/>
                </a:solidFill>
              </a:rPr>
              <a:t>Owi</a:t>
            </a:r>
            <a:r>
              <a:rPr lang="de-DE" sz="1600" dirty="0">
                <a:solidFill>
                  <a:schemeClr val="tx1"/>
                </a:solidFill>
              </a:rPr>
              <a:t>-Urteil ist die Rechtsbeschwerde § 79 Abs. 1 S. 1 OwiG</a:t>
            </a: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Das Bußgeldverfahren</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3" y="1414510"/>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8" y="597143"/>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35 ff OwiG</a:t>
            </a:r>
          </a:p>
        </p:txBody>
      </p:sp>
    </p:spTree>
    <p:extLst>
      <p:ext uri="{BB962C8B-B14F-4D97-AF65-F5344CB8AC3E}">
        <p14:creationId xmlns:p14="http://schemas.microsoft.com/office/powerpoint/2010/main" val="2703405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left)">
                                      <p:cBhvr>
                                        <p:cTn id="35" dur="500"/>
                                        <p:tgtEl>
                                          <p:spTgt spid="4">
                                            <p:txEl>
                                              <p:pRg st="2" end="2"/>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left)">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wipe(left)">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wipe(left)">
                                      <p:cBhvr>
                                        <p:cTn id="49" dur="500"/>
                                        <p:tgtEl>
                                          <p:spTgt spid="4">
                                            <p:txEl>
                                              <p:pRg st="5" end="5"/>
                                            </p:txEl>
                                          </p:spTgt>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wipe(left)">
                                      <p:cBhvr>
                                        <p:cTn id="53" dur="500"/>
                                        <p:tgtEl>
                                          <p:spTgt spid="4">
                                            <p:txEl>
                                              <p:pRg st="6" end="6"/>
                                            </p:txEl>
                                          </p:spTgt>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wipe(left)">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wipe(left)">
                                      <p:cBhvr>
                                        <p:cTn id="62" dur="500"/>
                                        <p:tgtEl>
                                          <p:spTgt spid="4">
                                            <p:txEl>
                                              <p:pRg st="8" end="8"/>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Effect transition="in" filter="wipe(left)">
                                      <p:cBhvr>
                                        <p:cTn id="66" dur="500"/>
                                        <p:tgtEl>
                                          <p:spTgt spid="4">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
                                            <p:txEl>
                                              <p:pRg st="10" end="10"/>
                                            </p:txEl>
                                          </p:spTgt>
                                        </p:tgtEl>
                                        <p:attrNameLst>
                                          <p:attrName>style.visibility</p:attrName>
                                        </p:attrNameLst>
                                      </p:cBhvr>
                                      <p:to>
                                        <p:strVal val="visible"/>
                                      </p:to>
                                    </p:set>
                                    <p:animEffect transition="in" filter="wipe(left)">
                                      <p:cBhvr>
                                        <p:cTn id="71" dur="500"/>
                                        <p:tgtEl>
                                          <p:spTgt spid="4">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
                                            <p:txEl>
                                              <p:pRg st="11" end="11"/>
                                            </p:txEl>
                                          </p:spTgt>
                                        </p:tgtEl>
                                        <p:attrNameLst>
                                          <p:attrName>style.visibility</p:attrName>
                                        </p:attrNameLst>
                                      </p:cBhvr>
                                      <p:to>
                                        <p:strVal val="visible"/>
                                      </p:to>
                                    </p:set>
                                    <p:animEffect transition="in" filter="wipe(left)">
                                      <p:cBhvr>
                                        <p:cTn id="76" dur="500"/>
                                        <p:tgtEl>
                                          <p:spTgt spid="4">
                                            <p:txEl>
                                              <p:pRg st="11" end="11"/>
                                            </p:txEl>
                                          </p:spTgt>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4">
                                            <p:txEl>
                                              <p:pRg st="12" end="12"/>
                                            </p:txEl>
                                          </p:spTgt>
                                        </p:tgtEl>
                                        <p:attrNameLst>
                                          <p:attrName>style.visibility</p:attrName>
                                        </p:attrNameLst>
                                      </p:cBhvr>
                                      <p:to>
                                        <p:strVal val="visible"/>
                                      </p:to>
                                    </p:set>
                                    <p:animEffect transition="in" filter="wipe(left)">
                                      <p:cBhvr>
                                        <p:cTn id="80" dur="500"/>
                                        <p:tgtEl>
                                          <p:spTgt spid="4">
                                            <p:txEl>
                                              <p:pRg st="12" end="12"/>
                                            </p:txEl>
                                          </p:spTgt>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4">
                                            <p:txEl>
                                              <p:pRg st="13" end="13"/>
                                            </p:txEl>
                                          </p:spTgt>
                                        </p:tgtEl>
                                        <p:attrNameLst>
                                          <p:attrName>style.visibility</p:attrName>
                                        </p:attrNameLst>
                                      </p:cBhvr>
                                      <p:to>
                                        <p:strVal val="visible"/>
                                      </p:to>
                                    </p:set>
                                    <p:animEffect transition="in" filter="wipe(left)">
                                      <p:cBhvr>
                                        <p:cTn id="84" dur="500"/>
                                        <p:tgtEl>
                                          <p:spTgt spid="4">
                                            <p:txEl>
                                              <p:pRg st="13" end="13"/>
                                            </p:txEl>
                                          </p:spTgt>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4">
                                            <p:txEl>
                                              <p:pRg st="14" end="14"/>
                                            </p:txEl>
                                          </p:spTgt>
                                        </p:tgtEl>
                                        <p:attrNameLst>
                                          <p:attrName>style.visibility</p:attrName>
                                        </p:attrNameLst>
                                      </p:cBhvr>
                                      <p:to>
                                        <p:strVal val="visible"/>
                                      </p:to>
                                    </p:set>
                                    <p:animEffect transition="in" filter="wipe(left)">
                                      <p:cBhvr>
                                        <p:cTn id="88" dur="500"/>
                                        <p:tgtEl>
                                          <p:spTgt spid="4">
                                            <p:txEl>
                                              <p:pRg st="14" end="1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4">
                                            <p:txEl>
                                              <p:pRg st="15" end="15"/>
                                            </p:txEl>
                                          </p:spTgt>
                                        </p:tgtEl>
                                        <p:attrNameLst>
                                          <p:attrName>style.visibility</p:attrName>
                                        </p:attrNameLst>
                                      </p:cBhvr>
                                      <p:to>
                                        <p:strVal val="visible"/>
                                      </p:to>
                                    </p:set>
                                    <p:animEffect transition="in" filter="wipe(left)">
                                      <p:cBhvr>
                                        <p:cTn id="93" dur="500"/>
                                        <p:tgtEl>
                                          <p:spTgt spid="4">
                                            <p:txEl>
                                              <p:pRg st="15" end="1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4">
                                            <p:txEl>
                                              <p:pRg st="16" end="16"/>
                                            </p:txEl>
                                          </p:spTgt>
                                        </p:tgtEl>
                                        <p:attrNameLst>
                                          <p:attrName>style.visibility</p:attrName>
                                        </p:attrNameLst>
                                      </p:cBhvr>
                                      <p:to>
                                        <p:strVal val="visible"/>
                                      </p:to>
                                    </p:set>
                                    <p:animEffect transition="in" filter="wipe(left)">
                                      <p:cBhvr>
                                        <p:cTn id="98" dur="500"/>
                                        <p:tgtEl>
                                          <p:spTgt spid="4">
                                            <p:txEl>
                                              <p:pRg st="16" end="1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4">
                                            <p:txEl>
                                              <p:pRg st="17" end="17"/>
                                            </p:txEl>
                                          </p:spTgt>
                                        </p:tgtEl>
                                        <p:attrNameLst>
                                          <p:attrName>style.visibility</p:attrName>
                                        </p:attrNameLst>
                                      </p:cBhvr>
                                      <p:to>
                                        <p:strVal val="visible"/>
                                      </p:to>
                                    </p:set>
                                    <p:animEffect transition="in" filter="wipe(left)">
                                      <p:cBhvr>
                                        <p:cTn id="103"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f der gleichen Seite des Rechtecks liegende Ecken abrunden 43"/>
          <p:cNvSpPr/>
          <p:nvPr/>
        </p:nvSpPr>
        <p:spPr>
          <a:xfrm rot="5400000">
            <a:off x="5305851" y="2844686"/>
            <a:ext cx="838646" cy="4162767"/>
          </a:xfrm>
          <a:prstGeom prst="round2SameRect">
            <a:avLst>
              <a:gd name="adj1" fmla="val 50000"/>
              <a:gd name="adj2" fmla="val 0"/>
            </a:avLst>
          </a:prstGeom>
          <a:gradFill>
            <a:gsLst>
              <a:gs pos="0">
                <a:schemeClr val="accent2">
                  <a:lumMod val="40000"/>
                  <a:lumOff val="60000"/>
                </a:schemeClr>
              </a:gs>
              <a:gs pos="39000">
                <a:schemeClr val="accent2">
                  <a:lumMod val="75000"/>
                </a:schemeClr>
              </a:gs>
              <a:gs pos="100000">
                <a:schemeClr val="accent2">
                  <a:lumMod val="50000"/>
                </a:schemeClr>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Hauptverfahren</a:t>
            </a:r>
          </a:p>
        </p:txBody>
      </p:sp>
      <p:sp>
        <p:nvSpPr>
          <p:cNvPr id="50" name="Rechteck 49"/>
          <p:cNvSpPr/>
          <p:nvPr/>
        </p:nvSpPr>
        <p:spPr>
          <a:xfrm>
            <a:off x="1295352" y="3692161"/>
            <a:ext cx="982819" cy="146051"/>
          </a:xfrm>
          <a:prstGeom prst="rect">
            <a:avLst/>
          </a:prstGeom>
          <a:gradFill flip="none" rotWithShape="1">
            <a:gsLst>
              <a:gs pos="10000">
                <a:srgbClr val="33CC33"/>
              </a:gs>
              <a:gs pos="100000">
                <a:srgbClr val="008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1295352" y="3480197"/>
            <a:ext cx="982819" cy="146051"/>
          </a:xfrm>
          <a:prstGeom prst="rect">
            <a:avLst/>
          </a:prstGeom>
          <a:gradFill flip="none" rotWithShape="1">
            <a:gsLst>
              <a:gs pos="10000">
                <a:srgbClr val="FF6600"/>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1295352" y="4341759"/>
            <a:ext cx="984443" cy="146051"/>
          </a:xfrm>
          <a:prstGeom prst="rect">
            <a:avLst/>
          </a:prstGeom>
          <a:gradFill flip="none" rotWithShape="1">
            <a:gsLst>
              <a:gs pos="100000">
                <a:srgbClr val="660066"/>
              </a:gs>
              <a:gs pos="10000">
                <a:srgbClr val="FF00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1295352" y="4129795"/>
            <a:ext cx="984443" cy="146051"/>
          </a:xfrm>
          <a:prstGeom prst="rect">
            <a:avLst/>
          </a:prstGeom>
          <a:gradFill flip="none" rotWithShape="1">
            <a:gsLst>
              <a:gs pos="10000">
                <a:schemeClr val="accent2">
                  <a:lumMod val="60000"/>
                  <a:lumOff val="40000"/>
                </a:schemeClr>
              </a:gs>
              <a:gs pos="100000">
                <a:schemeClr val="accent2">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1846870" y="3907170"/>
            <a:ext cx="431301" cy="146051"/>
          </a:xfrm>
          <a:prstGeom prst="rect">
            <a:avLst/>
          </a:prstGeom>
          <a:gradFill flip="none" rotWithShape="1">
            <a:gsLst>
              <a:gs pos="10000">
                <a:srgbClr val="33CCFF"/>
              </a:gs>
              <a:gs pos="100000">
                <a:srgbClr val="0066C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39"/>
          <p:cNvSpPr/>
          <p:nvPr/>
        </p:nvSpPr>
        <p:spPr>
          <a:xfrm rot="2670293">
            <a:off x="592928" y="3318897"/>
            <a:ext cx="1322920" cy="1315238"/>
          </a:xfrm>
          <a:custGeom>
            <a:avLst/>
            <a:gdLst>
              <a:gd name="connsiteX0" fmla="*/ 113872 w 1322920"/>
              <a:gd name="connsiteY0" fmla="*/ 112339 h 1315238"/>
              <a:gd name="connsiteX1" fmla="*/ 42111 w 1322920"/>
              <a:gd name="connsiteY1" fmla="*/ 283511 h 1315238"/>
              <a:gd name="connsiteX2" fmla="*/ 38911 w 1322920"/>
              <a:gd name="connsiteY2" fmla="*/ 1032119 h 1315238"/>
              <a:gd name="connsiteX3" fmla="*/ 280378 w 1322920"/>
              <a:gd name="connsiteY3" fmla="*/ 1275659 h 1315238"/>
              <a:gd name="connsiteX4" fmla="*/ 1037092 w 1322920"/>
              <a:gd name="connsiteY4" fmla="*/ 1278894 h 1315238"/>
              <a:gd name="connsiteX5" fmla="*/ 1280633 w 1322920"/>
              <a:gd name="connsiteY5" fmla="*/ 1037426 h 1315238"/>
              <a:gd name="connsiteX6" fmla="*/ 1283833 w 1322920"/>
              <a:gd name="connsiteY6" fmla="*/ 288819 h 1315238"/>
              <a:gd name="connsiteX7" fmla="*/ 1042365 w 1322920"/>
              <a:gd name="connsiteY7" fmla="*/ 45279 h 1315238"/>
              <a:gd name="connsiteX8" fmla="*/ 285651 w 1322920"/>
              <a:gd name="connsiteY8" fmla="*/ 42045 h 1315238"/>
              <a:gd name="connsiteX9" fmla="*/ 113872 w 1322920"/>
              <a:gd name="connsiteY9" fmla="*/ 112339 h 1315238"/>
              <a:gd name="connsiteX10" fmla="*/ 64205 w 1322920"/>
              <a:gd name="connsiteY10" fmla="*/ 64205 h 1315238"/>
              <a:gd name="connsiteX11" fmla="*/ 219211 w 1322920"/>
              <a:gd name="connsiteY11" fmla="*/ 0 h 1315238"/>
              <a:gd name="connsiteX12" fmla="*/ 1103709 w 1322920"/>
              <a:gd name="connsiteY12" fmla="*/ 0 h 1315238"/>
              <a:gd name="connsiteX13" fmla="*/ 1322920 w 1322920"/>
              <a:gd name="connsiteY13" fmla="*/ 219211 h 1315238"/>
              <a:gd name="connsiteX14" fmla="*/ 1322920 w 1322920"/>
              <a:gd name="connsiteY14" fmla="*/ 1096027 h 1315238"/>
              <a:gd name="connsiteX15" fmla="*/ 1103709 w 1322920"/>
              <a:gd name="connsiteY15" fmla="*/ 1315238 h 1315238"/>
              <a:gd name="connsiteX16" fmla="*/ 219211 w 1322920"/>
              <a:gd name="connsiteY16" fmla="*/ 1315238 h 1315238"/>
              <a:gd name="connsiteX17" fmla="*/ 0 w 1322920"/>
              <a:gd name="connsiteY17" fmla="*/ 1096027 h 1315238"/>
              <a:gd name="connsiteX18" fmla="*/ 0 w 1322920"/>
              <a:gd name="connsiteY18" fmla="*/ 219211 h 1315238"/>
              <a:gd name="connsiteX19" fmla="*/ 64205 w 1322920"/>
              <a:gd name="connsiteY19" fmla="*/ 64205 h 13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2920" h="1315238">
                <a:moveTo>
                  <a:pt x="113872" y="112339"/>
                </a:moveTo>
                <a:cubicBezTo>
                  <a:pt x="69800" y="156036"/>
                  <a:pt x="42398" y="216546"/>
                  <a:pt x="42111" y="283511"/>
                </a:cubicBezTo>
                <a:lnTo>
                  <a:pt x="38911" y="1032119"/>
                </a:lnTo>
                <a:cubicBezTo>
                  <a:pt x="38339" y="1166050"/>
                  <a:pt x="146448" y="1275087"/>
                  <a:pt x="280378" y="1275659"/>
                </a:cubicBezTo>
                <a:lnTo>
                  <a:pt x="1037092" y="1278894"/>
                </a:lnTo>
                <a:cubicBezTo>
                  <a:pt x="1171023" y="1279466"/>
                  <a:pt x="1280061" y="1171357"/>
                  <a:pt x="1280633" y="1037426"/>
                </a:cubicBezTo>
                <a:lnTo>
                  <a:pt x="1283833" y="288819"/>
                </a:lnTo>
                <a:cubicBezTo>
                  <a:pt x="1284406" y="154889"/>
                  <a:pt x="1176296" y="45852"/>
                  <a:pt x="1042365" y="45279"/>
                </a:cubicBezTo>
                <a:lnTo>
                  <a:pt x="285651" y="42045"/>
                </a:lnTo>
                <a:cubicBezTo>
                  <a:pt x="218686" y="41758"/>
                  <a:pt x="157944" y="68642"/>
                  <a:pt x="113872" y="112339"/>
                </a:cubicBezTo>
                <a:close/>
                <a:moveTo>
                  <a:pt x="64205" y="64205"/>
                </a:moveTo>
                <a:cubicBezTo>
                  <a:pt x="103875" y="24536"/>
                  <a:pt x="158677" y="0"/>
                  <a:pt x="219211" y="0"/>
                </a:cubicBezTo>
                <a:lnTo>
                  <a:pt x="1103709" y="0"/>
                </a:lnTo>
                <a:cubicBezTo>
                  <a:pt x="1224776" y="0"/>
                  <a:pt x="1322920" y="98144"/>
                  <a:pt x="1322920" y="219211"/>
                </a:cubicBezTo>
                <a:lnTo>
                  <a:pt x="1322920" y="1096027"/>
                </a:lnTo>
                <a:cubicBezTo>
                  <a:pt x="1322920" y="1217094"/>
                  <a:pt x="1224776" y="1315238"/>
                  <a:pt x="1103709" y="1315238"/>
                </a:cubicBezTo>
                <a:lnTo>
                  <a:pt x="219211" y="1315238"/>
                </a:lnTo>
                <a:cubicBezTo>
                  <a:pt x="98144" y="1315238"/>
                  <a:pt x="0" y="1217094"/>
                  <a:pt x="0" y="1096027"/>
                </a:cubicBezTo>
                <a:lnTo>
                  <a:pt x="0" y="219211"/>
                </a:lnTo>
                <a:cubicBezTo>
                  <a:pt x="0" y="158678"/>
                  <a:pt x="24536" y="103875"/>
                  <a:pt x="64205" y="6420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uf der gleichen Seite des Rechtecks liegende Ecken abrunden 40"/>
          <p:cNvSpPr/>
          <p:nvPr/>
        </p:nvSpPr>
        <p:spPr>
          <a:xfrm rot="5400000">
            <a:off x="5304224" y="962187"/>
            <a:ext cx="838646" cy="4162767"/>
          </a:xfrm>
          <a:prstGeom prst="round2SameRect">
            <a:avLst>
              <a:gd name="adj1" fmla="val 50000"/>
              <a:gd name="adj2" fmla="val 0"/>
            </a:avLst>
          </a:prstGeom>
          <a:gradFill>
            <a:gsLst>
              <a:gs pos="0">
                <a:schemeClr val="accent3">
                  <a:lumMod val="60000"/>
                  <a:lumOff val="40000"/>
                </a:schemeClr>
              </a:gs>
              <a:gs pos="21000">
                <a:schemeClr val="accent6">
                  <a:lumMod val="75000"/>
                </a:schemeClr>
              </a:gs>
              <a:gs pos="99000">
                <a:srgbClr val="008000"/>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Ermittlungsverfahren</a:t>
            </a:r>
          </a:p>
        </p:txBody>
      </p:sp>
      <p:sp>
        <p:nvSpPr>
          <p:cNvPr id="42" name="Auf der gleichen Seite des Rechtecks liegende Ecken abrunden 41"/>
          <p:cNvSpPr/>
          <p:nvPr/>
        </p:nvSpPr>
        <p:spPr>
          <a:xfrm rot="5400000">
            <a:off x="5307561" y="26152"/>
            <a:ext cx="838646" cy="4162767"/>
          </a:xfrm>
          <a:prstGeom prst="round2SameRect">
            <a:avLst>
              <a:gd name="adj1" fmla="val 50000"/>
              <a:gd name="adj2" fmla="val 0"/>
            </a:avLst>
          </a:prstGeom>
          <a:gradFill>
            <a:gsLst>
              <a:gs pos="10000">
                <a:srgbClr val="FF6600"/>
              </a:gs>
              <a:gs pos="100000">
                <a:srgbClr val="FF0000"/>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Straftat (Kenntnis)</a:t>
            </a:r>
          </a:p>
        </p:txBody>
      </p:sp>
      <p:sp>
        <p:nvSpPr>
          <p:cNvPr id="43" name="Auf der gleichen Seite des Rechtecks liegende Ecken abrunden 42"/>
          <p:cNvSpPr/>
          <p:nvPr/>
        </p:nvSpPr>
        <p:spPr>
          <a:xfrm rot="5400000">
            <a:off x="5317426" y="1898222"/>
            <a:ext cx="838646" cy="4162767"/>
          </a:xfrm>
          <a:prstGeom prst="round2SameRect">
            <a:avLst>
              <a:gd name="adj1" fmla="val 50000"/>
              <a:gd name="adj2" fmla="val 0"/>
            </a:avLst>
          </a:prstGeom>
          <a:gradFill>
            <a:gsLst>
              <a:gs pos="10000">
                <a:srgbClr val="33CCFF"/>
              </a:gs>
              <a:gs pos="100000">
                <a:srgbClr val="0066CC"/>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Zwischenverfahren</a:t>
            </a:r>
          </a:p>
        </p:txBody>
      </p:sp>
      <p:sp>
        <p:nvSpPr>
          <p:cNvPr id="45" name="Trapezoid 44"/>
          <p:cNvSpPr/>
          <p:nvPr/>
        </p:nvSpPr>
        <p:spPr>
          <a:xfrm rot="16200000">
            <a:off x="2548256" y="3293915"/>
            <a:ext cx="838647" cy="1372319"/>
          </a:xfrm>
          <a:prstGeom prst="trapezoid">
            <a:avLst>
              <a:gd name="adj" fmla="val 42155"/>
            </a:avLst>
          </a:prstGeom>
          <a:gradFill>
            <a:gsLst>
              <a:gs pos="10000">
                <a:srgbClr val="33CCFF"/>
              </a:gs>
              <a:gs pos="100000">
                <a:srgbClr val="0066CC"/>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uf der gleichen Seite des Rechtecks liegende Ecken abrunden 46"/>
          <p:cNvSpPr/>
          <p:nvPr/>
        </p:nvSpPr>
        <p:spPr>
          <a:xfrm rot="5400000">
            <a:off x="5305851" y="3790764"/>
            <a:ext cx="838646" cy="4162767"/>
          </a:xfrm>
          <a:prstGeom prst="round2SameRect">
            <a:avLst>
              <a:gd name="adj1" fmla="val 50000"/>
              <a:gd name="adj2" fmla="val 0"/>
            </a:avLst>
          </a:prstGeom>
          <a:gradFill>
            <a:gsLst>
              <a:gs pos="100000">
                <a:srgbClr val="660066"/>
              </a:gs>
              <a:gs pos="10000">
                <a:srgbClr val="FF00FF"/>
              </a:gs>
            </a:gsLst>
            <a:lin ang="16200000" scaled="0"/>
          </a:gradFill>
          <a:ln>
            <a:noFill/>
          </a:ln>
          <a:effectLst>
            <a:outerShdw blurRad="50800" dist="50800" sx="102000" sy="10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latin typeface="Avenir Next LT Pro" panose="020B0504020202020204" pitchFamily="34" charset="0"/>
              </a:rPr>
              <a:t>Vollstreckungsverfahren</a:t>
            </a:r>
          </a:p>
        </p:txBody>
      </p:sp>
      <p:sp>
        <p:nvSpPr>
          <p:cNvPr id="32" name="Abgerundetes Rechteck 31"/>
          <p:cNvSpPr/>
          <p:nvPr/>
        </p:nvSpPr>
        <p:spPr>
          <a:xfrm rot="2684988">
            <a:off x="715578" y="3436361"/>
            <a:ext cx="1077623" cy="1081317"/>
          </a:xfrm>
          <a:prstGeom prst="roundRect">
            <a:avLst>
              <a:gd name="adj" fmla="val 19658"/>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reihandform 56"/>
          <p:cNvSpPr/>
          <p:nvPr/>
        </p:nvSpPr>
        <p:spPr>
          <a:xfrm rot="16200000">
            <a:off x="2359767" y="4048478"/>
            <a:ext cx="1205554" cy="1368748"/>
          </a:xfrm>
          <a:custGeom>
            <a:avLst/>
            <a:gdLst>
              <a:gd name="connsiteX0" fmla="*/ 1205554 w 1205554"/>
              <a:gd name="connsiteY0" fmla="*/ 0 h 1368748"/>
              <a:gd name="connsiteX1" fmla="*/ 830637 w 1205554"/>
              <a:gd name="connsiteY1" fmla="*/ 1368748 h 1368748"/>
              <a:gd name="connsiteX2" fmla="*/ 0 w 1205554"/>
              <a:gd name="connsiteY2" fmla="*/ 1368748 h 1368748"/>
              <a:gd name="connsiteX3" fmla="*/ 1061355 w 1205554"/>
              <a:gd name="connsiteY3" fmla="*/ 0 h 1368748"/>
            </a:gdLst>
            <a:ahLst/>
            <a:cxnLst>
              <a:cxn ang="0">
                <a:pos x="connsiteX0" y="connsiteY0"/>
              </a:cxn>
              <a:cxn ang="0">
                <a:pos x="connsiteX1" y="connsiteY1"/>
              </a:cxn>
              <a:cxn ang="0">
                <a:pos x="connsiteX2" y="connsiteY2"/>
              </a:cxn>
              <a:cxn ang="0">
                <a:pos x="connsiteX3" y="connsiteY3"/>
              </a:cxn>
            </a:cxnLst>
            <a:rect l="l" t="t" r="r" b="b"/>
            <a:pathLst>
              <a:path w="1205554" h="1368748">
                <a:moveTo>
                  <a:pt x="1205554" y="0"/>
                </a:moveTo>
                <a:lnTo>
                  <a:pt x="830637" y="1368748"/>
                </a:lnTo>
                <a:lnTo>
                  <a:pt x="0" y="1368748"/>
                </a:lnTo>
                <a:lnTo>
                  <a:pt x="1061355" y="0"/>
                </a:lnTo>
                <a:close/>
              </a:path>
            </a:pathLst>
          </a:custGeom>
          <a:gradFill>
            <a:gsLst>
              <a:gs pos="10000">
                <a:schemeClr val="accent2">
                  <a:lumMod val="60000"/>
                  <a:lumOff val="40000"/>
                </a:schemeClr>
              </a:gs>
              <a:gs pos="100000">
                <a:schemeClr val="accent2">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reihandform 57"/>
          <p:cNvSpPr/>
          <p:nvPr/>
        </p:nvSpPr>
        <p:spPr>
          <a:xfrm rot="5400000" flipV="1">
            <a:off x="2359767" y="2547601"/>
            <a:ext cx="1205554" cy="1368748"/>
          </a:xfrm>
          <a:custGeom>
            <a:avLst/>
            <a:gdLst>
              <a:gd name="connsiteX0" fmla="*/ 1205554 w 1205554"/>
              <a:gd name="connsiteY0" fmla="*/ 0 h 1368748"/>
              <a:gd name="connsiteX1" fmla="*/ 830637 w 1205554"/>
              <a:gd name="connsiteY1" fmla="*/ 1368748 h 1368748"/>
              <a:gd name="connsiteX2" fmla="*/ 0 w 1205554"/>
              <a:gd name="connsiteY2" fmla="*/ 1368748 h 1368748"/>
              <a:gd name="connsiteX3" fmla="*/ 1061355 w 1205554"/>
              <a:gd name="connsiteY3" fmla="*/ 0 h 1368748"/>
            </a:gdLst>
            <a:ahLst/>
            <a:cxnLst>
              <a:cxn ang="0">
                <a:pos x="connsiteX0" y="connsiteY0"/>
              </a:cxn>
              <a:cxn ang="0">
                <a:pos x="connsiteX1" y="connsiteY1"/>
              </a:cxn>
              <a:cxn ang="0">
                <a:pos x="connsiteX2" y="connsiteY2"/>
              </a:cxn>
              <a:cxn ang="0">
                <a:pos x="connsiteX3" y="connsiteY3"/>
              </a:cxn>
            </a:cxnLst>
            <a:rect l="l" t="t" r="r" b="b"/>
            <a:pathLst>
              <a:path w="1205554" h="1368748">
                <a:moveTo>
                  <a:pt x="1205554" y="0"/>
                </a:moveTo>
                <a:lnTo>
                  <a:pt x="830637" y="1368748"/>
                </a:lnTo>
                <a:lnTo>
                  <a:pt x="0" y="1368748"/>
                </a:lnTo>
                <a:lnTo>
                  <a:pt x="1061355" y="0"/>
                </a:lnTo>
                <a:close/>
              </a:path>
            </a:pathLst>
          </a:custGeom>
          <a:gradFill flip="none" rotWithShape="1">
            <a:gsLst>
              <a:gs pos="10000">
                <a:srgbClr val="33CC33"/>
              </a:gs>
              <a:gs pos="100000">
                <a:srgbClr val="008000"/>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reihandform 60"/>
          <p:cNvSpPr/>
          <p:nvPr/>
        </p:nvSpPr>
        <p:spPr>
          <a:xfrm rot="16200000">
            <a:off x="2001204" y="4625450"/>
            <a:ext cx="1926114" cy="1372319"/>
          </a:xfrm>
          <a:custGeom>
            <a:avLst/>
            <a:gdLst>
              <a:gd name="connsiteX0" fmla="*/ 1926114 w 1926114"/>
              <a:gd name="connsiteY0" fmla="*/ 0 h 1372319"/>
              <a:gd name="connsiteX1" fmla="*/ 830925 w 1926114"/>
              <a:gd name="connsiteY1" fmla="*/ 1372319 h 1372319"/>
              <a:gd name="connsiteX2" fmla="*/ 0 w 1926114"/>
              <a:gd name="connsiteY2" fmla="*/ 1372319 h 1372319"/>
              <a:gd name="connsiteX3" fmla="*/ 1793154 w 1926114"/>
              <a:gd name="connsiteY3" fmla="*/ 0 h 1372319"/>
            </a:gdLst>
            <a:ahLst/>
            <a:cxnLst>
              <a:cxn ang="0">
                <a:pos x="connsiteX0" y="connsiteY0"/>
              </a:cxn>
              <a:cxn ang="0">
                <a:pos x="connsiteX1" y="connsiteY1"/>
              </a:cxn>
              <a:cxn ang="0">
                <a:pos x="connsiteX2" y="connsiteY2"/>
              </a:cxn>
              <a:cxn ang="0">
                <a:pos x="connsiteX3" y="connsiteY3"/>
              </a:cxn>
            </a:cxnLst>
            <a:rect l="l" t="t" r="r" b="b"/>
            <a:pathLst>
              <a:path w="1926114" h="1372319">
                <a:moveTo>
                  <a:pt x="1926114" y="0"/>
                </a:moveTo>
                <a:lnTo>
                  <a:pt x="830925" y="1372319"/>
                </a:lnTo>
                <a:lnTo>
                  <a:pt x="0" y="1372319"/>
                </a:lnTo>
                <a:lnTo>
                  <a:pt x="1793154" y="0"/>
                </a:lnTo>
                <a:close/>
              </a:path>
            </a:pathLst>
          </a:custGeom>
          <a:gradFill>
            <a:gsLst>
              <a:gs pos="100000">
                <a:srgbClr val="660066"/>
              </a:gs>
              <a:gs pos="10000">
                <a:srgbClr val="FF00FF"/>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reihandform 61"/>
          <p:cNvSpPr/>
          <p:nvPr/>
        </p:nvSpPr>
        <p:spPr>
          <a:xfrm rot="5400000" flipV="1">
            <a:off x="2001274" y="1969012"/>
            <a:ext cx="1926114" cy="1372319"/>
          </a:xfrm>
          <a:custGeom>
            <a:avLst/>
            <a:gdLst>
              <a:gd name="connsiteX0" fmla="*/ 1926114 w 1926114"/>
              <a:gd name="connsiteY0" fmla="*/ 0 h 1372319"/>
              <a:gd name="connsiteX1" fmla="*/ 830925 w 1926114"/>
              <a:gd name="connsiteY1" fmla="*/ 1372319 h 1372319"/>
              <a:gd name="connsiteX2" fmla="*/ 0 w 1926114"/>
              <a:gd name="connsiteY2" fmla="*/ 1372319 h 1372319"/>
              <a:gd name="connsiteX3" fmla="*/ 1793154 w 1926114"/>
              <a:gd name="connsiteY3" fmla="*/ 0 h 1372319"/>
            </a:gdLst>
            <a:ahLst/>
            <a:cxnLst>
              <a:cxn ang="0">
                <a:pos x="connsiteX0" y="connsiteY0"/>
              </a:cxn>
              <a:cxn ang="0">
                <a:pos x="connsiteX1" y="connsiteY1"/>
              </a:cxn>
              <a:cxn ang="0">
                <a:pos x="connsiteX2" y="connsiteY2"/>
              </a:cxn>
              <a:cxn ang="0">
                <a:pos x="connsiteX3" y="connsiteY3"/>
              </a:cxn>
            </a:cxnLst>
            <a:rect l="l" t="t" r="r" b="b"/>
            <a:pathLst>
              <a:path w="1926114" h="1372319">
                <a:moveTo>
                  <a:pt x="1926114" y="0"/>
                </a:moveTo>
                <a:lnTo>
                  <a:pt x="830925" y="1372319"/>
                </a:lnTo>
                <a:lnTo>
                  <a:pt x="0" y="1372319"/>
                </a:lnTo>
                <a:lnTo>
                  <a:pt x="1793154" y="0"/>
                </a:lnTo>
                <a:close/>
              </a:path>
            </a:pathLst>
          </a:custGeom>
          <a:gradFill>
            <a:gsLst>
              <a:gs pos="10000">
                <a:srgbClr val="FF6600"/>
              </a:gs>
              <a:gs pos="100000">
                <a:srgbClr val="FF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46AFEE25-42B5-9F8B-D4CF-EF1FD7751AA8}"/>
              </a:ext>
            </a:extLst>
          </p:cNvPr>
          <p:cNvCxnSpPr/>
          <p:nvPr/>
        </p:nvCxnSpPr>
        <p:spPr>
          <a:xfrm>
            <a:off x="7961747" y="1745942"/>
            <a:ext cx="1" cy="511205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AC4EFCA1-C72C-A3D2-0BA1-6A1F54C6DD2E}"/>
              </a:ext>
            </a:extLst>
          </p:cNvPr>
          <p:cNvSpPr txBox="1"/>
          <p:nvPr/>
        </p:nvSpPr>
        <p:spPr>
          <a:xfrm>
            <a:off x="7951920" y="1854926"/>
            <a:ext cx="2071786" cy="523220"/>
          </a:xfrm>
          <a:prstGeom prst="rect">
            <a:avLst/>
          </a:prstGeom>
          <a:noFill/>
        </p:spPr>
        <p:txBody>
          <a:bodyPr wrap="none" rtlCol="0">
            <a:spAutoFit/>
          </a:bodyPr>
          <a:lstStyle/>
          <a:p>
            <a:r>
              <a:rPr lang="de-DE" sz="2800" dirty="0">
                <a:solidFill>
                  <a:schemeClr val="bg1"/>
                </a:solidFill>
                <a:latin typeface="Avenir Next LT Pro" panose="020B0504020202020204" pitchFamily="34" charset="0"/>
              </a:rPr>
              <a:t>Täter*innen</a:t>
            </a:r>
          </a:p>
        </p:txBody>
      </p:sp>
      <p:sp>
        <p:nvSpPr>
          <p:cNvPr id="16" name="Textfeld 15">
            <a:extLst>
              <a:ext uri="{FF2B5EF4-FFF2-40B4-BE49-F238E27FC236}">
                <a16:creationId xmlns:a16="http://schemas.microsoft.com/office/drawing/2014/main" id="{78BB6EE1-3CBC-7838-3305-9832B5F34E64}"/>
              </a:ext>
            </a:extLst>
          </p:cNvPr>
          <p:cNvSpPr txBox="1"/>
          <p:nvPr/>
        </p:nvSpPr>
        <p:spPr>
          <a:xfrm>
            <a:off x="7961747" y="2772316"/>
            <a:ext cx="2331087" cy="523220"/>
          </a:xfrm>
          <a:prstGeom prst="rect">
            <a:avLst/>
          </a:prstGeom>
          <a:noFill/>
        </p:spPr>
        <p:txBody>
          <a:bodyPr wrap="none" rtlCol="0">
            <a:spAutoFit/>
          </a:bodyPr>
          <a:lstStyle/>
          <a:p>
            <a:r>
              <a:rPr lang="de-DE" sz="2800" dirty="0">
                <a:solidFill>
                  <a:schemeClr val="bg1"/>
                </a:solidFill>
                <a:latin typeface="Avenir Next LT Pro" panose="020B0504020202020204" pitchFamily="34" charset="0"/>
              </a:rPr>
              <a:t>Beschuldigte</a:t>
            </a:r>
          </a:p>
        </p:txBody>
      </p:sp>
      <p:sp>
        <p:nvSpPr>
          <p:cNvPr id="17" name="Textfeld 16">
            <a:extLst>
              <a:ext uri="{FF2B5EF4-FFF2-40B4-BE49-F238E27FC236}">
                <a16:creationId xmlns:a16="http://schemas.microsoft.com/office/drawing/2014/main" id="{DD93D7C6-2768-C9D2-D840-63E275419797}"/>
              </a:ext>
            </a:extLst>
          </p:cNvPr>
          <p:cNvSpPr txBox="1"/>
          <p:nvPr/>
        </p:nvSpPr>
        <p:spPr>
          <a:xfrm>
            <a:off x="7975372" y="3720943"/>
            <a:ext cx="2789546" cy="523220"/>
          </a:xfrm>
          <a:prstGeom prst="rect">
            <a:avLst/>
          </a:prstGeom>
          <a:noFill/>
        </p:spPr>
        <p:txBody>
          <a:bodyPr wrap="none" rtlCol="0">
            <a:spAutoFit/>
          </a:bodyPr>
          <a:lstStyle/>
          <a:p>
            <a:r>
              <a:rPr lang="de-DE" sz="2800" dirty="0">
                <a:solidFill>
                  <a:schemeClr val="bg1"/>
                </a:solidFill>
                <a:latin typeface="Avenir Next LT Pro" panose="020B0504020202020204" pitchFamily="34" charset="0"/>
              </a:rPr>
              <a:t>Angeschuldigte</a:t>
            </a:r>
          </a:p>
        </p:txBody>
      </p:sp>
      <p:sp>
        <p:nvSpPr>
          <p:cNvPr id="18" name="Textfeld 17">
            <a:extLst>
              <a:ext uri="{FF2B5EF4-FFF2-40B4-BE49-F238E27FC236}">
                <a16:creationId xmlns:a16="http://schemas.microsoft.com/office/drawing/2014/main" id="{FC52A75D-70F0-8E04-EF75-4C7B44A4B52B}"/>
              </a:ext>
            </a:extLst>
          </p:cNvPr>
          <p:cNvSpPr txBox="1"/>
          <p:nvPr/>
        </p:nvSpPr>
        <p:spPr>
          <a:xfrm>
            <a:off x="7969685" y="4739021"/>
            <a:ext cx="2089033" cy="523220"/>
          </a:xfrm>
          <a:prstGeom prst="rect">
            <a:avLst/>
          </a:prstGeom>
          <a:noFill/>
        </p:spPr>
        <p:txBody>
          <a:bodyPr wrap="none" rtlCol="0">
            <a:spAutoFit/>
          </a:bodyPr>
          <a:lstStyle/>
          <a:p>
            <a:r>
              <a:rPr lang="de-DE" sz="2800" dirty="0">
                <a:solidFill>
                  <a:schemeClr val="bg1"/>
                </a:solidFill>
                <a:latin typeface="Avenir Next LT Pro" panose="020B0504020202020204" pitchFamily="34" charset="0"/>
              </a:rPr>
              <a:t>Angeklagte</a:t>
            </a:r>
          </a:p>
        </p:txBody>
      </p:sp>
      <p:sp>
        <p:nvSpPr>
          <p:cNvPr id="20" name="Textfeld 19">
            <a:extLst>
              <a:ext uri="{FF2B5EF4-FFF2-40B4-BE49-F238E27FC236}">
                <a16:creationId xmlns:a16="http://schemas.microsoft.com/office/drawing/2014/main" id="{D87BC11A-1D29-9B0C-F277-5DC0183C1884}"/>
              </a:ext>
            </a:extLst>
          </p:cNvPr>
          <p:cNvSpPr txBox="1"/>
          <p:nvPr/>
        </p:nvSpPr>
        <p:spPr>
          <a:xfrm>
            <a:off x="8004410" y="5641582"/>
            <a:ext cx="1880451" cy="523220"/>
          </a:xfrm>
          <a:prstGeom prst="rect">
            <a:avLst/>
          </a:prstGeom>
          <a:noFill/>
        </p:spPr>
        <p:txBody>
          <a:bodyPr wrap="none" rtlCol="0">
            <a:spAutoFit/>
          </a:bodyPr>
          <a:lstStyle/>
          <a:p>
            <a:r>
              <a:rPr lang="de-DE" sz="2800" dirty="0">
                <a:solidFill>
                  <a:schemeClr val="bg1"/>
                </a:solidFill>
                <a:latin typeface="Avenir Next LT Pro" panose="020B0504020202020204" pitchFamily="34" charset="0"/>
              </a:rPr>
              <a:t>Verurteilte</a:t>
            </a:r>
          </a:p>
        </p:txBody>
      </p:sp>
      <p:cxnSp>
        <p:nvCxnSpPr>
          <p:cNvPr id="21" name="Gerader Verbinder 20">
            <a:extLst>
              <a:ext uri="{FF2B5EF4-FFF2-40B4-BE49-F238E27FC236}">
                <a16:creationId xmlns:a16="http://schemas.microsoft.com/office/drawing/2014/main" id="{567ECADF-4C49-EB5D-8976-89A3A607C8AA}"/>
              </a:ext>
            </a:extLst>
          </p:cNvPr>
          <p:cNvCxnSpPr/>
          <p:nvPr/>
        </p:nvCxnSpPr>
        <p:spPr>
          <a:xfrm>
            <a:off x="7973400" y="1745942"/>
            <a:ext cx="28258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Freihandform 39">
            <a:extLst>
              <a:ext uri="{FF2B5EF4-FFF2-40B4-BE49-F238E27FC236}">
                <a16:creationId xmlns:a16="http://schemas.microsoft.com/office/drawing/2014/main" id="{7EE8790E-28FD-6A9B-DB09-C1009E41E6B0}"/>
              </a:ext>
            </a:extLst>
          </p:cNvPr>
          <p:cNvSpPr/>
          <p:nvPr/>
        </p:nvSpPr>
        <p:spPr>
          <a:xfrm rot="2670293">
            <a:off x="10691439" y="1133736"/>
            <a:ext cx="1322920" cy="1315238"/>
          </a:xfrm>
          <a:custGeom>
            <a:avLst/>
            <a:gdLst>
              <a:gd name="connsiteX0" fmla="*/ 113872 w 1322920"/>
              <a:gd name="connsiteY0" fmla="*/ 112339 h 1315238"/>
              <a:gd name="connsiteX1" fmla="*/ 42111 w 1322920"/>
              <a:gd name="connsiteY1" fmla="*/ 283511 h 1315238"/>
              <a:gd name="connsiteX2" fmla="*/ 38911 w 1322920"/>
              <a:gd name="connsiteY2" fmla="*/ 1032119 h 1315238"/>
              <a:gd name="connsiteX3" fmla="*/ 280378 w 1322920"/>
              <a:gd name="connsiteY3" fmla="*/ 1275659 h 1315238"/>
              <a:gd name="connsiteX4" fmla="*/ 1037092 w 1322920"/>
              <a:gd name="connsiteY4" fmla="*/ 1278894 h 1315238"/>
              <a:gd name="connsiteX5" fmla="*/ 1280633 w 1322920"/>
              <a:gd name="connsiteY5" fmla="*/ 1037426 h 1315238"/>
              <a:gd name="connsiteX6" fmla="*/ 1283833 w 1322920"/>
              <a:gd name="connsiteY6" fmla="*/ 288819 h 1315238"/>
              <a:gd name="connsiteX7" fmla="*/ 1042365 w 1322920"/>
              <a:gd name="connsiteY7" fmla="*/ 45279 h 1315238"/>
              <a:gd name="connsiteX8" fmla="*/ 285651 w 1322920"/>
              <a:gd name="connsiteY8" fmla="*/ 42045 h 1315238"/>
              <a:gd name="connsiteX9" fmla="*/ 113872 w 1322920"/>
              <a:gd name="connsiteY9" fmla="*/ 112339 h 1315238"/>
              <a:gd name="connsiteX10" fmla="*/ 64205 w 1322920"/>
              <a:gd name="connsiteY10" fmla="*/ 64205 h 1315238"/>
              <a:gd name="connsiteX11" fmla="*/ 219211 w 1322920"/>
              <a:gd name="connsiteY11" fmla="*/ 0 h 1315238"/>
              <a:gd name="connsiteX12" fmla="*/ 1103709 w 1322920"/>
              <a:gd name="connsiteY12" fmla="*/ 0 h 1315238"/>
              <a:gd name="connsiteX13" fmla="*/ 1322920 w 1322920"/>
              <a:gd name="connsiteY13" fmla="*/ 219211 h 1315238"/>
              <a:gd name="connsiteX14" fmla="*/ 1322920 w 1322920"/>
              <a:gd name="connsiteY14" fmla="*/ 1096027 h 1315238"/>
              <a:gd name="connsiteX15" fmla="*/ 1103709 w 1322920"/>
              <a:gd name="connsiteY15" fmla="*/ 1315238 h 1315238"/>
              <a:gd name="connsiteX16" fmla="*/ 219211 w 1322920"/>
              <a:gd name="connsiteY16" fmla="*/ 1315238 h 1315238"/>
              <a:gd name="connsiteX17" fmla="*/ 0 w 1322920"/>
              <a:gd name="connsiteY17" fmla="*/ 1096027 h 1315238"/>
              <a:gd name="connsiteX18" fmla="*/ 0 w 1322920"/>
              <a:gd name="connsiteY18" fmla="*/ 219211 h 1315238"/>
              <a:gd name="connsiteX19" fmla="*/ 64205 w 1322920"/>
              <a:gd name="connsiteY19" fmla="*/ 64205 h 13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2920" h="1315238">
                <a:moveTo>
                  <a:pt x="113872" y="112339"/>
                </a:moveTo>
                <a:cubicBezTo>
                  <a:pt x="69800" y="156036"/>
                  <a:pt x="42398" y="216546"/>
                  <a:pt x="42111" y="283511"/>
                </a:cubicBezTo>
                <a:lnTo>
                  <a:pt x="38911" y="1032119"/>
                </a:lnTo>
                <a:cubicBezTo>
                  <a:pt x="38339" y="1166050"/>
                  <a:pt x="146448" y="1275087"/>
                  <a:pt x="280378" y="1275659"/>
                </a:cubicBezTo>
                <a:lnTo>
                  <a:pt x="1037092" y="1278894"/>
                </a:lnTo>
                <a:cubicBezTo>
                  <a:pt x="1171023" y="1279466"/>
                  <a:pt x="1280061" y="1171357"/>
                  <a:pt x="1280633" y="1037426"/>
                </a:cubicBezTo>
                <a:lnTo>
                  <a:pt x="1283833" y="288819"/>
                </a:lnTo>
                <a:cubicBezTo>
                  <a:pt x="1284406" y="154889"/>
                  <a:pt x="1176296" y="45852"/>
                  <a:pt x="1042365" y="45279"/>
                </a:cubicBezTo>
                <a:lnTo>
                  <a:pt x="285651" y="42045"/>
                </a:lnTo>
                <a:cubicBezTo>
                  <a:pt x="218686" y="41758"/>
                  <a:pt x="157944" y="68642"/>
                  <a:pt x="113872" y="112339"/>
                </a:cubicBezTo>
                <a:close/>
                <a:moveTo>
                  <a:pt x="64205" y="64205"/>
                </a:moveTo>
                <a:cubicBezTo>
                  <a:pt x="103875" y="24536"/>
                  <a:pt x="158677" y="0"/>
                  <a:pt x="219211" y="0"/>
                </a:cubicBezTo>
                <a:lnTo>
                  <a:pt x="1103709" y="0"/>
                </a:lnTo>
                <a:cubicBezTo>
                  <a:pt x="1224776" y="0"/>
                  <a:pt x="1322920" y="98144"/>
                  <a:pt x="1322920" y="219211"/>
                </a:cubicBezTo>
                <a:lnTo>
                  <a:pt x="1322920" y="1096027"/>
                </a:lnTo>
                <a:cubicBezTo>
                  <a:pt x="1322920" y="1217094"/>
                  <a:pt x="1224776" y="1315238"/>
                  <a:pt x="1103709" y="1315238"/>
                </a:cubicBezTo>
                <a:lnTo>
                  <a:pt x="219211" y="1315238"/>
                </a:lnTo>
                <a:cubicBezTo>
                  <a:pt x="98144" y="1315238"/>
                  <a:pt x="0" y="1217094"/>
                  <a:pt x="0" y="1096027"/>
                </a:cubicBezTo>
                <a:lnTo>
                  <a:pt x="0" y="219211"/>
                </a:lnTo>
                <a:cubicBezTo>
                  <a:pt x="0" y="158678"/>
                  <a:pt x="24536" y="103875"/>
                  <a:pt x="64205" y="6420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31">
            <a:extLst>
              <a:ext uri="{FF2B5EF4-FFF2-40B4-BE49-F238E27FC236}">
                <a16:creationId xmlns:a16="http://schemas.microsoft.com/office/drawing/2014/main" id="{A8BD3770-4559-E95F-5B14-1FDE3518D2DE}"/>
              </a:ext>
            </a:extLst>
          </p:cNvPr>
          <p:cNvSpPr/>
          <p:nvPr/>
        </p:nvSpPr>
        <p:spPr>
          <a:xfrm rot="2684988">
            <a:off x="10814089" y="1251200"/>
            <a:ext cx="1077623" cy="1081317"/>
          </a:xfrm>
          <a:prstGeom prst="roundRect">
            <a:avLst>
              <a:gd name="adj" fmla="val 19658"/>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7" name="Textfeld 26">
            <a:extLst>
              <a:ext uri="{FF2B5EF4-FFF2-40B4-BE49-F238E27FC236}">
                <a16:creationId xmlns:a16="http://schemas.microsoft.com/office/drawing/2014/main" id="{1721F3A1-2760-37E1-5221-7677E78ED350}"/>
              </a:ext>
            </a:extLst>
          </p:cNvPr>
          <p:cNvSpPr txBox="1"/>
          <p:nvPr/>
        </p:nvSpPr>
        <p:spPr>
          <a:xfrm>
            <a:off x="8265418" y="1358481"/>
            <a:ext cx="2339295" cy="400110"/>
          </a:xfrm>
          <a:prstGeom prst="rect">
            <a:avLst/>
          </a:prstGeom>
          <a:noFill/>
        </p:spPr>
        <p:txBody>
          <a:bodyPr wrap="none" rtlCol="0">
            <a:spAutoFit/>
          </a:bodyPr>
          <a:lstStyle/>
          <a:p>
            <a:r>
              <a:rPr lang="de-DE" sz="2000" dirty="0">
                <a:solidFill>
                  <a:schemeClr val="bg1"/>
                </a:solidFill>
                <a:latin typeface="Avenir Next LT Pro" panose="020B0504020202020204" pitchFamily="34" charset="0"/>
              </a:rPr>
              <a:t>Legalbezeichnung</a:t>
            </a:r>
          </a:p>
        </p:txBody>
      </p:sp>
      <p:sp>
        <p:nvSpPr>
          <p:cNvPr id="28" name="Textfeld 27">
            <a:extLst>
              <a:ext uri="{FF2B5EF4-FFF2-40B4-BE49-F238E27FC236}">
                <a16:creationId xmlns:a16="http://schemas.microsoft.com/office/drawing/2014/main" id="{FB8B9F2B-5D40-BB15-CFCD-5AEC480FC142}"/>
              </a:ext>
            </a:extLst>
          </p:cNvPr>
          <p:cNvSpPr txBox="1"/>
          <p:nvPr/>
        </p:nvSpPr>
        <p:spPr>
          <a:xfrm>
            <a:off x="10663291" y="1561276"/>
            <a:ext cx="1452898" cy="369332"/>
          </a:xfrm>
          <a:prstGeom prst="rect">
            <a:avLst/>
          </a:prstGeom>
          <a:noFill/>
        </p:spPr>
        <p:txBody>
          <a:bodyPr wrap="none" rtlCol="0">
            <a:spAutoFit/>
          </a:bodyPr>
          <a:lstStyle/>
          <a:p>
            <a:r>
              <a:rPr lang="de-DE" b="1" dirty="0">
                <a:latin typeface="Avenir Next LT Pro" panose="020B0504020202020204" pitchFamily="34" charset="0"/>
              </a:rPr>
              <a:t>§ 157 StPO</a:t>
            </a:r>
          </a:p>
        </p:txBody>
      </p:sp>
      <p:sp>
        <p:nvSpPr>
          <p:cNvPr id="3" name="Textfeld 2">
            <a:extLst>
              <a:ext uri="{FF2B5EF4-FFF2-40B4-BE49-F238E27FC236}">
                <a16:creationId xmlns:a16="http://schemas.microsoft.com/office/drawing/2014/main" id="{4112963F-5624-D19F-A439-E5F0D4D24A39}"/>
              </a:ext>
            </a:extLst>
          </p:cNvPr>
          <p:cNvSpPr txBox="1"/>
          <p:nvPr/>
        </p:nvSpPr>
        <p:spPr>
          <a:xfrm>
            <a:off x="375124" y="201197"/>
            <a:ext cx="4791752" cy="461665"/>
          </a:xfrm>
          <a:prstGeom prst="rect">
            <a:avLst/>
          </a:prstGeom>
          <a:noFill/>
        </p:spPr>
        <p:txBody>
          <a:bodyPr wrap="square" rtlCol="0">
            <a:spAutoFit/>
          </a:bodyPr>
          <a:lstStyle/>
          <a:p>
            <a:r>
              <a:rPr lang="de-DE" sz="2400" dirty="0">
                <a:solidFill>
                  <a:schemeClr val="bg1"/>
                </a:solidFill>
                <a:latin typeface="+mj-lt"/>
              </a:rPr>
              <a:t>Ablauf eines Strafverfahrens</a:t>
            </a:r>
          </a:p>
        </p:txBody>
      </p:sp>
      <p:sp>
        <p:nvSpPr>
          <p:cNvPr id="4" name="Rechteck 3">
            <a:extLst>
              <a:ext uri="{FF2B5EF4-FFF2-40B4-BE49-F238E27FC236}">
                <a16:creationId xmlns:a16="http://schemas.microsoft.com/office/drawing/2014/main" id="{6F03157F-1556-F615-1669-6F263CB9D4E7}"/>
              </a:ext>
            </a:extLst>
          </p:cNvPr>
          <p:cNvSpPr/>
          <p:nvPr/>
        </p:nvSpPr>
        <p:spPr>
          <a:xfrm>
            <a:off x="260000" y="14541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r Verbinder 4">
            <a:extLst>
              <a:ext uri="{FF2B5EF4-FFF2-40B4-BE49-F238E27FC236}">
                <a16:creationId xmlns:a16="http://schemas.microsoft.com/office/drawing/2014/main" id="{FE2C2788-7667-D374-9CB5-65F11ACD297C}"/>
              </a:ext>
            </a:extLst>
          </p:cNvPr>
          <p:cNvCxnSpPr>
            <a:cxnSpLocks/>
          </p:cNvCxnSpPr>
          <p:nvPr/>
        </p:nvCxnSpPr>
        <p:spPr>
          <a:xfrm>
            <a:off x="407543" y="687595"/>
            <a:ext cx="394788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541415"/>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left)">
                                      <p:cBhvr>
                                        <p:cTn id="20" dur="500"/>
                                        <p:tgtEl>
                                          <p:spTgt spid="51"/>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500"/>
                                        <p:tgtEl>
                                          <p:spTgt spid="6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left)">
                                      <p:cBhvr>
                                        <p:cTn id="50" dur="500"/>
                                        <p:tgtEl>
                                          <p:spTgt spid="45"/>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500"/>
                                        <p:tgtEl>
                                          <p:spTgt spid="5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left)">
                                      <p:cBhvr>
                                        <p:cTn id="63" dur="500"/>
                                        <p:tgtEl>
                                          <p:spTgt spid="57"/>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5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par>
                                <p:cTn id="88" presetID="53" presetClass="entr" presetSubtype="16" fill="hold" grpId="0" nodeType="withEffect">
                                  <p:stCondLst>
                                    <p:cond delay="25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Effect transition="in" filter="fade">
                                      <p:cBhvr>
                                        <p:cTn id="92" dur="500"/>
                                        <p:tgtEl>
                                          <p:spTgt spid="27"/>
                                        </p:tgtEl>
                                      </p:cBhvr>
                                    </p:animEffect>
                                  </p:childTnLst>
                                </p:cTn>
                              </p:par>
                              <p:par>
                                <p:cTn id="93" presetID="53" presetClass="entr" presetSubtype="16" fill="hold" grpId="0" nodeType="withEffect">
                                  <p:stCondLst>
                                    <p:cond delay="250"/>
                                  </p:stCondLst>
                                  <p:childTnLst>
                                    <p:set>
                                      <p:cBhvr>
                                        <p:cTn id="94" dur="1" fill="hold">
                                          <p:stCondLst>
                                            <p:cond delay="0"/>
                                          </p:stCondLst>
                                        </p:cTn>
                                        <p:tgtEl>
                                          <p:spTgt spid="28"/>
                                        </p:tgtEl>
                                        <p:attrNameLst>
                                          <p:attrName>style.visibility</p:attrName>
                                        </p:attrNameLst>
                                      </p:cBhvr>
                                      <p:to>
                                        <p:strVal val="visible"/>
                                      </p:to>
                                    </p:set>
                                    <p:anim calcmode="lin" valueType="num">
                                      <p:cBhvr>
                                        <p:cTn id="95" dur="500" fill="hold"/>
                                        <p:tgtEl>
                                          <p:spTgt spid="28"/>
                                        </p:tgtEl>
                                        <p:attrNameLst>
                                          <p:attrName>ppt_w</p:attrName>
                                        </p:attrNameLst>
                                      </p:cBhvr>
                                      <p:tavLst>
                                        <p:tav tm="0">
                                          <p:val>
                                            <p:fltVal val="0"/>
                                          </p:val>
                                        </p:tav>
                                        <p:tav tm="100000">
                                          <p:val>
                                            <p:strVal val="#ppt_w"/>
                                          </p:val>
                                        </p:tav>
                                      </p:tavLst>
                                    </p:anim>
                                    <p:anim calcmode="lin" valueType="num">
                                      <p:cBhvr>
                                        <p:cTn id="96" dur="500" fill="hold"/>
                                        <p:tgtEl>
                                          <p:spTgt spid="28"/>
                                        </p:tgtEl>
                                        <p:attrNameLst>
                                          <p:attrName>ppt_h</p:attrName>
                                        </p:attrNameLst>
                                      </p:cBhvr>
                                      <p:tavLst>
                                        <p:tav tm="0">
                                          <p:val>
                                            <p:fltVal val="0"/>
                                          </p:val>
                                        </p:tav>
                                        <p:tav tm="100000">
                                          <p:val>
                                            <p:strVal val="#ppt_h"/>
                                          </p:val>
                                        </p:tav>
                                      </p:tavLst>
                                    </p:anim>
                                    <p:animEffect transition="in" filter="fade">
                                      <p:cBhvr>
                                        <p:cTn id="97" dur="500"/>
                                        <p:tgtEl>
                                          <p:spTgt spid="28"/>
                                        </p:tgtEl>
                                      </p:cBhvr>
                                    </p:animEffect>
                                  </p:childTnLst>
                                </p:cTn>
                              </p:par>
                            </p:childTnLst>
                          </p:cTn>
                        </p:par>
                        <p:par>
                          <p:cTn id="98" fill="hold">
                            <p:stCondLst>
                              <p:cond delay="750"/>
                            </p:stCondLst>
                            <p:childTnLst>
                              <p:par>
                                <p:cTn id="99" presetID="53" presetClass="entr" presetSubtype="16"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500" fill="hold"/>
                                        <p:tgtEl>
                                          <p:spTgt spid="22"/>
                                        </p:tgtEl>
                                        <p:attrNameLst>
                                          <p:attrName>ppt_w</p:attrName>
                                        </p:attrNameLst>
                                      </p:cBhvr>
                                      <p:tavLst>
                                        <p:tav tm="0">
                                          <p:val>
                                            <p:fltVal val="0"/>
                                          </p:val>
                                        </p:tav>
                                        <p:tav tm="100000">
                                          <p:val>
                                            <p:strVal val="#ppt_w"/>
                                          </p:val>
                                        </p:tav>
                                      </p:tavLst>
                                    </p:anim>
                                    <p:anim calcmode="lin" valueType="num">
                                      <p:cBhvr>
                                        <p:cTn id="102" dur="500" fill="hold"/>
                                        <p:tgtEl>
                                          <p:spTgt spid="22"/>
                                        </p:tgtEl>
                                        <p:attrNameLst>
                                          <p:attrName>ppt_h</p:attrName>
                                        </p:attrNameLst>
                                      </p:cBhvr>
                                      <p:tavLst>
                                        <p:tav tm="0">
                                          <p:val>
                                            <p:fltVal val="0"/>
                                          </p:val>
                                        </p:tav>
                                        <p:tav tm="100000">
                                          <p:val>
                                            <p:strVal val="#ppt_h"/>
                                          </p:val>
                                        </p:tav>
                                      </p:tavLst>
                                    </p:anim>
                                    <p:animEffect transition="in" filter="fade">
                                      <p:cBhvr>
                                        <p:cTn id="103" dur="500"/>
                                        <p:tgtEl>
                                          <p:spTgt spid="22"/>
                                        </p:tgtEl>
                                      </p:cBhvr>
                                    </p:animEffect>
                                  </p:childTnLst>
                                </p:cTn>
                              </p:par>
                            </p:childTnLst>
                          </p:cTn>
                        </p:par>
                        <p:par>
                          <p:cTn id="104" fill="hold">
                            <p:stCondLst>
                              <p:cond delay="1250"/>
                            </p:stCondLst>
                            <p:childTnLst>
                              <p:par>
                                <p:cTn id="105" presetID="2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right)">
                                      <p:cBhvr>
                                        <p:cTn id="107" dur="500"/>
                                        <p:tgtEl>
                                          <p:spTgt spid="21"/>
                                        </p:tgtEl>
                                      </p:cBhvr>
                                    </p:animEffect>
                                  </p:childTnLst>
                                </p:cTn>
                              </p:par>
                            </p:childTnLst>
                          </p:cTn>
                        </p:par>
                        <p:par>
                          <p:cTn id="108" fill="hold">
                            <p:stCondLst>
                              <p:cond delay="1750"/>
                            </p:stCondLst>
                            <p:childTnLst>
                              <p:par>
                                <p:cTn id="109" presetID="22" presetClass="entr" presetSubtype="1" fill="hold" nodeType="after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wipe(up)">
                                      <p:cBhvr>
                                        <p:cTn id="111" dur="500"/>
                                        <p:tgtEl>
                                          <p:spTgt spid="1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wipe(left)">
                                      <p:cBhvr>
                                        <p:cTn id="114" dur="500"/>
                                        <p:tgtEl>
                                          <p:spTgt spid="14"/>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wipe(left)">
                                      <p:cBhvr>
                                        <p:cTn id="117" dur="500"/>
                                        <p:tgtEl>
                                          <p:spTgt spid="16"/>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wipe(left)">
                                      <p:cBhvr>
                                        <p:cTn id="120" dur="500"/>
                                        <p:tgtEl>
                                          <p:spTgt spid="17"/>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8"/>
                                        </p:tgtEl>
                                        <p:attrNameLst>
                                          <p:attrName>style.visibility</p:attrName>
                                        </p:attrNameLst>
                                      </p:cBhvr>
                                      <p:to>
                                        <p:strVal val="visible"/>
                                      </p:to>
                                    </p:set>
                                    <p:animEffect transition="in" filter="wipe(left)">
                                      <p:cBhvr>
                                        <p:cTn id="123" dur="500"/>
                                        <p:tgtEl>
                                          <p:spTgt spid="18"/>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left)">
                                      <p:cBhvr>
                                        <p:cTn id="1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0" grpId="0" animBg="1"/>
      <p:bldP spid="51" grpId="0" animBg="1"/>
      <p:bldP spid="53" grpId="0" animBg="1"/>
      <p:bldP spid="54" grpId="0" animBg="1"/>
      <p:bldP spid="49" grpId="0" animBg="1"/>
      <p:bldP spid="40" grpId="0" animBg="1"/>
      <p:bldP spid="41" grpId="0" animBg="1"/>
      <p:bldP spid="42" grpId="0" animBg="1"/>
      <p:bldP spid="43" grpId="0" animBg="1"/>
      <p:bldP spid="45" grpId="0" animBg="1"/>
      <p:bldP spid="47" grpId="0" animBg="1"/>
      <p:bldP spid="32" grpId="0" animBg="1"/>
      <p:bldP spid="57" grpId="0" animBg="1"/>
      <p:bldP spid="58" grpId="0" animBg="1"/>
      <p:bldP spid="61" grpId="0" animBg="1"/>
      <p:bldP spid="62" grpId="0" animBg="1"/>
      <p:bldP spid="14" grpId="0"/>
      <p:bldP spid="16" grpId="0"/>
      <p:bldP spid="17" grpId="0"/>
      <p:bldP spid="18" grpId="0"/>
      <p:bldP spid="20" grpId="0"/>
      <p:bldP spid="22" grpId="0" animBg="1"/>
      <p:bldP spid="23" grpId="0" animBg="1"/>
      <p:bldP spid="27"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Voraussetzung:</a:t>
            </a:r>
          </a:p>
          <a:p>
            <a:pPr marL="742950" lvl="1" indent="-285750">
              <a:buFont typeface="Arial" panose="020B0604020202020204" pitchFamily="34" charset="0"/>
              <a:buChar char="•"/>
            </a:pPr>
            <a:r>
              <a:rPr lang="de-DE" dirty="0">
                <a:solidFill>
                  <a:schemeClr val="tx1"/>
                </a:solidFill>
              </a:rPr>
              <a:t>Rechtskräftiger Bußgeldbescheid</a:t>
            </a:r>
          </a:p>
          <a:p>
            <a:pPr marL="742950" lvl="1" indent="-285750">
              <a:buFont typeface="Arial" panose="020B0604020202020204" pitchFamily="34" charset="0"/>
              <a:buChar char="•"/>
            </a:pPr>
            <a:r>
              <a:rPr lang="de-DE" dirty="0">
                <a:solidFill>
                  <a:schemeClr val="tx1"/>
                </a:solidFill>
              </a:rPr>
              <a:t>Keine Zahlung des Betroffenen</a:t>
            </a:r>
          </a:p>
          <a:p>
            <a:r>
              <a:rPr lang="de-DE" dirty="0">
                <a:solidFill>
                  <a:schemeClr val="tx1"/>
                </a:solidFill>
                <a:highlight>
                  <a:srgbClr val="FFC000"/>
                </a:highlight>
              </a:rPr>
              <a:t>Ablauf:</a:t>
            </a:r>
          </a:p>
          <a:p>
            <a:pPr marL="800100" lvl="1" indent="-342900">
              <a:buFont typeface="+mj-lt"/>
              <a:buAutoNum type="arabicPeriod"/>
            </a:pPr>
            <a:r>
              <a:rPr lang="de-DE" dirty="0">
                <a:solidFill>
                  <a:schemeClr val="tx1"/>
                </a:solidFill>
              </a:rPr>
              <a:t>Antrag</a:t>
            </a:r>
          </a:p>
          <a:p>
            <a:pPr marL="800100" lvl="1" indent="-342900">
              <a:buFont typeface="+mj-lt"/>
              <a:buAutoNum type="arabicPeriod"/>
            </a:pPr>
            <a:r>
              <a:rPr lang="de-DE" dirty="0">
                <a:solidFill>
                  <a:schemeClr val="tx1"/>
                </a:solidFill>
              </a:rPr>
              <a:t>Anordnung</a:t>
            </a:r>
          </a:p>
          <a:p>
            <a:pPr marL="800100" lvl="1" indent="-342900">
              <a:buFont typeface="+mj-lt"/>
              <a:buAutoNum type="arabicPeriod"/>
            </a:pPr>
            <a:r>
              <a:rPr lang="de-DE" dirty="0">
                <a:solidFill>
                  <a:schemeClr val="tx1"/>
                </a:solidFill>
              </a:rPr>
              <a:t>Vollstreckung</a:t>
            </a:r>
          </a:p>
          <a:p>
            <a:r>
              <a:rPr lang="de-DE" dirty="0">
                <a:solidFill>
                  <a:schemeClr val="tx1"/>
                </a:solidFill>
                <a:highlight>
                  <a:srgbClr val="99FFCC"/>
                </a:highlight>
              </a:rPr>
              <a:t>Dauer:</a:t>
            </a:r>
          </a:p>
          <a:p>
            <a:pPr marL="742950" lvl="1" indent="-285750">
              <a:buFont typeface="Arial" panose="020B0604020202020204" pitchFamily="34" charset="0"/>
              <a:buChar char="•"/>
            </a:pPr>
            <a:r>
              <a:rPr lang="de-DE" dirty="0">
                <a:solidFill>
                  <a:schemeClr val="tx1"/>
                </a:solidFill>
              </a:rPr>
              <a:t>Nicht mehr als sechs Wochen</a:t>
            </a:r>
          </a:p>
          <a:p>
            <a:pPr marL="742950" lvl="1" indent="-285750">
              <a:buFont typeface="Arial" panose="020B0604020202020204" pitchFamily="34" charset="0"/>
              <a:buChar char="•"/>
            </a:pPr>
            <a:r>
              <a:rPr lang="de-DE" dirty="0">
                <a:solidFill>
                  <a:schemeClr val="tx1"/>
                </a:solidFill>
              </a:rPr>
              <a:t>Bei mehreren Anträgen, nicht mehr als drei Monate</a:t>
            </a:r>
          </a:p>
          <a:p>
            <a:pPr marL="742950" lvl="1" indent="-285750">
              <a:buFont typeface="Arial" panose="020B0604020202020204" pitchFamily="34" charset="0"/>
              <a:buChar char="•"/>
            </a:pPr>
            <a:r>
              <a:rPr lang="de-DE" dirty="0">
                <a:solidFill>
                  <a:srgbClr val="C00000"/>
                </a:solidFill>
              </a:rPr>
              <a:t>Wegen desselben Betrages darf die E-Haft nicht wiederholt werden!</a:t>
            </a:r>
          </a:p>
          <a:p>
            <a:r>
              <a:rPr lang="de-DE" dirty="0">
                <a:solidFill>
                  <a:schemeClr val="tx1"/>
                </a:solidFill>
                <a:highlight>
                  <a:srgbClr val="83CBEB"/>
                </a:highlight>
              </a:rPr>
              <a:t>Lösung:</a:t>
            </a:r>
          </a:p>
          <a:p>
            <a:pPr marL="742950" lvl="1" indent="-285750">
              <a:buFont typeface="Arial" panose="020B0604020202020204" pitchFamily="34" charset="0"/>
              <a:buChar char="•"/>
            </a:pPr>
            <a:r>
              <a:rPr lang="de-DE" dirty="0">
                <a:solidFill>
                  <a:schemeClr val="tx1"/>
                </a:solidFill>
              </a:rPr>
              <a:t>Zahlung der Geldbuße bedeutet immer sofortige Antragsrücknahme</a:t>
            </a: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Das E-Haft- Verfahren</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3" y="1414510"/>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8" y="597143"/>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95 ff OwiG</a:t>
            </a:r>
          </a:p>
        </p:txBody>
      </p:sp>
    </p:spTree>
    <p:extLst>
      <p:ext uri="{BB962C8B-B14F-4D97-AF65-F5344CB8AC3E}">
        <p14:creationId xmlns:p14="http://schemas.microsoft.com/office/powerpoint/2010/main" val="1405142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left)">
                                      <p:cBhvr>
                                        <p:cTn id="39" dur="500"/>
                                        <p:tgtEl>
                                          <p:spTgt spid="4">
                                            <p:txEl>
                                              <p:pRg st="3" end="3"/>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left)">
                                      <p:cBhvr>
                                        <p:cTn id="43" dur="500"/>
                                        <p:tgtEl>
                                          <p:spTgt spid="4">
                                            <p:txEl>
                                              <p:pRg st="4" end="4"/>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wipe(left)">
                                      <p:cBhvr>
                                        <p:cTn id="46" dur="500"/>
                                        <p:tgtEl>
                                          <p:spTgt spid="4">
                                            <p:txEl>
                                              <p:pRg st="5" end="5"/>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wipe(left)">
                                      <p:cBhvr>
                                        <p:cTn id="49" dur="50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wipe(left)">
                                      <p:cBhvr>
                                        <p:cTn id="58" dur="500"/>
                                        <p:tgtEl>
                                          <p:spTgt spid="4">
                                            <p:txEl>
                                              <p:pRg st="8" end="8"/>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wipe(left)">
                                      <p:cBhvr>
                                        <p:cTn id="61" dur="500"/>
                                        <p:tgtEl>
                                          <p:spTgt spid="4">
                                            <p:txEl>
                                              <p:pRg st="9" end="9"/>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4">
                                            <p:txEl>
                                              <p:pRg st="10" end="10"/>
                                            </p:txEl>
                                          </p:spTgt>
                                        </p:tgtEl>
                                        <p:attrNameLst>
                                          <p:attrName>style.visibility</p:attrName>
                                        </p:attrNameLst>
                                      </p:cBhvr>
                                      <p:to>
                                        <p:strVal val="visible"/>
                                      </p:to>
                                    </p:set>
                                    <p:animEffect transition="in" filter="wipe(left)">
                                      <p:cBhvr>
                                        <p:cTn id="64" dur="500"/>
                                        <p:tgtEl>
                                          <p:spTgt spid="4">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Effect transition="in" filter="wipe(left)">
                                      <p:cBhvr>
                                        <p:cTn id="69" dur="500"/>
                                        <p:tgtEl>
                                          <p:spTgt spid="4">
                                            <p:txEl>
                                              <p:pRg st="11" end="11"/>
                                            </p:txEl>
                                          </p:spTgt>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Effect transition="in" filter="wipe(left)">
                                      <p:cBhvr>
                                        <p:cTn id="7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Begriffsbestimmung:</a:t>
            </a:r>
          </a:p>
          <a:p>
            <a:pPr marL="742950" lvl="1" indent="-285750">
              <a:buFont typeface="Arial" panose="020B0604020202020204" pitchFamily="34" charset="0"/>
              <a:buChar char="•"/>
            </a:pPr>
            <a:r>
              <a:rPr lang="de-DE" dirty="0">
                <a:solidFill>
                  <a:schemeClr val="tx1"/>
                </a:solidFill>
              </a:rPr>
              <a:t>Jugendlicher = zur Tatzeit vierzehn aber noch nicht achtzehn</a:t>
            </a:r>
          </a:p>
          <a:p>
            <a:pPr marL="742950" lvl="1" indent="-285750">
              <a:buFont typeface="Arial" panose="020B0604020202020204" pitchFamily="34" charset="0"/>
              <a:buChar char="•"/>
            </a:pPr>
            <a:r>
              <a:rPr lang="de-DE" dirty="0">
                <a:solidFill>
                  <a:schemeClr val="tx1"/>
                </a:solidFill>
              </a:rPr>
              <a:t>Heranwachsender = zur Tatzeit achtzehn aber noch nicht einundzwanzig</a:t>
            </a:r>
          </a:p>
          <a:p>
            <a:r>
              <a:rPr lang="de-DE" dirty="0">
                <a:solidFill>
                  <a:schemeClr val="tx1"/>
                </a:solidFill>
                <a:highlight>
                  <a:srgbClr val="FFC000"/>
                </a:highlight>
              </a:rPr>
              <a:t>Ziel des Jugendstrafrechtes:</a:t>
            </a:r>
          </a:p>
          <a:p>
            <a:pPr marL="800100" lvl="1" indent="-342900">
              <a:buFont typeface="Arial" panose="020B0604020202020204" pitchFamily="34" charset="0"/>
              <a:buChar char="•"/>
            </a:pPr>
            <a:r>
              <a:rPr lang="de-DE" dirty="0">
                <a:solidFill>
                  <a:schemeClr val="tx1"/>
                </a:solidFill>
              </a:rPr>
              <a:t>Geistliche und sittliche Entwicklung</a:t>
            </a:r>
          </a:p>
          <a:p>
            <a:pPr marL="800100" lvl="1" indent="-342900">
              <a:buFont typeface="Arial" panose="020B0604020202020204" pitchFamily="34" charset="0"/>
              <a:buChar char="•"/>
            </a:pPr>
            <a:r>
              <a:rPr lang="de-DE" dirty="0">
                <a:solidFill>
                  <a:schemeClr val="tx1"/>
                </a:solidFill>
              </a:rPr>
              <a:t>Entgegenwirken neuer Straftaten</a:t>
            </a:r>
          </a:p>
          <a:p>
            <a:r>
              <a:rPr lang="de-DE" dirty="0">
                <a:solidFill>
                  <a:schemeClr val="tx1"/>
                </a:solidFill>
                <a:highlight>
                  <a:srgbClr val="99FFCC"/>
                </a:highlight>
              </a:rPr>
              <a:t>Strafmaß:</a:t>
            </a:r>
          </a:p>
          <a:p>
            <a:pPr marL="742950" lvl="1" indent="-285750">
              <a:buFont typeface="Arial" panose="020B0604020202020204" pitchFamily="34" charset="0"/>
              <a:buChar char="•"/>
            </a:pPr>
            <a:r>
              <a:rPr lang="de-DE" dirty="0">
                <a:solidFill>
                  <a:schemeClr val="tx1"/>
                </a:solidFill>
              </a:rPr>
              <a:t>Mindestmaß der Jugendstrafe sechs Monate</a:t>
            </a:r>
          </a:p>
          <a:p>
            <a:pPr marL="742950" lvl="1" indent="-285750">
              <a:buFont typeface="Arial" panose="020B0604020202020204" pitchFamily="34" charset="0"/>
              <a:buChar char="•"/>
            </a:pPr>
            <a:r>
              <a:rPr lang="de-DE" dirty="0">
                <a:solidFill>
                  <a:schemeClr val="tx1"/>
                </a:solidFill>
              </a:rPr>
              <a:t>Höchstmaß der Jugendstrafe zehn Jahre</a:t>
            </a:r>
          </a:p>
          <a:p>
            <a:r>
              <a:rPr lang="de-DE" dirty="0">
                <a:solidFill>
                  <a:schemeClr val="tx1"/>
                </a:solidFill>
                <a:highlight>
                  <a:srgbClr val="83CBEB"/>
                </a:highlight>
              </a:rPr>
              <a:t>Besonderheiten im Jugendverfahren:</a:t>
            </a:r>
          </a:p>
          <a:p>
            <a:pPr marL="742950" lvl="1" indent="-285750">
              <a:buFont typeface="Arial" panose="020B0604020202020204" pitchFamily="34" charset="0"/>
              <a:buChar char="•"/>
            </a:pPr>
            <a:r>
              <a:rPr lang="de-DE" dirty="0">
                <a:solidFill>
                  <a:schemeClr val="tx1"/>
                </a:solidFill>
              </a:rPr>
              <a:t>Kein Strafbefehlsverfahren, Adhäsionsverfahren, Privatklageverfahren möglich</a:t>
            </a:r>
          </a:p>
          <a:p>
            <a:pPr marL="742950" lvl="1" indent="-285750">
              <a:buFont typeface="Arial" panose="020B0604020202020204" pitchFamily="34" charset="0"/>
              <a:buChar char="•"/>
            </a:pPr>
            <a:r>
              <a:rPr lang="de-DE" dirty="0">
                <a:solidFill>
                  <a:schemeClr val="tx1"/>
                </a:solidFill>
              </a:rPr>
              <a:t>Verhandlungen sind nicht öffentlich!</a:t>
            </a:r>
          </a:p>
          <a:p>
            <a:pPr marL="742950" lvl="1" indent="-285750">
              <a:buFont typeface="Arial" panose="020B0604020202020204" pitchFamily="34" charset="0"/>
              <a:buChar char="•"/>
            </a:pPr>
            <a:r>
              <a:rPr lang="de-DE" dirty="0">
                <a:solidFill>
                  <a:schemeClr val="tx1"/>
                </a:solidFill>
              </a:rPr>
              <a:t>Untersuchungshaft nur, wenn keine Belastung durch den Vollzug droht</a:t>
            </a:r>
          </a:p>
          <a:p>
            <a:pPr marL="742950" lvl="1" indent="-285750">
              <a:buFont typeface="Arial" panose="020B0604020202020204" pitchFamily="34" charset="0"/>
              <a:buChar char="•"/>
            </a:pPr>
            <a:r>
              <a:rPr lang="de-DE" dirty="0">
                <a:solidFill>
                  <a:schemeClr val="tx1"/>
                </a:solidFill>
              </a:rPr>
              <a:t>Jugendgericht ist Vollstreckungsbehörde</a:t>
            </a: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Das Jugendverfahren</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3" y="1414510"/>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8" y="597143"/>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JGG</a:t>
            </a:r>
          </a:p>
        </p:txBody>
      </p:sp>
    </p:spTree>
    <p:extLst>
      <p:ext uri="{BB962C8B-B14F-4D97-AF65-F5344CB8AC3E}">
        <p14:creationId xmlns:p14="http://schemas.microsoft.com/office/powerpoint/2010/main" val="2304575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left)">
                                      <p:cBhvr>
                                        <p:cTn id="39" dur="500"/>
                                        <p:tgtEl>
                                          <p:spTgt spid="4">
                                            <p:txEl>
                                              <p:pRg st="3" end="3"/>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left)">
                                      <p:cBhvr>
                                        <p:cTn id="43" dur="500"/>
                                        <p:tgtEl>
                                          <p:spTgt spid="4">
                                            <p:txEl>
                                              <p:pRg st="4" end="4"/>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wipe(left)">
                                      <p:cBhvr>
                                        <p:cTn id="46" dur="500"/>
                                        <p:tgtEl>
                                          <p:spTgt spid="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wipe(left)">
                                      <p:cBhvr>
                                        <p:cTn id="51" dur="500"/>
                                        <p:tgtEl>
                                          <p:spTgt spid="4">
                                            <p:txEl>
                                              <p:pRg st="6" end="6"/>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wipe(left)">
                                      <p:cBhvr>
                                        <p:cTn id="55" dur="500"/>
                                        <p:tgtEl>
                                          <p:spTgt spid="4">
                                            <p:txEl>
                                              <p:pRg st="7" end="7"/>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wipe(left)">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wipe(left)">
                                      <p:cBhvr>
                                        <p:cTn id="63" dur="500"/>
                                        <p:tgtEl>
                                          <p:spTgt spid="4">
                                            <p:txEl>
                                              <p:pRg st="9" end="9"/>
                                            </p:txEl>
                                          </p:spTgt>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wipe(left)">
                                      <p:cBhvr>
                                        <p:cTn id="67" dur="500"/>
                                        <p:tgtEl>
                                          <p:spTgt spid="4">
                                            <p:txEl>
                                              <p:pRg st="10" end="10"/>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4">
                                            <p:txEl>
                                              <p:pRg st="11" end="11"/>
                                            </p:txEl>
                                          </p:spTgt>
                                        </p:tgtEl>
                                        <p:attrNameLst>
                                          <p:attrName>style.visibility</p:attrName>
                                        </p:attrNameLst>
                                      </p:cBhvr>
                                      <p:to>
                                        <p:strVal val="visible"/>
                                      </p:to>
                                    </p:set>
                                    <p:animEffect transition="in" filter="wipe(left)">
                                      <p:cBhvr>
                                        <p:cTn id="70" dur="500"/>
                                        <p:tgtEl>
                                          <p:spTgt spid="4">
                                            <p:txEl>
                                              <p:pRg st="11" end="11"/>
                                            </p:txEl>
                                          </p:spTgt>
                                        </p:tgtEl>
                                      </p:cBhvr>
                                    </p:animEffect>
                                  </p:childTnLst>
                                </p:cTn>
                              </p:par>
                              <p:par>
                                <p:cTn id="71" presetID="22" presetClass="entr" presetSubtype="8" fill="hold" nodeType="with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Effect transition="in" filter="wipe(left)">
                                      <p:cBhvr>
                                        <p:cTn id="73" dur="500"/>
                                        <p:tgtEl>
                                          <p:spTgt spid="4">
                                            <p:txEl>
                                              <p:pRg st="12" end="12"/>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4">
                                            <p:txEl>
                                              <p:pRg st="13" end="13"/>
                                            </p:txEl>
                                          </p:spTgt>
                                        </p:tgtEl>
                                        <p:attrNameLst>
                                          <p:attrName>style.visibility</p:attrName>
                                        </p:attrNameLst>
                                      </p:cBhvr>
                                      <p:to>
                                        <p:strVal val="visible"/>
                                      </p:to>
                                    </p:set>
                                    <p:animEffect transition="in" filter="wipe(left)">
                                      <p:cBhvr>
                                        <p:cTn id="76"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Der Jugendrichter § 39 JGG:</a:t>
            </a:r>
          </a:p>
          <a:p>
            <a:pPr marL="742950" lvl="1" indent="-285750">
              <a:buFont typeface="Arial" panose="020B0604020202020204" pitchFamily="34" charset="0"/>
              <a:buChar char="•"/>
            </a:pPr>
            <a:r>
              <a:rPr lang="de-DE" dirty="0">
                <a:solidFill>
                  <a:schemeClr val="tx1"/>
                </a:solidFill>
              </a:rPr>
              <a:t>Verfehlungen von Jugendlichen zuständig, wenn Erziehungsmaßregeln oder Zuchtmittel in Betracht kommen</a:t>
            </a:r>
          </a:p>
          <a:p>
            <a:pPr marL="742950" lvl="1" indent="-285750">
              <a:buFont typeface="Arial" panose="020B0604020202020204" pitchFamily="34" charset="0"/>
              <a:buChar char="•"/>
            </a:pPr>
            <a:r>
              <a:rPr lang="de-DE" dirty="0">
                <a:solidFill>
                  <a:schemeClr val="tx1"/>
                </a:solidFill>
              </a:rPr>
              <a:t>Keine Unterbringung</a:t>
            </a:r>
          </a:p>
          <a:p>
            <a:pPr marL="742950" lvl="1" indent="-285750">
              <a:buFont typeface="Arial" panose="020B0604020202020204" pitchFamily="34" charset="0"/>
              <a:buChar char="•"/>
            </a:pPr>
            <a:r>
              <a:rPr lang="de-DE" dirty="0">
                <a:solidFill>
                  <a:schemeClr val="tx1"/>
                </a:solidFill>
              </a:rPr>
              <a:t>Nicht mehr als ein Jahr Jugendstrafe</a:t>
            </a:r>
          </a:p>
          <a:p>
            <a:r>
              <a:rPr lang="de-DE" dirty="0">
                <a:solidFill>
                  <a:schemeClr val="tx1"/>
                </a:solidFill>
                <a:highlight>
                  <a:srgbClr val="83CBEB"/>
                </a:highlight>
              </a:rPr>
              <a:t>Das Jugendschöffengericht § 40 JGG:</a:t>
            </a:r>
          </a:p>
          <a:p>
            <a:pPr marL="742950" lvl="1" indent="-285750">
              <a:buFont typeface="Arial" panose="020B0604020202020204" pitchFamily="34" charset="0"/>
              <a:buChar char="•"/>
            </a:pPr>
            <a:r>
              <a:rPr lang="de-DE" dirty="0">
                <a:solidFill>
                  <a:schemeClr val="tx1"/>
                </a:solidFill>
              </a:rPr>
              <a:t>Für alles was nicht in die Zuständigkeit des Jugendrichters fällt</a:t>
            </a:r>
          </a:p>
          <a:p>
            <a:pPr marL="742950" lvl="1" indent="-285750">
              <a:buFont typeface="Arial" panose="020B0604020202020204" pitchFamily="34" charset="0"/>
              <a:buChar char="•"/>
            </a:pPr>
            <a:r>
              <a:rPr lang="de-DE" dirty="0">
                <a:solidFill>
                  <a:schemeClr val="tx1"/>
                </a:solidFill>
              </a:rPr>
              <a:t>Für alles für das die Jugendkammer nicht zuständig ist</a:t>
            </a:r>
          </a:p>
          <a:p>
            <a:r>
              <a:rPr lang="de-DE" dirty="0">
                <a:solidFill>
                  <a:schemeClr val="tx1"/>
                </a:solidFill>
                <a:highlight>
                  <a:srgbClr val="FFC000"/>
                </a:highlight>
              </a:rPr>
              <a:t>Die Jugendkammer § 41 JGG:</a:t>
            </a:r>
          </a:p>
          <a:p>
            <a:pPr marL="742950" lvl="1" indent="-285750">
              <a:buFont typeface="Arial" panose="020B0604020202020204" pitchFamily="34" charset="0"/>
              <a:buChar char="•"/>
            </a:pPr>
            <a:r>
              <a:rPr lang="de-DE" dirty="0">
                <a:solidFill>
                  <a:schemeClr val="tx1"/>
                </a:solidFill>
              </a:rPr>
              <a:t>Nach Nr. 1 – 5 zuständig</a:t>
            </a:r>
          </a:p>
          <a:p>
            <a:pPr marL="742950" lvl="1" indent="-285750">
              <a:buFont typeface="Arial" panose="020B0604020202020204" pitchFamily="34" charset="0"/>
              <a:buChar char="•"/>
            </a:pPr>
            <a:r>
              <a:rPr lang="de-DE" dirty="0">
                <a:solidFill>
                  <a:schemeClr val="tx1"/>
                </a:solidFill>
              </a:rPr>
              <a:t>Bei Berufungen zuständig</a:t>
            </a: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Zuständigkeiten</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397499"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3" y="1414510"/>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8" y="597143"/>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JGG</a:t>
            </a:r>
          </a:p>
        </p:txBody>
      </p:sp>
      <p:pic>
        <p:nvPicPr>
          <p:cNvPr id="12" name="Grafik 11">
            <a:extLst>
              <a:ext uri="{FF2B5EF4-FFF2-40B4-BE49-F238E27FC236}">
                <a16:creationId xmlns:a16="http://schemas.microsoft.com/office/drawing/2014/main" id="{86AC8582-3C09-AE2F-1B6D-98E7AF016F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2823" y="1570698"/>
            <a:ext cx="723210" cy="723210"/>
          </a:xfrm>
          <a:prstGeom prst="rect">
            <a:avLst/>
          </a:prstGeom>
        </p:spPr>
      </p:pic>
      <p:pic>
        <p:nvPicPr>
          <p:cNvPr id="13" name="Grafik 12">
            <a:extLst>
              <a:ext uri="{FF2B5EF4-FFF2-40B4-BE49-F238E27FC236}">
                <a16:creationId xmlns:a16="http://schemas.microsoft.com/office/drawing/2014/main" id="{58E5FD30-BD1D-7784-F73A-DE3F58EE75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36987" y="2978403"/>
            <a:ext cx="723211" cy="723211"/>
          </a:xfrm>
          <a:prstGeom prst="rect">
            <a:avLst/>
          </a:prstGeom>
        </p:spPr>
      </p:pic>
    </p:spTree>
    <p:extLst>
      <p:ext uri="{BB962C8B-B14F-4D97-AF65-F5344CB8AC3E}">
        <p14:creationId xmlns:p14="http://schemas.microsoft.com/office/powerpoint/2010/main" val="4137251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500"/>
                                        <p:tgtEl>
                                          <p:spTgt spid="4">
                                            <p:txEl>
                                              <p:pRg st="2" end="2"/>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left)">
                                      <p:cBhvr>
                                        <p:cTn id="45" dur="500"/>
                                        <p:tgtEl>
                                          <p:spTgt spid="4">
                                            <p:txEl>
                                              <p:pRg st="4" end="4"/>
                                            </p:txEl>
                                          </p:spTgt>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wipe(left)">
                                      <p:cBhvr>
                                        <p:cTn id="52" dur="500"/>
                                        <p:tgtEl>
                                          <p:spTgt spid="4">
                                            <p:txEl>
                                              <p:pRg st="5" end="5"/>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left)">
                                      <p:cBhvr>
                                        <p:cTn id="55" dur="500"/>
                                        <p:tgtEl>
                                          <p:spTgt spid="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wipe(left)">
                                      <p:cBhvr>
                                        <p:cTn id="60" dur="500"/>
                                        <p:tgtEl>
                                          <p:spTgt spid="4">
                                            <p:txEl>
                                              <p:pRg st="7" end="7"/>
                                            </p:txEl>
                                          </p:spTgt>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wipe(left)">
                                      <p:cBhvr>
                                        <p:cTn id="64" dur="500"/>
                                        <p:tgtEl>
                                          <p:spTgt spid="4">
                                            <p:txEl>
                                              <p:pRg st="8" end="8"/>
                                            </p:txEl>
                                          </p:spTgt>
                                        </p:tgtEl>
                                      </p:cBhvr>
                                    </p:animEffect>
                                  </p:childTnLst>
                                </p:cTn>
                              </p:par>
                              <p:par>
                                <p:cTn id="65" presetID="22" presetClass="entr" presetSubtype="8" fill="hold" nodeType="with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wipe(left)">
                                      <p:cBhvr>
                                        <p:cTn id="6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B4C92-85CB-2845-1C2A-D519222CA20E}"/>
              </a:ext>
            </a:extLst>
          </p:cNvPr>
          <p:cNvSpPr/>
          <p:nvPr/>
        </p:nvSpPr>
        <p:spPr>
          <a:xfrm>
            <a:off x="178718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710999D2-CA42-F7FA-B1C2-1DAFD78236A7}"/>
              </a:ext>
            </a:extLst>
          </p:cNvPr>
          <p:cNvSpPr/>
          <p:nvPr/>
        </p:nvSpPr>
        <p:spPr>
          <a:xfrm rot="5400000" flipV="1">
            <a:off x="150670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B381EEB-9AFC-CAA2-9CC3-7EAA4461ADBF}"/>
              </a:ext>
            </a:extLst>
          </p:cNvPr>
          <p:cNvSpPr/>
          <p:nvPr/>
        </p:nvSpPr>
        <p:spPr>
          <a:xfrm>
            <a:off x="191432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Voraussetzung:</a:t>
            </a:r>
          </a:p>
          <a:p>
            <a:pPr marL="742950" lvl="1" indent="-285750">
              <a:buFont typeface="Arial" panose="020B0604020202020204" pitchFamily="34" charset="0"/>
              <a:buChar char="•"/>
            </a:pPr>
            <a:r>
              <a:rPr lang="de-DE" dirty="0">
                <a:solidFill>
                  <a:schemeClr val="tx1"/>
                </a:solidFill>
              </a:rPr>
              <a:t>Mündlicher oder schriftlicher Antrag des Jugendstaatsanwaltes </a:t>
            </a:r>
          </a:p>
          <a:p>
            <a:r>
              <a:rPr lang="de-DE" dirty="0">
                <a:solidFill>
                  <a:schemeClr val="tx1"/>
                </a:solidFill>
                <a:highlight>
                  <a:srgbClr val="FFC000"/>
                </a:highlight>
              </a:rPr>
              <a:t>Ablehnungsgründe:</a:t>
            </a:r>
          </a:p>
          <a:p>
            <a:pPr marL="800100" lvl="1" indent="-342900">
              <a:buFont typeface="Arial" panose="020B0604020202020204" pitchFamily="34" charset="0"/>
              <a:buChar char="•"/>
            </a:pPr>
            <a:r>
              <a:rPr lang="de-DE" dirty="0">
                <a:solidFill>
                  <a:schemeClr val="tx1"/>
                </a:solidFill>
              </a:rPr>
              <a:t>Sache eignet sich nicht dazu</a:t>
            </a:r>
          </a:p>
          <a:p>
            <a:pPr marL="800100" lvl="1" indent="-342900">
              <a:buFont typeface="Arial" panose="020B0604020202020204" pitchFamily="34" charset="0"/>
              <a:buChar char="•"/>
            </a:pPr>
            <a:r>
              <a:rPr lang="de-DE" dirty="0">
                <a:solidFill>
                  <a:schemeClr val="tx1"/>
                </a:solidFill>
              </a:rPr>
              <a:t>Jugendstrafe steht im Raum</a:t>
            </a:r>
          </a:p>
          <a:p>
            <a:r>
              <a:rPr lang="de-DE" dirty="0">
                <a:solidFill>
                  <a:schemeClr val="tx1"/>
                </a:solidFill>
                <a:highlight>
                  <a:srgbClr val="99FFCC"/>
                </a:highlight>
              </a:rPr>
              <a:t>Ablauf:</a:t>
            </a:r>
          </a:p>
          <a:p>
            <a:pPr marL="742950" lvl="1" indent="-285750">
              <a:buFont typeface="Arial" panose="020B0604020202020204" pitchFamily="34" charset="0"/>
              <a:buChar char="•"/>
            </a:pPr>
            <a:r>
              <a:rPr lang="de-DE" dirty="0">
                <a:solidFill>
                  <a:schemeClr val="tx1"/>
                </a:solidFill>
              </a:rPr>
              <a:t>Jugendrichter entscheidet durch mündliche Verhandlung</a:t>
            </a:r>
          </a:p>
          <a:p>
            <a:pPr marL="1200150" lvl="2" indent="-285750">
              <a:buFont typeface="Arial" panose="020B0604020202020204" pitchFamily="34" charset="0"/>
              <a:buChar char="•"/>
            </a:pPr>
            <a:r>
              <a:rPr lang="de-DE" dirty="0">
                <a:solidFill>
                  <a:schemeClr val="tx1"/>
                </a:solidFill>
              </a:rPr>
              <a:t>Staatsanwaltschaft muss nicht teilnehmen</a:t>
            </a:r>
          </a:p>
          <a:p>
            <a:pPr marL="742950" lvl="1" indent="-285750">
              <a:buFont typeface="Arial" panose="020B0604020202020204" pitchFamily="34" charset="0"/>
              <a:buChar char="•"/>
            </a:pPr>
            <a:r>
              <a:rPr lang="de-DE" dirty="0">
                <a:solidFill>
                  <a:schemeClr val="tx1"/>
                </a:solidFill>
              </a:rPr>
              <a:t>Abweichung von Verfahrensvorschriften</a:t>
            </a:r>
          </a:p>
          <a:p>
            <a:r>
              <a:rPr lang="de-DE" dirty="0">
                <a:solidFill>
                  <a:schemeClr val="tx1"/>
                </a:solidFill>
                <a:highlight>
                  <a:srgbClr val="83CBEB"/>
                </a:highlight>
              </a:rPr>
              <a:t>Ausgang:</a:t>
            </a:r>
          </a:p>
          <a:p>
            <a:pPr marL="742950" lvl="1" indent="-285750">
              <a:buFont typeface="Arial" panose="020B0604020202020204" pitchFamily="34" charset="0"/>
              <a:buChar char="•"/>
            </a:pPr>
            <a:r>
              <a:rPr lang="de-DE" dirty="0">
                <a:solidFill>
                  <a:schemeClr val="tx1"/>
                </a:solidFill>
              </a:rPr>
              <a:t>Weisungen</a:t>
            </a:r>
          </a:p>
          <a:p>
            <a:pPr marL="742950" lvl="1" indent="-285750">
              <a:buFont typeface="Arial" panose="020B0604020202020204" pitchFamily="34" charset="0"/>
              <a:buChar char="•"/>
            </a:pPr>
            <a:r>
              <a:rPr lang="de-DE" dirty="0">
                <a:solidFill>
                  <a:schemeClr val="tx1"/>
                </a:solidFill>
              </a:rPr>
              <a:t>Hilfe zur Erziehung</a:t>
            </a:r>
          </a:p>
          <a:p>
            <a:pPr marL="742950" lvl="1" indent="-285750">
              <a:buFont typeface="Arial" panose="020B0604020202020204" pitchFamily="34" charset="0"/>
              <a:buChar char="•"/>
            </a:pPr>
            <a:r>
              <a:rPr lang="de-DE" dirty="0">
                <a:solidFill>
                  <a:schemeClr val="tx1"/>
                </a:solidFill>
              </a:rPr>
              <a:t>Zuchtmittel oder Entziehung der Fahrerlaubnis</a:t>
            </a:r>
          </a:p>
        </p:txBody>
      </p:sp>
      <p:sp>
        <p:nvSpPr>
          <p:cNvPr id="5" name="Rechteck 4">
            <a:extLst>
              <a:ext uri="{FF2B5EF4-FFF2-40B4-BE49-F238E27FC236}">
                <a16:creationId xmlns:a16="http://schemas.microsoft.com/office/drawing/2014/main" id="{72E0AF5B-572E-6653-77A0-36C8AF058A37}"/>
              </a:ext>
            </a:extLst>
          </p:cNvPr>
          <p:cNvSpPr/>
          <p:nvPr/>
        </p:nvSpPr>
        <p:spPr>
          <a:xfrm>
            <a:off x="154233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Das vereinfachte Jugendverfahren</a:t>
            </a:r>
          </a:p>
        </p:txBody>
      </p:sp>
      <p:grpSp>
        <p:nvGrpSpPr>
          <p:cNvPr id="6" name="Gruppieren 5">
            <a:extLst>
              <a:ext uri="{FF2B5EF4-FFF2-40B4-BE49-F238E27FC236}">
                <a16:creationId xmlns:a16="http://schemas.microsoft.com/office/drawing/2014/main" id="{1A6EE116-30BA-4FFA-E6D3-7915F6D1223E}"/>
              </a:ext>
            </a:extLst>
          </p:cNvPr>
          <p:cNvGrpSpPr/>
          <p:nvPr/>
        </p:nvGrpSpPr>
        <p:grpSpPr>
          <a:xfrm>
            <a:off x="5693715" y="264136"/>
            <a:ext cx="1147919" cy="1132907"/>
            <a:chOff x="7986563" y="1929391"/>
            <a:chExt cx="1147919" cy="1132907"/>
          </a:xfrm>
        </p:grpSpPr>
        <p:sp>
          <p:nvSpPr>
            <p:cNvPr id="7" name="Ellipse 6">
              <a:extLst>
                <a:ext uri="{FF2B5EF4-FFF2-40B4-BE49-F238E27FC236}">
                  <a16:creationId xmlns:a16="http://schemas.microsoft.com/office/drawing/2014/main" id="{274E6F5E-6963-FD6C-34DE-E714EE961477}"/>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612094C3-7FE6-801B-4BC6-0D34AA3A6C64}"/>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624D754-3D86-B751-5849-6597496DE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0" name="Rechtwinkliges Dreieck 9">
            <a:extLst>
              <a:ext uri="{FF2B5EF4-FFF2-40B4-BE49-F238E27FC236}">
                <a16:creationId xmlns:a16="http://schemas.microsoft.com/office/drawing/2014/main" id="{D9BB35FC-9599-E9BE-D285-252F07D872CE}"/>
              </a:ext>
            </a:extLst>
          </p:cNvPr>
          <p:cNvSpPr/>
          <p:nvPr/>
        </p:nvSpPr>
        <p:spPr>
          <a:xfrm rot="16200000" flipH="1" flipV="1">
            <a:off x="10184333" y="1414510"/>
            <a:ext cx="386067" cy="259883"/>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A5E3833C-ECD6-7302-3EE6-2C2188C80E7E}"/>
              </a:ext>
            </a:extLst>
          </p:cNvPr>
          <p:cNvSpPr/>
          <p:nvPr/>
        </p:nvSpPr>
        <p:spPr>
          <a:xfrm>
            <a:off x="6845968" y="597143"/>
            <a:ext cx="3657006"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 76 ff JGG</a:t>
            </a:r>
          </a:p>
        </p:txBody>
      </p:sp>
      <p:sp>
        <p:nvSpPr>
          <p:cNvPr id="12" name="Rechtwinkliges Dreieck 11">
            <a:extLst>
              <a:ext uri="{FF2B5EF4-FFF2-40B4-BE49-F238E27FC236}">
                <a16:creationId xmlns:a16="http://schemas.microsoft.com/office/drawing/2014/main" id="{D54C9414-2C9C-1366-DE94-EED5F29D6A79}"/>
              </a:ext>
            </a:extLst>
          </p:cNvPr>
          <p:cNvSpPr/>
          <p:nvPr/>
        </p:nvSpPr>
        <p:spPr>
          <a:xfrm rot="16200000" flipH="1" flipV="1">
            <a:off x="10139444" y="3002360"/>
            <a:ext cx="386067" cy="349660"/>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links 12">
            <a:extLst>
              <a:ext uri="{FF2B5EF4-FFF2-40B4-BE49-F238E27FC236}">
                <a16:creationId xmlns:a16="http://schemas.microsoft.com/office/drawing/2014/main" id="{6835C567-6BE2-D8D7-25AE-5E203EC3EAFF}"/>
              </a:ext>
            </a:extLst>
          </p:cNvPr>
          <p:cNvSpPr/>
          <p:nvPr/>
        </p:nvSpPr>
        <p:spPr>
          <a:xfrm>
            <a:off x="5582653" y="2229881"/>
            <a:ext cx="4920321" cy="1009650"/>
          </a:xfrm>
          <a:prstGeom prst="lef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Dieser Beschluss ist nicht anfechtbar!</a:t>
            </a:r>
          </a:p>
        </p:txBody>
      </p:sp>
    </p:spTree>
    <p:extLst>
      <p:ext uri="{BB962C8B-B14F-4D97-AF65-F5344CB8AC3E}">
        <p14:creationId xmlns:p14="http://schemas.microsoft.com/office/powerpoint/2010/main" val="418905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left)">
                                      <p:cBhvr>
                                        <p:cTn id="43" dur="500"/>
                                        <p:tgtEl>
                                          <p:spTgt spid="4">
                                            <p:txEl>
                                              <p:pRg st="4" end="4"/>
                                            </p:txEl>
                                          </p:spTgt>
                                        </p:tgtEl>
                                      </p:cBhvr>
                                    </p:animEffect>
                                  </p:child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par>
                          <p:cTn id="48" fill="hold">
                            <p:stCondLst>
                              <p:cond delay="150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wipe(left)">
                                      <p:cBhvr>
                                        <p:cTn id="56" dur="500"/>
                                        <p:tgtEl>
                                          <p:spTgt spid="4">
                                            <p:txEl>
                                              <p:pRg st="5" end="5"/>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wipe(left)">
                                      <p:cBhvr>
                                        <p:cTn id="60" dur="500"/>
                                        <p:tgtEl>
                                          <p:spTgt spid="4">
                                            <p:txEl>
                                              <p:pRg st="6" end="6"/>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wipe(left)">
                                      <p:cBhvr>
                                        <p:cTn id="63" dur="500"/>
                                        <p:tgtEl>
                                          <p:spTgt spid="4">
                                            <p:txEl>
                                              <p:pRg st="7" end="7"/>
                                            </p:txEl>
                                          </p:spTgt>
                                        </p:tgtEl>
                                      </p:cBhvr>
                                    </p:animEffect>
                                  </p:childTnLst>
                                </p:cTn>
                              </p:par>
                              <p:par>
                                <p:cTn id="64" presetID="22" presetClass="entr" presetSubtype="8" fill="hold"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wipe(left)">
                                      <p:cBhvr>
                                        <p:cTn id="66" dur="500"/>
                                        <p:tgtEl>
                                          <p:spTgt spid="4">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
                                            <p:txEl>
                                              <p:pRg st="9" end="9"/>
                                            </p:txEl>
                                          </p:spTgt>
                                        </p:tgtEl>
                                        <p:attrNameLst>
                                          <p:attrName>style.visibility</p:attrName>
                                        </p:attrNameLst>
                                      </p:cBhvr>
                                      <p:to>
                                        <p:strVal val="visible"/>
                                      </p:to>
                                    </p:set>
                                    <p:animEffect transition="in" filter="wipe(left)">
                                      <p:cBhvr>
                                        <p:cTn id="71" dur="500"/>
                                        <p:tgtEl>
                                          <p:spTgt spid="4">
                                            <p:txEl>
                                              <p:pRg st="9" end="9"/>
                                            </p:txEl>
                                          </p:spTgt>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22" presetClass="entr" presetSubtype="8" fill="hold" nodeType="withEffect">
                                  <p:stCondLst>
                                    <p:cond delay="0"/>
                                  </p:stCondLst>
                                  <p:childTnLst>
                                    <p:set>
                                      <p:cBhvr>
                                        <p:cTn id="77" dur="1" fill="hold">
                                          <p:stCondLst>
                                            <p:cond delay="0"/>
                                          </p:stCondLst>
                                        </p:cTn>
                                        <p:tgtEl>
                                          <p:spTgt spid="4">
                                            <p:txEl>
                                              <p:pRg st="11" end="11"/>
                                            </p:txEl>
                                          </p:spTgt>
                                        </p:tgtEl>
                                        <p:attrNameLst>
                                          <p:attrName>style.visibility</p:attrName>
                                        </p:attrNameLst>
                                      </p:cBhvr>
                                      <p:to>
                                        <p:strVal val="visible"/>
                                      </p:to>
                                    </p:set>
                                    <p:animEffect transition="in" filter="wipe(left)">
                                      <p:cBhvr>
                                        <p:cTn id="78" dur="500"/>
                                        <p:tgtEl>
                                          <p:spTgt spid="4">
                                            <p:txEl>
                                              <p:pRg st="11" end="11"/>
                                            </p:txEl>
                                          </p:spTgt>
                                        </p:tgtEl>
                                      </p:cBhvr>
                                    </p:animEffect>
                                  </p:childTnLst>
                                </p:cTn>
                              </p:par>
                              <p:par>
                                <p:cTn id="79" presetID="22" presetClass="entr" presetSubtype="8" fill="hold" nodeType="withEffect">
                                  <p:stCondLst>
                                    <p:cond delay="0"/>
                                  </p:stCondLst>
                                  <p:childTnLst>
                                    <p:set>
                                      <p:cBhvr>
                                        <p:cTn id="80" dur="1" fill="hold">
                                          <p:stCondLst>
                                            <p:cond delay="0"/>
                                          </p:stCondLst>
                                        </p:cTn>
                                        <p:tgtEl>
                                          <p:spTgt spid="4">
                                            <p:txEl>
                                              <p:pRg st="12" end="12"/>
                                            </p:txEl>
                                          </p:spTgt>
                                        </p:tgtEl>
                                        <p:attrNameLst>
                                          <p:attrName>style.visibility</p:attrName>
                                        </p:attrNameLst>
                                      </p:cBhvr>
                                      <p:to>
                                        <p:strVal val="visible"/>
                                      </p:to>
                                    </p:set>
                                    <p:animEffect transition="in" filter="wipe(left)">
                                      <p:cBhvr>
                                        <p:cTn id="8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Muster">
            <a:extLst>
              <a:ext uri="{FF2B5EF4-FFF2-40B4-BE49-F238E27FC236}">
                <a16:creationId xmlns:a16="http://schemas.microsoft.com/office/drawing/2014/main" id="{ECD4C1C4-0A7A-1492-9613-718E77C3F68D}"/>
              </a:ext>
            </a:extLst>
          </p:cNvPr>
          <p:cNvGrpSpPr/>
          <p:nvPr/>
        </p:nvGrpSpPr>
        <p:grpSpPr>
          <a:xfrm>
            <a:off x="3196821" y="1272396"/>
            <a:ext cx="5521912" cy="4953779"/>
            <a:chOff x="3391489" y="1206534"/>
            <a:chExt cx="5521912" cy="4953779"/>
          </a:xfrm>
        </p:grpSpPr>
        <p:sp>
          <p:nvSpPr>
            <p:cNvPr id="53" name="Ellipse 52">
              <a:extLst>
                <a:ext uri="{FF2B5EF4-FFF2-40B4-BE49-F238E27FC236}">
                  <a16:creationId xmlns:a16="http://schemas.microsoft.com/office/drawing/2014/main" id="{4984EC95-2E6D-4527-A45B-61C8A86F5353}"/>
                </a:ext>
              </a:extLst>
            </p:cNvPr>
            <p:cNvSpPr/>
            <p:nvPr/>
          </p:nvSpPr>
          <p:spPr>
            <a:xfrm>
              <a:off x="7639374" y="4826996"/>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6C742EEA-3B84-4C8C-A86A-98E67DB27C6C}"/>
                </a:ext>
              </a:extLst>
            </p:cNvPr>
            <p:cNvSpPr/>
            <p:nvPr/>
          </p:nvSpPr>
          <p:spPr>
            <a:xfrm>
              <a:off x="7765482" y="2487268"/>
              <a:ext cx="1147919" cy="1132907"/>
            </a:xfrm>
            <a:prstGeom prst="ellipse">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8B5D784F-D5FC-4E35-82CA-772EA5B24317}"/>
                </a:ext>
              </a:extLst>
            </p:cNvPr>
            <p:cNvSpPr/>
            <p:nvPr/>
          </p:nvSpPr>
          <p:spPr>
            <a:xfrm>
              <a:off x="5595390" y="1206534"/>
              <a:ext cx="1147919" cy="1132907"/>
            </a:xfrm>
            <a:prstGeom prst="ellipse">
              <a:avLst/>
            </a:prstGeom>
            <a:solidFill>
              <a:srgbClr val="135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DDD070C6-8D9D-474D-8590-59332B3F1E60}"/>
                </a:ext>
              </a:extLst>
            </p:cNvPr>
            <p:cNvSpPr/>
            <p:nvPr/>
          </p:nvSpPr>
          <p:spPr>
            <a:xfrm>
              <a:off x="3456876" y="2487268"/>
              <a:ext cx="1147919" cy="1132907"/>
            </a:xfrm>
            <a:prstGeom prst="ellipse">
              <a:avLst/>
            </a:prstGeom>
            <a:solidFill>
              <a:srgbClr val="A02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29AAE44D-8181-4EF1-B801-63B0A7279FBD}"/>
                </a:ext>
              </a:extLst>
            </p:cNvPr>
            <p:cNvSpPr/>
            <p:nvPr/>
          </p:nvSpPr>
          <p:spPr>
            <a:xfrm>
              <a:off x="3391489" y="4853267"/>
              <a:ext cx="1147919" cy="113290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eform 5">
              <a:extLst>
                <a:ext uri="{FF2B5EF4-FFF2-40B4-BE49-F238E27FC236}">
                  <a16:creationId xmlns:a16="http://schemas.microsoft.com/office/drawing/2014/main" id="{7D7ACBC6-14C0-43D9-905A-844E57ECAF27}"/>
                </a:ext>
              </a:extLst>
            </p:cNvPr>
            <p:cNvSpPr>
              <a:spLocks/>
            </p:cNvSpPr>
            <p:nvPr/>
          </p:nvSpPr>
          <p:spPr bwMode="auto">
            <a:xfrm rot="1773968">
              <a:off x="6806967" y="254780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solidFill>
              <a:srgbClr val="156082"/>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1" name="Freeform 6">
              <a:extLst>
                <a:ext uri="{FF2B5EF4-FFF2-40B4-BE49-F238E27FC236}">
                  <a16:creationId xmlns:a16="http://schemas.microsoft.com/office/drawing/2014/main" id="{B0B80081-E9B8-41A3-A143-36018807A13F}"/>
                </a:ext>
              </a:extLst>
            </p:cNvPr>
            <p:cNvSpPr>
              <a:spLocks/>
            </p:cNvSpPr>
            <p:nvPr/>
          </p:nvSpPr>
          <p:spPr bwMode="auto">
            <a:xfrm rot="1773968">
              <a:off x="6794267" y="252875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Freeform 7">
              <a:extLst>
                <a:ext uri="{FF2B5EF4-FFF2-40B4-BE49-F238E27FC236}">
                  <a16:creationId xmlns:a16="http://schemas.microsoft.com/office/drawing/2014/main" id="{7B345AE5-C996-426F-90D0-6481D627AC9D}"/>
                </a:ext>
              </a:extLst>
            </p:cNvPr>
            <p:cNvSpPr>
              <a:spLocks/>
            </p:cNvSpPr>
            <p:nvPr/>
          </p:nvSpPr>
          <p:spPr bwMode="auto">
            <a:xfrm rot="1773968">
              <a:off x="6780145" y="3920512"/>
              <a:ext cx="1614488" cy="2239801"/>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solidFill>
              <a:srgbClr val="800000"/>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6800762" y="3878680"/>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1FAB0ECC-604F-4B43-B298-7B827B99F262}"/>
                </a:ext>
              </a:extLst>
            </p:cNvPr>
            <p:cNvSpPr>
              <a:spLocks/>
            </p:cNvSpPr>
            <p:nvPr/>
          </p:nvSpPr>
          <p:spPr bwMode="auto">
            <a:xfrm rot="1793795">
              <a:off x="3573548" y="4031171"/>
              <a:ext cx="1955800" cy="1810210"/>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solidFill>
              <a:srgbClr val="FF660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3EEAA071-4088-4997-A6D2-D2698EA72D63}"/>
                </a:ext>
              </a:extLst>
            </p:cNvPr>
            <p:cNvSpPr>
              <a:spLocks/>
            </p:cNvSpPr>
            <p:nvPr/>
          </p:nvSpPr>
          <p:spPr bwMode="auto">
            <a:xfrm rot="1773968">
              <a:off x="3572207" y="4015499"/>
              <a:ext cx="1955800" cy="1830388"/>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18F4ED40-BA53-4B8B-A2D9-B2FA32E45B83}"/>
                </a:ext>
              </a:extLst>
            </p:cNvPr>
            <p:cNvSpPr>
              <a:spLocks/>
            </p:cNvSpPr>
            <p:nvPr/>
          </p:nvSpPr>
          <p:spPr bwMode="auto">
            <a:xfrm rot="1773968">
              <a:off x="3911499" y="2252331"/>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solidFill>
              <a:srgbClr val="A02B93"/>
            </a:solidFill>
            <a:ln w="0">
              <a:noFill/>
              <a:prstDash val="solid"/>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DBB379AF-AB2D-4815-AEA8-E946466A86E7}"/>
                </a:ext>
              </a:extLst>
            </p:cNvPr>
            <p:cNvSpPr>
              <a:spLocks/>
            </p:cNvSpPr>
            <p:nvPr/>
          </p:nvSpPr>
          <p:spPr bwMode="auto">
            <a:xfrm rot="1773968">
              <a:off x="3905149" y="2236456"/>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C203F50E-1A38-4E52-9CB7-DDE954B1EE8D}"/>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solidFill>
              <a:schemeClr val="accent3">
                <a:lumMod val="75000"/>
              </a:schemeClr>
            </a:solidFill>
            <a:ln w="0">
              <a:noFill/>
              <a:prstDash val="solid"/>
              <a:round/>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54BF7FD-F5E0-47A2-9548-74C4A43677B0}"/>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Freihandform: Form 39">
              <a:extLst>
                <a:ext uri="{FF2B5EF4-FFF2-40B4-BE49-F238E27FC236}">
                  <a16:creationId xmlns:a16="http://schemas.microsoft.com/office/drawing/2014/main" id="{056DA663-A897-4BA1-B8E1-76F986EDF0CF}"/>
                </a:ext>
              </a:extLst>
            </p:cNvPr>
            <p:cNvSpPr>
              <a:spLocks/>
            </p:cNvSpPr>
            <p:nvPr/>
          </p:nvSpPr>
          <p:spPr bwMode="auto">
            <a:xfrm rot="1805772">
              <a:off x="5072784" y="3112055"/>
              <a:ext cx="2170770" cy="2197257"/>
            </a:xfrm>
            <a:custGeom>
              <a:avLst/>
              <a:gdLst>
                <a:gd name="connsiteX0" fmla="*/ 312068 w 2220742"/>
                <a:gd name="connsiteY0" fmla="*/ 1649241 h 2238252"/>
                <a:gd name="connsiteX1" fmla="*/ 1055403 w 2220742"/>
                <a:gd name="connsiteY1" fmla="*/ 2078657 h 2238252"/>
                <a:gd name="connsiteX2" fmla="*/ 1055403 w 2220742"/>
                <a:gd name="connsiteY2" fmla="*/ 2238252 h 2238252"/>
                <a:gd name="connsiteX3" fmla="*/ 1014993 w 2220742"/>
                <a:gd name="connsiteY3" fmla="*/ 2236017 h 2238252"/>
                <a:gd name="connsiteX4" fmla="*/ 200129 w 2220742"/>
                <a:gd name="connsiteY4" fmla="*/ 1747525 h 2238252"/>
                <a:gd name="connsiteX5" fmla="*/ 184959 w 2220742"/>
                <a:gd name="connsiteY5" fmla="*/ 1722708 h 2238252"/>
                <a:gd name="connsiteX6" fmla="*/ 2094889 w 2220742"/>
                <a:gd name="connsiteY6" fmla="*/ 620224 h 2238252"/>
                <a:gd name="connsiteX7" fmla="*/ 2130889 w 2220742"/>
                <a:gd name="connsiteY7" fmla="*/ 694812 h 2238252"/>
                <a:gd name="connsiteX8" fmla="*/ 2143761 w 2220742"/>
                <a:gd name="connsiteY8" fmla="*/ 1546711 h 2238252"/>
                <a:gd name="connsiteX9" fmla="*/ 2105839 w 2220742"/>
                <a:gd name="connsiteY9" fmla="*/ 1631545 h 2238252"/>
                <a:gd name="connsiteX10" fmla="*/ 1968216 w 2220742"/>
                <a:gd name="connsiteY10" fmla="*/ 1551953 h 2238252"/>
                <a:gd name="connsiteX11" fmla="*/ 1968216 w 2220742"/>
                <a:gd name="connsiteY11" fmla="*/ 693421 h 2238252"/>
                <a:gd name="connsiteX12" fmla="*/ 113541 w 2220742"/>
                <a:gd name="connsiteY12" fmla="*/ 611586 h 2238252"/>
                <a:gd name="connsiteX13" fmla="*/ 255303 w 2220742"/>
                <a:gd name="connsiteY13" fmla="*/ 693421 h 2238252"/>
                <a:gd name="connsiteX14" fmla="*/ 255303 w 2220742"/>
                <a:gd name="connsiteY14" fmla="*/ 1551953 h 2238252"/>
                <a:gd name="connsiteX15" fmla="*/ 128452 w 2220742"/>
                <a:gd name="connsiteY15" fmla="*/ 1625243 h 2238252"/>
                <a:gd name="connsiteX16" fmla="*/ 89853 w 2220742"/>
                <a:gd name="connsiteY16" fmla="*/ 1545270 h 2238252"/>
                <a:gd name="connsiteX17" fmla="*/ 76982 w 2220742"/>
                <a:gd name="connsiteY17" fmla="*/ 693371 h 2238252"/>
                <a:gd name="connsiteX18" fmla="*/ 1168116 w 2220742"/>
                <a:gd name="connsiteY18" fmla="*/ 1984 h 2238252"/>
                <a:gd name="connsiteX19" fmla="*/ 1205749 w 2220742"/>
                <a:gd name="connsiteY19" fmla="*/ 4066 h 2238252"/>
                <a:gd name="connsiteX20" fmla="*/ 2020613 w 2220742"/>
                <a:gd name="connsiteY20" fmla="*/ 492558 h 2238252"/>
                <a:gd name="connsiteX21" fmla="*/ 2038497 w 2220742"/>
                <a:gd name="connsiteY21" fmla="*/ 521813 h 2238252"/>
                <a:gd name="connsiteX22" fmla="*/ 1911451 w 2220742"/>
                <a:gd name="connsiteY22" fmla="*/ 595141 h 2238252"/>
                <a:gd name="connsiteX23" fmla="*/ 1168116 w 2220742"/>
                <a:gd name="connsiteY23" fmla="*/ 166553 h 2238252"/>
                <a:gd name="connsiteX24" fmla="*/ 571095 w 2220742"/>
                <a:gd name="connsiteY24" fmla="*/ 130965 h 2238252"/>
                <a:gd name="connsiteX25" fmla="*/ 991194 w 2220742"/>
                <a:gd name="connsiteY25" fmla="*/ 2747 h 2238252"/>
                <a:gd name="connsiteX26" fmla="*/ 1055403 w 2220742"/>
                <a:gd name="connsiteY26" fmla="*/ 0 h 2238252"/>
                <a:gd name="connsiteX27" fmla="*/ 1055403 w 2220742"/>
                <a:gd name="connsiteY27" fmla="*/ 166553 h 2238252"/>
                <a:gd name="connsiteX28" fmla="*/ 312068 w 2220742"/>
                <a:gd name="connsiteY28" fmla="*/ 595141 h 2238252"/>
                <a:gd name="connsiteX29" fmla="*/ 168196 w 2220742"/>
                <a:gd name="connsiteY29" fmla="*/ 512101 h 2238252"/>
                <a:gd name="connsiteX30" fmla="*/ 173637 w 2220742"/>
                <a:gd name="connsiteY30" fmla="*/ 502536 h 2238252"/>
                <a:gd name="connsiteX31" fmla="*/ 571095 w 2220742"/>
                <a:gd name="connsiteY31" fmla="*/ 130965 h 22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0742" h="2238252">
                  <a:moveTo>
                    <a:pt x="312068" y="1649241"/>
                  </a:moveTo>
                  <a:cubicBezTo>
                    <a:pt x="465265" y="1915241"/>
                    <a:pt x="748412" y="2078657"/>
                    <a:pt x="1055403" y="2078657"/>
                  </a:cubicBezTo>
                  <a:lnTo>
                    <a:pt x="1055403" y="2238252"/>
                  </a:lnTo>
                  <a:lnTo>
                    <a:pt x="1014993" y="2236017"/>
                  </a:lnTo>
                  <a:cubicBezTo>
                    <a:pt x="695459" y="2202711"/>
                    <a:pt x="393105" y="2030516"/>
                    <a:pt x="200129" y="1747525"/>
                  </a:cubicBezTo>
                  <a:lnTo>
                    <a:pt x="184959" y="1722708"/>
                  </a:lnTo>
                  <a:close/>
                  <a:moveTo>
                    <a:pt x="2094889" y="620224"/>
                  </a:moveTo>
                  <a:lnTo>
                    <a:pt x="2130889" y="694812"/>
                  </a:lnTo>
                  <a:cubicBezTo>
                    <a:pt x="2249417" y="975261"/>
                    <a:pt x="2247543" y="1280934"/>
                    <a:pt x="2143761" y="1546711"/>
                  </a:cubicBezTo>
                  <a:lnTo>
                    <a:pt x="2105839" y="1631545"/>
                  </a:lnTo>
                  <a:lnTo>
                    <a:pt x="1968216" y="1551953"/>
                  </a:lnTo>
                  <a:cubicBezTo>
                    <a:pt x="2121268" y="1286643"/>
                    <a:pt x="2121268" y="959328"/>
                    <a:pt x="1968216" y="693421"/>
                  </a:cubicBezTo>
                  <a:close/>
                  <a:moveTo>
                    <a:pt x="113541" y="611586"/>
                  </a:moveTo>
                  <a:lnTo>
                    <a:pt x="255303" y="693421"/>
                  </a:lnTo>
                  <a:cubicBezTo>
                    <a:pt x="102101" y="959327"/>
                    <a:pt x="102101" y="1286643"/>
                    <a:pt x="255303" y="1551953"/>
                  </a:cubicBezTo>
                  <a:lnTo>
                    <a:pt x="128452" y="1625243"/>
                  </a:lnTo>
                  <a:lnTo>
                    <a:pt x="89853" y="1545270"/>
                  </a:lnTo>
                  <a:cubicBezTo>
                    <a:pt x="-28674" y="1264821"/>
                    <a:pt x="-26801" y="959148"/>
                    <a:pt x="76982" y="693371"/>
                  </a:cubicBezTo>
                  <a:close/>
                  <a:moveTo>
                    <a:pt x="1168116" y="1984"/>
                  </a:moveTo>
                  <a:lnTo>
                    <a:pt x="1205749" y="4066"/>
                  </a:lnTo>
                  <a:cubicBezTo>
                    <a:pt x="1525283" y="37371"/>
                    <a:pt x="1827637" y="209566"/>
                    <a:pt x="2020613" y="492558"/>
                  </a:cubicBezTo>
                  <a:lnTo>
                    <a:pt x="2038497" y="521813"/>
                  </a:lnTo>
                  <a:lnTo>
                    <a:pt x="1911451" y="595141"/>
                  </a:lnTo>
                  <a:cubicBezTo>
                    <a:pt x="1758253" y="329881"/>
                    <a:pt x="1475106" y="166553"/>
                    <a:pt x="1168116" y="166553"/>
                  </a:cubicBezTo>
                  <a:close/>
                  <a:moveTo>
                    <a:pt x="571095" y="130965"/>
                  </a:moveTo>
                  <a:cubicBezTo>
                    <a:pt x="705078" y="57913"/>
                    <a:pt x="847809" y="15996"/>
                    <a:pt x="991194" y="2747"/>
                  </a:cubicBezTo>
                  <a:lnTo>
                    <a:pt x="1055403" y="0"/>
                  </a:lnTo>
                  <a:lnTo>
                    <a:pt x="1055403" y="166553"/>
                  </a:lnTo>
                  <a:cubicBezTo>
                    <a:pt x="748412" y="166553"/>
                    <a:pt x="465266" y="329882"/>
                    <a:pt x="312068" y="595141"/>
                  </a:cubicBezTo>
                  <a:lnTo>
                    <a:pt x="168196" y="512101"/>
                  </a:lnTo>
                  <a:lnTo>
                    <a:pt x="173637" y="502536"/>
                  </a:lnTo>
                  <a:cubicBezTo>
                    <a:pt x="269626" y="351436"/>
                    <a:pt x="403617" y="222280"/>
                    <a:pt x="571095" y="130965"/>
                  </a:cubicBezTo>
                  <a:close/>
                </a:path>
              </a:pathLst>
            </a:custGeom>
            <a:solidFill>
              <a:schemeClr val="tx1">
                <a:alpha val="16000"/>
              </a:schemeClr>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de-DE"/>
            </a:p>
          </p:txBody>
        </p:sp>
        <p:sp>
          <p:nvSpPr>
            <p:cNvPr id="42" name="Ellipse 41">
              <a:extLst>
                <a:ext uri="{FF2B5EF4-FFF2-40B4-BE49-F238E27FC236}">
                  <a16:creationId xmlns:a16="http://schemas.microsoft.com/office/drawing/2014/main" id="{010F8EF0-9944-4CFC-9133-81CD02C2F1E4}"/>
                </a:ext>
              </a:extLst>
            </p:cNvPr>
            <p:cNvSpPr/>
            <p:nvPr/>
          </p:nvSpPr>
          <p:spPr>
            <a:xfrm>
              <a:off x="7875210" y="2602110"/>
              <a:ext cx="915501" cy="892577"/>
            </a:xfrm>
            <a:prstGeom prst="ellips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CB38F702-5E36-44BE-9E09-C68C468705B7}"/>
                </a:ext>
              </a:extLst>
            </p:cNvPr>
            <p:cNvSpPr/>
            <p:nvPr/>
          </p:nvSpPr>
          <p:spPr>
            <a:xfrm>
              <a:off x="5705118" y="1321376"/>
              <a:ext cx="915501" cy="892577"/>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FF3557EA-B9AD-4F34-A739-8EB432EFA533}"/>
                </a:ext>
              </a:extLst>
            </p:cNvPr>
            <p:cNvSpPr/>
            <p:nvPr/>
          </p:nvSpPr>
          <p:spPr>
            <a:xfrm>
              <a:off x="3566604" y="2602110"/>
              <a:ext cx="915501" cy="892577"/>
            </a:xfrm>
            <a:prstGeom prst="ellipse">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79DF2CA8-32DB-4729-A7C7-D2188C432DE0}"/>
                </a:ext>
              </a:extLst>
            </p:cNvPr>
            <p:cNvSpPr/>
            <p:nvPr/>
          </p:nvSpPr>
          <p:spPr>
            <a:xfrm>
              <a:off x="3501217" y="4968109"/>
              <a:ext cx="915501" cy="892577"/>
            </a:xfrm>
            <a:prstGeom prst="ellips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7749102" y="4941838"/>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Textfeld 3">
            <a:extLst>
              <a:ext uri="{FF2B5EF4-FFF2-40B4-BE49-F238E27FC236}">
                <a16:creationId xmlns:a16="http://schemas.microsoft.com/office/drawing/2014/main" id="{FF3A8967-F578-F114-C1C3-90DA6179F4F0}"/>
              </a:ext>
            </a:extLst>
          </p:cNvPr>
          <p:cNvSpPr txBox="1"/>
          <p:nvPr/>
        </p:nvSpPr>
        <p:spPr>
          <a:xfrm>
            <a:off x="506819" y="183175"/>
            <a:ext cx="4154767" cy="461665"/>
          </a:xfrm>
          <a:prstGeom prst="rect">
            <a:avLst/>
          </a:prstGeom>
          <a:noFill/>
        </p:spPr>
        <p:txBody>
          <a:bodyPr wrap="square" rtlCol="0">
            <a:spAutoFit/>
          </a:bodyPr>
          <a:lstStyle/>
          <a:p>
            <a:r>
              <a:rPr lang="de-DE" sz="2400" dirty="0">
                <a:solidFill>
                  <a:schemeClr val="bg1"/>
                </a:solidFill>
                <a:latin typeface="+mj-lt"/>
              </a:rPr>
              <a:t>Rechtsfolgen nach dem JGG</a:t>
            </a:r>
          </a:p>
        </p:txBody>
      </p:sp>
      <p:sp>
        <p:nvSpPr>
          <p:cNvPr id="5" name="Rechteck 4">
            <a:extLst>
              <a:ext uri="{FF2B5EF4-FFF2-40B4-BE49-F238E27FC236}">
                <a16:creationId xmlns:a16="http://schemas.microsoft.com/office/drawing/2014/main" id="{26E827E3-7C79-ED11-9026-4D0BBB4094C5}"/>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r Verbinder 5">
            <a:extLst>
              <a:ext uri="{FF2B5EF4-FFF2-40B4-BE49-F238E27FC236}">
                <a16:creationId xmlns:a16="http://schemas.microsoft.com/office/drawing/2014/main" id="{FE1F3148-676C-41B4-7CA0-A99CC73E90A1}"/>
              </a:ext>
            </a:extLst>
          </p:cNvPr>
          <p:cNvCxnSpPr>
            <a:cxnSpLocks/>
          </p:cNvCxnSpPr>
          <p:nvPr/>
        </p:nvCxnSpPr>
        <p:spPr>
          <a:xfrm>
            <a:off x="564776" y="631825"/>
            <a:ext cx="38453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feld 7">
            <a:extLst>
              <a:ext uri="{FF2B5EF4-FFF2-40B4-BE49-F238E27FC236}">
                <a16:creationId xmlns:a16="http://schemas.microsoft.com/office/drawing/2014/main" id="{02496172-E386-D693-EB07-F05EDBE5C9BC}"/>
              </a:ext>
            </a:extLst>
          </p:cNvPr>
          <p:cNvSpPr txBox="1"/>
          <p:nvPr/>
        </p:nvSpPr>
        <p:spPr>
          <a:xfrm>
            <a:off x="1318656" y="5471126"/>
            <a:ext cx="3139552" cy="369332"/>
          </a:xfrm>
          <a:prstGeom prst="rect">
            <a:avLst/>
          </a:prstGeom>
          <a:noFill/>
        </p:spPr>
        <p:txBody>
          <a:bodyPr wrap="square" rtlCol="0">
            <a:spAutoFit/>
          </a:bodyPr>
          <a:lstStyle/>
          <a:p>
            <a:r>
              <a:rPr lang="de-DE" dirty="0">
                <a:solidFill>
                  <a:schemeClr val="bg1"/>
                </a:solidFill>
              </a:rPr>
              <a:t>Jugendstrafe</a:t>
            </a:r>
          </a:p>
        </p:txBody>
      </p:sp>
      <p:sp>
        <p:nvSpPr>
          <p:cNvPr id="9" name="Textfeld 8">
            <a:extLst>
              <a:ext uri="{FF2B5EF4-FFF2-40B4-BE49-F238E27FC236}">
                <a16:creationId xmlns:a16="http://schemas.microsoft.com/office/drawing/2014/main" id="{ECE48C59-EDCB-3238-50DD-2829834EBFBF}"/>
              </a:ext>
            </a:extLst>
          </p:cNvPr>
          <p:cNvSpPr txBox="1"/>
          <p:nvPr/>
        </p:nvSpPr>
        <p:spPr>
          <a:xfrm>
            <a:off x="1063079" y="2676082"/>
            <a:ext cx="2848743" cy="369332"/>
          </a:xfrm>
          <a:prstGeom prst="rect">
            <a:avLst/>
          </a:prstGeom>
          <a:noFill/>
        </p:spPr>
        <p:txBody>
          <a:bodyPr wrap="square" rtlCol="0">
            <a:spAutoFit/>
          </a:bodyPr>
          <a:lstStyle/>
          <a:p>
            <a:r>
              <a:rPr lang="de-DE" dirty="0">
                <a:solidFill>
                  <a:schemeClr val="bg1"/>
                </a:solidFill>
              </a:rPr>
              <a:t>Erziehungsmaßregeln</a:t>
            </a:r>
          </a:p>
        </p:txBody>
      </p:sp>
      <p:sp>
        <p:nvSpPr>
          <p:cNvPr id="14" name="Textfeld 13">
            <a:extLst>
              <a:ext uri="{FF2B5EF4-FFF2-40B4-BE49-F238E27FC236}">
                <a16:creationId xmlns:a16="http://schemas.microsoft.com/office/drawing/2014/main" id="{07FEF485-C05A-A222-F3A5-25353FE6D36A}"/>
              </a:ext>
            </a:extLst>
          </p:cNvPr>
          <p:cNvSpPr txBox="1"/>
          <p:nvPr/>
        </p:nvSpPr>
        <p:spPr>
          <a:xfrm>
            <a:off x="5400722" y="851858"/>
            <a:ext cx="3952113" cy="369332"/>
          </a:xfrm>
          <a:prstGeom prst="rect">
            <a:avLst/>
          </a:prstGeom>
          <a:noFill/>
        </p:spPr>
        <p:txBody>
          <a:bodyPr wrap="square" rtlCol="0">
            <a:spAutoFit/>
          </a:bodyPr>
          <a:lstStyle/>
          <a:p>
            <a:r>
              <a:rPr lang="de-DE" dirty="0">
                <a:solidFill>
                  <a:schemeClr val="bg1"/>
                </a:solidFill>
              </a:rPr>
              <a:t>Zuchtmittel</a:t>
            </a:r>
          </a:p>
        </p:txBody>
      </p:sp>
      <p:sp>
        <p:nvSpPr>
          <p:cNvPr id="22" name="Textfeld 21">
            <a:extLst>
              <a:ext uri="{FF2B5EF4-FFF2-40B4-BE49-F238E27FC236}">
                <a16:creationId xmlns:a16="http://schemas.microsoft.com/office/drawing/2014/main" id="{E0A45C49-31A6-8DDB-6857-1E4E5783C208}"/>
              </a:ext>
            </a:extLst>
          </p:cNvPr>
          <p:cNvSpPr txBox="1"/>
          <p:nvPr/>
        </p:nvSpPr>
        <p:spPr>
          <a:xfrm>
            <a:off x="8828461" y="2711747"/>
            <a:ext cx="3351469" cy="646331"/>
          </a:xfrm>
          <a:prstGeom prst="rect">
            <a:avLst/>
          </a:prstGeom>
          <a:noFill/>
        </p:spPr>
        <p:txBody>
          <a:bodyPr wrap="square" rtlCol="0">
            <a:spAutoFit/>
          </a:bodyPr>
          <a:lstStyle/>
          <a:p>
            <a:r>
              <a:rPr lang="de-DE" dirty="0">
                <a:solidFill>
                  <a:schemeClr val="bg1"/>
                </a:solidFill>
              </a:rPr>
              <a:t>Maßregeln der Besserung und Sicherung</a:t>
            </a:r>
          </a:p>
        </p:txBody>
      </p:sp>
      <p:sp>
        <p:nvSpPr>
          <p:cNvPr id="23" name="Textfeld 22">
            <a:extLst>
              <a:ext uri="{FF2B5EF4-FFF2-40B4-BE49-F238E27FC236}">
                <a16:creationId xmlns:a16="http://schemas.microsoft.com/office/drawing/2014/main" id="{5C27E178-7591-9E97-A236-DD91BC56DF50}"/>
              </a:ext>
            </a:extLst>
          </p:cNvPr>
          <p:cNvSpPr txBox="1"/>
          <p:nvPr/>
        </p:nvSpPr>
        <p:spPr>
          <a:xfrm>
            <a:off x="3542123" y="5122468"/>
            <a:ext cx="444352" cy="707886"/>
          </a:xfrm>
          <a:prstGeom prst="rect">
            <a:avLst/>
          </a:prstGeom>
          <a:noFill/>
        </p:spPr>
        <p:txBody>
          <a:bodyPr wrap="none" rtlCol="0">
            <a:spAutoFit/>
          </a:bodyPr>
          <a:lstStyle/>
          <a:p>
            <a:pPr algn="ctr"/>
            <a:r>
              <a:rPr lang="de-DE" sz="4000" dirty="0">
                <a:solidFill>
                  <a:schemeClr val="bg1"/>
                </a:solidFill>
              </a:rPr>
              <a:t>1</a:t>
            </a:r>
          </a:p>
        </p:txBody>
      </p:sp>
      <p:sp>
        <p:nvSpPr>
          <p:cNvPr id="24" name="Textfeld 23">
            <a:extLst>
              <a:ext uri="{FF2B5EF4-FFF2-40B4-BE49-F238E27FC236}">
                <a16:creationId xmlns:a16="http://schemas.microsoft.com/office/drawing/2014/main" id="{5B994E9C-34CF-D2EC-DBFA-FDC05E58AC95}"/>
              </a:ext>
            </a:extLst>
          </p:cNvPr>
          <p:cNvSpPr txBox="1"/>
          <p:nvPr/>
        </p:nvSpPr>
        <p:spPr>
          <a:xfrm>
            <a:off x="3591373" y="2741267"/>
            <a:ext cx="444352" cy="707886"/>
          </a:xfrm>
          <a:prstGeom prst="rect">
            <a:avLst/>
          </a:prstGeom>
          <a:noFill/>
        </p:spPr>
        <p:txBody>
          <a:bodyPr wrap="none" rtlCol="0">
            <a:spAutoFit/>
          </a:bodyPr>
          <a:lstStyle/>
          <a:p>
            <a:pPr algn="ctr"/>
            <a:r>
              <a:rPr lang="de-DE" sz="4000" dirty="0">
                <a:solidFill>
                  <a:schemeClr val="bg1"/>
                </a:solidFill>
              </a:rPr>
              <a:t>2</a:t>
            </a:r>
          </a:p>
        </p:txBody>
      </p:sp>
      <p:sp>
        <p:nvSpPr>
          <p:cNvPr id="25" name="Textfeld 24">
            <a:extLst>
              <a:ext uri="{FF2B5EF4-FFF2-40B4-BE49-F238E27FC236}">
                <a16:creationId xmlns:a16="http://schemas.microsoft.com/office/drawing/2014/main" id="{8DCC2A4E-6206-3C48-E2C9-C20D7323700D}"/>
              </a:ext>
            </a:extLst>
          </p:cNvPr>
          <p:cNvSpPr txBox="1"/>
          <p:nvPr/>
        </p:nvSpPr>
        <p:spPr>
          <a:xfrm>
            <a:off x="5752505" y="1474991"/>
            <a:ext cx="444352" cy="707886"/>
          </a:xfrm>
          <a:prstGeom prst="rect">
            <a:avLst/>
          </a:prstGeom>
          <a:noFill/>
        </p:spPr>
        <p:txBody>
          <a:bodyPr wrap="none" rtlCol="0">
            <a:spAutoFit/>
          </a:bodyPr>
          <a:lstStyle/>
          <a:p>
            <a:pPr algn="ctr"/>
            <a:r>
              <a:rPr lang="de-DE" sz="4000" dirty="0">
                <a:solidFill>
                  <a:schemeClr val="bg1"/>
                </a:solidFill>
              </a:rPr>
              <a:t>3</a:t>
            </a:r>
          </a:p>
        </p:txBody>
      </p:sp>
      <p:sp>
        <p:nvSpPr>
          <p:cNvPr id="26" name="Textfeld 25">
            <a:extLst>
              <a:ext uri="{FF2B5EF4-FFF2-40B4-BE49-F238E27FC236}">
                <a16:creationId xmlns:a16="http://schemas.microsoft.com/office/drawing/2014/main" id="{CAFCE386-4019-4C72-4551-FF264C45F44E}"/>
              </a:ext>
            </a:extLst>
          </p:cNvPr>
          <p:cNvSpPr txBox="1"/>
          <p:nvPr/>
        </p:nvSpPr>
        <p:spPr>
          <a:xfrm>
            <a:off x="7916116" y="2770384"/>
            <a:ext cx="444352" cy="707886"/>
          </a:xfrm>
          <a:prstGeom prst="rect">
            <a:avLst/>
          </a:prstGeom>
          <a:noFill/>
        </p:spPr>
        <p:txBody>
          <a:bodyPr wrap="none" rtlCol="0">
            <a:spAutoFit/>
          </a:bodyPr>
          <a:lstStyle/>
          <a:p>
            <a:pPr algn="ctr"/>
            <a:r>
              <a:rPr lang="de-DE" sz="4000" dirty="0">
                <a:solidFill>
                  <a:schemeClr val="bg1"/>
                </a:solidFill>
              </a:rPr>
              <a:t>4</a:t>
            </a:r>
          </a:p>
        </p:txBody>
      </p:sp>
    </p:spTree>
    <p:extLst>
      <p:ext uri="{BB962C8B-B14F-4D97-AF65-F5344CB8AC3E}">
        <p14:creationId xmlns:p14="http://schemas.microsoft.com/office/powerpoint/2010/main" val="1583554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22" grpId="0"/>
      <p:bldP spid="23" grpId="0"/>
      <p:bldP spid="24" grpId="0"/>
      <p:bldP spid="25" grpId="0"/>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D1EDC0F-40AE-9C50-D217-E773F62B659C}"/>
              </a:ext>
            </a:extLst>
          </p:cNvPr>
          <p:cNvSpPr/>
          <p:nvPr/>
        </p:nvSpPr>
        <p:spPr>
          <a:xfrm>
            <a:off x="231450" y="247816"/>
            <a:ext cx="4723322"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E6E6AB15-5F5D-CB38-570D-F33EB1FFD6CA}"/>
              </a:ext>
            </a:extLst>
          </p:cNvPr>
          <p:cNvSpPr/>
          <p:nvPr/>
        </p:nvSpPr>
        <p:spPr>
          <a:xfrm rot="5400000" flipV="1">
            <a:off x="84031" y="1066417"/>
            <a:ext cx="315686" cy="239485"/>
          </a:xfrm>
          <a:prstGeom prst="r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E35E352F-CDCC-D090-761A-EF3D90B3AF56}"/>
              </a:ext>
            </a:extLst>
          </p:cNvPr>
          <p:cNvSpPr/>
          <p:nvPr/>
        </p:nvSpPr>
        <p:spPr>
          <a:xfrm>
            <a:off x="355641" y="367560"/>
            <a:ext cx="4471540"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 74 Abs. 1 S. 1 GVG</a:t>
            </a:r>
          </a:p>
          <a:p>
            <a:pPr marL="742950" lvl="1" indent="-285750">
              <a:buFont typeface="Arial" panose="020B0604020202020204" pitchFamily="34" charset="0"/>
              <a:buChar char="•"/>
            </a:pPr>
            <a:r>
              <a:rPr lang="de-DE" sz="1600" dirty="0">
                <a:solidFill>
                  <a:schemeClr val="tx1"/>
                </a:solidFill>
              </a:rPr>
              <a:t>Wenn nicht AG oder OLG zuständig sind</a:t>
            </a:r>
          </a:p>
          <a:p>
            <a:r>
              <a:rPr lang="de-DE" sz="1600" dirty="0">
                <a:solidFill>
                  <a:schemeClr val="tx1"/>
                </a:solidFill>
                <a:highlight>
                  <a:srgbClr val="84E291"/>
                </a:highlight>
              </a:rPr>
              <a:t>§ 74 Abs. 1 S. 2 GVG</a:t>
            </a:r>
          </a:p>
          <a:p>
            <a:pPr marL="742950" lvl="1" indent="-285750">
              <a:buFont typeface="Arial" panose="020B0604020202020204" pitchFamily="34" charset="0"/>
              <a:buChar char="•"/>
            </a:pPr>
            <a:r>
              <a:rPr lang="de-DE" sz="1600" dirty="0">
                <a:solidFill>
                  <a:schemeClr val="tx1"/>
                </a:solidFill>
              </a:rPr>
              <a:t>Bei Straferwartung von mehr als vier Jahren</a:t>
            </a:r>
          </a:p>
          <a:p>
            <a:pPr marL="742950" lvl="1" indent="-285750">
              <a:buFont typeface="Arial" panose="020B0604020202020204" pitchFamily="34" charset="0"/>
              <a:buChar char="•"/>
            </a:pPr>
            <a:r>
              <a:rPr lang="de-DE" sz="1600" dirty="0">
                <a:solidFill>
                  <a:schemeClr val="tx1"/>
                </a:solidFill>
              </a:rPr>
              <a:t>Unterbringungen</a:t>
            </a:r>
          </a:p>
          <a:p>
            <a:r>
              <a:rPr lang="de-DE" sz="1600" dirty="0">
                <a:solidFill>
                  <a:schemeClr val="tx1"/>
                </a:solidFill>
                <a:highlight>
                  <a:srgbClr val="84E291"/>
                </a:highlight>
              </a:rPr>
              <a:t>§ 74 Abs. 3 GVG</a:t>
            </a:r>
          </a:p>
          <a:p>
            <a:pPr marL="742950" lvl="1" indent="-285750">
              <a:buFont typeface="Arial" panose="020B0604020202020204" pitchFamily="34" charset="0"/>
              <a:buChar char="•"/>
            </a:pPr>
            <a:r>
              <a:rPr lang="de-DE" sz="1600" dirty="0">
                <a:solidFill>
                  <a:schemeClr val="tx1"/>
                </a:solidFill>
              </a:rPr>
              <a:t>Bei Berufungen gegen amtsgerichtliche Urteile</a:t>
            </a:r>
          </a:p>
          <a:p>
            <a:endParaRPr lang="de-DE" dirty="0">
              <a:solidFill>
                <a:schemeClr val="tx1"/>
              </a:solidFill>
            </a:endParaRPr>
          </a:p>
        </p:txBody>
      </p:sp>
      <p:sp>
        <p:nvSpPr>
          <p:cNvPr id="5" name="Rechteck 4">
            <a:extLst>
              <a:ext uri="{FF2B5EF4-FFF2-40B4-BE49-F238E27FC236}">
                <a16:creationId xmlns:a16="http://schemas.microsoft.com/office/drawing/2014/main" id="{A28E46AE-AF82-5D79-E8C4-BA06495EBB26}"/>
              </a:ext>
            </a:extLst>
          </p:cNvPr>
          <p:cNvSpPr/>
          <p:nvPr/>
        </p:nvSpPr>
        <p:spPr>
          <a:xfrm>
            <a:off x="114676" y="579914"/>
            <a:ext cx="4304924" cy="446314"/>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 name="Textfeld 5">
            <a:extLst>
              <a:ext uri="{FF2B5EF4-FFF2-40B4-BE49-F238E27FC236}">
                <a16:creationId xmlns:a16="http://schemas.microsoft.com/office/drawing/2014/main" id="{B081154D-435A-7808-5FA6-ACE9C303CDAF}"/>
              </a:ext>
            </a:extLst>
          </p:cNvPr>
          <p:cNvSpPr txBox="1"/>
          <p:nvPr/>
        </p:nvSpPr>
        <p:spPr>
          <a:xfrm>
            <a:off x="231450" y="564563"/>
            <a:ext cx="4603186" cy="461665"/>
          </a:xfrm>
          <a:prstGeom prst="rect">
            <a:avLst/>
          </a:prstGeom>
          <a:noFill/>
        </p:spPr>
        <p:txBody>
          <a:bodyPr wrap="square" rtlCol="0">
            <a:spAutoFit/>
          </a:bodyPr>
          <a:lstStyle/>
          <a:p>
            <a:r>
              <a:rPr lang="de-DE" sz="2400" dirty="0">
                <a:effectLst>
                  <a:outerShdw blurRad="38100" dist="38100" dir="2700000" algn="tl">
                    <a:srgbClr val="000000">
                      <a:alpha val="43137"/>
                    </a:srgbClr>
                  </a:outerShdw>
                </a:effectLst>
              </a:rPr>
              <a:t>Zuständigkeit des Landgerichtes</a:t>
            </a:r>
          </a:p>
        </p:txBody>
      </p:sp>
      <p:pic>
        <p:nvPicPr>
          <p:cNvPr id="7" name="Grafik 6">
            <a:extLst>
              <a:ext uri="{FF2B5EF4-FFF2-40B4-BE49-F238E27FC236}">
                <a16:creationId xmlns:a16="http://schemas.microsoft.com/office/drawing/2014/main" id="{4A1AE5D6-05C5-F427-2D2B-1941E17713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4199" y="4877911"/>
            <a:ext cx="1400175" cy="1400175"/>
          </a:xfrm>
          <a:prstGeom prst="rect">
            <a:avLst/>
          </a:prstGeom>
        </p:spPr>
      </p:pic>
      <p:grpSp>
        <p:nvGrpSpPr>
          <p:cNvPr id="8" name="Gruppieren 7">
            <a:extLst>
              <a:ext uri="{FF2B5EF4-FFF2-40B4-BE49-F238E27FC236}">
                <a16:creationId xmlns:a16="http://schemas.microsoft.com/office/drawing/2014/main" id="{FCC2D5D8-1D39-46A0-5820-42B18D07F9A8}"/>
              </a:ext>
            </a:extLst>
          </p:cNvPr>
          <p:cNvGrpSpPr/>
          <p:nvPr/>
        </p:nvGrpSpPr>
        <p:grpSpPr>
          <a:xfrm>
            <a:off x="6004066" y="1116053"/>
            <a:ext cx="6187933" cy="803751"/>
            <a:chOff x="1861551" y="30481"/>
            <a:chExt cx="4965954" cy="803751"/>
          </a:xfrm>
        </p:grpSpPr>
        <p:sp>
          <p:nvSpPr>
            <p:cNvPr id="10" name="Pfeil: Fünfeck 9">
              <a:extLst>
                <a:ext uri="{FF2B5EF4-FFF2-40B4-BE49-F238E27FC236}">
                  <a16:creationId xmlns:a16="http://schemas.microsoft.com/office/drawing/2014/main" id="{4C3AD42B-8206-10C5-8138-3D5CEEDFE9AD}"/>
                </a:ext>
              </a:extLst>
            </p:cNvPr>
            <p:cNvSpPr/>
            <p:nvPr/>
          </p:nvSpPr>
          <p:spPr>
            <a:xfrm rot="10800000">
              <a:off x="1861551" y="30481"/>
              <a:ext cx="4965954" cy="803751"/>
            </a:xfrm>
            <a:prstGeom prst="homePlat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feil: Fünfeck 4">
              <a:extLst>
                <a:ext uri="{FF2B5EF4-FFF2-40B4-BE49-F238E27FC236}">
                  <a16:creationId xmlns:a16="http://schemas.microsoft.com/office/drawing/2014/main" id="{777436B6-6082-6036-3849-884DD1ED2EAF}"/>
                </a:ext>
              </a:extLst>
            </p:cNvPr>
            <p:cNvSpPr txBox="1"/>
            <p:nvPr/>
          </p:nvSpPr>
          <p:spPr>
            <a:xfrm rot="21600000">
              <a:off x="2062489" y="30481"/>
              <a:ext cx="4765016" cy="803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4432"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kern="1200" dirty="0"/>
                <a:t>Große Strafkammer § 74 Abs. 1 GVG</a:t>
              </a:r>
            </a:p>
          </p:txBody>
        </p:sp>
      </p:grpSp>
      <p:sp>
        <p:nvSpPr>
          <p:cNvPr id="9" name="Ellipse 8" descr="Auktionshammer mit einfarbiger Füllung">
            <a:extLst>
              <a:ext uri="{FF2B5EF4-FFF2-40B4-BE49-F238E27FC236}">
                <a16:creationId xmlns:a16="http://schemas.microsoft.com/office/drawing/2014/main" id="{42B25161-457E-7218-6369-832BDE85BEDC}"/>
              </a:ext>
            </a:extLst>
          </p:cNvPr>
          <p:cNvSpPr/>
          <p:nvPr/>
        </p:nvSpPr>
        <p:spPr>
          <a:xfrm>
            <a:off x="5192401" y="1086387"/>
            <a:ext cx="803751" cy="803751"/>
          </a:xfrm>
          <a:prstGeom prst="ellipse">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uppieren 11">
            <a:extLst>
              <a:ext uri="{FF2B5EF4-FFF2-40B4-BE49-F238E27FC236}">
                <a16:creationId xmlns:a16="http://schemas.microsoft.com/office/drawing/2014/main" id="{8D9CB384-4C35-6B3D-4EE6-D4C2EDB195E9}"/>
              </a:ext>
            </a:extLst>
          </p:cNvPr>
          <p:cNvGrpSpPr/>
          <p:nvPr/>
        </p:nvGrpSpPr>
        <p:grpSpPr>
          <a:xfrm>
            <a:off x="6004066" y="2295999"/>
            <a:ext cx="6187933" cy="803751"/>
            <a:chOff x="1861551" y="30481"/>
            <a:chExt cx="4965954" cy="803751"/>
          </a:xfrm>
        </p:grpSpPr>
        <p:sp>
          <p:nvSpPr>
            <p:cNvPr id="14" name="Pfeil: Fünfeck 13">
              <a:extLst>
                <a:ext uri="{FF2B5EF4-FFF2-40B4-BE49-F238E27FC236}">
                  <a16:creationId xmlns:a16="http://schemas.microsoft.com/office/drawing/2014/main" id="{B9890E88-D72C-F348-BBC7-565F8792CF8F}"/>
                </a:ext>
              </a:extLst>
            </p:cNvPr>
            <p:cNvSpPr/>
            <p:nvPr/>
          </p:nvSpPr>
          <p:spPr>
            <a:xfrm rot="10800000">
              <a:off x="1861551" y="30481"/>
              <a:ext cx="4965954" cy="803751"/>
            </a:xfrm>
            <a:prstGeom prst="homePlat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Pfeil: Fünfeck 4">
              <a:extLst>
                <a:ext uri="{FF2B5EF4-FFF2-40B4-BE49-F238E27FC236}">
                  <a16:creationId xmlns:a16="http://schemas.microsoft.com/office/drawing/2014/main" id="{FFA4A624-7831-9447-F0CA-96A0C9F3D0FD}"/>
                </a:ext>
              </a:extLst>
            </p:cNvPr>
            <p:cNvSpPr txBox="1"/>
            <p:nvPr/>
          </p:nvSpPr>
          <p:spPr>
            <a:xfrm rot="21600000">
              <a:off x="2062489" y="30481"/>
              <a:ext cx="4765016" cy="803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4432"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kern="1200" dirty="0"/>
                <a:t>Schwurgericht § 74 Abs. 2 GVG</a:t>
              </a:r>
            </a:p>
          </p:txBody>
        </p:sp>
      </p:grpSp>
      <p:sp>
        <p:nvSpPr>
          <p:cNvPr id="13" name="Ellipse 12" descr="Auktionshammer mit einfarbiger Füllung">
            <a:extLst>
              <a:ext uri="{FF2B5EF4-FFF2-40B4-BE49-F238E27FC236}">
                <a16:creationId xmlns:a16="http://schemas.microsoft.com/office/drawing/2014/main" id="{4F32289A-A2E1-D5DF-232A-16C9D5466213}"/>
              </a:ext>
            </a:extLst>
          </p:cNvPr>
          <p:cNvSpPr/>
          <p:nvPr/>
        </p:nvSpPr>
        <p:spPr>
          <a:xfrm>
            <a:off x="5192401" y="2266333"/>
            <a:ext cx="803751" cy="803751"/>
          </a:xfrm>
          <a:prstGeom prst="ellipse">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6" name="Gruppieren 15">
            <a:extLst>
              <a:ext uri="{FF2B5EF4-FFF2-40B4-BE49-F238E27FC236}">
                <a16:creationId xmlns:a16="http://schemas.microsoft.com/office/drawing/2014/main" id="{68BF6C91-F2BA-9ACD-49F9-FFCBE94C1BBC}"/>
              </a:ext>
            </a:extLst>
          </p:cNvPr>
          <p:cNvGrpSpPr/>
          <p:nvPr/>
        </p:nvGrpSpPr>
        <p:grpSpPr>
          <a:xfrm>
            <a:off x="5996151" y="3475945"/>
            <a:ext cx="6187933" cy="803751"/>
            <a:chOff x="1861551" y="30481"/>
            <a:chExt cx="4965954" cy="803751"/>
          </a:xfrm>
        </p:grpSpPr>
        <p:sp>
          <p:nvSpPr>
            <p:cNvPr id="18" name="Pfeil: Fünfeck 17">
              <a:extLst>
                <a:ext uri="{FF2B5EF4-FFF2-40B4-BE49-F238E27FC236}">
                  <a16:creationId xmlns:a16="http://schemas.microsoft.com/office/drawing/2014/main" id="{2B9BAC92-0B78-5212-4F89-D24F21E38973}"/>
                </a:ext>
              </a:extLst>
            </p:cNvPr>
            <p:cNvSpPr/>
            <p:nvPr/>
          </p:nvSpPr>
          <p:spPr>
            <a:xfrm rot="10800000">
              <a:off x="1861551" y="30481"/>
              <a:ext cx="4965954" cy="803751"/>
            </a:xfrm>
            <a:prstGeom prst="homePlat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Pfeil: Fünfeck 4">
              <a:extLst>
                <a:ext uri="{FF2B5EF4-FFF2-40B4-BE49-F238E27FC236}">
                  <a16:creationId xmlns:a16="http://schemas.microsoft.com/office/drawing/2014/main" id="{7DAA5467-15E4-36FC-1B19-A91753EAE4E5}"/>
                </a:ext>
              </a:extLst>
            </p:cNvPr>
            <p:cNvSpPr txBox="1"/>
            <p:nvPr/>
          </p:nvSpPr>
          <p:spPr>
            <a:xfrm rot="21600000">
              <a:off x="2062489" y="30481"/>
              <a:ext cx="4765016" cy="803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4432"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kern="1200" dirty="0"/>
                <a:t>Kleine Strafkammer § 74 Abs. 3 GVG</a:t>
              </a:r>
            </a:p>
          </p:txBody>
        </p:sp>
      </p:grpSp>
      <p:sp>
        <p:nvSpPr>
          <p:cNvPr id="17" name="Ellipse 16" descr="Auktionshammer mit einfarbiger Füllung">
            <a:extLst>
              <a:ext uri="{FF2B5EF4-FFF2-40B4-BE49-F238E27FC236}">
                <a16:creationId xmlns:a16="http://schemas.microsoft.com/office/drawing/2014/main" id="{B45BCA69-19A2-0746-AD52-3C9792BFC44F}"/>
              </a:ext>
            </a:extLst>
          </p:cNvPr>
          <p:cNvSpPr/>
          <p:nvPr/>
        </p:nvSpPr>
        <p:spPr>
          <a:xfrm>
            <a:off x="5184486" y="3446279"/>
            <a:ext cx="803751" cy="803751"/>
          </a:xfrm>
          <a:prstGeom prst="ellipse">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0" name="Gruppieren 19">
            <a:extLst>
              <a:ext uri="{FF2B5EF4-FFF2-40B4-BE49-F238E27FC236}">
                <a16:creationId xmlns:a16="http://schemas.microsoft.com/office/drawing/2014/main" id="{69DC8FB7-C114-5EC4-3C29-AABEA36C2C38}"/>
              </a:ext>
            </a:extLst>
          </p:cNvPr>
          <p:cNvGrpSpPr/>
          <p:nvPr/>
        </p:nvGrpSpPr>
        <p:grpSpPr>
          <a:xfrm>
            <a:off x="6015018" y="4685557"/>
            <a:ext cx="6169066" cy="803751"/>
            <a:chOff x="1861551" y="30481"/>
            <a:chExt cx="4965954" cy="803751"/>
          </a:xfrm>
        </p:grpSpPr>
        <p:sp>
          <p:nvSpPr>
            <p:cNvPr id="22" name="Pfeil: Fünfeck 21">
              <a:extLst>
                <a:ext uri="{FF2B5EF4-FFF2-40B4-BE49-F238E27FC236}">
                  <a16:creationId xmlns:a16="http://schemas.microsoft.com/office/drawing/2014/main" id="{5C0E4671-FC83-729E-A9A9-D7A2D3DE1BD1}"/>
                </a:ext>
              </a:extLst>
            </p:cNvPr>
            <p:cNvSpPr/>
            <p:nvPr/>
          </p:nvSpPr>
          <p:spPr>
            <a:xfrm rot="10800000">
              <a:off x="1861551" y="30481"/>
              <a:ext cx="4965954" cy="803751"/>
            </a:xfrm>
            <a:prstGeom prst="homePlat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Pfeil: Fünfeck 4">
              <a:extLst>
                <a:ext uri="{FF2B5EF4-FFF2-40B4-BE49-F238E27FC236}">
                  <a16:creationId xmlns:a16="http://schemas.microsoft.com/office/drawing/2014/main" id="{019708EF-A855-62D3-C94D-D92A117E01D2}"/>
                </a:ext>
              </a:extLst>
            </p:cNvPr>
            <p:cNvSpPr txBox="1"/>
            <p:nvPr/>
          </p:nvSpPr>
          <p:spPr>
            <a:xfrm rot="21600000">
              <a:off x="2062489" y="30481"/>
              <a:ext cx="4765016" cy="803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4432"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kern="1200" dirty="0"/>
                <a:t>Strafvollstreckungskammern</a:t>
              </a:r>
            </a:p>
          </p:txBody>
        </p:sp>
      </p:grpSp>
      <p:sp>
        <p:nvSpPr>
          <p:cNvPr id="21" name="Ellipse 20" descr="Auktionshammer mit einfarbiger Füllung">
            <a:extLst>
              <a:ext uri="{FF2B5EF4-FFF2-40B4-BE49-F238E27FC236}">
                <a16:creationId xmlns:a16="http://schemas.microsoft.com/office/drawing/2014/main" id="{E47D0E9F-70C1-0796-A167-482BDA7CAB75}"/>
              </a:ext>
            </a:extLst>
          </p:cNvPr>
          <p:cNvSpPr/>
          <p:nvPr/>
        </p:nvSpPr>
        <p:spPr>
          <a:xfrm>
            <a:off x="5203352" y="4655891"/>
            <a:ext cx="803751" cy="803751"/>
          </a:xfrm>
          <a:prstGeom prst="ellipse">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8182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500"/>
                                        <p:tgtEl>
                                          <p:spTgt spid="4">
                                            <p:txEl>
                                              <p:pRg st="4" end="4"/>
                                            </p:txEl>
                                          </p:spTgt>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left)">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22" presetClass="entr" presetSubtype="8"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22" presetClass="entr" presetSubtype="8"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par>
                                <p:cTn id="64" presetID="22" presetClass="entr" presetSubtype="8"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1500"/>
                            </p:stCondLst>
                            <p:childTnLst>
                              <p:par>
                                <p:cTn id="68" presetID="22" presetClass="entr" presetSubtype="8"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par>
                                <p:cTn id="71" presetID="22" presetClass="entr" presetSubtype="8"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lef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BCFD33C-7937-3D58-E340-C9FBE179576E}"/>
              </a:ext>
            </a:extLst>
          </p:cNvPr>
          <p:cNvSpPr/>
          <p:nvPr/>
        </p:nvSpPr>
        <p:spPr>
          <a:xfrm>
            <a:off x="4327127" y="1865466"/>
            <a:ext cx="2770413" cy="4386944"/>
          </a:xfrm>
          <a:prstGeom prst="rect">
            <a:avLst/>
          </a:prstGeom>
          <a:solidFill>
            <a:schemeClr val="tx1">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3C3309E5-8B68-115D-3E29-FE214F6AEF9E}"/>
              </a:ext>
            </a:extLst>
          </p:cNvPr>
          <p:cNvSpPr/>
          <p:nvPr/>
        </p:nvSpPr>
        <p:spPr>
          <a:xfrm rot="5400000" flipV="1">
            <a:off x="4183136" y="2657873"/>
            <a:ext cx="315686" cy="239485"/>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51D1DFF-8DDD-B053-A527-982F2E6E26D1}"/>
              </a:ext>
            </a:extLst>
          </p:cNvPr>
          <p:cNvSpPr/>
          <p:nvPr/>
        </p:nvSpPr>
        <p:spPr>
          <a:xfrm>
            <a:off x="4460722" y="1985210"/>
            <a:ext cx="2503715" cy="4114800"/>
          </a:xfrm>
          <a:prstGeom prst="rect">
            <a:avLst/>
          </a:prstGeom>
          <a:solidFill>
            <a:srgbClr val="FFFF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b="1" u="sng" dirty="0">
                <a:solidFill>
                  <a:schemeClr val="tx1"/>
                </a:solidFill>
              </a:rPr>
              <a:t>Große Strafkammer:</a:t>
            </a:r>
          </a:p>
          <a:p>
            <a:pPr marL="285750" indent="-285750">
              <a:buFont typeface="Arial" panose="020B0604020202020204" pitchFamily="34" charset="0"/>
              <a:buChar char="•"/>
            </a:pPr>
            <a:r>
              <a:rPr lang="de-DE" sz="1400" dirty="0">
                <a:solidFill>
                  <a:schemeClr val="tx1"/>
                </a:solidFill>
              </a:rPr>
              <a:t>Drei Richter und zwei Schöffen</a:t>
            </a:r>
          </a:p>
          <a:p>
            <a:pPr marL="285750" indent="-285750">
              <a:buFont typeface="Arial" panose="020B0604020202020204" pitchFamily="34" charset="0"/>
              <a:buChar char="•"/>
            </a:pPr>
            <a:r>
              <a:rPr lang="de-DE" sz="1400" dirty="0">
                <a:solidFill>
                  <a:schemeClr val="tx1"/>
                </a:solidFill>
              </a:rPr>
              <a:t>Zwei Richter und zwei Schöffen</a:t>
            </a:r>
          </a:p>
          <a:p>
            <a:endParaRPr lang="de-DE" sz="1400" dirty="0">
              <a:solidFill>
                <a:schemeClr val="tx1"/>
              </a:solidFill>
            </a:endParaRPr>
          </a:p>
          <a:p>
            <a:r>
              <a:rPr lang="de-DE" sz="1600" b="1" u="sng" dirty="0">
                <a:solidFill>
                  <a:schemeClr val="tx1"/>
                </a:solidFill>
              </a:rPr>
              <a:t>Kleine Strafkammer:</a:t>
            </a:r>
          </a:p>
          <a:p>
            <a:pPr marL="285750" indent="-285750">
              <a:buFont typeface="Arial" panose="020B0604020202020204" pitchFamily="34" charset="0"/>
              <a:buChar char="•"/>
            </a:pPr>
            <a:r>
              <a:rPr lang="de-DE" sz="1400" dirty="0">
                <a:solidFill>
                  <a:schemeClr val="tx1"/>
                </a:solidFill>
              </a:rPr>
              <a:t>Ein Richter zwei Schöffen</a:t>
            </a:r>
          </a:p>
          <a:p>
            <a:pPr algn="ctr"/>
            <a:endParaRPr lang="de-DE" sz="1600" dirty="0">
              <a:solidFill>
                <a:schemeClr val="tx1"/>
              </a:solidFill>
            </a:endParaRPr>
          </a:p>
        </p:txBody>
      </p:sp>
      <p:sp>
        <p:nvSpPr>
          <p:cNvPr id="5" name="Rechteck 4">
            <a:extLst>
              <a:ext uri="{FF2B5EF4-FFF2-40B4-BE49-F238E27FC236}">
                <a16:creationId xmlns:a16="http://schemas.microsoft.com/office/drawing/2014/main" id="{D84CD638-8CBF-3653-79B1-62E17D7578D2}"/>
              </a:ext>
            </a:extLst>
          </p:cNvPr>
          <p:cNvSpPr/>
          <p:nvPr/>
        </p:nvSpPr>
        <p:spPr>
          <a:xfrm>
            <a:off x="4213856" y="2177252"/>
            <a:ext cx="2268060" cy="44631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BBE9E3A3-1C30-F22D-7741-92FA019B475F}"/>
              </a:ext>
            </a:extLst>
          </p:cNvPr>
          <p:cNvSpPr/>
          <p:nvPr/>
        </p:nvSpPr>
        <p:spPr>
          <a:xfrm>
            <a:off x="7231136" y="1865466"/>
            <a:ext cx="4214484" cy="4386944"/>
          </a:xfrm>
          <a:prstGeom prst="rect">
            <a:avLst/>
          </a:prstGeom>
          <a:solidFill>
            <a:schemeClr val="tx1">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winkliges Dreieck 6">
            <a:extLst>
              <a:ext uri="{FF2B5EF4-FFF2-40B4-BE49-F238E27FC236}">
                <a16:creationId xmlns:a16="http://schemas.microsoft.com/office/drawing/2014/main" id="{EA3309E3-EED5-F633-1F7A-BB81B7751EA0}"/>
              </a:ext>
            </a:extLst>
          </p:cNvPr>
          <p:cNvSpPr/>
          <p:nvPr/>
        </p:nvSpPr>
        <p:spPr>
          <a:xfrm rot="5400000" flipV="1">
            <a:off x="7116033" y="2638479"/>
            <a:ext cx="315686" cy="239485"/>
          </a:xfrm>
          <a:prstGeom prst="rtTriangle">
            <a:avLst/>
          </a:prstGeom>
          <a:solidFill>
            <a:srgbClr val="5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952C628-DFC6-08BB-C8B7-4B8F4CCA4875}"/>
              </a:ext>
            </a:extLst>
          </p:cNvPr>
          <p:cNvSpPr/>
          <p:nvPr/>
        </p:nvSpPr>
        <p:spPr>
          <a:xfrm>
            <a:off x="7347154" y="1985210"/>
            <a:ext cx="3991897" cy="4114800"/>
          </a:xfrm>
          <a:prstGeom prst="rect">
            <a:avLst/>
          </a:prstGeom>
          <a:solidFill>
            <a:srgbClr val="FFFFF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de-DE" sz="2400" b="1" dirty="0" err="1">
                <a:solidFill>
                  <a:schemeClr val="tx1"/>
                </a:solidFill>
                <a:effectLst>
                  <a:outerShdw blurRad="38100" dist="38100" dir="2700000" algn="tl">
                    <a:srgbClr val="000000">
                      <a:alpha val="43137"/>
                    </a:srgbClr>
                  </a:outerShdw>
                </a:effectLst>
              </a:rPr>
              <a:t>Ks</a:t>
            </a:r>
            <a:r>
              <a:rPr lang="de-DE" sz="2400" b="1" dirty="0">
                <a:solidFill>
                  <a:schemeClr val="tx1"/>
                </a:solidFill>
                <a:effectLst>
                  <a:outerShdw blurRad="38100" dist="38100" dir="2700000" algn="tl">
                    <a:srgbClr val="000000">
                      <a:alpha val="43137"/>
                    </a:srgbClr>
                  </a:outerShdw>
                </a:effectLst>
              </a:rPr>
              <a:t> </a:t>
            </a:r>
            <a:r>
              <a:rPr lang="de-DE" sz="1600" dirty="0">
                <a:solidFill>
                  <a:schemeClr val="tx1"/>
                </a:solidFill>
              </a:rPr>
              <a:t>= </a:t>
            </a:r>
            <a:r>
              <a:rPr lang="de-DE" sz="1400" dirty="0">
                <a:solidFill>
                  <a:schemeClr val="tx1"/>
                </a:solidFill>
              </a:rPr>
              <a:t>Verfahren vor dem Schwurgericht</a:t>
            </a:r>
            <a:endParaRPr lang="de-DE" sz="1600" dirty="0">
              <a:solidFill>
                <a:schemeClr val="tx1"/>
              </a:solidFill>
            </a:endParaRPr>
          </a:p>
          <a:p>
            <a:r>
              <a:rPr lang="de-DE" sz="2400" b="1" dirty="0">
                <a:solidFill>
                  <a:schemeClr val="tx1"/>
                </a:solidFill>
                <a:effectLst>
                  <a:outerShdw blurRad="38100" dist="38100" dir="2700000" algn="tl">
                    <a:srgbClr val="000000">
                      <a:alpha val="43137"/>
                    </a:srgbClr>
                  </a:outerShdw>
                </a:effectLst>
              </a:rPr>
              <a:t>KLs</a:t>
            </a:r>
            <a:r>
              <a:rPr lang="de-DE" sz="1600" dirty="0">
                <a:solidFill>
                  <a:schemeClr val="tx1"/>
                </a:solidFill>
              </a:rPr>
              <a:t> = </a:t>
            </a:r>
            <a:r>
              <a:rPr lang="de-DE" sz="1400" dirty="0">
                <a:solidFill>
                  <a:schemeClr val="tx1"/>
                </a:solidFill>
              </a:rPr>
              <a:t>Verfahren vor der großen Strafkammer</a:t>
            </a:r>
            <a:endParaRPr lang="de-DE" sz="1600" dirty="0">
              <a:solidFill>
                <a:schemeClr val="tx1"/>
              </a:solidFill>
            </a:endParaRPr>
          </a:p>
          <a:p>
            <a:r>
              <a:rPr lang="de-DE" sz="2400" b="1" dirty="0">
                <a:solidFill>
                  <a:schemeClr val="tx1"/>
                </a:solidFill>
                <a:effectLst>
                  <a:outerShdw blurRad="38100" dist="38100" dir="2700000" algn="tl">
                    <a:srgbClr val="000000">
                      <a:alpha val="43137"/>
                    </a:srgbClr>
                  </a:outerShdw>
                </a:effectLst>
              </a:rPr>
              <a:t>NBs</a:t>
            </a:r>
            <a:r>
              <a:rPr lang="de-DE" sz="1600" dirty="0">
                <a:solidFill>
                  <a:schemeClr val="tx1"/>
                </a:solidFill>
              </a:rPr>
              <a:t> = </a:t>
            </a:r>
            <a:r>
              <a:rPr lang="de-DE" sz="1400" dirty="0">
                <a:solidFill>
                  <a:schemeClr val="tx1"/>
                </a:solidFill>
              </a:rPr>
              <a:t>Berufungsverfahren in der kleinen Strafkammer</a:t>
            </a:r>
            <a:endParaRPr lang="de-DE" sz="1600" dirty="0">
              <a:solidFill>
                <a:schemeClr val="tx1"/>
              </a:solidFill>
            </a:endParaRPr>
          </a:p>
          <a:p>
            <a:r>
              <a:rPr lang="de-DE" sz="2400" b="1" dirty="0" err="1">
                <a:solidFill>
                  <a:schemeClr val="tx1"/>
                </a:solidFill>
                <a:effectLst>
                  <a:outerShdw blurRad="38100" dist="38100" dir="2700000" algn="tl">
                    <a:srgbClr val="000000">
                      <a:alpha val="43137"/>
                    </a:srgbClr>
                  </a:outerShdw>
                </a:effectLst>
              </a:rPr>
              <a:t>Qs</a:t>
            </a:r>
            <a:r>
              <a:rPr lang="de-DE" sz="1600" dirty="0">
                <a:solidFill>
                  <a:schemeClr val="tx1"/>
                </a:solidFill>
              </a:rPr>
              <a:t> = </a:t>
            </a:r>
            <a:r>
              <a:rPr lang="de-DE" sz="1400" dirty="0">
                <a:solidFill>
                  <a:schemeClr val="tx1"/>
                </a:solidFill>
              </a:rPr>
              <a:t>Beschwerdeverfahren</a:t>
            </a:r>
            <a:endParaRPr lang="de-DE" sz="1600" dirty="0">
              <a:solidFill>
                <a:schemeClr val="tx1"/>
              </a:solidFill>
            </a:endParaRPr>
          </a:p>
        </p:txBody>
      </p:sp>
      <p:sp>
        <p:nvSpPr>
          <p:cNvPr id="9" name="Rechteck 8">
            <a:extLst>
              <a:ext uri="{FF2B5EF4-FFF2-40B4-BE49-F238E27FC236}">
                <a16:creationId xmlns:a16="http://schemas.microsoft.com/office/drawing/2014/main" id="{60BDE25F-A8E9-5E19-0C2D-619686D72BC8}"/>
              </a:ext>
            </a:extLst>
          </p:cNvPr>
          <p:cNvSpPr/>
          <p:nvPr/>
        </p:nvSpPr>
        <p:spPr>
          <a:xfrm>
            <a:off x="7148514" y="2170267"/>
            <a:ext cx="2423145" cy="44631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5DC4B61-1460-C424-E7B9-2F55AA7DD1DC}"/>
              </a:ext>
            </a:extLst>
          </p:cNvPr>
          <p:cNvSpPr txBox="1"/>
          <p:nvPr/>
        </p:nvSpPr>
        <p:spPr>
          <a:xfrm>
            <a:off x="7297368" y="2154915"/>
            <a:ext cx="2264888" cy="461665"/>
          </a:xfrm>
          <a:prstGeom prst="rect">
            <a:avLst/>
          </a:prstGeom>
          <a:solidFill>
            <a:srgbClr val="C00000"/>
          </a:solidFill>
        </p:spPr>
        <p:txBody>
          <a:bodyPr wrap="square" rtlCol="0">
            <a:spAutoFit/>
          </a:bodyPr>
          <a:lstStyle/>
          <a:p>
            <a:r>
              <a:rPr lang="de-DE" sz="2400" b="1" dirty="0">
                <a:solidFill>
                  <a:schemeClr val="bg1"/>
                </a:solidFill>
              </a:rPr>
              <a:t>Registerzeichen</a:t>
            </a:r>
          </a:p>
        </p:txBody>
      </p:sp>
      <p:sp>
        <p:nvSpPr>
          <p:cNvPr id="11" name="Textfeld 10">
            <a:extLst>
              <a:ext uri="{FF2B5EF4-FFF2-40B4-BE49-F238E27FC236}">
                <a16:creationId xmlns:a16="http://schemas.microsoft.com/office/drawing/2014/main" id="{8EDEBE89-8832-37F3-3F4E-B177E02DC19C}"/>
              </a:ext>
            </a:extLst>
          </p:cNvPr>
          <p:cNvSpPr txBox="1"/>
          <p:nvPr/>
        </p:nvSpPr>
        <p:spPr>
          <a:xfrm>
            <a:off x="4387328" y="2154920"/>
            <a:ext cx="2079170" cy="461665"/>
          </a:xfrm>
          <a:prstGeom prst="rect">
            <a:avLst/>
          </a:prstGeom>
          <a:noFill/>
        </p:spPr>
        <p:txBody>
          <a:bodyPr wrap="square" rtlCol="0">
            <a:spAutoFit/>
          </a:bodyPr>
          <a:lstStyle/>
          <a:p>
            <a:r>
              <a:rPr lang="de-DE" sz="2400" b="1" dirty="0">
                <a:solidFill>
                  <a:schemeClr val="bg1"/>
                </a:solidFill>
              </a:rPr>
              <a:t>Besetzung</a:t>
            </a:r>
          </a:p>
        </p:txBody>
      </p:sp>
      <p:sp>
        <p:nvSpPr>
          <p:cNvPr id="12" name="Textfeld 11">
            <a:extLst>
              <a:ext uri="{FF2B5EF4-FFF2-40B4-BE49-F238E27FC236}">
                <a16:creationId xmlns:a16="http://schemas.microsoft.com/office/drawing/2014/main" id="{42AAF55C-C250-1492-D162-36AC85FF3D77}"/>
              </a:ext>
            </a:extLst>
          </p:cNvPr>
          <p:cNvSpPr txBox="1"/>
          <p:nvPr/>
        </p:nvSpPr>
        <p:spPr>
          <a:xfrm>
            <a:off x="506818" y="183175"/>
            <a:ext cx="6790549" cy="461665"/>
          </a:xfrm>
          <a:prstGeom prst="rect">
            <a:avLst/>
          </a:prstGeom>
          <a:noFill/>
        </p:spPr>
        <p:txBody>
          <a:bodyPr wrap="square" rtlCol="0">
            <a:spAutoFit/>
          </a:bodyPr>
          <a:lstStyle/>
          <a:p>
            <a:r>
              <a:rPr lang="de-DE" sz="2400" dirty="0">
                <a:solidFill>
                  <a:schemeClr val="bg1"/>
                </a:solidFill>
                <a:latin typeface="+mj-lt"/>
              </a:rPr>
              <a:t>Besetzung und Registerzeichen beim Landgericht</a:t>
            </a:r>
          </a:p>
        </p:txBody>
      </p:sp>
      <p:sp>
        <p:nvSpPr>
          <p:cNvPr id="13" name="Rechteck 12">
            <a:extLst>
              <a:ext uri="{FF2B5EF4-FFF2-40B4-BE49-F238E27FC236}">
                <a16:creationId xmlns:a16="http://schemas.microsoft.com/office/drawing/2014/main" id="{8D6C97C7-980C-54A2-71F1-7281B248B0FC}"/>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r Verbinder 13">
            <a:extLst>
              <a:ext uri="{FF2B5EF4-FFF2-40B4-BE49-F238E27FC236}">
                <a16:creationId xmlns:a16="http://schemas.microsoft.com/office/drawing/2014/main" id="{FD03E579-8B1C-16FF-8E48-A0E805C9D976}"/>
              </a:ext>
            </a:extLst>
          </p:cNvPr>
          <p:cNvCxnSpPr>
            <a:cxnSpLocks/>
          </p:cNvCxnSpPr>
          <p:nvPr/>
        </p:nvCxnSpPr>
        <p:spPr>
          <a:xfrm>
            <a:off x="564776" y="631825"/>
            <a:ext cx="6399661" cy="130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Grafik 15">
            <a:extLst>
              <a:ext uri="{FF2B5EF4-FFF2-40B4-BE49-F238E27FC236}">
                <a16:creationId xmlns:a16="http://schemas.microsoft.com/office/drawing/2014/main" id="{88E6F66C-641A-3697-3C0A-78C1999808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804" y="2400409"/>
            <a:ext cx="2698565" cy="2698565"/>
          </a:xfrm>
          <a:prstGeom prst="rect">
            <a:avLst/>
          </a:prstGeom>
        </p:spPr>
      </p:pic>
    </p:spTree>
    <p:extLst>
      <p:ext uri="{BB962C8B-B14F-4D97-AF65-F5344CB8AC3E}">
        <p14:creationId xmlns:p14="http://schemas.microsoft.com/office/powerpoint/2010/main" val="3499521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left)">
                                      <p:cBhvr>
                                        <p:cTn id="23" dur="500"/>
                                        <p:tgtEl>
                                          <p:spTgt spid="4">
                                            <p:txEl>
                                              <p:pRg st="2" end="2"/>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wipe(left)">
                                      <p:cBhvr>
                                        <p:cTn id="45" dur="500"/>
                                        <p:tgtEl>
                                          <p:spTgt spid="8">
                                            <p:txEl>
                                              <p:pRg st="0" end="0"/>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wipe(left)">
                                      <p:cBhvr>
                                        <p:cTn id="48" dur="500"/>
                                        <p:tgtEl>
                                          <p:spTgt spid="8">
                                            <p:txEl>
                                              <p:pRg st="1" end="1"/>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Effect transition="in" filter="wipe(left)">
                                      <p:cBhvr>
                                        <p:cTn id="51" dur="500"/>
                                        <p:tgtEl>
                                          <p:spTgt spid="8">
                                            <p:txEl>
                                              <p:pRg st="2" end="2"/>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wipe(left)">
                                      <p:cBhvr>
                                        <p:cTn id="5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0" grpId="0" animBg="1"/>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ihandform: Form 29">
            <a:extLst>
              <a:ext uri="{FF2B5EF4-FFF2-40B4-BE49-F238E27FC236}">
                <a16:creationId xmlns:a16="http://schemas.microsoft.com/office/drawing/2014/main" id="{EE593685-82A4-E94A-F1D7-31F8E901B3A0}"/>
              </a:ext>
            </a:extLst>
          </p:cNvPr>
          <p:cNvSpPr/>
          <p:nvPr/>
        </p:nvSpPr>
        <p:spPr>
          <a:xfrm>
            <a:off x="6210214" y="3547695"/>
            <a:ext cx="1805792" cy="1801538"/>
          </a:xfrm>
          <a:custGeom>
            <a:avLst/>
            <a:gdLst>
              <a:gd name="connsiteX0" fmla="*/ 946166 w 1805792"/>
              <a:gd name="connsiteY0" fmla="*/ 0 h 1801538"/>
              <a:gd name="connsiteX1" fmla="*/ 1341742 w 1805792"/>
              <a:gd name="connsiteY1" fmla="*/ 0 h 1801538"/>
              <a:gd name="connsiteX2" fmla="*/ 1344818 w 1805792"/>
              <a:gd name="connsiteY2" fmla="*/ 4563 h 1801538"/>
              <a:gd name="connsiteX3" fmla="*/ 1484825 w 1805792"/>
              <a:gd name="connsiteY3" fmla="*/ 62556 h 1801538"/>
              <a:gd name="connsiteX4" fmla="*/ 1624832 w 1805792"/>
              <a:gd name="connsiteY4" fmla="*/ 4563 h 1801538"/>
              <a:gd name="connsiteX5" fmla="*/ 1627909 w 1805792"/>
              <a:gd name="connsiteY5" fmla="*/ 0 h 1801538"/>
              <a:gd name="connsiteX6" fmla="*/ 1805792 w 1805792"/>
              <a:gd name="connsiteY6" fmla="*/ 0 h 1801538"/>
              <a:gd name="connsiteX7" fmla="*/ 1801842 w 1805792"/>
              <a:gd name="connsiteY7" fmla="*/ 78227 h 1801538"/>
              <a:gd name="connsiteX8" fmla="*/ 82708 w 1805792"/>
              <a:gd name="connsiteY8" fmla="*/ 1797361 h 1801538"/>
              <a:gd name="connsiteX9" fmla="*/ 0 w 1805792"/>
              <a:gd name="connsiteY9" fmla="*/ 1801538 h 1801538"/>
              <a:gd name="connsiteX10" fmla="*/ 0 w 1805792"/>
              <a:gd name="connsiteY10" fmla="*/ 1597398 h 1801538"/>
              <a:gd name="connsiteX11" fmla="*/ 25793 w 1805792"/>
              <a:gd name="connsiteY11" fmla="*/ 1580008 h 1801538"/>
              <a:gd name="connsiteX12" fmla="*/ 83786 w 1805792"/>
              <a:gd name="connsiteY12" fmla="*/ 1440001 h 1801538"/>
              <a:gd name="connsiteX13" fmla="*/ 25793 w 1805792"/>
              <a:gd name="connsiteY13" fmla="*/ 1299994 h 1801538"/>
              <a:gd name="connsiteX14" fmla="*/ 0 w 1805792"/>
              <a:gd name="connsiteY14" fmla="*/ 1282604 h 1801538"/>
              <a:gd name="connsiteX15" fmla="*/ 0 w 1805792"/>
              <a:gd name="connsiteY15" fmla="*/ 946166 h 1801538"/>
              <a:gd name="connsiteX16" fmla="*/ 946166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946166" y="0"/>
                </a:moveTo>
                <a:lnTo>
                  <a:pt x="1341742" y="0"/>
                </a:lnTo>
                <a:lnTo>
                  <a:pt x="1344818" y="4563"/>
                </a:lnTo>
                <a:cubicBezTo>
                  <a:pt x="1380649" y="40394"/>
                  <a:pt x="1430149" y="62556"/>
                  <a:pt x="1484825" y="62556"/>
                </a:cubicBezTo>
                <a:cubicBezTo>
                  <a:pt x="1539501" y="62556"/>
                  <a:pt x="1589001" y="40394"/>
                  <a:pt x="1624832" y="4563"/>
                </a:cubicBezTo>
                <a:lnTo>
                  <a:pt x="1627909" y="0"/>
                </a:lnTo>
                <a:lnTo>
                  <a:pt x="1805792" y="0"/>
                </a:lnTo>
                <a:lnTo>
                  <a:pt x="1801842" y="78227"/>
                </a:lnTo>
                <a:cubicBezTo>
                  <a:pt x="1709787" y="984677"/>
                  <a:pt x="989159" y="1705306"/>
                  <a:pt x="82708" y="1797361"/>
                </a:cubicBezTo>
                <a:lnTo>
                  <a:pt x="0" y="1801538"/>
                </a:lnTo>
                <a:lnTo>
                  <a:pt x="0" y="1597398"/>
                </a:lnTo>
                <a:lnTo>
                  <a:pt x="25793" y="1580008"/>
                </a:lnTo>
                <a:cubicBezTo>
                  <a:pt x="61624" y="1544177"/>
                  <a:pt x="83786" y="1494677"/>
                  <a:pt x="83786" y="1440001"/>
                </a:cubicBezTo>
                <a:cubicBezTo>
                  <a:pt x="83786" y="1385325"/>
                  <a:pt x="61624" y="1335825"/>
                  <a:pt x="25793" y="1299994"/>
                </a:cubicBezTo>
                <a:lnTo>
                  <a:pt x="0" y="1282604"/>
                </a:lnTo>
                <a:lnTo>
                  <a:pt x="0" y="946166"/>
                </a:lnTo>
                <a:cubicBezTo>
                  <a:pt x="0" y="423613"/>
                  <a:pt x="423613" y="0"/>
                  <a:pt x="946166" y="0"/>
                </a:cubicBezTo>
                <a:close/>
              </a:path>
            </a:pathLst>
          </a:cu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1" name="Freihandform: Form 30">
            <a:extLst>
              <a:ext uri="{FF2B5EF4-FFF2-40B4-BE49-F238E27FC236}">
                <a16:creationId xmlns:a16="http://schemas.microsoft.com/office/drawing/2014/main" id="{3704DF58-4ED0-FFE0-4482-2352FB6996FB}"/>
              </a:ext>
            </a:extLst>
          </p:cNvPr>
          <p:cNvSpPr/>
          <p:nvPr/>
        </p:nvSpPr>
        <p:spPr>
          <a:xfrm>
            <a:off x="4175994" y="3547695"/>
            <a:ext cx="1805792" cy="1801538"/>
          </a:xfrm>
          <a:custGeom>
            <a:avLst/>
            <a:gdLst>
              <a:gd name="connsiteX0" fmla="*/ 0 w 1805792"/>
              <a:gd name="connsiteY0" fmla="*/ 0 h 1801538"/>
              <a:gd name="connsiteX1" fmla="*/ 168918 w 1805792"/>
              <a:gd name="connsiteY1" fmla="*/ 0 h 1801538"/>
              <a:gd name="connsiteX2" fmla="*/ 171995 w 1805792"/>
              <a:gd name="connsiteY2" fmla="*/ 4563 h 1801538"/>
              <a:gd name="connsiteX3" fmla="*/ 312002 w 1805792"/>
              <a:gd name="connsiteY3" fmla="*/ 62556 h 1801538"/>
              <a:gd name="connsiteX4" fmla="*/ 452009 w 1805792"/>
              <a:gd name="connsiteY4" fmla="*/ 4563 h 1801538"/>
              <a:gd name="connsiteX5" fmla="*/ 455085 w 1805792"/>
              <a:gd name="connsiteY5" fmla="*/ 0 h 1801538"/>
              <a:gd name="connsiteX6" fmla="*/ 859626 w 1805792"/>
              <a:gd name="connsiteY6" fmla="*/ 0 h 1801538"/>
              <a:gd name="connsiteX7" fmla="*/ 1805792 w 1805792"/>
              <a:gd name="connsiteY7" fmla="*/ 946166 h 1801538"/>
              <a:gd name="connsiteX8" fmla="*/ 1805792 w 1805792"/>
              <a:gd name="connsiteY8" fmla="*/ 1282604 h 1801538"/>
              <a:gd name="connsiteX9" fmla="*/ 1779999 w 1805792"/>
              <a:gd name="connsiteY9" fmla="*/ 1299994 h 1801538"/>
              <a:gd name="connsiteX10" fmla="*/ 1722006 w 1805792"/>
              <a:gd name="connsiteY10" fmla="*/ 1440001 h 1801538"/>
              <a:gd name="connsiteX11" fmla="*/ 1779999 w 1805792"/>
              <a:gd name="connsiteY11" fmla="*/ 1580008 h 1801538"/>
              <a:gd name="connsiteX12" fmla="*/ 1805792 w 1805792"/>
              <a:gd name="connsiteY12" fmla="*/ 1597398 h 1801538"/>
              <a:gd name="connsiteX13" fmla="*/ 1805792 w 1805792"/>
              <a:gd name="connsiteY13" fmla="*/ 1801538 h 1801538"/>
              <a:gd name="connsiteX14" fmla="*/ 1723084 w 1805792"/>
              <a:gd name="connsiteY14" fmla="*/ 1797361 h 1801538"/>
              <a:gd name="connsiteX15" fmla="*/ 3950 w 1805792"/>
              <a:gd name="connsiteY15" fmla="*/ 78227 h 1801538"/>
              <a:gd name="connsiteX16" fmla="*/ 0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0" y="0"/>
                </a:moveTo>
                <a:lnTo>
                  <a:pt x="168918" y="0"/>
                </a:lnTo>
                <a:lnTo>
                  <a:pt x="171995" y="4563"/>
                </a:lnTo>
                <a:cubicBezTo>
                  <a:pt x="207826" y="40394"/>
                  <a:pt x="257326" y="62556"/>
                  <a:pt x="312002" y="62556"/>
                </a:cubicBezTo>
                <a:cubicBezTo>
                  <a:pt x="366678" y="62556"/>
                  <a:pt x="416178" y="40394"/>
                  <a:pt x="452009" y="4563"/>
                </a:cubicBezTo>
                <a:lnTo>
                  <a:pt x="455085" y="0"/>
                </a:lnTo>
                <a:lnTo>
                  <a:pt x="859626" y="0"/>
                </a:lnTo>
                <a:cubicBezTo>
                  <a:pt x="1382179" y="0"/>
                  <a:pt x="1805792" y="423613"/>
                  <a:pt x="1805792" y="946166"/>
                </a:cubicBezTo>
                <a:lnTo>
                  <a:pt x="1805792" y="1282604"/>
                </a:lnTo>
                <a:lnTo>
                  <a:pt x="1779999" y="1299994"/>
                </a:lnTo>
                <a:cubicBezTo>
                  <a:pt x="1744168" y="1335825"/>
                  <a:pt x="1722006" y="1385325"/>
                  <a:pt x="1722006" y="1440001"/>
                </a:cubicBezTo>
                <a:cubicBezTo>
                  <a:pt x="1722006" y="1494677"/>
                  <a:pt x="1744168" y="1544177"/>
                  <a:pt x="1779999" y="1580008"/>
                </a:cubicBezTo>
                <a:lnTo>
                  <a:pt x="1805792" y="1597398"/>
                </a:lnTo>
                <a:lnTo>
                  <a:pt x="1805792" y="1801538"/>
                </a:lnTo>
                <a:lnTo>
                  <a:pt x="1723084" y="1797361"/>
                </a:lnTo>
                <a:cubicBezTo>
                  <a:pt x="816633" y="1705306"/>
                  <a:pt x="96005" y="984677"/>
                  <a:pt x="3950" y="78227"/>
                </a:cubicBezTo>
                <a:lnTo>
                  <a:pt x="0" y="0"/>
                </a:ln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5" name="Freihandform: Form 34">
            <a:extLst>
              <a:ext uri="{FF2B5EF4-FFF2-40B4-BE49-F238E27FC236}">
                <a16:creationId xmlns:a16="http://schemas.microsoft.com/office/drawing/2014/main" id="{FA79DBEA-069E-A7D9-9C51-34C19F05630C}"/>
              </a:ext>
            </a:extLst>
          </p:cNvPr>
          <p:cNvSpPr/>
          <p:nvPr/>
        </p:nvSpPr>
        <p:spPr>
          <a:xfrm>
            <a:off x="6210214" y="1508767"/>
            <a:ext cx="1805792" cy="1801538"/>
          </a:xfrm>
          <a:custGeom>
            <a:avLst/>
            <a:gdLst>
              <a:gd name="connsiteX0" fmla="*/ 0 w 1805792"/>
              <a:gd name="connsiteY0" fmla="*/ 0 h 1801538"/>
              <a:gd name="connsiteX1" fmla="*/ 82708 w 1805792"/>
              <a:gd name="connsiteY1" fmla="*/ 4177 h 1801538"/>
              <a:gd name="connsiteX2" fmla="*/ 1801842 w 1805792"/>
              <a:gd name="connsiteY2" fmla="*/ 1723311 h 1801538"/>
              <a:gd name="connsiteX3" fmla="*/ 1805792 w 1805792"/>
              <a:gd name="connsiteY3" fmla="*/ 1801538 h 1801538"/>
              <a:gd name="connsiteX4" fmla="*/ 1650494 w 1805792"/>
              <a:gd name="connsiteY4" fmla="*/ 1801538 h 1801538"/>
              <a:gd name="connsiteX5" fmla="*/ 1624832 w 1805792"/>
              <a:gd name="connsiteY5" fmla="*/ 1763477 h 1801538"/>
              <a:gd name="connsiteX6" fmla="*/ 1484825 w 1805792"/>
              <a:gd name="connsiteY6" fmla="*/ 1705484 h 1801538"/>
              <a:gd name="connsiteX7" fmla="*/ 1344818 w 1805792"/>
              <a:gd name="connsiteY7" fmla="*/ 1763477 h 1801538"/>
              <a:gd name="connsiteX8" fmla="*/ 1319157 w 1805792"/>
              <a:gd name="connsiteY8" fmla="*/ 1801538 h 1801538"/>
              <a:gd name="connsiteX9" fmla="*/ 946166 w 1805792"/>
              <a:gd name="connsiteY9" fmla="*/ 1801538 h 1801538"/>
              <a:gd name="connsiteX10" fmla="*/ 0 w 1805792"/>
              <a:gd name="connsiteY10" fmla="*/ 855372 h 1801538"/>
              <a:gd name="connsiteX11" fmla="*/ 0 w 1805792"/>
              <a:gd name="connsiteY11" fmla="*/ 518935 h 1801538"/>
              <a:gd name="connsiteX12" fmla="*/ 25793 w 1805792"/>
              <a:gd name="connsiteY12" fmla="*/ 501545 h 1801538"/>
              <a:gd name="connsiteX13" fmla="*/ 83786 w 1805792"/>
              <a:gd name="connsiteY13" fmla="*/ 361538 h 1801538"/>
              <a:gd name="connsiteX14" fmla="*/ 25793 w 1805792"/>
              <a:gd name="connsiteY14" fmla="*/ 221531 h 1801538"/>
              <a:gd name="connsiteX15" fmla="*/ 0 w 1805792"/>
              <a:gd name="connsiteY15" fmla="*/ 204141 h 1801538"/>
              <a:gd name="connsiteX16" fmla="*/ 0 w 1805792"/>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2" h="1801538">
                <a:moveTo>
                  <a:pt x="0" y="0"/>
                </a:moveTo>
                <a:lnTo>
                  <a:pt x="82708" y="4177"/>
                </a:lnTo>
                <a:cubicBezTo>
                  <a:pt x="989159" y="96232"/>
                  <a:pt x="1709787" y="816860"/>
                  <a:pt x="1801842" y="1723311"/>
                </a:cubicBezTo>
                <a:lnTo>
                  <a:pt x="1805792" y="1801538"/>
                </a:lnTo>
                <a:lnTo>
                  <a:pt x="1650494" y="1801538"/>
                </a:lnTo>
                <a:lnTo>
                  <a:pt x="1624832" y="1763477"/>
                </a:lnTo>
                <a:cubicBezTo>
                  <a:pt x="1589001" y="1727646"/>
                  <a:pt x="1539501" y="1705484"/>
                  <a:pt x="1484825" y="1705484"/>
                </a:cubicBezTo>
                <a:cubicBezTo>
                  <a:pt x="1430149" y="1705484"/>
                  <a:pt x="1380649" y="1727646"/>
                  <a:pt x="1344818" y="1763477"/>
                </a:cubicBezTo>
                <a:lnTo>
                  <a:pt x="1319157" y="1801538"/>
                </a:lnTo>
                <a:lnTo>
                  <a:pt x="946166" y="1801538"/>
                </a:lnTo>
                <a:cubicBezTo>
                  <a:pt x="423613" y="1801538"/>
                  <a:pt x="0" y="1377925"/>
                  <a:pt x="0" y="855372"/>
                </a:cubicBezTo>
                <a:lnTo>
                  <a:pt x="0" y="518935"/>
                </a:lnTo>
                <a:lnTo>
                  <a:pt x="25793" y="501545"/>
                </a:lnTo>
                <a:cubicBezTo>
                  <a:pt x="61624" y="465714"/>
                  <a:pt x="83786" y="416214"/>
                  <a:pt x="83786" y="361538"/>
                </a:cubicBezTo>
                <a:cubicBezTo>
                  <a:pt x="83786" y="306862"/>
                  <a:pt x="61624" y="257362"/>
                  <a:pt x="25793" y="221531"/>
                </a:cubicBezTo>
                <a:lnTo>
                  <a:pt x="0" y="204141"/>
                </a:lnTo>
                <a:lnTo>
                  <a:pt x="0" y="0"/>
                </a:lnTo>
                <a:close/>
              </a:path>
            </a:pathLst>
          </a:cu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6" name="Freihandform: Form 35">
            <a:extLst>
              <a:ext uri="{FF2B5EF4-FFF2-40B4-BE49-F238E27FC236}">
                <a16:creationId xmlns:a16="http://schemas.microsoft.com/office/drawing/2014/main" id="{3704D887-7207-AFC8-0F56-EA57D96BD059}"/>
              </a:ext>
            </a:extLst>
          </p:cNvPr>
          <p:cNvSpPr/>
          <p:nvPr/>
        </p:nvSpPr>
        <p:spPr>
          <a:xfrm>
            <a:off x="4175994" y="1508767"/>
            <a:ext cx="1805794" cy="1801538"/>
          </a:xfrm>
          <a:custGeom>
            <a:avLst/>
            <a:gdLst>
              <a:gd name="connsiteX0" fmla="*/ 1805794 w 1805794"/>
              <a:gd name="connsiteY0" fmla="*/ 0 h 1801538"/>
              <a:gd name="connsiteX1" fmla="*/ 1805794 w 1805794"/>
              <a:gd name="connsiteY1" fmla="*/ 204140 h 1801538"/>
              <a:gd name="connsiteX2" fmla="*/ 1779999 w 1805794"/>
              <a:gd name="connsiteY2" fmla="*/ 221531 h 1801538"/>
              <a:gd name="connsiteX3" fmla="*/ 1722006 w 1805794"/>
              <a:gd name="connsiteY3" fmla="*/ 361538 h 1801538"/>
              <a:gd name="connsiteX4" fmla="*/ 1779999 w 1805794"/>
              <a:gd name="connsiteY4" fmla="*/ 501545 h 1801538"/>
              <a:gd name="connsiteX5" fmla="*/ 1805794 w 1805794"/>
              <a:gd name="connsiteY5" fmla="*/ 518936 h 1801538"/>
              <a:gd name="connsiteX6" fmla="*/ 1805794 w 1805794"/>
              <a:gd name="connsiteY6" fmla="*/ 855372 h 1801538"/>
              <a:gd name="connsiteX7" fmla="*/ 859628 w 1805794"/>
              <a:gd name="connsiteY7" fmla="*/ 1801538 h 1801538"/>
              <a:gd name="connsiteX8" fmla="*/ 477670 w 1805794"/>
              <a:gd name="connsiteY8" fmla="*/ 1801538 h 1801538"/>
              <a:gd name="connsiteX9" fmla="*/ 452009 w 1805794"/>
              <a:gd name="connsiteY9" fmla="*/ 1763477 h 1801538"/>
              <a:gd name="connsiteX10" fmla="*/ 312002 w 1805794"/>
              <a:gd name="connsiteY10" fmla="*/ 1705484 h 1801538"/>
              <a:gd name="connsiteX11" fmla="*/ 171995 w 1805794"/>
              <a:gd name="connsiteY11" fmla="*/ 1763477 h 1801538"/>
              <a:gd name="connsiteX12" fmla="*/ 146333 w 1805794"/>
              <a:gd name="connsiteY12" fmla="*/ 1801538 h 1801538"/>
              <a:gd name="connsiteX13" fmla="*/ 0 w 1805794"/>
              <a:gd name="connsiteY13" fmla="*/ 1801538 h 1801538"/>
              <a:gd name="connsiteX14" fmla="*/ 3950 w 1805794"/>
              <a:gd name="connsiteY14" fmla="*/ 1723311 h 1801538"/>
              <a:gd name="connsiteX15" fmla="*/ 1723084 w 1805794"/>
              <a:gd name="connsiteY15" fmla="*/ 4177 h 1801538"/>
              <a:gd name="connsiteX16" fmla="*/ 1805794 w 1805794"/>
              <a:gd name="connsiteY16" fmla="*/ 0 h 180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5794" h="1801538">
                <a:moveTo>
                  <a:pt x="1805794" y="0"/>
                </a:moveTo>
                <a:lnTo>
                  <a:pt x="1805794" y="204140"/>
                </a:lnTo>
                <a:lnTo>
                  <a:pt x="1779999" y="221531"/>
                </a:lnTo>
                <a:cubicBezTo>
                  <a:pt x="1744168" y="257362"/>
                  <a:pt x="1722006" y="306862"/>
                  <a:pt x="1722006" y="361538"/>
                </a:cubicBezTo>
                <a:cubicBezTo>
                  <a:pt x="1722006" y="416214"/>
                  <a:pt x="1744168" y="465714"/>
                  <a:pt x="1779999" y="501545"/>
                </a:cubicBezTo>
                <a:lnTo>
                  <a:pt x="1805794" y="518936"/>
                </a:lnTo>
                <a:lnTo>
                  <a:pt x="1805794" y="855372"/>
                </a:lnTo>
                <a:cubicBezTo>
                  <a:pt x="1805794" y="1377925"/>
                  <a:pt x="1382181" y="1801538"/>
                  <a:pt x="859628" y="1801538"/>
                </a:cubicBezTo>
                <a:lnTo>
                  <a:pt x="477670" y="1801538"/>
                </a:lnTo>
                <a:lnTo>
                  <a:pt x="452009" y="1763477"/>
                </a:lnTo>
                <a:cubicBezTo>
                  <a:pt x="416178" y="1727646"/>
                  <a:pt x="366678" y="1705484"/>
                  <a:pt x="312002" y="1705484"/>
                </a:cubicBezTo>
                <a:cubicBezTo>
                  <a:pt x="257326" y="1705484"/>
                  <a:pt x="207826" y="1727646"/>
                  <a:pt x="171995" y="1763477"/>
                </a:cubicBezTo>
                <a:lnTo>
                  <a:pt x="146333" y="1801538"/>
                </a:lnTo>
                <a:lnTo>
                  <a:pt x="0" y="1801538"/>
                </a:lnTo>
                <a:lnTo>
                  <a:pt x="3950" y="1723311"/>
                </a:lnTo>
                <a:cubicBezTo>
                  <a:pt x="96005" y="816860"/>
                  <a:pt x="816633" y="96232"/>
                  <a:pt x="1723084" y="4177"/>
                </a:cubicBezTo>
                <a:lnTo>
                  <a:pt x="1805794" y="0"/>
                </a:lnTo>
                <a:close/>
              </a:path>
            </a:pathLst>
          </a:cu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65" name="Textfeld 64">
            <a:extLst>
              <a:ext uri="{FF2B5EF4-FFF2-40B4-BE49-F238E27FC236}">
                <a16:creationId xmlns:a16="http://schemas.microsoft.com/office/drawing/2014/main" id="{8C87005A-2D3A-F7D7-8EC3-E4D44FA44BAB}"/>
              </a:ext>
            </a:extLst>
          </p:cNvPr>
          <p:cNvSpPr txBox="1"/>
          <p:nvPr/>
        </p:nvSpPr>
        <p:spPr>
          <a:xfrm>
            <a:off x="997730" y="1096635"/>
            <a:ext cx="4460976" cy="646331"/>
          </a:xfrm>
          <a:prstGeom prst="rect">
            <a:avLst/>
          </a:prstGeom>
          <a:noFill/>
        </p:spPr>
        <p:txBody>
          <a:bodyPr wrap="square" rtlCol="0">
            <a:spAutoFit/>
          </a:bodyPr>
          <a:lstStyle/>
          <a:p>
            <a:r>
              <a:rPr lang="de-DE" dirty="0">
                <a:solidFill>
                  <a:srgbClr val="84E291"/>
                </a:solidFill>
              </a:rPr>
              <a:t>Unterbringung in ein psychiatrisches Krankenhaus § 63 StGB</a:t>
            </a:r>
          </a:p>
        </p:txBody>
      </p:sp>
      <p:cxnSp>
        <p:nvCxnSpPr>
          <p:cNvPr id="67" name="Gerader Verbinder 66">
            <a:extLst>
              <a:ext uri="{FF2B5EF4-FFF2-40B4-BE49-F238E27FC236}">
                <a16:creationId xmlns:a16="http://schemas.microsoft.com/office/drawing/2014/main" id="{F83914F4-46FE-64E1-5F5A-157273DF0AFA}"/>
              </a:ext>
            </a:extLst>
          </p:cNvPr>
          <p:cNvCxnSpPr>
            <a:cxnSpLocks/>
          </p:cNvCxnSpPr>
          <p:nvPr/>
        </p:nvCxnSpPr>
        <p:spPr>
          <a:xfrm flipV="1">
            <a:off x="4676598" y="1383090"/>
            <a:ext cx="590252" cy="17743"/>
          </a:xfrm>
          <a:prstGeom prst="line">
            <a:avLst/>
          </a:prstGeom>
        </p:spPr>
        <p:style>
          <a:lnRef idx="2">
            <a:schemeClr val="dk1"/>
          </a:lnRef>
          <a:fillRef idx="0">
            <a:schemeClr val="dk1"/>
          </a:fillRef>
          <a:effectRef idx="1">
            <a:schemeClr val="dk1"/>
          </a:effectRef>
          <a:fontRef idx="minor">
            <a:schemeClr val="tx1"/>
          </a:fontRef>
        </p:style>
      </p:cxnSp>
      <p:cxnSp>
        <p:nvCxnSpPr>
          <p:cNvPr id="70" name="Gerader Verbinder 69">
            <a:extLst>
              <a:ext uri="{FF2B5EF4-FFF2-40B4-BE49-F238E27FC236}">
                <a16:creationId xmlns:a16="http://schemas.microsoft.com/office/drawing/2014/main" id="{538D185A-3EF5-A2C3-21B8-ADF1C62B1161}"/>
              </a:ext>
            </a:extLst>
          </p:cNvPr>
          <p:cNvCxnSpPr>
            <a:cxnSpLocks/>
          </p:cNvCxnSpPr>
          <p:nvPr/>
        </p:nvCxnSpPr>
        <p:spPr>
          <a:xfrm>
            <a:off x="5266850" y="1383090"/>
            <a:ext cx="0" cy="925481"/>
          </a:xfrm>
          <a:prstGeom prst="line">
            <a:avLst/>
          </a:prstGeom>
        </p:spPr>
        <p:style>
          <a:lnRef idx="2">
            <a:schemeClr val="dk1"/>
          </a:lnRef>
          <a:fillRef idx="0">
            <a:schemeClr val="dk1"/>
          </a:fillRef>
          <a:effectRef idx="1">
            <a:schemeClr val="dk1"/>
          </a:effectRef>
          <a:fontRef idx="minor">
            <a:schemeClr val="tx1"/>
          </a:fontRef>
        </p:style>
      </p:cxnSp>
      <p:sp>
        <p:nvSpPr>
          <p:cNvPr id="75" name="Textfeld 74">
            <a:extLst>
              <a:ext uri="{FF2B5EF4-FFF2-40B4-BE49-F238E27FC236}">
                <a16:creationId xmlns:a16="http://schemas.microsoft.com/office/drawing/2014/main" id="{002E5C14-F2DF-9B54-FF32-8197120E60ED}"/>
              </a:ext>
            </a:extLst>
          </p:cNvPr>
          <p:cNvSpPr txBox="1"/>
          <p:nvPr/>
        </p:nvSpPr>
        <p:spPr>
          <a:xfrm>
            <a:off x="8356666" y="1336116"/>
            <a:ext cx="3754651" cy="646331"/>
          </a:xfrm>
          <a:prstGeom prst="rect">
            <a:avLst/>
          </a:prstGeom>
          <a:noFill/>
        </p:spPr>
        <p:txBody>
          <a:bodyPr wrap="square" rtlCol="0">
            <a:spAutoFit/>
          </a:bodyPr>
          <a:lstStyle/>
          <a:p>
            <a:r>
              <a:rPr lang="de-DE" dirty="0">
                <a:solidFill>
                  <a:srgbClr val="E59EDD"/>
                </a:solidFill>
              </a:rPr>
              <a:t>Unterbringung in eine Entziehungsanstalt § 64 StGB</a:t>
            </a:r>
          </a:p>
        </p:txBody>
      </p:sp>
      <p:cxnSp>
        <p:nvCxnSpPr>
          <p:cNvPr id="76" name="Gerader Verbinder 75">
            <a:extLst>
              <a:ext uri="{FF2B5EF4-FFF2-40B4-BE49-F238E27FC236}">
                <a16:creationId xmlns:a16="http://schemas.microsoft.com/office/drawing/2014/main" id="{65054561-D407-77E0-291D-6BD3985BFEA1}"/>
              </a:ext>
            </a:extLst>
          </p:cNvPr>
          <p:cNvCxnSpPr>
            <a:cxnSpLocks/>
          </p:cNvCxnSpPr>
          <p:nvPr/>
        </p:nvCxnSpPr>
        <p:spPr>
          <a:xfrm>
            <a:off x="6925152" y="1505393"/>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77" name="Gerader Verbinder 76">
            <a:extLst>
              <a:ext uri="{FF2B5EF4-FFF2-40B4-BE49-F238E27FC236}">
                <a16:creationId xmlns:a16="http://schemas.microsoft.com/office/drawing/2014/main" id="{A6A3BD8F-7EF8-DB14-F00A-CCDC566035E6}"/>
              </a:ext>
            </a:extLst>
          </p:cNvPr>
          <p:cNvCxnSpPr>
            <a:cxnSpLocks/>
          </p:cNvCxnSpPr>
          <p:nvPr/>
        </p:nvCxnSpPr>
        <p:spPr>
          <a:xfrm>
            <a:off x="6925971" y="1505393"/>
            <a:ext cx="0" cy="803178"/>
          </a:xfrm>
          <a:prstGeom prst="line">
            <a:avLst/>
          </a:prstGeom>
        </p:spPr>
        <p:style>
          <a:lnRef idx="2">
            <a:schemeClr val="dk1"/>
          </a:lnRef>
          <a:fillRef idx="0">
            <a:schemeClr val="dk1"/>
          </a:fillRef>
          <a:effectRef idx="1">
            <a:schemeClr val="dk1"/>
          </a:effectRef>
          <a:fontRef idx="minor">
            <a:schemeClr val="tx1"/>
          </a:fontRef>
        </p:style>
      </p:cxnSp>
      <p:sp>
        <p:nvSpPr>
          <p:cNvPr id="78" name="Textfeld 77">
            <a:extLst>
              <a:ext uri="{FF2B5EF4-FFF2-40B4-BE49-F238E27FC236}">
                <a16:creationId xmlns:a16="http://schemas.microsoft.com/office/drawing/2014/main" id="{4C4603CE-CBC5-7946-87FA-698D613E98F1}"/>
              </a:ext>
            </a:extLst>
          </p:cNvPr>
          <p:cNvSpPr txBox="1"/>
          <p:nvPr/>
        </p:nvSpPr>
        <p:spPr>
          <a:xfrm>
            <a:off x="871055" y="5252743"/>
            <a:ext cx="3555230" cy="646331"/>
          </a:xfrm>
          <a:prstGeom prst="rect">
            <a:avLst/>
          </a:prstGeom>
          <a:noFill/>
        </p:spPr>
        <p:txBody>
          <a:bodyPr wrap="square" rtlCol="0">
            <a:spAutoFit/>
          </a:bodyPr>
          <a:lstStyle/>
          <a:p>
            <a:r>
              <a:rPr lang="de-DE" dirty="0">
                <a:solidFill>
                  <a:srgbClr val="FFFF00"/>
                </a:solidFill>
              </a:rPr>
              <a:t>Unterbringung in Sicherungsverwahrung § 66 StGB</a:t>
            </a:r>
          </a:p>
        </p:txBody>
      </p:sp>
      <p:cxnSp>
        <p:nvCxnSpPr>
          <p:cNvPr id="79" name="Gerader Verbinder 78">
            <a:extLst>
              <a:ext uri="{FF2B5EF4-FFF2-40B4-BE49-F238E27FC236}">
                <a16:creationId xmlns:a16="http://schemas.microsoft.com/office/drawing/2014/main" id="{C7812520-58F5-359E-3478-5C0670C6427A}"/>
              </a:ext>
            </a:extLst>
          </p:cNvPr>
          <p:cNvCxnSpPr>
            <a:cxnSpLocks/>
          </p:cNvCxnSpPr>
          <p:nvPr/>
        </p:nvCxnSpPr>
        <p:spPr>
          <a:xfrm>
            <a:off x="3960841" y="5439950"/>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80" name="Gerader Verbinder 79">
            <a:extLst>
              <a:ext uri="{FF2B5EF4-FFF2-40B4-BE49-F238E27FC236}">
                <a16:creationId xmlns:a16="http://schemas.microsoft.com/office/drawing/2014/main" id="{A2A99FA4-F124-CE7B-10BC-F45C50D65944}"/>
              </a:ext>
            </a:extLst>
          </p:cNvPr>
          <p:cNvCxnSpPr>
            <a:cxnSpLocks/>
          </p:cNvCxnSpPr>
          <p:nvPr/>
        </p:nvCxnSpPr>
        <p:spPr>
          <a:xfrm>
            <a:off x="5392356" y="4643040"/>
            <a:ext cx="0" cy="803178"/>
          </a:xfrm>
          <a:prstGeom prst="line">
            <a:avLst/>
          </a:prstGeom>
        </p:spPr>
        <p:style>
          <a:lnRef idx="2">
            <a:schemeClr val="dk1"/>
          </a:lnRef>
          <a:fillRef idx="0">
            <a:schemeClr val="dk1"/>
          </a:fillRef>
          <a:effectRef idx="1">
            <a:schemeClr val="dk1"/>
          </a:effectRef>
          <a:fontRef idx="minor">
            <a:schemeClr val="tx1"/>
          </a:fontRef>
        </p:style>
      </p:cxnSp>
      <p:sp>
        <p:nvSpPr>
          <p:cNvPr id="81" name="Textfeld 80">
            <a:extLst>
              <a:ext uri="{FF2B5EF4-FFF2-40B4-BE49-F238E27FC236}">
                <a16:creationId xmlns:a16="http://schemas.microsoft.com/office/drawing/2014/main" id="{A55BC12C-AB93-1ABE-CD44-8E71361256AD}"/>
              </a:ext>
            </a:extLst>
          </p:cNvPr>
          <p:cNvSpPr txBox="1"/>
          <p:nvPr/>
        </p:nvSpPr>
        <p:spPr>
          <a:xfrm>
            <a:off x="8368476" y="5252743"/>
            <a:ext cx="3077831" cy="369332"/>
          </a:xfrm>
          <a:prstGeom prst="rect">
            <a:avLst/>
          </a:prstGeom>
          <a:noFill/>
        </p:spPr>
        <p:txBody>
          <a:bodyPr wrap="square" rtlCol="0">
            <a:spAutoFit/>
          </a:bodyPr>
          <a:lstStyle/>
          <a:p>
            <a:r>
              <a:rPr lang="de-DE" dirty="0">
                <a:solidFill>
                  <a:srgbClr val="83CBEB"/>
                </a:solidFill>
              </a:rPr>
              <a:t>Führungsaufsicht § 68 StGB</a:t>
            </a:r>
          </a:p>
        </p:txBody>
      </p:sp>
      <p:cxnSp>
        <p:nvCxnSpPr>
          <p:cNvPr id="82" name="Gerader Verbinder 81">
            <a:extLst>
              <a:ext uri="{FF2B5EF4-FFF2-40B4-BE49-F238E27FC236}">
                <a16:creationId xmlns:a16="http://schemas.microsoft.com/office/drawing/2014/main" id="{C22DD1BE-1BB0-1165-4AAF-0147FC028107}"/>
              </a:ext>
            </a:extLst>
          </p:cNvPr>
          <p:cNvCxnSpPr>
            <a:cxnSpLocks/>
          </p:cNvCxnSpPr>
          <p:nvPr/>
        </p:nvCxnSpPr>
        <p:spPr>
          <a:xfrm>
            <a:off x="6925152" y="5439950"/>
            <a:ext cx="1431515" cy="0"/>
          </a:xfrm>
          <a:prstGeom prst="line">
            <a:avLst/>
          </a:prstGeom>
        </p:spPr>
        <p:style>
          <a:lnRef idx="2">
            <a:schemeClr val="dk1"/>
          </a:lnRef>
          <a:fillRef idx="0">
            <a:schemeClr val="dk1"/>
          </a:fillRef>
          <a:effectRef idx="1">
            <a:schemeClr val="dk1"/>
          </a:effectRef>
          <a:fontRef idx="minor">
            <a:schemeClr val="tx1"/>
          </a:fontRef>
        </p:style>
      </p:cxnSp>
      <p:cxnSp>
        <p:nvCxnSpPr>
          <p:cNvPr id="83" name="Gerader Verbinder 82">
            <a:extLst>
              <a:ext uri="{FF2B5EF4-FFF2-40B4-BE49-F238E27FC236}">
                <a16:creationId xmlns:a16="http://schemas.microsoft.com/office/drawing/2014/main" id="{43D88E9D-E307-3756-DAD3-8AF76CC0FB68}"/>
              </a:ext>
            </a:extLst>
          </p:cNvPr>
          <p:cNvCxnSpPr>
            <a:cxnSpLocks/>
          </p:cNvCxnSpPr>
          <p:nvPr/>
        </p:nvCxnSpPr>
        <p:spPr>
          <a:xfrm>
            <a:off x="6925971" y="4643040"/>
            <a:ext cx="0" cy="803178"/>
          </a:xfrm>
          <a:prstGeom prst="line">
            <a:avLst/>
          </a:prstGeom>
        </p:spPr>
        <p:style>
          <a:lnRef idx="2">
            <a:schemeClr val="dk1"/>
          </a:lnRef>
          <a:fillRef idx="0">
            <a:schemeClr val="dk1"/>
          </a:fillRef>
          <a:effectRef idx="1">
            <a:schemeClr val="dk1"/>
          </a:effectRef>
          <a:fontRef idx="minor">
            <a:schemeClr val="tx1"/>
          </a:fontRef>
        </p:style>
      </p:cxnSp>
      <p:sp>
        <p:nvSpPr>
          <p:cNvPr id="84" name="Textfeld 83">
            <a:extLst>
              <a:ext uri="{FF2B5EF4-FFF2-40B4-BE49-F238E27FC236}">
                <a16:creationId xmlns:a16="http://schemas.microsoft.com/office/drawing/2014/main" id="{E5F7CDB4-05B4-8404-CF8B-AA0587CB78AE}"/>
              </a:ext>
            </a:extLst>
          </p:cNvPr>
          <p:cNvSpPr txBox="1"/>
          <p:nvPr/>
        </p:nvSpPr>
        <p:spPr>
          <a:xfrm>
            <a:off x="478902" y="170160"/>
            <a:ext cx="5933930" cy="461665"/>
          </a:xfrm>
          <a:prstGeom prst="rect">
            <a:avLst/>
          </a:prstGeom>
          <a:noFill/>
        </p:spPr>
        <p:txBody>
          <a:bodyPr wrap="square" rtlCol="0">
            <a:spAutoFit/>
          </a:bodyPr>
          <a:lstStyle/>
          <a:p>
            <a:r>
              <a:rPr lang="de-DE" sz="2400" dirty="0">
                <a:solidFill>
                  <a:schemeClr val="bg1"/>
                </a:solidFill>
                <a:latin typeface="+mj-lt"/>
              </a:rPr>
              <a:t>Die Maßregeln der Besserung und Sicherung</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56454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87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 fill="hold"/>
                                        <p:tgtEl>
                                          <p:spTgt spid="36"/>
                                        </p:tgtEl>
                                        <p:attrNameLst>
                                          <p:attrName>ppt_w</p:attrName>
                                        </p:attrNameLst>
                                      </p:cBhvr>
                                      <p:tavLst>
                                        <p:tav tm="0">
                                          <p:val>
                                            <p:fltVal val="0"/>
                                          </p:val>
                                        </p:tav>
                                        <p:tav tm="100000">
                                          <p:val>
                                            <p:strVal val="#ppt_w"/>
                                          </p:val>
                                        </p:tav>
                                      </p:tavLst>
                                    </p:anim>
                                    <p:anim calcmode="lin" valueType="num">
                                      <p:cBhvr>
                                        <p:cTn id="8" dur="250" fill="hold"/>
                                        <p:tgtEl>
                                          <p:spTgt spid="36"/>
                                        </p:tgtEl>
                                        <p:attrNameLst>
                                          <p:attrName>ppt_h</p:attrName>
                                        </p:attrNameLst>
                                      </p:cBhvr>
                                      <p:tavLst>
                                        <p:tav tm="0">
                                          <p:val>
                                            <p:fltVal val="0"/>
                                          </p:val>
                                        </p:tav>
                                        <p:tav tm="100000">
                                          <p:val>
                                            <p:strVal val="#ppt_h"/>
                                          </p:val>
                                        </p:tav>
                                      </p:tavLst>
                                    </p:anim>
                                    <p:animEffect transition="in" filter="fade">
                                      <p:cBhvr>
                                        <p:cTn id="9" dur="25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250" fill="hold"/>
                                        <p:tgtEl>
                                          <p:spTgt spid="35"/>
                                        </p:tgtEl>
                                        <p:attrNameLst>
                                          <p:attrName>ppt_w</p:attrName>
                                        </p:attrNameLst>
                                      </p:cBhvr>
                                      <p:tavLst>
                                        <p:tav tm="0">
                                          <p:val>
                                            <p:fltVal val="0"/>
                                          </p:val>
                                        </p:tav>
                                        <p:tav tm="100000">
                                          <p:val>
                                            <p:strVal val="#ppt_w"/>
                                          </p:val>
                                        </p:tav>
                                      </p:tavLst>
                                    </p:anim>
                                    <p:anim calcmode="lin" valueType="num">
                                      <p:cBhvr>
                                        <p:cTn id="13" dur="250" fill="hold"/>
                                        <p:tgtEl>
                                          <p:spTgt spid="35"/>
                                        </p:tgtEl>
                                        <p:attrNameLst>
                                          <p:attrName>ppt_h</p:attrName>
                                        </p:attrNameLst>
                                      </p:cBhvr>
                                      <p:tavLst>
                                        <p:tav tm="0">
                                          <p:val>
                                            <p:fltVal val="0"/>
                                          </p:val>
                                        </p:tav>
                                        <p:tav tm="100000">
                                          <p:val>
                                            <p:strVal val="#ppt_h"/>
                                          </p:val>
                                        </p:tav>
                                      </p:tavLst>
                                    </p:anim>
                                    <p:animEffect transition="in" filter="fade">
                                      <p:cBhvr>
                                        <p:cTn id="14" dur="250"/>
                                        <p:tgtEl>
                                          <p:spTgt spid="3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250" fill="hold"/>
                                        <p:tgtEl>
                                          <p:spTgt spid="31"/>
                                        </p:tgtEl>
                                        <p:attrNameLst>
                                          <p:attrName>ppt_w</p:attrName>
                                        </p:attrNameLst>
                                      </p:cBhvr>
                                      <p:tavLst>
                                        <p:tav tm="0">
                                          <p:val>
                                            <p:fltVal val="0"/>
                                          </p:val>
                                        </p:tav>
                                        <p:tav tm="100000">
                                          <p:val>
                                            <p:strVal val="#ppt_w"/>
                                          </p:val>
                                        </p:tav>
                                      </p:tavLst>
                                    </p:anim>
                                    <p:anim calcmode="lin" valueType="num">
                                      <p:cBhvr>
                                        <p:cTn id="18" dur="250" fill="hold"/>
                                        <p:tgtEl>
                                          <p:spTgt spid="31"/>
                                        </p:tgtEl>
                                        <p:attrNameLst>
                                          <p:attrName>ppt_h</p:attrName>
                                        </p:attrNameLst>
                                      </p:cBhvr>
                                      <p:tavLst>
                                        <p:tav tm="0">
                                          <p:val>
                                            <p:fltVal val="0"/>
                                          </p:val>
                                        </p:tav>
                                        <p:tav tm="100000">
                                          <p:val>
                                            <p:strVal val="#ppt_h"/>
                                          </p:val>
                                        </p:tav>
                                      </p:tavLst>
                                    </p:anim>
                                    <p:animEffect transition="in" filter="fade">
                                      <p:cBhvr>
                                        <p:cTn id="19" dur="250"/>
                                        <p:tgtEl>
                                          <p:spTgt spid="3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250" fill="hold"/>
                                        <p:tgtEl>
                                          <p:spTgt spid="30"/>
                                        </p:tgtEl>
                                        <p:attrNameLst>
                                          <p:attrName>ppt_w</p:attrName>
                                        </p:attrNameLst>
                                      </p:cBhvr>
                                      <p:tavLst>
                                        <p:tav tm="0">
                                          <p:val>
                                            <p:fltVal val="0"/>
                                          </p:val>
                                        </p:tav>
                                        <p:tav tm="100000">
                                          <p:val>
                                            <p:strVal val="#ppt_w"/>
                                          </p:val>
                                        </p:tav>
                                      </p:tavLst>
                                    </p:anim>
                                    <p:anim calcmode="lin" valueType="num">
                                      <p:cBhvr>
                                        <p:cTn id="23" dur="250" fill="hold"/>
                                        <p:tgtEl>
                                          <p:spTgt spid="30"/>
                                        </p:tgtEl>
                                        <p:attrNameLst>
                                          <p:attrName>ppt_h</p:attrName>
                                        </p:attrNameLst>
                                      </p:cBhvr>
                                      <p:tavLst>
                                        <p:tav tm="0">
                                          <p:val>
                                            <p:fltVal val="0"/>
                                          </p:val>
                                        </p:tav>
                                        <p:tav tm="100000">
                                          <p:val>
                                            <p:strVal val="#ppt_h"/>
                                          </p:val>
                                        </p:tav>
                                      </p:tavLst>
                                    </p:anim>
                                    <p:animEffect transition="in" filter="fade">
                                      <p:cBhvr>
                                        <p:cTn id="24" dur="25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down)">
                                      <p:cBhvr>
                                        <p:cTn id="29" dur="250"/>
                                        <p:tgtEl>
                                          <p:spTgt spid="70"/>
                                        </p:tgtEl>
                                      </p:cBhvr>
                                    </p:animEffect>
                                  </p:childTnLst>
                                </p:cTn>
                              </p:par>
                            </p:childTnLst>
                          </p:cTn>
                        </p:par>
                        <p:par>
                          <p:cTn id="30" fill="hold">
                            <p:stCondLst>
                              <p:cond delay="250"/>
                            </p:stCondLst>
                            <p:childTnLst>
                              <p:par>
                                <p:cTn id="31" presetID="2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right)">
                                      <p:cBhvr>
                                        <p:cTn id="33" dur="250"/>
                                        <p:tgtEl>
                                          <p:spTgt spid="67"/>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right)">
                                      <p:cBhvr>
                                        <p:cTn id="37" dur="25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wipe(down)">
                                      <p:cBhvr>
                                        <p:cTn id="42" dur="250"/>
                                        <p:tgtEl>
                                          <p:spTgt spid="77"/>
                                        </p:tgtEl>
                                      </p:cBhvr>
                                    </p:animEffect>
                                  </p:childTnLst>
                                </p:cTn>
                              </p:par>
                            </p:childTnLst>
                          </p:cTn>
                        </p:par>
                        <p:par>
                          <p:cTn id="43" fill="hold">
                            <p:stCondLst>
                              <p:cond delay="250"/>
                            </p:stCondLst>
                            <p:childTnLst>
                              <p:par>
                                <p:cTn id="44" presetID="22" presetClass="entr" presetSubtype="8"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250"/>
                                        <p:tgtEl>
                                          <p:spTgt spid="76"/>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250"/>
                                        <p:tgtEl>
                                          <p:spTgt spid="7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up)">
                                      <p:cBhvr>
                                        <p:cTn id="55" dur="250"/>
                                        <p:tgtEl>
                                          <p:spTgt spid="80"/>
                                        </p:tgtEl>
                                      </p:cBhvr>
                                    </p:animEffect>
                                  </p:childTnLst>
                                </p:cTn>
                              </p:par>
                            </p:childTnLst>
                          </p:cTn>
                        </p:par>
                        <p:par>
                          <p:cTn id="56" fill="hold">
                            <p:stCondLst>
                              <p:cond delay="250"/>
                            </p:stCondLst>
                            <p:childTnLst>
                              <p:par>
                                <p:cTn id="57" presetID="22" presetClass="entr" presetSubtype="2"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right)">
                                      <p:cBhvr>
                                        <p:cTn id="59" dur="250"/>
                                        <p:tgtEl>
                                          <p:spTgt spid="79"/>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250"/>
                                        <p:tgtEl>
                                          <p:spTgt spid="7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up)">
                                      <p:cBhvr>
                                        <p:cTn id="68" dur="250"/>
                                        <p:tgtEl>
                                          <p:spTgt spid="83"/>
                                        </p:tgtEl>
                                      </p:cBhvr>
                                    </p:animEffect>
                                  </p:childTnLst>
                                </p:cTn>
                              </p:par>
                            </p:childTnLst>
                          </p:cTn>
                        </p:par>
                        <p:par>
                          <p:cTn id="69" fill="hold">
                            <p:stCondLst>
                              <p:cond delay="250"/>
                            </p:stCondLst>
                            <p:childTnLst>
                              <p:par>
                                <p:cTn id="70" presetID="22" presetClass="entr" presetSubtype="8" fill="hold" nodeType="after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left)">
                                      <p:cBhvr>
                                        <p:cTn id="72" dur="250"/>
                                        <p:tgtEl>
                                          <p:spTgt spid="82"/>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wipe(left)">
                                      <p:cBhvr>
                                        <p:cTn id="76"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36" grpId="0" animBg="1"/>
      <p:bldP spid="65" grpId="0"/>
      <p:bldP spid="75" grpId="0"/>
      <p:bldP spid="78" grpId="0"/>
      <p:bldP spid="8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draußen, Gebäude, Himmel, Pflanze enthält.&#10;&#10;Automatisch generierte Beschreibung">
            <a:extLst>
              <a:ext uri="{FF2B5EF4-FFF2-40B4-BE49-F238E27FC236}">
                <a16:creationId xmlns:a16="http://schemas.microsoft.com/office/drawing/2014/main" id="{55823B8D-100A-A294-D3AF-FE9A9726B5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6884" y="-105277"/>
            <a:ext cx="14137106" cy="7068553"/>
          </a:xfrm>
          <a:prstGeom prst="rect">
            <a:avLst/>
          </a:prstGeom>
        </p:spPr>
      </p:pic>
      <p:pic>
        <p:nvPicPr>
          <p:cNvPr id="3" name="Grafik 2" descr="Ein Bild, das draußen, Gerichtshof, Sportspiele, Tennis enthält.&#10;&#10;Automatisch generierte Beschreibung">
            <a:extLst>
              <a:ext uri="{FF2B5EF4-FFF2-40B4-BE49-F238E27FC236}">
                <a16:creationId xmlns:a16="http://schemas.microsoft.com/office/drawing/2014/main" id="{CE62C713-135A-F4FA-8471-B6383E2EDD9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433" b="2298"/>
          <a:stretch/>
        </p:blipFill>
        <p:spPr>
          <a:xfrm>
            <a:off x="0" y="0"/>
            <a:ext cx="12191980" cy="6857990"/>
          </a:xfrm>
          <a:prstGeom prst="rect">
            <a:avLst/>
          </a:prstGeom>
        </p:spPr>
      </p:pic>
      <p:pic>
        <p:nvPicPr>
          <p:cNvPr id="4" name="Grafik 3" descr="Ein Bild, das Im Haus, Wand, Zimmer, Inneneinrichtung enthält.&#10;&#10;Automatisch generierte Beschreibung">
            <a:extLst>
              <a:ext uri="{FF2B5EF4-FFF2-40B4-BE49-F238E27FC236}">
                <a16:creationId xmlns:a16="http://schemas.microsoft.com/office/drawing/2014/main" id="{DCE324E4-DAA5-FDF0-AAF2-16C6E15A709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351" r="3216" b="-1"/>
          <a:stretch/>
        </p:blipFill>
        <p:spPr>
          <a:xfrm>
            <a:off x="5054020" y="0"/>
            <a:ext cx="7137960" cy="6862154"/>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1556995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nodeType="clickEffect">
                                  <p:stCondLst>
                                    <p:cond delay="0"/>
                                  </p:stCondLst>
                                  <p:childTnLst>
                                    <p:animEffect transition="out" filter="wipe(up)">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Kammerverfahren § 78b Abs. 1 Nr. 1 GVG:</a:t>
            </a:r>
          </a:p>
          <a:p>
            <a:pPr marL="742950" lvl="1" indent="-285750">
              <a:buFont typeface="Arial" panose="020B0604020202020204" pitchFamily="34" charset="0"/>
              <a:buChar char="•"/>
            </a:pPr>
            <a:r>
              <a:rPr lang="de-DE" dirty="0">
                <a:solidFill>
                  <a:schemeClr val="tx1"/>
                </a:solidFill>
              </a:rPr>
              <a:t>Aussetzung der Vollstreckung des Restes einer lebenslangen Freiheitsstrafe</a:t>
            </a:r>
          </a:p>
          <a:p>
            <a:pPr marL="742950" lvl="1" indent="-285750">
              <a:buFont typeface="Arial" panose="020B0604020202020204" pitchFamily="34" charset="0"/>
              <a:buChar char="•"/>
            </a:pPr>
            <a:r>
              <a:rPr lang="de-DE" dirty="0">
                <a:solidFill>
                  <a:schemeClr val="tx1"/>
                </a:solidFill>
              </a:rPr>
              <a:t>Aussetzung der Vollstreckung bei Sicherungsverwahrung</a:t>
            </a:r>
          </a:p>
          <a:p>
            <a:pPr marL="742950" lvl="1" indent="-285750">
              <a:buFont typeface="Arial" panose="020B0604020202020204" pitchFamily="34" charset="0"/>
              <a:buChar char="•"/>
            </a:pPr>
            <a:r>
              <a:rPr lang="de-DE" dirty="0">
                <a:solidFill>
                  <a:schemeClr val="tx1"/>
                </a:solidFill>
              </a:rPr>
              <a:t>Antrag auf gerichtliche Entscheidung</a:t>
            </a:r>
          </a:p>
          <a:p>
            <a:pPr marL="742950" lvl="1" indent="-285750">
              <a:buFont typeface="Arial" panose="020B0604020202020204" pitchFamily="34" charset="0"/>
              <a:buChar char="•"/>
            </a:pPr>
            <a:r>
              <a:rPr lang="de-DE" dirty="0">
                <a:solidFill>
                  <a:schemeClr val="tx1"/>
                </a:solidFill>
              </a:rPr>
              <a:t>Aussetzung der Vollstreckung bei Unterbringung im psychiatrischen Krankenhaus</a:t>
            </a:r>
          </a:p>
          <a:p>
            <a:r>
              <a:rPr lang="de-DE" dirty="0">
                <a:solidFill>
                  <a:schemeClr val="tx1"/>
                </a:solidFill>
                <a:highlight>
                  <a:srgbClr val="83CBEB"/>
                </a:highlight>
              </a:rPr>
              <a:t>Einzelrichterverfahren § 78b Abs. 1 Nr. 2:</a:t>
            </a:r>
          </a:p>
          <a:p>
            <a:pPr marL="742950" lvl="1" indent="-285750">
              <a:buFont typeface="Arial" panose="020B0604020202020204" pitchFamily="34" charset="0"/>
              <a:buChar char="•"/>
            </a:pPr>
            <a:r>
              <a:rPr lang="de-DE" dirty="0">
                <a:solidFill>
                  <a:schemeClr val="tx1"/>
                </a:solidFill>
              </a:rPr>
              <a:t>Aussetzung des Strafrestes bei zeitiger Freiheitsstrafe</a:t>
            </a:r>
          </a:p>
          <a:p>
            <a:pPr marL="742950" lvl="1" indent="-285750">
              <a:buFont typeface="Arial" panose="020B0604020202020204" pitchFamily="34" charset="0"/>
              <a:buChar char="•"/>
            </a:pPr>
            <a:r>
              <a:rPr lang="de-DE" dirty="0">
                <a:solidFill>
                  <a:schemeClr val="tx1"/>
                </a:solidFill>
              </a:rPr>
              <a:t>Entscheidungen über Entfallen oder Anordnungen der Führungsaufsicht</a:t>
            </a:r>
          </a:p>
          <a:p>
            <a:pPr marL="742950" lvl="1" indent="-285750">
              <a:buFont typeface="Arial" panose="020B0604020202020204" pitchFamily="34" charset="0"/>
              <a:buChar char="•"/>
            </a:pPr>
            <a:r>
              <a:rPr lang="de-DE" dirty="0">
                <a:solidFill>
                  <a:schemeClr val="tx1"/>
                </a:solidFill>
              </a:rPr>
              <a:t>Aussetzung der Vollstreckung bei Unterbringung in einer Entziehungsanstalt</a:t>
            </a:r>
          </a:p>
          <a:p>
            <a:pPr marL="742950" lvl="1" indent="-285750">
              <a:buFont typeface="Arial" panose="020B0604020202020204" pitchFamily="34" charset="0"/>
              <a:buChar char="•"/>
            </a:pPr>
            <a:r>
              <a:rPr lang="de-DE" dirty="0">
                <a:solidFill>
                  <a:schemeClr val="tx1"/>
                </a:solidFill>
              </a:rPr>
              <a:t>Widerruf bestehender Bewährungen</a:t>
            </a:r>
          </a:p>
          <a:p>
            <a:r>
              <a:rPr lang="de-DE" dirty="0">
                <a:solidFill>
                  <a:schemeClr val="tx1"/>
                </a:solidFill>
                <a:highlight>
                  <a:srgbClr val="FFC000"/>
                </a:highlight>
              </a:rPr>
              <a:t>Sonderzuständigkeit:</a:t>
            </a:r>
          </a:p>
          <a:p>
            <a:pPr marL="742950" lvl="1" indent="-285750">
              <a:buFont typeface="Arial" panose="020B0604020202020204" pitchFamily="34" charset="0"/>
              <a:buChar char="•"/>
            </a:pPr>
            <a:r>
              <a:rPr lang="de-DE" dirty="0">
                <a:solidFill>
                  <a:schemeClr val="tx1"/>
                </a:solidFill>
              </a:rPr>
              <a:t>Antrag auf gerichtliche Entscheidung nach dem StVollzG</a:t>
            </a:r>
          </a:p>
          <a:p>
            <a:pPr marL="742950" lvl="1" indent="-285750">
              <a:buFont typeface="Arial" panose="020B0604020202020204" pitchFamily="34" charset="0"/>
              <a:buChar char="•"/>
            </a:pPr>
            <a:r>
              <a:rPr lang="de-DE" dirty="0">
                <a:solidFill>
                  <a:schemeClr val="tx1"/>
                </a:solidFill>
              </a:rPr>
              <a:t>Entscheidungen nach dem IRG</a:t>
            </a: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Strafvollstreckungskammer</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3185105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left)">
                                      <p:cBhvr>
                                        <p:cTn id="31" dur="500"/>
                                        <p:tgtEl>
                                          <p:spTgt spid="4">
                                            <p:txEl>
                                              <p:pRg st="3" end="3"/>
                                            </p:txEl>
                                          </p:spTgt>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ipe(left)">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left)">
                                      <p:cBhvr>
                                        <p:cTn id="44" dur="500"/>
                                        <p:tgtEl>
                                          <p:spTgt spid="4">
                                            <p:txEl>
                                              <p:pRg st="6" end="6"/>
                                            </p:txEl>
                                          </p:spTgt>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wipe(left)">
                                      <p:cBhvr>
                                        <p:cTn id="48" dur="500"/>
                                        <p:tgtEl>
                                          <p:spTgt spid="4">
                                            <p:txEl>
                                              <p:pRg st="7" end="7"/>
                                            </p:txEl>
                                          </p:spTgt>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left)">
                                      <p:cBhvr>
                                        <p:cTn id="52" dur="500"/>
                                        <p:tgtEl>
                                          <p:spTgt spid="4">
                                            <p:txEl>
                                              <p:pRg st="8" end="8"/>
                                            </p:txEl>
                                          </p:spTgt>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wipe(left)">
                                      <p:cBhvr>
                                        <p:cTn id="56" dur="500"/>
                                        <p:tgtEl>
                                          <p:spTgt spid="4">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Effect transition="in" filter="wipe(left)">
                                      <p:cBhvr>
                                        <p:cTn id="61" dur="500"/>
                                        <p:tgtEl>
                                          <p:spTgt spid="4">
                                            <p:txEl>
                                              <p:pRg st="10" end="10"/>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4">
                                            <p:txEl>
                                              <p:pRg st="11" end="11"/>
                                            </p:txEl>
                                          </p:spTgt>
                                        </p:tgtEl>
                                        <p:attrNameLst>
                                          <p:attrName>style.visibility</p:attrName>
                                        </p:attrNameLst>
                                      </p:cBhvr>
                                      <p:to>
                                        <p:strVal val="visible"/>
                                      </p:to>
                                    </p:set>
                                    <p:animEffect transition="in" filter="wipe(left)">
                                      <p:cBhvr>
                                        <p:cTn id="64" dur="500"/>
                                        <p:tgtEl>
                                          <p:spTgt spid="4">
                                            <p:txEl>
                                              <p:pRg st="11" end="11"/>
                                            </p:txEl>
                                          </p:spTgt>
                                        </p:tgtEl>
                                      </p:cBhvr>
                                    </p:animEffect>
                                  </p:childTnLst>
                                </p:cTn>
                              </p:par>
                              <p:par>
                                <p:cTn id="65" presetID="22" presetClass="entr" presetSubtype="8" fill="hold" nodeType="with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wipe(left)">
                                      <p:cBhvr>
                                        <p:cTn id="6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llipse 52">
            <a:extLst>
              <a:ext uri="{FF2B5EF4-FFF2-40B4-BE49-F238E27FC236}">
                <a16:creationId xmlns:a16="http://schemas.microsoft.com/office/drawing/2014/main" id="{4984EC95-2E6D-4527-A45B-61C8A86F5353}"/>
              </a:ext>
            </a:extLst>
          </p:cNvPr>
          <p:cNvSpPr/>
          <p:nvPr/>
        </p:nvSpPr>
        <p:spPr>
          <a:xfrm>
            <a:off x="7639374" y="4826996"/>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6C742EEA-3B84-4C8C-A86A-98E67DB27C6C}"/>
              </a:ext>
            </a:extLst>
          </p:cNvPr>
          <p:cNvSpPr/>
          <p:nvPr/>
        </p:nvSpPr>
        <p:spPr>
          <a:xfrm>
            <a:off x="7765482" y="2487268"/>
            <a:ext cx="1147919" cy="1132907"/>
          </a:xfrm>
          <a:prstGeom prst="ellipse">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8B5D784F-D5FC-4E35-82CA-772EA5B24317}"/>
              </a:ext>
            </a:extLst>
          </p:cNvPr>
          <p:cNvSpPr/>
          <p:nvPr/>
        </p:nvSpPr>
        <p:spPr>
          <a:xfrm>
            <a:off x="5595390" y="1206534"/>
            <a:ext cx="1147919" cy="1132907"/>
          </a:xfrm>
          <a:prstGeom prst="ellipse">
            <a:avLst/>
          </a:prstGeom>
          <a:solidFill>
            <a:srgbClr val="135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DDD070C6-8D9D-474D-8590-59332B3F1E60}"/>
              </a:ext>
            </a:extLst>
          </p:cNvPr>
          <p:cNvSpPr/>
          <p:nvPr/>
        </p:nvSpPr>
        <p:spPr>
          <a:xfrm>
            <a:off x="3456876" y="2487268"/>
            <a:ext cx="1147919" cy="1132907"/>
          </a:xfrm>
          <a:prstGeom prst="ellipse">
            <a:avLst/>
          </a:prstGeom>
          <a:solidFill>
            <a:srgbClr val="A02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29AAE44D-8181-4EF1-B801-63B0A7279FBD}"/>
              </a:ext>
            </a:extLst>
          </p:cNvPr>
          <p:cNvSpPr/>
          <p:nvPr/>
        </p:nvSpPr>
        <p:spPr>
          <a:xfrm>
            <a:off x="3391489" y="4853267"/>
            <a:ext cx="1147919" cy="113290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reeform 8">
            <a:extLst>
              <a:ext uri="{FF2B5EF4-FFF2-40B4-BE49-F238E27FC236}">
                <a16:creationId xmlns:a16="http://schemas.microsoft.com/office/drawing/2014/main" id="{2ECF40A7-86C5-44BD-B8D5-C7FB4E232BF6}"/>
              </a:ext>
            </a:extLst>
          </p:cNvPr>
          <p:cNvSpPr>
            <a:spLocks/>
          </p:cNvSpPr>
          <p:nvPr/>
        </p:nvSpPr>
        <p:spPr bwMode="auto">
          <a:xfrm rot="1716038">
            <a:off x="1256600" y="3096290"/>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Freeform 12">
            <a:extLst>
              <a:ext uri="{FF2B5EF4-FFF2-40B4-BE49-F238E27FC236}">
                <a16:creationId xmlns:a16="http://schemas.microsoft.com/office/drawing/2014/main" id="{B97349E3-49C1-4B65-8ECD-21377364F0C9}"/>
              </a:ext>
            </a:extLst>
          </p:cNvPr>
          <p:cNvSpPr>
            <a:spLocks/>
          </p:cNvSpPr>
          <p:nvPr/>
        </p:nvSpPr>
        <p:spPr bwMode="auto">
          <a:xfrm rot="1716038">
            <a:off x="-1972826" y="3284647"/>
            <a:ext cx="1955800" cy="1830388"/>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Freeform 5">
            <a:extLst>
              <a:ext uri="{FF2B5EF4-FFF2-40B4-BE49-F238E27FC236}">
                <a16:creationId xmlns:a16="http://schemas.microsoft.com/office/drawing/2014/main" id="{7D7ACBC6-14C0-43D9-905A-844E57ECAF27}"/>
              </a:ext>
            </a:extLst>
          </p:cNvPr>
          <p:cNvSpPr>
            <a:spLocks/>
          </p:cNvSpPr>
          <p:nvPr/>
        </p:nvSpPr>
        <p:spPr bwMode="auto">
          <a:xfrm rot="1773968">
            <a:off x="6806967" y="254780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solidFill>
            <a:srgbClr val="156082"/>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1" name="Freeform 6">
            <a:extLst>
              <a:ext uri="{FF2B5EF4-FFF2-40B4-BE49-F238E27FC236}">
                <a16:creationId xmlns:a16="http://schemas.microsoft.com/office/drawing/2014/main" id="{B0B80081-E9B8-41A3-A143-36018807A13F}"/>
              </a:ext>
            </a:extLst>
          </p:cNvPr>
          <p:cNvSpPr>
            <a:spLocks/>
          </p:cNvSpPr>
          <p:nvPr/>
        </p:nvSpPr>
        <p:spPr bwMode="auto">
          <a:xfrm rot="1773968">
            <a:off x="6794267" y="252875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Freeform 7">
            <a:extLst>
              <a:ext uri="{FF2B5EF4-FFF2-40B4-BE49-F238E27FC236}">
                <a16:creationId xmlns:a16="http://schemas.microsoft.com/office/drawing/2014/main" id="{7B345AE5-C996-426F-90D0-6481D627AC9D}"/>
              </a:ext>
            </a:extLst>
          </p:cNvPr>
          <p:cNvSpPr>
            <a:spLocks/>
          </p:cNvSpPr>
          <p:nvPr/>
        </p:nvSpPr>
        <p:spPr bwMode="auto">
          <a:xfrm rot="1773968">
            <a:off x="6780145" y="3920512"/>
            <a:ext cx="1614488" cy="2239801"/>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solidFill>
            <a:srgbClr val="800000"/>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6800762" y="3878680"/>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1FAB0ECC-604F-4B43-B298-7B827B99F262}"/>
              </a:ext>
            </a:extLst>
          </p:cNvPr>
          <p:cNvSpPr>
            <a:spLocks/>
          </p:cNvSpPr>
          <p:nvPr/>
        </p:nvSpPr>
        <p:spPr bwMode="auto">
          <a:xfrm rot="1793795">
            <a:off x="3573548" y="4031171"/>
            <a:ext cx="1955800" cy="1810210"/>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solidFill>
            <a:srgbClr val="FF660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3EEAA071-4088-4997-A6D2-D2698EA72D63}"/>
              </a:ext>
            </a:extLst>
          </p:cNvPr>
          <p:cNvSpPr>
            <a:spLocks/>
          </p:cNvSpPr>
          <p:nvPr/>
        </p:nvSpPr>
        <p:spPr bwMode="auto">
          <a:xfrm rot="1773968">
            <a:off x="3572207" y="4015499"/>
            <a:ext cx="1955800" cy="1830388"/>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18F4ED40-BA53-4B8B-A2D9-B2FA32E45B83}"/>
              </a:ext>
            </a:extLst>
          </p:cNvPr>
          <p:cNvSpPr>
            <a:spLocks/>
          </p:cNvSpPr>
          <p:nvPr/>
        </p:nvSpPr>
        <p:spPr bwMode="auto">
          <a:xfrm rot="1773968">
            <a:off x="3911499" y="2252331"/>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solidFill>
            <a:srgbClr val="A02B93"/>
          </a:solidFill>
          <a:ln w="0">
            <a:noFill/>
            <a:prstDash val="solid"/>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DBB379AF-AB2D-4815-AEA8-E946466A86E7}"/>
              </a:ext>
            </a:extLst>
          </p:cNvPr>
          <p:cNvSpPr>
            <a:spLocks/>
          </p:cNvSpPr>
          <p:nvPr/>
        </p:nvSpPr>
        <p:spPr bwMode="auto">
          <a:xfrm rot="1773968">
            <a:off x="3905149" y="2236456"/>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C203F50E-1A38-4E52-9CB7-DDE954B1EE8D}"/>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solidFill>
            <a:schemeClr val="accent3">
              <a:lumMod val="75000"/>
            </a:schemeClr>
          </a:solidFill>
          <a:ln w="0">
            <a:noFill/>
            <a:prstDash val="solid"/>
            <a:round/>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54BF7FD-F5E0-47A2-9548-74C4A43677B0}"/>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Freihandform: Form 39">
            <a:extLst>
              <a:ext uri="{FF2B5EF4-FFF2-40B4-BE49-F238E27FC236}">
                <a16:creationId xmlns:a16="http://schemas.microsoft.com/office/drawing/2014/main" id="{056DA663-A897-4BA1-B8E1-76F986EDF0CF}"/>
              </a:ext>
            </a:extLst>
          </p:cNvPr>
          <p:cNvSpPr>
            <a:spLocks/>
          </p:cNvSpPr>
          <p:nvPr/>
        </p:nvSpPr>
        <p:spPr bwMode="auto">
          <a:xfrm rot="1805772">
            <a:off x="5072784" y="3112055"/>
            <a:ext cx="2170770" cy="2197257"/>
          </a:xfrm>
          <a:custGeom>
            <a:avLst/>
            <a:gdLst>
              <a:gd name="connsiteX0" fmla="*/ 312068 w 2220742"/>
              <a:gd name="connsiteY0" fmla="*/ 1649241 h 2238252"/>
              <a:gd name="connsiteX1" fmla="*/ 1055403 w 2220742"/>
              <a:gd name="connsiteY1" fmla="*/ 2078657 h 2238252"/>
              <a:gd name="connsiteX2" fmla="*/ 1055403 w 2220742"/>
              <a:gd name="connsiteY2" fmla="*/ 2238252 h 2238252"/>
              <a:gd name="connsiteX3" fmla="*/ 1014993 w 2220742"/>
              <a:gd name="connsiteY3" fmla="*/ 2236017 h 2238252"/>
              <a:gd name="connsiteX4" fmla="*/ 200129 w 2220742"/>
              <a:gd name="connsiteY4" fmla="*/ 1747525 h 2238252"/>
              <a:gd name="connsiteX5" fmla="*/ 184959 w 2220742"/>
              <a:gd name="connsiteY5" fmla="*/ 1722708 h 2238252"/>
              <a:gd name="connsiteX6" fmla="*/ 2094889 w 2220742"/>
              <a:gd name="connsiteY6" fmla="*/ 620224 h 2238252"/>
              <a:gd name="connsiteX7" fmla="*/ 2130889 w 2220742"/>
              <a:gd name="connsiteY7" fmla="*/ 694812 h 2238252"/>
              <a:gd name="connsiteX8" fmla="*/ 2143761 w 2220742"/>
              <a:gd name="connsiteY8" fmla="*/ 1546711 h 2238252"/>
              <a:gd name="connsiteX9" fmla="*/ 2105839 w 2220742"/>
              <a:gd name="connsiteY9" fmla="*/ 1631545 h 2238252"/>
              <a:gd name="connsiteX10" fmla="*/ 1968216 w 2220742"/>
              <a:gd name="connsiteY10" fmla="*/ 1551953 h 2238252"/>
              <a:gd name="connsiteX11" fmla="*/ 1968216 w 2220742"/>
              <a:gd name="connsiteY11" fmla="*/ 693421 h 2238252"/>
              <a:gd name="connsiteX12" fmla="*/ 113541 w 2220742"/>
              <a:gd name="connsiteY12" fmla="*/ 611586 h 2238252"/>
              <a:gd name="connsiteX13" fmla="*/ 255303 w 2220742"/>
              <a:gd name="connsiteY13" fmla="*/ 693421 h 2238252"/>
              <a:gd name="connsiteX14" fmla="*/ 255303 w 2220742"/>
              <a:gd name="connsiteY14" fmla="*/ 1551953 h 2238252"/>
              <a:gd name="connsiteX15" fmla="*/ 128452 w 2220742"/>
              <a:gd name="connsiteY15" fmla="*/ 1625243 h 2238252"/>
              <a:gd name="connsiteX16" fmla="*/ 89853 w 2220742"/>
              <a:gd name="connsiteY16" fmla="*/ 1545270 h 2238252"/>
              <a:gd name="connsiteX17" fmla="*/ 76982 w 2220742"/>
              <a:gd name="connsiteY17" fmla="*/ 693371 h 2238252"/>
              <a:gd name="connsiteX18" fmla="*/ 1168116 w 2220742"/>
              <a:gd name="connsiteY18" fmla="*/ 1984 h 2238252"/>
              <a:gd name="connsiteX19" fmla="*/ 1205749 w 2220742"/>
              <a:gd name="connsiteY19" fmla="*/ 4066 h 2238252"/>
              <a:gd name="connsiteX20" fmla="*/ 2020613 w 2220742"/>
              <a:gd name="connsiteY20" fmla="*/ 492558 h 2238252"/>
              <a:gd name="connsiteX21" fmla="*/ 2038497 w 2220742"/>
              <a:gd name="connsiteY21" fmla="*/ 521813 h 2238252"/>
              <a:gd name="connsiteX22" fmla="*/ 1911451 w 2220742"/>
              <a:gd name="connsiteY22" fmla="*/ 595141 h 2238252"/>
              <a:gd name="connsiteX23" fmla="*/ 1168116 w 2220742"/>
              <a:gd name="connsiteY23" fmla="*/ 166553 h 2238252"/>
              <a:gd name="connsiteX24" fmla="*/ 571095 w 2220742"/>
              <a:gd name="connsiteY24" fmla="*/ 130965 h 2238252"/>
              <a:gd name="connsiteX25" fmla="*/ 991194 w 2220742"/>
              <a:gd name="connsiteY25" fmla="*/ 2747 h 2238252"/>
              <a:gd name="connsiteX26" fmla="*/ 1055403 w 2220742"/>
              <a:gd name="connsiteY26" fmla="*/ 0 h 2238252"/>
              <a:gd name="connsiteX27" fmla="*/ 1055403 w 2220742"/>
              <a:gd name="connsiteY27" fmla="*/ 166553 h 2238252"/>
              <a:gd name="connsiteX28" fmla="*/ 312068 w 2220742"/>
              <a:gd name="connsiteY28" fmla="*/ 595141 h 2238252"/>
              <a:gd name="connsiteX29" fmla="*/ 168196 w 2220742"/>
              <a:gd name="connsiteY29" fmla="*/ 512101 h 2238252"/>
              <a:gd name="connsiteX30" fmla="*/ 173637 w 2220742"/>
              <a:gd name="connsiteY30" fmla="*/ 502536 h 2238252"/>
              <a:gd name="connsiteX31" fmla="*/ 571095 w 2220742"/>
              <a:gd name="connsiteY31" fmla="*/ 130965 h 22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0742" h="2238252">
                <a:moveTo>
                  <a:pt x="312068" y="1649241"/>
                </a:moveTo>
                <a:cubicBezTo>
                  <a:pt x="465265" y="1915241"/>
                  <a:pt x="748412" y="2078657"/>
                  <a:pt x="1055403" y="2078657"/>
                </a:cubicBezTo>
                <a:lnTo>
                  <a:pt x="1055403" y="2238252"/>
                </a:lnTo>
                <a:lnTo>
                  <a:pt x="1014993" y="2236017"/>
                </a:lnTo>
                <a:cubicBezTo>
                  <a:pt x="695459" y="2202711"/>
                  <a:pt x="393105" y="2030516"/>
                  <a:pt x="200129" y="1747525"/>
                </a:cubicBezTo>
                <a:lnTo>
                  <a:pt x="184959" y="1722708"/>
                </a:lnTo>
                <a:close/>
                <a:moveTo>
                  <a:pt x="2094889" y="620224"/>
                </a:moveTo>
                <a:lnTo>
                  <a:pt x="2130889" y="694812"/>
                </a:lnTo>
                <a:cubicBezTo>
                  <a:pt x="2249417" y="975261"/>
                  <a:pt x="2247543" y="1280934"/>
                  <a:pt x="2143761" y="1546711"/>
                </a:cubicBezTo>
                <a:lnTo>
                  <a:pt x="2105839" y="1631545"/>
                </a:lnTo>
                <a:lnTo>
                  <a:pt x="1968216" y="1551953"/>
                </a:lnTo>
                <a:cubicBezTo>
                  <a:pt x="2121268" y="1286643"/>
                  <a:pt x="2121268" y="959328"/>
                  <a:pt x="1968216" y="693421"/>
                </a:cubicBezTo>
                <a:close/>
                <a:moveTo>
                  <a:pt x="113541" y="611586"/>
                </a:moveTo>
                <a:lnTo>
                  <a:pt x="255303" y="693421"/>
                </a:lnTo>
                <a:cubicBezTo>
                  <a:pt x="102101" y="959327"/>
                  <a:pt x="102101" y="1286643"/>
                  <a:pt x="255303" y="1551953"/>
                </a:cubicBezTo>
                <a:lnTo>
                  <a:pt x="128452" y="1625243"/>
                </a:lnTo>
                <a:lnTo>
                  <a:pt x="89853" y="1545270"/>
                </a:lnTo>
                <a:cubicBezTo>
                  <a:pt x="-28674" y="1264821"/>
                  <a:pt x="-26801" y="959148"/>
                  <a:pt x="76982" y="693371"/>
                </a:cubicBezTo>
                <a:close/>
                <a:moveTo>
                  <a:pt x="1168116" y="1984"/>
                </a:moveTo>
                <a:lnTo>
                  <a:pt x="1205749" y="4066"/>
                </a:lnTo>
                <a:cubicBezTo>
                  <a:pt x="1525283" y="37371"/>
                  <a:pt x="1827637" y="209566"/>
                  <a:pt x="2020613" y="492558"/>
                </a:cubicBezTo>
                <a:lnTo>
                  <a:pt x="2038497" y="521813"/>
                </a:lnTo>
                <a:lnTo>
                  <a:pt x="1911451" y="595141"/>
                </a:lnTo>
                <a:cubicBezTo>
                  <a:pt x="1758253" y="329881"/>
                  <a:pt x="1475106" y="166553"/>
                  <a:pt x="1168116" y="166553"/>
                </a:cubicBezTo>
                <a:close/>
                <a:moveTo>
                  <a:pt x="571095" y="130965"/>
                </a:moveTo>
                <a:cubicBezTo>
                  <a:pt x="705078" y="57913"/>
                  <a:pt x="847809" y="15996"/>
                  <a:pt x="991194" y="2747"/>
                </a:cubicBezTo>
                <a:lnTo>
                  <a:pt x="1055403" y="0"/>
                </a:lnTo>
                <a:lnTo>
                  <a:pt x="1055403" y="166553"/>
                </a:lnTo>
                <a:cubicBezTo>
                  <a:pt x="748412" y="166553"/>
                  <a:pt x="465266" y="329882"/>
                  <a:pt x="312068" y="595141"/>
                </a:cubicBezTo>
                <a:lnTo>
                  <a:pt x="168196" y="512101"/>
                </a:lnTo>
                <a:lnTo>
                  <a:pt x="173637" y="502536"/>
                </a:lnTo>
                <a:cubicBezTo>
                  <a:pt x="269626" y="351436"/>
                  <a:pt x="403617" y="222280"/>
                  <a:pt x="571095" y="130965"/>
                </a:cubicBezTo>
                <a:close/>
              </a:path>
            </a:pathLst>
          </a:custGeom>
          <a:solidFill>
            <a:schemeClr val="tx1">
              <a:alpha val="16000"/>
            </a:schemeClr>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de-DE"/>
          </a:p>
        </p:txBody>
      </p:sp>
      <p:sp>
        <p:nvSpPr>
          <p:cNvPr id="42" name="Ellipse 41">
            <a:extLst>
              <a:ext uri="{FF2B5EF4-FFF2-40B4-BE49-F238E27FC236}">
                <a16:creationId xmlns:a16="http://schemas.microsoft.com/office/drawing/2014/main" id="{010F8EF0-9944-4CFC-9133-81CD02C2F1E4}"/>
              </a:ext>
            </a:extLst>
          </p:cNvPr>
          <p:cNvSpPr/>
          <p:nvPr/>
        </p:nvSpPr>
        <p:spPr>
          <a:xfrm>
            <a:off x="7875210" y="2602110"/>
            <a:ext cx="915501" cy="892577"/>
          </a:xfrm>
          <a:prstGeom prst="ellips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CB38F702-5E36-44BE-9E09-C68C468705B7}"/>
              </a:ext>
            </a:extLst>
          </p:cNvPr>
          <p:cNvSpPr/>
          <p:nvPr/>
        </p:nvSpPr>
        <p:spPr>
          <a:xfrm>
            <a:off x="5705118" y="1321376"/>
            <a:ext cx="915501" cy="892577"/>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FF3557EA-B9AD-4F34-A739-8EB432EFA533}"/>
              </a:ext>
            </a:extLst>
          </p:cNvPr>
          <p:cNvSpPr/>
          <p:nvPr/>
        </p:nvSpPr>
        <p:spPr>
          <a:xfrm>
            <a:off x="3566604" y="2602110"/>
            <a:ext cx="915501" cy="892577"/>
          </a:xfrm>
          <a:prstGeom prst="ellipse">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79DF2CA8-32DB-4729-A7C7-D2188C432DE0}"/>
              </a:ext>
            </a:extLst>
          </p:cNvPr>
          <p:cNvSpPr/>
          <p:nvPr/>
        </p:nvSpPr>
        <p:spPr>
          <a:xfrm>
            <a:off x="3501217" y="4968109"/>
            <a:ext cx="915501" cy="892577"/>
          </a:xfrm>
          <a:prstGeom prst="ellips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ABB8A984-5D87-49BC-A47C-E8A344E56D5F}"/>
              </a:ext>
            </a:extLst>
          </p:cNvPr>
          <p:cNvSpPr/>
          <p:nvPr/>
        </p:nvSpPr>
        <p:spPr>
          <a:xfrm>
            <a:off x="7749102" y="4941838"/>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a:extLst>
              <a:ext uri="{FF2B5EF4-FFF2-40B4-BE49-F238E27FC236}">
                <a16:creationId xmlns:a16="http://schemas.microsoft.com/office/drawing/2014/main" id="{22D75746-C0EE-4605-AAB4-2A8168BF1270}"/>
              </a:ext>
            </a:extLst>
          </p:cNvPr>
          <p:cNvSpPr txBox="1"/>
          <p:nvPr/>
        </p:nvSpPr>
        <p:spPr>
          <a:xfrm>
            <a:off x="4482105" y="137453"/>
            <a:ext cx="1700594" cy="400110"/>
          </a:xfrm>
          <a:prstGeom prst="rect">
            <a:avLst/>
          </a:prstGeom>
          <a:noFill/>
        </p:spPr>
        <p:txBody>
          <a:bodyPr wrap="none" rtlCol="0">
            <a:spAutoFit/>
          </a:bodyPr>
          <a:lstStyle/>
          <a:p>
            <a:r>
              <a:rPr lang="de-DE" sz="2000" dirty="0">
                <a:solidFill>
                  <a:schemeClr val="bg1"/>
                </a:solidFill>
                <a:latin typeface="Avenir Next LT Pro"/>
              </a:rPr>
              <a:t>Weltgrundsatz</a:t>
            </a:r>
          </a:p>
        </p:txBody>
      </p:sp>
      <p:sp>
        <p:nvSpPr>
          <p:cNvPr id="58" name="Textfeld 57">
            <a:extLst>
              <a:ext uri="{FF2B5EF4-FFF2-40B4-BE49-F238E27FC236}">
                <a16:creationId xmlns:a16="http://schemas.microsoft.com/office/drawing/2014/main" id="{58CA0F3A-13C9-4F3E-8CEA-A9C46AAEBD5D}"/>
              </a:ext>
            </a:extLst>
          </p:cNvPr>
          <p:cNvSpPr txBox="1"/>
          <p:nvPr/>
        </p:nvSpPr>
        <p:spPr>
          <a:xfrm>
            <a:off x="5357802" y="507907"/>
            <a:ext cx="3231959" cy="584775"/>
          </a:xfrm>
          <a:prstGeom prst="rect">
            <a:avLst/>
          </a:prstGeom>
          <a:noFill/>
        </p:spPr>
        <p:txBody>
          <a:bodyPr wrap="square" rtlCol="0">
            <a:spAutoFit/>
          </a:bodyPr>
          <a:lstStyle/>
          <a:p>
            <a:r>
              <a:rPr lang="de-DE" sz="1600" i="1" dirty="0">
                <a:solidFill>
                  <a:schemeClr val="bg1"/>
                </a:solidFill>
                <a:latin typeface="Avenir Next LT Pro"/>
              </a:rPr>
              <a:t>Gegen gemeinsame anerkannte Rechtsgüter (§ 6 StGB)</a:t>
            </a:r>
          </a:p>
        </p:txBody>
      </p:sp>
      <p:cxnSp>
        <p:nvCxnSpPr>
          <p:cNvPr id="60" name="Gerader Verbinder 59">
            <a:extLst>
              <a:ext uri="{FF2B5EF4-FFF2-40B4-BE49-F238E27FC236}">
                <a16:creationId xmlns:a16="http://schemas.microsoft.com/office/drawing/2014/main" id="{740D0536-86AA-4F76-BDBA-947ECA1D6D12}"/>
              </a:ext>
            </a:extLst>
          </p:cNvPr>
          <p:cNvCxnSpPr/>
          <p:nvPr/>
        </p:nvCxnSpPr>
        <p:spPr>
          <a:xfrm>
            <a:off x="4596440" y="524863"/>
            <a:ext cx="2561571"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pic>
        <p:nvPicPr>
          <p:cNvPr id="74" name="Grafik 73">
            <a:extLst>
              <a:ext uri="{FF2B5EF4-FFF2-40B4-BE49-F238E27FC236}">
                <a16:creationId xmlns:a16="http://schemas.microsoft.com/office/drawing/2014/main" id="{8E478364-2FEA-4480-B32F-040DE67EE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5108" y="1400599"/>
            <a:ext cx="655304" cy="655304"/>
          </a:xfrm>
          <a:prstGeom prst="rect">
            <a:avLst/>
          </a:prstGeom>
        </p:spPr>
      </p:pic>
      <p:sp>
        <p:nvSpPr>
          <p:cNvPr id="75" name="Textfeld 74">
            <a:extLst>
              <a:ext uri="{FF2B5EF4-FFF2-40B4-BE49-F238E27FC236}">
                <a16:creationId xmlns:a16="http://schemas.microsoft.com/office/drawing/2014/main" id="{0B80716D-D4EC-4D7B-A7A5-5935FCF00C4E}"/>
              </a:ext>
            </a:extLst>
          </p:cNvPr>
          <p:cNvSpPr txBox="1"/>
          <p:nvPr/>
        </p:nvSpPr>
        <p:spPr>
          <a:xfrm>
            <a:off x="339854" y="5077926"/>
            <a:ext cx="2369238" cy="400110"/>
          </a:xfrm>
          <a:prstGeom prst="rect">
            <a:avLst/>
          </a:prstGeom>
          <a:noFill/>
        </p:spPr>
        <p:txBody>
          <a:bodyPr wrap="none" rtlCol="0">
            <a:spAutoFit/>
          </a:bodyPr>
          <a:lstStyle/>
          <a:p>
            <a:r>
              <a:rPr lang="de-DE" sz="2000" dirty="0">
                <a:solidFill>
                  <a:schemeClr val="bg1"/>
                </a:solidFill>
                <a:latin typeface="Avenir Next LT Pro"/>
              </a:rPr>
              <a:t>Territorialitätsprinzip</a:t>
            </a:r>
          </a:p>
        </p:txBody>
      </p:sp>
      <p:sp>
        <p:nvSpPr>
          <p:cNvPr id="76" name="Textfeld 75">
            <a:extLst>
              <a:ext uri="{FF2B5EF4-FFF2-40B4-BE49-F238E27FC236}">
                <a16:creationId xmlns:a16="http://schemas.microsoft.com/office/drawing/2014/main" id="{D3672761-0641-4E92-9FAC-4967E390ABFE}"/>
              </a:ext>
            </a:extLst>
          </p:cNvPr>
          <p:cNvSpPr txBox="1"/>
          <p:nvPr/>
        </p:nvSpPr>
        <p:spPr>
          <a:xfrm>
            <a:off x="826250" y="5439042"/>
            <a:ext cx="3461786" cy="830997"/>
          </a:xfrm>
          <a:prstGeom prst="rect">
            <a:avLst/>
          </a:prstGeom>
          <a:noFill/>
        </p:spPr>
        <p:txBody>
          <a:bodyPr wrap="square" rtlCol="0">
            <a:spAutoFit/>
          </a:bodyPr>
          <a:lstStyle/>
          <a:p>
            <a:r>
              <a:rPr lang="de-DE" sz="1600" i="1" dirty="0">
                <a:solidFill>
                  <a:schemeClr val="bg1"/>
                </a:solidFill>
                <a:latin typeface="Avenir Next LT Pro"/>
              </a:rPr>
              <a:t>Für alle Straftaten im Inland, unabhängig von der Staatsangehörigkeit (§ 3, 9 StGB)</a:t>
            </a:r>
          </a:p>
        </p:txBody>
      </p:sp>
      <p:cxnSp>
        <p:nvCxnSpPr>
          <p:cNvPr id="78" name="Gerader Verbinder 77">
            <a:extLst>
              <a:ext uri="{FF2B5EF4-FFF2-40B4-BE49-F238E27FC236}">
                <a16:creationId xmlns:a16="http://schemas.microsoft.com/office/drawing/2014/main" id="{DEE4E17E-36DF-4B7B-8948-2365FFFA0E2F}"/>
              </a:ext>
            </a:extLst>
          </p:cNvPr>
          <p:cNvCxnSpPr>
            <a:cxnSpLocks/>
          </p:cNvCxnSpPr>
          <p:nvPr/>
        </p:nvCxnSpPr>
        <p:spPr>
          <a:xfrm>
            <a:off x="436724" y="5462519"/>
            <a:ext cx="24113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1" name="Grafik 80">
            <a:extLst>
              <a:ext uri="{FF2B5EF4-FFF2-40B4-BE49-F238E27FC236}">
                <a16:creationId xmlns:a16="http://schemas.microsoft.com/office/drawing/2014/main" id="{1ED7BF53-4A38-4565-8266-DF0587A6F5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20964" y="5085612"/>
            <a:ext cx="668318" cy="668318"/>
          </a:xfrm>
          <a:prstGeom prst="rect">
            <a:avLst/>
          </a:prstGeom>
        </p:spPr>
      </p:pic>
      <p:sp>
        <p:nvSpPr>
          <p:cNvPr id="82" name="Textfeld 81">
            <a:extLst>
              <a:ext uri="{FF2B5EF4-FFF2-40B4-BE49-F238E27FC236}">
                <a16:creationId xmlns:a16="http://schemas.microsoft.com/office/drawing/2014/main" id="{5E0D03E5-B705-425C-9E4F-23B8BE203469}"/>
              </a:ext>
            </a:extLst>
          </p:cNvPr>
          <p:cNvSpPr txBox="1"/>
          <p:nvPr/>
        </p:nvSpPr>
        <p:spPr>
          <a:xfrm>
            <a:off x="359983" y="1744222"/>
            <a:ext cx="1702967" cy="400110"/>
          </a:xfrm>
          <a:prstGeom prst="rect">
            <a:avLst/>
          </a:prstGeom>
          <a:noFill/>
        </p:spPr>
        <p:txBody>
          <a:bodyPr wrap="none" rtlCol="0">
            <a:spAutoFit/>
          </a:bodyPr>
          <a:lstStyle/>
          <a:p>
            <a:r>
              <a:rPr lang="de-DE" sz="2000" dirty="0">
                <a:solidFill>
                  <a:schemeClr val="bg1"/>
                </a:solidFill>
                <a:latin typeface="Avenir Next LT Pro"/>
              </a:rPr>
              <a:t>Flaggenprinzip</a:t>
            </a:r>
          </a:p>
        </p:txBody>
      </p:sp>
      <p:sp>
        <p:nvSpPr>
          <p:cNvPr id="83" name="Textfeld 82">
            <a:extLst>
              <a:ext uri="{FF2B5EF4-FFF2-40B4-BE49-F238E27FC236}">
                <a16:creationId xmlns:a16="http://schemas.microsoft.com/office/drawing/2014/main" id="{B5464187-93FA-47E9-A1C3-8E6452F60B4D}"/>
              </a:ext>
            </a:extLst>
          </p:cNvPr>
          <p:cNvSpPr txBox="1"/>
          <p:nvPr/>
        </p:nvSpPr>
        <p:spPr>
          <a:xfrm>
            <a:off x="657652" y="2120975"/>
            <a:ext cx="3425551" cy="1070460"/>
          </a:xfrm>
          <a:prstGeom prst="rect">
            <a:avLst/>
          </a:prstGeom>
          <a:noFill/>
        </p:spPr>
        <p:txBody>
          <a:bodyPr wrap="square" rtlCol="0">
            <a:spAutoFit/>
          </a:bodyPr>
          <a:lstStyle/>
          <a:p>
            <a:r>
              <a:rPr lang="de-DE" sz="1600" i="1" dirty="0">
                <a:solidFill>
                  <a:schemeClr val="bg1"/>
                </a:solidFill>
                <a:latin typeface="Avenir Next LT Pro"/>
              </a:rPr>
              <a:t>Eine Straftat auf einem zum Führen der Bundesflagge berechtigten Schiffes oder Luftfahrzeug, wird wie eine Inlandstat behandelt. (§ 4 StGB)</a:t>
            </a:r>
          </a:p>
        </p:txBody>
      </p:sp>
      <p:cxnSp>
        <p:nvCxnSpPr>
          <p:cNvPr id="85" name="Gerader Verbinder 84">
            <a:extLst>
              <a:ext uri="{FF2B5EF4-FFF2-40B4-BE49-F238E27FC236}">
                <a16:creationId xmlns:a16="http://schemas.microsoft.com/office/drawing/2014/main" id="{16D83872-89F9-4545-BB0A-4B14B292D6FC}"/>
              </a:ext>
            </a:extLst>
          </p:cNvPr>
          <p:cNvCxnSpPr/>
          <p:nvPr/>
        </p:nvCxnSpPr>
        <p:spPr>
          <a:xfrm>
            <a:off x="449424" y="2152599"/>
            <a:ext cx="287655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7" name="Grafik 86">
            <a:extLst>
              <a:ext uri="{FF2B5EF4-FFF2-40B4-BE49-F238E27FC236}">
                <a16:creationId xmlns:a16="http://schemas.microsoft.com/office/drawing/2014/main" id="{A78153FF-9223-4902-9E5B-E44448A813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82079" y="2748743"/>
            <a:ext cx="653814" cy="653814"/>
          </a:xfrm>
          <a:prstGeom prst="rect">
            <a:avLst/>
          </a:prstGeom>
        </p:spPr>
      </p:pic>
      <p:sp>
        <p:nvSpPr>
          <p:cNvPr id="88" name="Textfeld 87">
            <a:extLst>
              <a:ext uri="{FF2B5EF4-FFF2-40B4-BE49-F238E27FC236}">
                <a16:creationId xmlns:a16="http://schemas.microsoft.com/office/drawing/2014/main" id="{EB885E9E-A065-44CF-862F-9D4E14FEA83A}"/>
              </a:ext>
            </a:extLst>
          </p:cNvPr>
          <p:cNvSpPr txBox="1"/>
          <p:nvPr/>
        </p:nvSpPr>
        <p:spPr>
          <a:xfrm>
            <a:off x="8251554" y="1904173"/>
            <a:ext cx="3054491" cy="400110"/>
          </a:xfrm>
          <a:prstGeom prst="rect">
            <a:avLst/>
          </a:prstGeom>
          <a:noFill/>
        </p:spPr>
        <p:txBody>
          <a:bodyPr wrap="none" rtlCol="0">
            <a:spAutoFit/>
          </a:bodyPr>
          <a:lstStyle/>
          <a:p>
            <a:r>
              <a:rPr lang="de-DE" sz="2000" dirty="0">
                <a:solidFill>
                  <a:schemeClr val="bg1"/>
                </a:solidFill>
                <a:latin typeface="Avenir Next LT Pro"/>
              </a:rPr>
              <a:t>Aktives Personalitätsprinzip</a:t>
            </a:r>
          </a:p>
        </p:txBody>
      </p:sp>
      <p:sp>
        <p:nvSpPr>
          <p:cNvPr id="89" name="Textfeld 88">
            <a:extLst>
              <a:ext uri="{FF2B5EF4-FFF2-40B4-BE49-F238E27FC236}">
                <a16:creationId xmlns:a16="http://schemas.microsoft.com/office/drawing/2014/main" id="{4547D180-C9B2-4CDE-8F50-410413541DD9}"/>
              </a:ext>
            </a:extLst>
          </p:cNvPr>
          <p:cNvSpPr txBox="1"/>
          <p:nvPr/>
        </p:nvSpPr>
        <p:spPr>
          <a:xfrm>
            <a:off x="9133843" y="2294747"/>
            <a:ext cx="2781300" cy="1077218"/>
          </a:xfrm>
          <a:prstGeom prst="rect">
            <a:avLst/>
          </a:prstGeom>
          <a:noFill/>
        </p:spPr>
        <p:txBody>
          <a:bodyPr wrap="square" rtlCol="0">
            <a:spAutoFit/>
          </a:bodyPr>
          <a:lstStyle/>
          <a:p>
            <a:r>
              <a:rPr lang="de-DE" sz="1600" i="1" dirty="0">
                <a:solidFill>
                  <a:schemeClr val="bg1"/>
                </a:solidFill>
                <a:latin typeface="Avenir Next LT Pro"/>
              </a:rPr>
              <a:t>Eine Straftat im Ausland vom deutschen Täter, wenn die Tat am Tatort ebenfalls mit Strafe bedroht wird. (§ 7 StGB)</a:t>
            </a:r>
          </a:p>
        </p:txBody>
      </p:sp>
      <p:cxnSp>
        <p:nvCxnSpPr>
          <p:cNvPr id="91" name="Gerader Verbinder 90">
            <a:extLst>
              <a:ext uri="{FF2B5EF4-FFF2-40B4-BE49-F238E27FC236}">
                <a16:creationId xmlns:a16="http://schemas.microsoft.com/office/drawing/2014/main" id="{5A05A296-0413-4C41-B29B-1C4570707AA5}"/>
              </a:ext>
            </a:extLst>
          </p:cNvPr>
          <p:cNvCxnSpPr>
            <a:cxnSpLocks/>
          </p:cNvCxnSpPr>
          <p:nvPr/>
        </p:nvCxnSpPr>
        <p:spPr>
          <a:xfrm>
            <a:off x="8361544" y="2291583"/>
            <a:ext cx="3150707" cy="72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94" name="Grafik 93">
            <a:extLst>
              <a:ext uri="{FF2B5EF4-FFF2-40B4-BE49-F238E27FC236}">
                <a16:creationId xmlns:a16="http://schemas.microsoft.com/office/drawing/2014/main" id="{6AAC7303-D01C-45CA-B50B-A1CC1A1A1B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24565" y="2733313"/>
            <a:ext cx="616789" cy="616789"/>
          </a:xfrm>
          <a:prstGeom prst="rect">
            <a:avLst/>
          </a:prstGeom>
        </p:spPr>
      </p:pic>
      <p:sp>
        <p:nvSpPr>
          <p:cNvPr id="95" name="Textfeld 94">
            <a:extLst>
              <a:ext uri="{FF2B5EF4-FFF2-40B4-BE49-F238E27FC236}">
                <a16:creationId xmlns:a16="http://schemas.microsoft.com/office/drawing/2014/main" id="{85485C64-1FA3-4D4E-86F0-95321A5D7166}"/>
              </a:ext>
            </a:extLst>
          </p:cNvPr>
          <p:cNvSpPr txBox="1"/>
          <p:nvPr/>
        </p:nvSpPr>
        <p:spPr>
          <a:xfrm>
            <a:off x="8554107" y="4206485"/>
            <a:ext cx="3562626" cy="707886"/>
          </a:xfrm>
          <a:prstGeom prst="rect">
            <a:avLst/>
          </a:prstGeom>
          <a:noFill/>
        </p:spPr>
        <p:txBody>
          <a:bodyPr wrap="square" rtlCol="0">
            <a:spAutoFit/>
          </a:bodyPr>
          <a:lstStyle/>
          <a:p>
            <a:r>
              <a:rPr lang="de-DE" sz="2000" dirty="0">
                <a:solidFill>
                  <a:schemeClr val="bg1"/>
                </a:solidFill>
                <a:latin typeface="Avenir Next LT Pro"/>
              </a:rPr>
              <a:t>Grundsatz der stellvertretenden Strafrechtspflege</a:t>
            </a:r>
          </a:p>
        </p:txBody>
      </p:sp>
      <p:sp>
        <p:nvSpPr>
          <p:cNvPr id="96" name="Textfeld 95">
            <a:extLst>
              <a:ext uri="{FF2B5EF4-FFF2-40B4-BE49-F238E27FC236}">
                <a16:creationId xmlns:a16="http://schemas.microsoft.com/office/drawing/2014/main" id="{8AEE212A-D031-4639-97BC-933027C44857}"/>
              </a:ext>
            </a:extLst>
          </p:cNvPr>
          <p:cNvSpPr txBox="1"/>
          <p:nvPr/>
        </p:nvSpPr>
        <p:spPr>
          <a:xfrm>
            <a:off x="9086622" y="4914371"/>
            <a:ext cx="3118078" cy="1569660"/>
          </a:xfrm>
          <a:prstGeom prst="rect">
            <a:avLst/>
          </a:prstGeom>
          <a:noFill/>
        </p:spPr>
        <p:txBody>
          <a:bodyPr wrap="square" rtlCol="0">
            <a:spAutoFit/>
          </a:bodyPr>
          <a:lstStyle/>
          <a:p>
            <a:r>
              <a:rPr lang="de-DE" sz="1600" i="1" dirty="0">
                <a:solidFill>
                  <a:schemeClr val="bg1"/>
                </a:solidFill>
                <a:latin typeface="Avenir Next LT Pro" panose="020B0504020202020204"/>
              </a:rPr>
              <a:t>Eine Straftat für die grundsätzlich eine ausländische Staatsgewalt zuständig ist, aber aus tatsächlichen oder rechtlichen Gründen an der Durchsetzung gehindert ist.</a:t>
            </a:r>
          </a:p>
        </p:txBody>
      </p:sp>
      <p:cxnSp>
        <p:nvCxnSpPr>
          <p:cNvPr id="98" name="Gerader Verbinder 97">
            <a:extLst>
              <a:ext uri="{FF2B5EF4-FFF2-40B4-BE49-F238E27FC236}">
                <a16:creationId xmlns:a16="http://schemas.microsoft.com/office/drawing/2014/main" id="{3CA10EA3-2120-4ECB-87CE-4D4B4156E005}"/>
              </a:ext>
            </a:extLst>
          </p:cNvPr>
          <p:cNvCxnSpPr/>
          <p:nvPr/>
        </p:nvCxnSpPr>
        <p:spPr>
          <a:xfrm>
            <a:off x="8664603" y="4914371"/>
            <a:ext cx="303209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0" name="Grafik 99">
            <a:extLst>
              <a:ext uri="{FF2B5EF4-FFF2-40B4-BE49-F238E27FC236}">
                <a16:creationId xmlns:a16="http://schemas.microsoft.com/office/drawing/2014/main" id="{50F404EF-6FC6-4278-83E3-3395F9B4DB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49047" y="5092259"/>
            <a:ext cx="550089" cy="550089"/>
          </a:xfrm>
          <a:prstGeom prst="rect">
            <a:avLst/>
          </a:prstGeom>
        </p:spPr>
      </p:pic>
    </p:spTree>
    <p:extLst>
      <p:ext uri="{BB962C8B-B14F-4D97-AF65-F5344CB8AC3E}">
        <p14:creationId xmlns:p14="http://schemas.microsoft.com/office/powerpoint/2010/main" val="1395371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right)">
                                      <p:cBhvr>
                                        <p:cTn id="7" dur="500"/>
                                        <p:tgtEl>
                                          <p:spTgt spid="75"/>
                                        </p:tgtEl>
                                      </p:cBhvr>
                                    </p:animEffect>
                                  </p:childTnLst>
                                </p:cTn>
                              </p:par>
                              <p:par>
                                <p:cTn id="8" presetID="22" presetClass="entr" presetSubtype="2"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right)">
                                      <p:cBhvr>
                                        <p:cTn id="10" dur="500"/>
                                        <p:tgtEl>
                                          <p:spTgt spid="7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wipe(right)">
                                      <p:cBhvr>
                                        <p:cTn id="13" dur="500"/>
                                        <p:tgtEl>
                                          <p:spTgt spid="7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right)">
                                      <p:cBhvr>
                                        <p:cTn id="18" dur="500"/>
                                        <p:tgtEl>
                                          <p:spTgt spid="82"/>
                                        </p:tgtEl>
                                      </p:cBhvr>
                                    </p:animEffect>
                                  </p:childTnLst>
                                </p:cTn>
                              </p:par>
                              <p:par>
                                <p:cTn id="19" presetID="22" presetClass="entr" presetSubtype="2"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ipe(right)">
                                      <p:cBhvr>
                                        <p:cTn id="21" dur="500"/>
                                        <p:tgtEl>
                                          <p:spTgt spid="8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wipe(right)">
                                      <p:cBhvr>
                                        <p:cTn id="24" dur="5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down)">
                                      <p:cBhvr>
                                        <p:cTn id="29" dur="500"/>
                                        <p:tgtEl>
                                          <p:spTgt spid="56"/>
                                        </p:tgtEl>
                                      </p:cBhvr>
                                    </p:animEffect>
                                  </p:childTnLst>
                                </p:cTn>
                              </p:par>
                              <p:par>
                                <p:cTn id="30" presetID="22" presetClass="entr" presetSubtype="4"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500"/>
                                        <p:tgtEl>
                                          <p:spTgt spid="88"/>
                                        </p:tgtEl>
                                      </p:cBhvr>
                                    </p:animEffect>
                                  </p:childTnLst>
                                </p:cTn>
                              </p:par>
                              <p:par>
                                <p:cTn id="41" presetID="22" presetClass="entr" presetSubtype="8"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wipe(left)">
                                      <p:cBhvr>
                                        <p:cTn id="43" dur="500"/>
                                        <p:tgtEl>
                                          <p:spTgt spid="9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wipe(left)">
                                      <p:cBhvr>
                                        <p:cTn id="46" dur="500"/>
                                        <p:tgtEl>
                                          <p:spTgt spid="8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wipe(left)">
                                      <p:cBhvr>
                                        <p:cTn id="51" dur="500"/>
                                        <p:tgtEl>
                                          <p:spTgt spid="95"/>
                                        </p:tgtEl>
                                      </p:cBhvr>
                                    </p:animEffect>
                                  </p:childTnLst>
                                </p:cTn>
                              </p:par>
                              <p:par>
                                <p:cTn id="52" presetID="22" presetClass="entr" presetSubtype="8" fill="hold" nodeType="withEffect">
                                  <p:stCondLst>
                                    <p:cond delay="0"/>
                                  </p:stCondLst>
                                  <p:childTnLst>
                                    <p:set>
                                      <p:cBhvr>
                                        <p:cTn id="53" dur="1" fill="hold">
                                          <p:stCondLst>
                                            <p:cond delay="0"/>
                                          </p:stCondLst>
                                        </p:cTn>
                                        <p:tgtEl>
                                          <p:spTgt spid="98"/>
                                        </p:tgtEl>
                                        <p:attrNameLst>
                                          <p:attrName>style.visibility</p:attrName>
                                        </p:attrNameLst>
                                      </p:cBhvr>
                                      <p:to>
                                        <p:strVal val="visible"/>
                                      </p:to>
                                    </p:set>
                                    <p:animEffect transition="in" filter="wipe(left)">
                                      <p:cBhvr>
                                        <p:cTn id="54" dur="500"/>
                                        <p:tgtEl>
                                          <p:spTgt spid="9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wipe(left)">
                                      <p:cBhvr>
                                        <p:cTn id="5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75" grpId="0"/>
      <p:bldP spid="76" grpId="0"/>
      <p:bldP spid="82" grpId="0"/>
      <p:bldP spid="83" grpId="0"/>
      <p:bldP spid="88" grpId="0"/>
      <p:bldP spid="89" grpId="0"/>
      <p:bldP spid="95" grpId="0"/>
      <p:bldP spid="9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Allgemeines:</a:t>
            </a:r>
          </a:p>
          <a:p>
            <a:pPr marL="742950" lvl="1" indent="-285750">
              <a:buFont typeface="Arial" panose="020B0604020202020204" pitchFamily="34" charset="0"/>
              <a:buChar char="•"/>
            </a:pPr>
            <a:r>
              <a:rPr lang="de-DE" dirty="0">
                <a:solidFill>
                  <a:schemeClr val="tx1"/>
                </a:solidFill>
              </a:rPr>
              <a:t>Nachdrückliche Vollstreckung gem. § 2 Abs. 1 StVollstrO</a:t>
            </a:r>
          </a:p>
          <a:p>
            <a:pPr marL="742950" lvl="1" indent="-285750">
              <a:buFont typeface="Arial" panose="020B0604020202020204" pitchFamily="34" charset="0"/>
              <a:buChar char="•"/>
            </a:pPr>
            <a:r>
              <a:rPr lang="de-DE" dirty="0">
                <a:solidFill>
                  <a:schemeClr val="tx1"/>
                </a:solidFill>
              </a:rPr>
              <a:t>Überprüfung der Voraussetzungen obliegt Vollstreckungsbehörde § 3 Abs. 1 StVollstrO</a:t>
            </a:r>
          </a:p>
          <a:p>
            <a:r>
              <a:rPr lang="de-DE" dirty="0">
                <a:solidFill>
                  <a:schemeClr val="tx1"/>
                </a:solidFill>
                <a:highlight>
                  <a:srgbClr val="83CBEB"/>
                </a:highlight>
              </a:rPr>
              <a:t>Vollstreckungsbehörden:</a:t>
            </a:r>
          </a:p>
          <a:p>
            <a:pPr marL="742950" lvl="1" indent="-285750">
              <a:buFont typeface="Arial" panose="020B0604020202020204" pitchFamily="34" charset="0"/>
              <a:buChar char="•"/>
            </a:pPr>
            <a:r>
              <a:rPr lang="de-DE" dirty="0">
                <a:solidFill>
                  <a:schemeClr val="tx1"/>
                </a:solidFill>
              </a:rPr>
              <a:t>Staatsanwaltschaft </a:t>
            </a:r>
            <a:r>
              <a:rPr lang="de-DE" dirty="0">
                <a:solidFill>
                  <a:srgbClr val="FF0000"/>
                </a:solidFill>
              </a:rPr>
              <a:t>§ 4 Nr. 1 StVollstrO</a:t>
            </a:r>
          </a:p>
          <a:p>
            <a:pPr marL="742950" lvl="1" indent="-285750">
              <a:buFont typeface="Arial" panose="020B0604020202020204" pitchFamily="34" charset="0"/>
              <a:buChar char="•"/>
            </a:pPr>
            <a:r>
              <a:rPr lang="de-DE" dirty="0">
                <a:solidFill>
                  <a:schemeClr val="tx1"/>
                </a:solidFill>
              </a:rPr>
              <a:t>Amtsanwaltschaft </a:t>
            </a:r>
            <a:r>
              <a:rPr lang="de-DE" dirty="0">
                <a:solidFill>
                  <a:srgbClr val="FF0000"/>
                </a:solidFill>
              </a:rPr>
              <a:t>§ 451 Abs. 2 StPO</a:t>
            </a:r>
          </a:p>
          <a:p>
            <a:pPr marL="742950" lvl="1" indent="-285750">
              <a:buFont typeface="Arial" panose="020B0604020202020204" pitchFamily="34" charset="0"/>
              <a:buChar char="•"/>
            </a:pPr>
            <a:r>
              <a:rPr lang="de-DE" dirty="0">
                <a:solidFill>
                  <a:schemeClr val="tx1"/>
                </a:solidFill>
              </a:rPr>
              <a:t>Generalstaatsanwaltschaft </a:t>
            </a:r>
            <a:r>
              <a:rPr lang="de-DE" dirty="0">
                <a:solidFill>
                  <a:srgbClr val="FF0000"/>
                </a:solidFill>
              </a:rPr>
              <a:t>§ 4 Nr. 2 StVollstrO</a:t>
            </a:r>
          </a:p>
          <a:p>
            <a:pPr marL="742950" lvl="1" indent="-285750">
              <a:buFont typeface="Arial" panose="020B0604020202020204" pitchFamily="34" charset="0"/>
              <a:buChar char="•"/>
            </a:pPr>
            <a:r>
              <a:rPr lang="de-DE" dirty="0">
                <a:solidFill>
                  <a:schemeClr val="tx1"/>
                </a:solidFill>
              </a:rPr>
              <a:t>Generalbundesanwalt </a:t>
            </a:r>
            <a:r>
              <a:rPr lang="de-DE" dirty="0">
                <a:solidFill>
                  <a:srgbClr val="FF0000"/>
                </a:solidFill>
              </a:rPr>
              <a:t>§ 4 Nr. 3 StVollstrO</a:t>
            </a:r>
          </a:p>
          <a:p>
            <a:pPr marL="742950" lvl="1" indent="-285750">
              <a:buFont typeface="Arial" panose="020B0604020202020204" pitchFamily="34" charset="0"/>
              <a:buChar char="•"/>
            </a:pPr>
            <a:r>
              <a:rPr lang="de-DE" dirty="0">
                <a:solidFill>
                  <a:schemeClr val="tx1"/>
                </a:solidFill>
              </a:rPr>
              <a:t>Amtsgericht </a:t>
            </a:r>
            <a:r>
              <a:rPr lang="de-DE" dirty="0">
                <a:solidFill>
                  <a:srgbClr val="FF0000"/>
                </a:solidFill>
              </a:rPr>
              <a:t>§ 84 JGG</a:t>
            </a:r>
          </a:p>
          <a:p>
            <a:r>
              <a:rPr lang="de-DE" dirty="0">
                <a:solidFill>
                  <a:schemeClr val="tx1"/>
                </a:solidFill>
                <a:highlight>
                  <a:srgbClr val="FFC000"/>
                </a:highlight>
              </a:rPr>
              <a:t>Örtliche und funktionelle Zuständigkeit:</a:t>
            </a:r>
          </a:p>
          <a:p>
            <a:pPr marL="742950" lvl="1" indent="-285750">
              <a:buFont typeface="Arial" panose="020B0604020202020204" pitchFamily="34" charset="0"/>
              <a:buChar char="•"/>
            </a:pPr>
            <a:r>
              <a:rPr lang="de-DE" dirty="0">
                <a:solidFill>
                  <a:schemeClr val="tx1"/>
                </a:solidFill>
              </a:rPr>
              <a:t>Örtlich </a:t>
            </a:r>
            <a:r>
              <a:rPr lang="de-DE" dirty="0">
                <a:solidFill>
                  <a:srgbClr val="FF0000"/>
                </a:solidFill>
              </a:rPr>
              <a:t>§ 7 Abs. 1 StVollstrO</a:t>
            </a:r>
          </a:p>
          <a:p>
            <a:pPr marL="742950" lvl="1" indent="-285750">
              <a:buFont typeface="Arial" panose="020B0604020202020204" pitchFamily="34" charset="0"/>
              <a:buChar char="•"/>
            </a:pPr>
            <a:r>
              <a:rPr lang="de-DE" dirty="0">
                <a:solidFill>
                  <a:schemeClr val="tx1"/>
                </a:solidFill>
              </a:rPr>
              <a:t>Funktionelle Zuständigkeit obliegt dem Rechtspfleger 		           </a:t>
            </a:r>
            <a:r>
              <a:rPr lang="de-DE" dirty="0">
                <a:solidFill>
                  <a:srgbClr val="FF0000"/>
                </a:solidFill>
              </a:rPr>
              <a:t>§ 10 StVollstrO i. V. m. § 31 </a:t>
            </a:r>
            <a:r>
              <a:rPr lang="de-DE" dirty="0" err="1">
                <a:solidFill>
                  <a:srgbClr val="FF0000"/>
                </a:solidFill>
              </a:rPr>
              <a:t>RpflG</a:t>
            </a:r>
            <a:endParaRPr lang="de-DE" dirty="0">
              <a:solidFill>
                <a:srgbClr val="FF0000"/>
              </a:solidFill>
            </a:endParaRP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Strafvollstreckung</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27121147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left)">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wipe(left)">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wipe(left)">
                                      <p:cBhvr>
                                        <p:cTn id="62" dur="500"/>
                                        <p:tgtEl>
                                          <p:spTgt spid="4">
                                            <p:txEl>
                                              <p:pRg st="9" end="9"/>
                                            </p:txEl>
                                          </p:spTgt>
                                        </p:tgtEl>
                                      </p:cBhvr>
                                    </p:animEffect>
                                  </p:childTnLst>
                                </p:cTn>
                              </p:par>
                              <p:par>
                                <p:cTn id="63" presetID="22" presetClass="entr" presetSubtype="8" fill="hold"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wipe(left)">
                                      <p:cBhvr>
                                        <p:cTn id="65" dur="500"/>
                                        <p:tgtEl>
                                          <p:spTgt spid="4">
                                            <p:txEl>
                                              <p:pRg st="10" end="10"/>
                                            </p:txEl>
                                          </p:spTgt>
                                        </p:tgtEl>
                                      </p:cBhvr>
                                    </p:animEffect>
                                  </p:childTnLst>
                                </p:cTn>
                              </p:par>
                              <p:par>
                                <p:cTn id="66" presetID="22" presetClass="entr" presetSubtype="8" fill="hold" nodeType="with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Effect transition="in" filter="wipe(left)">
                                      <p:cBhvr>
                                        <p:cTn id="6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abgerundete Ecken 13">
            <a:extLst>
              <a:ext uri="{FF2B5EF4-FFF2-40B4-BE49-F238E27FC236}">
                <a16:creationId xmlns:a16="http://schemas.microsoft.com/office/drawing/2014/main" id="{D14A0EF9-0C77-C44F-65EF-18DD6646F41D}"/>
              </a:ext>
            </a:extLst>
          </p:cNvPr>
          <p:cNvSpPr/>
          <p:nvPr/>
        </p:nvSpPr>
        <p:spPr>
          <a:xfrm>
            <a:off x="8764762" y="1272032"/>
            <a:ext cx="3297163" cy="540000"/>
          </a:xfrm>
          <a:prstGeom prst="roundRect">
            <a:avLst>
              <a:gd name="adj" fmla="val 5478"/>
            </a:avLst>
          </a:prstGeom>
          <a:gradFill>
            <a:gsLst>
              <a:gs pos="67000">
                <a:srgbClr val="2D923B"/>
              </a:gs>
              <a:gs pos="25000">
                <a:schemeClr val="accent3">
                  <a:lumMod val="75000"/>
                </a:schemeClr>
              </a:gs>
              <a:gs pos="86000">
                <a:schemeClr val="accent3">
                  <a:lumMod val="60000"/>
                  <a:lumOff val="40000"/>
                </a:schemeClr>
              </a:gs>
              <a:gs pos="98000">
                <a:schemeClr val="accent3">
                  <a:lumMod val="60000"/>
                  <a:lumOff val="4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Rechteck: abgerundete Ecken 14">
            <a:extLst>
              <a:ext uri="{FF2B5EF4-FFF2-40B4-BE49-F238E27FC236}">
                <a16:creationId xmlns:a16="http://schemas.microsoft.com/office/drawing/2014/main" id="{7BC2EF38-9E6C-9A06-EFA2-D1AA9DFFF631}"/>
              </a:ext>
            </a:extLst>
          </p:cNvPr>
          <p:cNvSpPr/>
          <p:nvPr/>
        </p:nvSpPr>
        <p:spPr>
          <a:xfrm>
            <a:off x="8881973" y="1192382"/>
            <a:ext cx="3297163" cy="54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Textfeld 15">
            <a:extLst>
              <a:ext uri="{FF2B5EF4-FFF2-40B4-BE49-F238E27FC236}">
                <a16:creationId xmlns:a16="http://schemas.microsoft.com/office/drawing/2014/main" id="{B18BECA6-7530-4515-2734-0125C4600E8F}"/>
              </a:ext>
            </a:extLst>
          </p:cNvPr>
          <p:cNvSpPr txBox="1"/>
          <p:nvPr/>
        </p:nvSpPr>
        <p:spPr>
          <a:xfrm>
            <a:off x="8821470" y="1335878"/>
            <a:ext cx="3880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ptos" panose="02110004020202020204"/>
                <a:ea typeface="+mn-ea"/>
                <a:cs typeface="+mn-cs"/>
              </a:rPr>
              <a:t>Keine Vollstreckungshindernisse</a:t>
            </a:r>
            <a:endParaRPr kumimoji="0" lang="de-DE"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4" name="Textfeld 83">
            <a:extLst>
              <a:ext uri="{FF2B5EF4-FFF2-40B4-BE49-F238E27FC236}">
                <a16:creationId xmlns:a16="http://schemas.microsoft.com/office/drawing/2014/main" id="{E5F7CDB4-05B4-8404-CF8B-AA0587CB78AE}"/>
              </a:ext>
            </a:extLst>
          </p:cNvPr>
          <p:cNvSpPr txBox="1"/>
          <p:nvPr/>
        </p:nvSpPr>
        <p:spPr>
          <a:xfrm>
            <a:off x="506819" y="183175"/>
            <a:ext cx="55891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Aptos Display" panose="02110004020202020204"/>
                <a:ea typeface="+mn-ea"/>
                <a:cs typeface="+mn-cs"/>
              </a:rPr>
              <a:t>Voraussetzungen für die Strafvollstreckung</a:t>
            </a:r>
          </a:p>
        </p:txBody>
      </p:sp>
      <p:sp>
        <p:nvSpPr>
          <p:cNvPr id="85" name="Rechteck 84">
            <a:extLst>
              <a:ext uri="{FF2B5EF4-FFF2-40B4-BE49-F238E27FC236}">
                <a16:creationId xmlns:a16="http://schemas.microsoft.com/office/drawing/2014/main" id="{0044B2D4-31C4-974D-CB31-49B220C1F0D9}"/>
              </a:ext>
            </a:extLst>
          </p:cNvPr>
          <p:cNvSpPr/>
          <p:nvPr/>
        </p:nvSpPr>
        <p:spPr>
          <a:xfrm>
            <a:off x="417233" y="89647"/>
            <a:ext cx="115124" cy="7616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87" name="Gerader Verbinder 86">
            <a:extLst>
              <a:ext uri="{FF2B5EF4-FFF2-40B4-BE49-F238E27FC236}">
                <a16:creationId xmlns:a16="http://schemas.microsoft.com/office/drawing/2014/main" id="{79A5BB71-B087-8142-61F4-C046408D3265}"/>
              </a:ext>
            </a:extLst>
          </p:cNvPr>
          <p:cNvCxnSpPr>
            <a:cxnSpLocks/>
          </p:cNvCxnSpPr>
          <p:nvPr/>
        </p:nvCxnSpPr>
        <p:spPr>
          <a:xfrm>
            <a:off x="564776" y="631825"/>
            <a:ext cx="5782236" cy="130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4" name="Gruppieren 63">
            <a:extLst>
              <a:ext uri="{FF2B5EF4-FFF2-40B4-BE49-F238E27FC236}">
                <a16:creationId xmlns:a16="http://schemas.microsoft.com/office/drawing/2014/main" id="{E2502BF6-A2AA-1276-30F7-A63C93F16316}"/>
              </a:ext>
            </a:extLst>
          </p:cNvPr>
          <p:cNvGrpSpPr/>
          <p:nvPr/>
        </p:nvGrpSpPr>
        <p:grpSpPr>
          <a:xfrm>
            <a:off x="4373213" y="1759378"/>
            <a:ext cx="3108562" cy="2867556"/>
            <a:chOff x="4373213" y="1759378"/>
            <a:chExt cx="3108562" cy="2867556"/>
          </a:xfrm>
        </p:grpSpPr>
        <p:sp>
          <p:nvSpPr>
            <p:cNvPr id="3" name="Rechteck: abgerundete Ecken 2">
              <a:extLst>
                <a:ext uri="{FF2B5EF4-FFF2-40B4-BE49-F238E27FC236}">
                  <a16:creationId xmlns:a16="http://schemas.microsoft.com/office/drawing/2014/main" id="{72E5EFAD-1BBB-9D51-4CBB-9E26A54D67F6}"/>
                </a:ext>
              </a:extLst>
            </p:cNvPr>
            <p:cNvSpPr/>
            <p:nvPr/>
          </p:nvSpPr>
          <p:spPr>
            <a:xfrm>
              <a:off x="4476000" y="1809000"/>
              <a:ext cx="1620000" cy="162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hteck: abgerundete Ecken 3">
              <a:extLst>
                <a:ext uri="{FF2B5EF4-FFF2-40B4-BE49-F238E27FC236}">
                  <a16:creationId xmlns:a16="http://schemas.microsoft.com/office/drawing/2014/main" id="{E486D1A1-1426-A10F-E183-7EE66AF948E6}"/>
                </a:ext>
              </a:extLst>
            </p:cNvPr>
            <p:cNvSpPr/>
            <p:nvPr/>
          </p:nvSpPr>
          <p:spPr>
            <a:xfrm>
              <a:off x="5751907" y="1809000"/>
              <a:ext cx="1620000" cy="1620000"/>
            </a:xfrm>
            <a:prstGeom prst="roundRect">
              <a:avLst>
                <a:gd name="adj" fmla="val 5478"/>
              </a:avLst>
            </a:prstGeom>
            <a:gradFill>
              <a:gsLst>
                <a:gs pos="1000">
                  <a:schemeClr val="accent3">
                    <a:lumMod val="75000"/>
                  </a:schemeClr>
                </a:gs>
                <a:gs pos="54000">
                  <a:schemeClr val="accent3">
                    <a:lumMod val="60000"/>
                    <a:lumOff val="40000"/>
                  </a:schemeClr>
                </a:gs>
                <a:gs pos="98000">
                  <a:schemeClr val="accent3">
                    <a:lumMod val="40000"/>
                    <a:lumOff val="60000"/>
                  </a:schemeClr>
                </a:gs>
              </a:gsLst>
              <a:lin ang="18600000" scaled="0"/>
            </a:gradFill>
            <a:ln>
              <a:no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hteck: abgerundete Ecken 4">
              <a:extLst>
                <a:ext uri="{FF2B5EF4-FFF2-40B4-BE49-F238E27FC236}">
                  <a16:creationId xmlns:a16="http://schemas.microsoft.com/office/drawing/2014/main" id="{38E29837-240F-362A-3962-9650BD32DA99}"/>
                </a:ext>
              </a:extLst>
            </p:cNvPr>
            <p:cNvSpPr/>
            <p:nvPr/>
          </p:nvSpPr>
          <p:spPr>
            <a:xfrm>
              <a:off x="5113954" y="2897065"/>
              <a:ext cx="1620000" cy="162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hteck: abgerundete Ecken 5">
              <a:extLst>
                <a:ext uri="{FF2B5EF4-FFF2-40B4-BE49-F238E27FC236}">
                  <a16:creationId xmlns:a16="http://schemas.microsoft.com/office/drawing/2014/main" id="{1EB95950-AF14-CEFB-C096-3CF584B9ADD5}"/>
                </a:ext>
              </a:extLst>
            </p:cNvPr>
            <p:cNvSpPr/>
            <p:nvPr/>
          </p:nvSpPr>
          <p:spPr>
            <a:xfrm>
              <a:off x="4373213" y="1759378"/>
              <a:ext cx="1620000" cy="1620000"/>
            </a:xfrm>
            <a:prstGeom prst="roundRect">
              <a:avLst>
                <a:gd name="adj" fmla="val 5478"/>
              </a:avLst>
            </a:prstGeom>
            <a:noFill/>
            <a:ln>
              <a:solidFill>
                <a:schemeClr val="bg1"/>
              </a:solidFill>
            </a:ln>
            <a:effectLst>
              <a:outerShdw blurRad="50800" dist="38100" algn="l" rotWithShape="0">
                <a:prstClr val="black">
                  <a:alpha val="40000"/>
                </a:prstClr>
              </a:outerShdw>
            </a:effectLst>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hteck: abgerundete Ecken 6">
              <a:extLst>
                <a:ext uri="{FF2B5EF4-FFF2-40B4-BE49-F238E27FC236}">
                  <a16:creationId xmlns:a16="http://schemas.microsoft.com/office/drawing/2014/main" id="{7369954A-2F5E-8CC1-43E8-594E0C3CCF57}"/>
                </a:ext>
              </a:extLst>
            </p:cNvPr>
            <p:cNvSpPr/>
            <p:nvPr/>
          </p:nvSpPr>
          <p:spPr>
            <a:xfrm>
              <a:off x="5861775" y="1791272"/>
              <a:ext cx="1620000" cy="1620000"/>
            </a:xfrm>
            <a:prstGeom prst="roundRect">
              <a:avLst>
                <a:gd name="adj" fmla="val 5478"/>
              </a:avLst>
            </a:prstGeom>
            <a:noFill/>
            <a:ln>
              <a:solidFill>
                <a:schemeClr val="bg1"/>
              </a:solidFill>
            </a:ln>
            <a:effectLst>
              <a:outerShdw blurRad="50800" dist="38100" dir="8100000" algn="tr" rotWithShape="0">
                <a:prstClr val="black">
                  <a:alpha val="40000"/>
                </a:prstClr>
              </a:outerShdw>
            </a:effectLst>
            <a:scene3d>
              <a:camera prst="isometricLeft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hteck: abgerundete Ecken 7">
              <a:extLst>
                <a:ext uri="{FF2B5EF4-FFF2-40B4-BE49-F238E27FC236}">
                  <a16:creationId xmlns:a16="http://schemas.microsoft.com/office/drawing/2014/main" id="{E4CD4D5B-11DD-5198-27DB-1E47E2D6B486}"/>
                </a:ext>
              </a:extLst>
            </p:cNvPr>
            <p:cNvSpPr/>
            <p:nvPr/>
          </p:nvSpPr>
          <p:spPr>
            <a:xfrm>
              <a:off x="5096231" y="3006934"/>
              <a:ext cx="1620000" cy="1620000"/>
            </a:xfrm>
            <a:prstGeom prst="roundRect">
              <a:avLst>
                <a:gd name="adj" fmla="val 5478"/>
              </a:avLst>
            </a:prstGeom>
            <a:noFill/>
            <a:ln>
              <a:solidFill>
                <a:schemeClr val="bg1"/>
              </a:solidFill>
            </a:ln>
            <a:effectLst>
              <a:outerShdw blurRad="50800" dist="38100" dir="16200000" rotWithShape="0">
                <a:prstClr val="black">
                  <a:alpha val="40000"/>
                </a:prstClr>
              </a:outerShdw>
            </a:effectLst>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cxnSp>
        <p:nvCxnSpPr>
          <p:cNvPr id="10" name="Verbinder: gewinkelt 9">
            <a:extLst>
              <a:ext uri="{FF2B5EF4-FFF2-40B4-BE49-F238E27FC236}">
                <a16:creationId xmlns:a16="http://schemas.microsoft.com/office/drawing/2014/main" id="{F2D8901D-3189-C47D-300B-49BCD6172A05}"/>
              </a:ext>
            </a:extLst>
          </p:cNvPr>
          <p:cNvCxnSpPr>
            <a:cxnSpLocks/>
            <a:endCxn id="14" idx="1"/>
          </p:cNvCxnSpPr>
          <p:nvPr/>
        </p:nvCxnSpPr>
        <p:spPr>
          <a:xfrm flipV="1">
            <a:off x="7378988" y="1542032"/>
            <a:ext cx="1385774" cy="1355033"/>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hteck: abgerundete Ecken 20">
            <a:extLst>
              <a:ext uri="{FF2B5EF4-FFF2-40B4-BE49-F238E27FC236}">
                <a16:creationId xmlns:a16="http://schemas.microsoft.com/office/drawing/2014/main" id="{0A7F6EAE-2DE1-5117-684F-8E8E5C23C4AE}"/>
              </a:ext>
            </a:extLst>
          </p:cNvPr>
          <p:cNvSpPr/>
          <p:nvPr/>
        </p:nvSpPr>
        <p:spPr>
          <a:xfrm>
            <a:off x="130074" y="1279995"/>
            <a:ext cx="2958091" cy="540000"/>
          </a:xfrm>
          <a:prstGeom prst="roundRect">
            <a:avLst>
              <a:gd name="adj" fmla="val 5478"/>
            </a:avLst>
          </a:prstGeom>
          <a:gradFill>
            <a:gsLst>
              <a:gs pos="1000">
                <a:schemeClr val="tx2">
                  <a:lumMod val="99000"/>
                  <a:lumOff val="1000"/>
                </a:schemeClr>
              </a:gs>
              <a:gs pos="54000">
                <a:schemeClr val="tx2">
                  <a:lumMod val="50000"/>
                  <a:lumOff val="50000"/>
                </a:schemeClr>
              </a:gs>
              <a:gs pos="98000">
                <a:schemeClr val="tx2">
                  <a:lumMod val="25000"/>
                  <a:lumOff val="75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Rechteck: abgerundete Ecken 21">
            <a:extLst>
              <a:ext uri="{FF2B5EF4-FFF2-40B4-BE49-F238E27FC236}">
                <a16:creationId xmlns:a16="http://schemas.microsoft.com/office/drawing/2014/main" id="{ECBF6233-4758-21C2-0FD6-7B72A58A17D2}"/>
              </a:ext>
            </a:extLst>
          </p:cNvPr>
          <p:cNvSpPr/>
          <p:nvPr/>
        </p:nvSpPr>
        <p:spPr>
          <a:xfrm>
            <a:off x="31231" y="1205409"/>
            <a:ext cx="2958091"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Textfeld 22">
            <a:extLst>
              <a:ext uri="{FF2B5EF4-FFF2-40B4-BE49-F238E27FC236}">
                <a16:creationId xmlns:a16="http://schemas.microsoft.com/office/drawing/2014/main" id="{9852AEB0-66AC-E59B-1DE9-DFC5513E46B8}"/>
              </a:ext>
            </a:extLst>
          </p:cNvPr>
          <p:cNvSpPr txBox="1"/>
          <p:nvPr/>
        </p:nvSpPr>
        <p:spPr>
          <a:xfrm>
            <a:off x="98709" y="1340377"/>
            <a:ext cx="29533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ptos" panose="02110004020202020204"/>
                <a:ea typeface="+mn-ea"/>
                <a:cs typeface="+mn-cs"/>
              </a:rPr>
              <a:t>Rechtskraft der Entscheidung</a:t>
            </a:r>
          </a:p>
        </p:txBody>
      </p:sp>
      <p:cxnSp>
        <p:nvCxnSpPr>
          <p:cNvPr id="25" name="Verbinder: gewinkelt 24">
            <a:extLst>
              <a:ext uri="{FF2B5EF4-FFF2-40B4-BE49-F238E27FC236}">
                <a16:creationId xmlns:a16="http://schemas.microsoft.com/office/drawing/2014/main" id="{376B6938-872B-E0E1-9AEB-B50047DC8534}"/>
              </a:ext>
            </a:extLst>
          </p:cNvPr>
          <p:cNvCxnSpPr>
            <a:cxnSpLocks/>
            <a:endCxn id="23" idx="3"/>
          </p:cNvCxnSpPr>
          <p:nvPr/>
        </p:nvCxnSpPr>
        <p:spPr>
          <a:xfrm rot="10800000">
            <a:off x="3052038" y="1525043"/>
            <a:ext cx="1499054" cy="1372022"/>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hteck: abgerundete Ecken 36">
            <a:extLst>
              <a:ext uri="{FF2B5EF4-FFF2-40B4-BE49-F238E27FC236}">
                <a16:creationId xmlns:a16="http://schemas.microsoft.com/office/drawing/2014/main" id="{DC273F32-D3B7-0C50-0D3E-16E239E78C80}"/>
              </a:ext>
            </a:extLst>
          </p:cNvPr>
          <p:cNvSpPr/>
          <p:nvPr/>
        </p:nvSpPr>
        <p:spPr>
          <a:xfrm>
            <a:off x="1398183" y="5414680"/>
            <a:ext cx="3048001" cy="540000"/>
          </a:xfrm>
          <a:prstGeom prst="roundRect">
            <a:avLst>
              <a:gd name="adj" fmla="val 5478"/>
            </a:avLst>
          </a:prstGeom>
          <a:gradFill>
            <a:gsLst>
              <a:gs pos="1000">
                <a:schemeClr val="accent5">
                  <a:lumMod val="75000"/>
                </a:schemeClr>
              </a:gs>
              <a:gs pos="54000">
                <a:schemeClr val="accent5">
                  <a:lumMod val="60000"/>
                  <a:lumOff val="40000"/>
                </a:schemeClr>
              </a:gs>
              <a:gs pos="98000">
                <a:schemeClr val="accent5">
                  <a:lumMod val="40000"/>
                  <a:lumOff val="60000"/>
                </a:scheme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Rechteck: abgerundete Ecken 37">
            <a:extLst>
              <a:ext uri="{FF2B5EF4-FFF2-40B4-BE49-F238E27FC236}">
                <a16:creationId xmlns:a16="http://schemas.microsoft.com/office/drawing/2014/main" id="{EE10CAFE-B6B1-FC5F-B63A-1D2C5CE6623C}"/>
              </a:ext>
            </a:extLst>
          </p:cNvPr>
          <p:cNvSpPr/>
          <p:nvPr/>
        </p:nvSpPr>
        <p:spPr>
          <a:xfrm>
            <a:off x="1503091" y="5489596"/>
            <a:ext cx="3048001" cy="540000"/>
          </a:xfrm>
          <a:prstGeom prst="roundRect">
            <a:avLst>
              <a:gd name="adj" fmla="val 5478"/>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Textfeld 38">
            <a:extLst>
              <a:ext uri="{FF2B5EF4-FFF2-40B4-BE49-F238E27FC236}">
                <a16:creationId xmlns:a16="http://schemas.microsoft.com/office/drawing/2014/main" id="{E8E017B3-904A-5046-3159-413851733806}"/>
              </a:ext>
            </a:extLst>
          </p:cNvPr>
          <p:cNvSpPr txBox="1"/>
          <p:nvPr/>
        </p:nvSpPr>
        <p:spPr>
          <a:xfrm>
            <a:off x="1613647" y="5535246"/>
            <a:ext cx="29374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ptos" panose="02110004020202020204"/>
                <a:ea typeface="+mn-ea"/>
                <a:cs typeface="+mn-cs"/>
              </a:rPr>
              <a:t>Rechtskraftbescheinigung</a:t>
            </a:r>
          </a:p>
        </p:txBody>
      </p:sp>
      <p:cxnSp>
        <p:nvCxnSpPr>
          <p:cNvPr id="47" name="Verbinder: gewinkelt 46">
            <a:extLst>
              <a:ext uri="{FF2B5EF4-FFF2-40B4-BE49-F238E27FC236}">
                <a16:creationId xmlns:a16="http://schemas.microsoft.com/office/drawing/2014/main" id="{F8198159-F578-DCF1-61EF-40F14BD1880D}"/>
              </a:ext>
            </a:extLst>
          </p:cNvPr>
          <p:cNvCxnSpPr>
            <a:cxnSpLocks/>
            <a:endCxn id="37" idx="0"/>
          </p:cNvCxnSpPr>
          <p:nvPr/>
        </p:nvCxnSpPr>
        <p:spPr>
          <a:xfrm rot="10800000" flipV="1">
            <a:off x="2922185" y="4102770"/>
            <a:ext cx="2191773" cy="1311910"/>
          </a:xfrm>
          <a:prstGeom prst="bentConnector2">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Verbinder: gewinkelt 67">
            <a:extLst>
              <a:ext uri="{FF2B5EF4-FFF2-40B4-BE49-F238E27FC236}">
                <a16:creationId xmlns:a16="http://schemas.microsoft.com/office/drawing/2014/main" id="{ACCFB1C3-8F65-8344-A43C-4990751F9E6C}"/>
              </a:ext>
            </a:extLst>
          </p:cNvPr>
          <p:cNvCxnSpPr>
            <a:cxnSpLocks/>
          </p:cNvCxnSpPr>
          <p:nvPr/>
        </p:nvCxnSpPr>
        <p:spPr>
          <a:xfrm>
            <a:off x="8911511" y="1792578"/>
            <a:ext cx="3345566" cy="2553025"/>
          </a:xfrm>
          <a:prstGeom prst="bentConnector3">
            <a:avLst>
              <a:gd name="adj1" fmla="val -376"/>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7485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 calcmode="lin" valueType="num">
                                      <p:cBhvr>
                                        <p:cTn id="9" dur="500" fill="hold"/>
                                        <p:tgtEl>
                                          <p:spTgt spid="64"/>
                                        </p:tgtEl>
                                        <p:attrNameLst>
                                          <p:attrName>style.rotation</p:attrName>
                                        </p:attrNameLst>
                                      </p:cBhvr>
                                      <p:tavLst>
                                        <p:tav tm="0">
                                          <p:val>
                                            <p:fltVal val="90"/>
                                          </p:val>
                                        </p:tav>
                                        <p:tav tm="100000">
                                          <p:val>
                                            <p:fltVal val="0"/>
                                          </p:val>
                                        </p:tav>
                                      </p:tavLst>
                                    </p:anim>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250"/>
                                        <p:tgtEl>
                                          <p:spTgt spid="47"/>
                                        </p:tgtEl>
                                      </p:cBhvr>
                                    </p:animEffect>
                                  </p:childTnLst>
                                </p:cTn>
                              </p:par>
                            </p:childTnLst>
                          </p:cTn>
                        </p:par>
                        <p:par>
                          <p:cTn id="16" fill="hold">
                            <p:stCondLst>
                              <p:cond delay="250"/>
                            </p:stCondLst>
                            <p:childTnLst>
                              <p:par>
                                <p:cTn id="17" presetID="22" presetClass="entr" presetSubtype="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250"/>
                                        <p:tgtEl>
                                          <p:spTgt spid="3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250"/>
                                        <p:tgtEl>
                                          <p:spTgt spid="3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25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right)">
                                      <p:cBhvr>
                                        <p:cTn id="30" dur="250"/>
                                        <p:tgtEl>
                                          <p:spTgt spid="25"/>
                                        </p:tgtEl>
                                      </p:cBhvr>
                                    </p:animEffect>
                                  </p:childTnLst>
                                </p:cTn>
                              </p:par>
                            </p:childTnLst>
                          </p:cTn>
                        </p:par>
                        <p:par>
                          <p:cTn id="31" fill="hold">
                            <p:stCondLst>
                              <p:cond delay="250"/>
                            </p:stCondLst>
                            <p:childTnLst>
                              <p:par>
                                <p:cTn id="32" presetID="22" presetClass="entr" presetSubtype="2"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250"/>
                                        <p:tgtEl>
                                          <p:spTgt spid="21"/>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250"/>
                                        <p:tgtEl>
                                          <p:spTgt spid="22"/>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25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250"/>
                                        <p:tgtEl>
                                          <p:spTgt spid="10"/>
                                        </p:tgtEl>
                                      </p:cBhvr>
                                    </p:animEffect>
                                  </p:childTnLst>
                                </p:cTn>
                              </p:par>
                            </p:childTnLst>
                          </p:cTn>
                        </p:par>
                        <p:par>
                          <p:cTn id="46" fill="hold">
                            <p:stCondLst>
                              <p:cond delay="25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250"/>
                                        <p:tgtEl>
                                          <p:spTgt spid="1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250"/>
                                        <p:tgtEl>
                                          <p:spTgt spid="1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25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up)">
                                      <p:cBhvr>
                                        <p:cTn id="60" dur="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21" grpId="0" animBg="1"/>
      <p:bldP spid="22" grpId="0" animBg="1"/>
      <p:bldP spid="23" grpId="0"/>
      <p:bldP spid="37" grpId="0" animBg="1"/>
      <p:bldP spid="38" grpId="0" animBg="1"/>
      <p:bldP spid="3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llipse 52">
            <a:extLst>
              <a:ext uri="{FF2B5EF4-FFF2-40B4-BE49-F238E27FC236}">
                <a16:creationId xmlns:a16="http://schemas.microsoft.com/office/drawing/2014/main" id="{4984EC95-2E6D-4527-A45B-61C8A86F5353}"/>
              </a:ext>
            </a:extLst>
          </p:cNvPr>
          <p:cNvSpPr/>
          <p:nvPr/>
        </p:nvSpPr>
        <p:spPr>
          <a:xfrm>
            <a:off x="7639374" y="4826996"/>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llipse 42">
            <a:extLst>
              <a:ext uri="{FF2B5EF4-FFF2-40B4-BE49-F238E27FC236}">
                <a16:creationId xmlns:a16="http://schemas.microsoft.com/office/drawing/2014/main" id="{6C742EEA-3B84-4C8C-A86A-98E67DB27C6C}"/>
              </a:ext>
            </a:extLst>
          </p:cNvPr>
          <p:cNvSpPr/>
          <p:nvPr/>
        </p:nvSpPr>
        <p:spPr>
          <a:xfrm>
            <a:off x="7765482" y="2487268"/>
            <a:ext cx="1147919" cy="1132907"/>
          </a:xfrm>
          <a:prstGeom prst="ellipse">
            <a:avLst/>
          </a:pr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 name="Ellipse 46">
            <a:extLst>
              <a:ext uri="{FF2B5EF4-FFF2-40B4-BE49-F238E27FC236}">
                <a16:creationId xmlns:a16="http://schemas.microsoft.com/office/drawing/2014/main" id="{8B5D784F-D5FC-4E35-82CA-772EA5B24317}"/>
              </a:ext>
            </a:extLst>
          </p:cNvPr>
          <p:cNvSpPr/>
          <p:nvPr/>
        </p:nvSpPr>
        <p:spPr>
          <a:xfrm>
            <a:off x="5595390" y="1206534"/>
            <a:ext cx="1147919" cy="1132907"/>
          </a:xfrm>
          <a:prstGeom prst="ellipse">
            <a:avLst/>
          </a:prstGeom>
          <a:solidFill>
            <a:srgbClr val="135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9" name="Ellipse 48">
            <a:extLst>
              <a:ext uri="{FF2B5EF4-FFF2-40B4-BE49-F238E27FC236}">
                <a16:creationId xmlns:a16="http://schemas.microsoft.com/office/drawing/2014/main" id="{DDD070C6-8D9D-474D-8590-59332B3F1E60}"/>
              </a:ext>
            </a:extLst>
          </p:cNvPr>
          <p:cNvSpPr/>
          <p:nvPr/>
        </p:nvSpPr>
        <p:spPr>
          <a:xfrm>
            <a:off x="3456876" y="2487268"/>
            <a:ext cx="1147919" cy="1132907"/>
          </a:xfrm>
          <a:prstGeom prst="ellipse">
            <a:avLst/>
          </a:prstGeom>
          <a:solidFill>
            <a:srgbClr val="A02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1" name="Ellipse 50">
            <a:extLst>
              <a:ext uri="{FF2B5EF4-FFF2-40B4-BE49-F238E27FC236}">
                <a16:creationId xmlns:a16="http://schemas.microsoft.com/office/drawing/2014/main" id="{29AAE44D-8181-4EF1-B801-63B0A7279FBD}"/>
              </a:ext>
            </a:extLst>
          </p:cNvPr>
          <p:cNvSpPr/>
          <p:nvPr/>
        </p:nvSpPr>
        <p:spPr>
          <a:xfrm>
            <a:off x="3391489" y="4853267"/>
            <a:ext cx="1147919" cy="113290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Freeform 8">
            <a:extLst>
              <a:ext uri="{FF2B5EF4-FFF2-40B4-BE49-F238E27FC236}">
                <a16:creationId xmlns:a16="http://schemas.microsoft.com/office/drawing/2014/main" id="{2ECF40A7-86C5-44BD-B8D5-C7FB4E232BF6}"/>
              </a:ext>
            </a:extLst>
          </p:cNvPr>
          <p:cNvSpPr>
            <a:spLocks/>
          </p:cNvSpPr>
          <p:nvPr/>
        </p:nvSpPr>
        <p:spPr bwMode="auto">
          <a:xfrm rot="1716038">
            <a:off x="1256600" y="3096290"/>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Freeform 12">
            <a:extLst>
              <a:ext uri="{FF2B5EF4-FFF2-40B4-BE49-F238E27FC236}">
                <a16:creationId xmlns:a16="http://schemas.microsoft.com/office/drawing/2014/main" id="{B97349E3-49C1-4B65-8ECD-21377364F0C9}"/>
              </a:ext>
            </a:extLst>
          </p:cNvPr>
          <p:cNvSpPr>
            <a:spLocks/>
          </p:cNvSpPr>
          <p:nvPr/>
        </p:nvSpPr>
        <p:spPr bwMode="auto">
          <a:xfrm rot="1716038">
            <a:off x="-1972826" y="3284647"/>
            <a:ext cx="1955800" cy="1830388"/>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5">
            <a:extLst>
              <a:ext uri="{FF2B5EF4-FFF2-40B4-BE49-F238E27FC236}">
                <a16:creationId xmlns:a16="http://schemas.microsoft.com/office/drawing/2014/main" id="{7D7ACBC6-14C0-43D9-905A-844E57ECAF27}"/>
              </a:ext>
            </a:extLst>
          </p:cNvPr>
          <p:cNvSpPr>
            <a:spLocks/>
          </p:cNvSpPr>
          <p:nvPr/>
        </p:nvSpPr>
        <p:spPr bwMode="auto">
          <a:xfrm rot="1773968">
            <a:off x="6806967" y="254780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solidFill>
            <a:srgbClr val="156082"/>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6">
            <a:extLst>
              <a:ext uri="{FF2B5EF4-FFF2-40B4-BE49-F238E27FC236}">
                <a16:creationId xmlns:a16="http://schemas.microsoft.com/office/drawing/2014/main" id="{B0B80081-E9B8-41A3-A143-36018807A13F}"/>
              </a:ext>
            </a:extLst>
          </p:cNvPr>
          <p:cNvSpPr>
            <a:spLocks/>
          </p:cNvSpPr>
          <p:nvPr/>
        </p:nvSpPr>
        <p:spPr bwMode="auto">
          <a:xfrm rot="1773968">
            <a:off x="6794267" y="2528756"/>
            <a:ext cx="1955800" cy="1828800"/>
          </a:xfrm>
          <a:custGeom>
            <a:avLst/>
            <a:gdLst>
              <a:gd name="T0" fmla="*/ 0 w 3281"/>
              <a:gd name="T1" fmla="*/ 0 h 3068"/>
              <a:gd name="T2" fmla="*/ 3281 w 3281"/>
              <a:gd name="T3" fmla="*/ 1894 h 3068"/>
              <a:gd name="T4" fmla="*/ 1247 w 3281"/>
              <a:gd name="T5" fmla="*/ 3068 h 3068"/>
              <a:gd name="T6" fmla="*/ 0 w 3281"/>
              <a:gd name="T7" fmla="*/ 2349 h 3068"/>
              <a:gd name="T8" fmla="*/ 0 w 3281"/>
              <a:gd name="T9" fmla="*/ 0 h 3068"/>
            </a:gdLst>
            <a:ahLst/>
            <a:cxnLst>
              <a:cxn ang="0">
                <a:pos x="T0" y="T1"/>
              </a:cxn>
              <a:cxn ang="0">
                <a:pos x="T2" y="T3"/>
              </a:cxn>
              <a:cxn ang="0">
                <a:pos x="T4" y="T5"/>
              </a:cxn>
              <a:cxn ang="0">
                <a:pos x="T6" y="T7"/>
              </a:cxn>
              <a:cxn ang="0">
                <a:pos x="T8" y="T9"/>
              </a:cxn>
            </a:cxnLst>
            <a:rect l="0" t="0" r="r" b="b"/>
            <a:pathLst>
              <a:path w="3281" h="3068">
                <a:moveTo>
                  <a:pt x="0" y="0"/>
                </a:moveTo>
                <a:cubicBezTo>
                  <a:pt x="1354" y="0"/>
                  <a:pt x="2604" y="722"/>
                  <a:pt x="3281" y="1894"/>
                </a:cubicBezTo>
                <a:lnTo>
                  <a:pt x="1247" y="3068"/>
                </a:lnTo>
                <a:cubicBezTo>
                  <a:pt x="990" y="2623"/>
                  <a:pt x="515" y="2349"/>
                  <a:pt x="0" y="2349"/>
                </a:cubicBezTo>
                <a:lnTo>
                  <a:pt x="0"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7">
            <a:extLst>
              <a:ext uri="{FF2B5EF4-FFF2-40B4-BE49-F238E27FC236}">
                <a16:creationId xmlns:a16="http://schemas.microsoft.com/office/drawing/2014/main" id="{7B345AE5-C996-426F-90D0-6481D627AC9D}"/>
              </a:ext>
            </a:extLst>
          </p:cNvPr>
          <p:cNvSpPr>
            <a:spLocks/>
          </p:cNvSpPr>
          <p:nvPr/>
        </p:nvSpPr>
        <p:spPr bwMode="auto">
          <a:xfrm rot="1773968">
            <a:off x="6780145" y="3920512"/>
            <a:ext cx="1614488" cy="2239801"/>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solidFill>
            <a:srgbClr val="800000"/>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Freeform 8">
            <a:extLst>
              <a:ext uri="{FF2B5EF4-FFF2-40B4-BE49-F238E27FC236}">
                <a16:creationId xmlns:a16="http://schemas.microsoft.com/office/drawing/2014/main" id="{5902DBF7-F3FF-4589-BD76-BA2DBA48F3C7}"/>
              </a:ext>
            </a:extLst>
          </p:cNvPr>
          <p:cNvSpPr>
            <a:spLocks/>
          </p:cNvSpPr>
          <p:nvPr/>
        </p:nvSpPr>
        <p:spPr bwMode="auto">
          <a:xfrm rot="1773968">
            <a:off x="6800762" y="3878680"/>
            <a:ext cx="1614488" cy="2259013"/>
          </a:xfrm>
          <a:custGeom>
            <a:avLst/>
            <a:gdLst>
              <a:gd name="T0" fmla="*/ 2034 w 2711"/>
              <a:gd name="T1" fmla="*/ 0 h 3789"/>
              <a:gd name="T2" fmla="*/ 2034 w 2711"/>
              <a:gd name="T3" fmla="*/ 3789 h 3789"/>
              <a:gd name="T4" fmla="*/ 0 w 2711"/>
              <a:gd name="T5" fmla="*/ 2614 h 3789"/>
              <a:gd name="T6" fmla="*/ 0 w 2711"/>
              <a:gd name="T7" fmla="*/ 1174 h 3789"/>
              <a:gd name="T8" fmla="*/ 2034 w 2711"/>
              <a:gd name="T9" fmla="*/ 0 h 3789"/>
            </a:gdLst>
            <a:ahLst/>
            <a:cxnLst>
              <a:cxn ang="0">
                <a:pos x="T0" y="T1"/>
              </a:cxn>
              <a:cxn ang="0">
                <a:pos x="T2" y="T3"/>
              </a:cxn>
              <a:cxn ang="0">
                <a:pos x="T4" y="T5"/>
              </a:cxn>
              <a:cxn ang="0">
                <a:pos x="T6" y="T7"/>
              </a:cxn>
              <a:cxn ang="0">
                <a:pos x="T8" y="T9"/>
              </a:cxn>
            </a:cxnLst>
            <a:rect l="0" t="0" r="r" b="b"/>
            <a:pathLst>
              <a:path w="2711" h="3789">
                <a:moveTo>
                  <a:pt x="2034" y="0"/>
                </a:moveTo>
                <a:cubicBezTo>
                  <a:pt x="2711" y="1172"/>
                  <a:pt x="2711" y="2616"/>
                  <a:pt x="2034" y="3789"/>
                </a:cubicBezTo>
                <a:lnTo>
                  <a:pt x="0" y="2614"/>
                </a:lnTo>
                <a:cubicBezTo>
                  <a:pt x="257" y="2169"/>
                  <a:pt x="257" y="1620"/>
                  <a:pt x="0" y="1174"/>
                </a:cubicBezTo>
                <a:lnTo>
                  <a:pt x="2034" y="0"/>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11">
            <a:extLst>
              <a:ext uri="{FF2B5EF4-FFF2-40B4-BE49-F238E27FC236}">
                <a16:creationId xmlns:a16="http://schemas.microsoft.com/office/drawing/2014/main" id="{1FAB0ECC-604F-4B43-B298-7B827B99F262}"/>
              </a:ext>
            </a:extLst>
          </p:cNvPr>
          <p:cNvSpPr>
            <a:spLocks/>
          </p:cNvSpPr>
          <p:nvPr/>
        </p:nvSpPr>
        <p:spPr bwMode="auto">
          <a:xfrm rot="1793795">
            <a:off x="3573548" y="4031171"/>
            <a:ext cx="1955800" cy="1810210"/>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solidFill>
            <a:srgbClr val="FF660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12">
            <a:extLst>
              <a:ext uri="{FF2B5EF4-FFF2-40B4-BE49-F238E27FC236}">
                <a16:creationId xmlns:a16="http://schemas.microsoft.com/office/drawing/2014/main" id="{3EEAA071-4088-4997-A6D2-D2698EA72D63}"/>
              </a:ext>
            </a:extLst>
          </p:cNvPr>
          <p:cNvSpPr>
            <a:spLocks/>
          </p:cNvSpPr>
          <p:nvPr/>
        </p:nvSpPr>
        <p:spPr bwMode="auto">
          <a:xfrm rot="1773968">
            <a:off x="3572207" y="4015499"/>
            <a:ext cx="1955800" cy="1830388"/>
          </a:xfrm>
          <a:custGeom>
            <a:avLst/>
            <a:gdLst>
              <a:gd name="T0" fmla="*/ 3281 w 3281"/>
              <a:gd name="T1" fmla="*/ 3069 h 3069"/>
              <a:gd name="T2" fmla="*/ 0 w 3281"/>
              <a:gd name="T3" fmla="*/ 1175 h 3069"/>
              <a:gd name="T4" fmla="*/ 2034 w 3281"/>
              <a:gd name="T5" fmla="*/ 0 h 3069"/>
              <a:gd name="T6" fmla="*/ 3281 w 3281"/>
              <a:gd name="T7" fmla="*/ 720 h 3069"/>
              <a:gd name="T8" fmla="*/ 3281 w 3281"/>
              <a:gd name="T9" fmla="*/ 3069 h 3069"/>
            </a:gdLst>
            <a:ahLst/>
            <a:cxnLst>
              <a:cxn ang="0">
                <a:pos x="T0" y="T1"/>
              </a:cxn>
              <a:cxn ang="0">
                <a:pos x="T2" y="T3"/>
              </a:cxn>
              <a:cxn ang="0">
                <a:pos x="T4" y="T5"/>
              </a:cxn>
              <a:cxn ang="0">
                <a:pos x="T6" y="T7"/>
              </a:cxn>
              <a:cxn ang="0">
                <a:pos x="T8" y="T9"/>
              </a:cxn>
            </a:cxnLst>
            <a:rect l="0" t="0" r="r" b="b"/>
            <a:pathLst>
              <a:path w="3281" h="3069">
                <a:moveTo>
                  <a:pt x="3281" y="3069"/>
                </a:moveTo>
                <a:cubicBezTo>
                  <a:pt x="1927" y="3069"/>
                  <a:pt x="677" y="2347"/>
                  <a:pt x="0" y="1175"/>
                </a:cubicBezTo>
                <a:lnTo>
                  <a:pt x="2034" y="0"/>
                </a:lnTo>
                <a:cubicBezTo>
                  <a:pt x="2291" y="446"/>
                  <a:pt x="2766" y="720"/>
                  <a:pt x="3281" y="720"/>
                </a:cubicBezTo>
                <a:lnTo>
                  <a:pt x="3281" y="306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3">
            <a:extLst>
              <a:ext uri="{FF2B5EF4-FFF2-40B4-BE49-F238E27FC236}">
                <a16:creationId xmlns:a16="http://schemas.microsoft.com/office/drawing/2014/main" id="{18F4ED40-BA53-4B8B-A2D9-B2FA32E45B83}"/>
              </a:ext>
            </a:extLst>
          </p:cNvPr>
          <p:cNvSpPr>
            <a:spLocks/>
          </p:cNvSpPr>
          <p:nvPr/>
        </p:nvSpPr>
        <p:spPr bwMode="auto">
          <a:xfrm rot="1773968">
            <a:off x="3911499" y="2252331"/>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solidFill>
            <a:srgbClr val="A02B93"/>
          </a:solidFill>
          <a:ln w="0">
            <a:noFill/>
            <a:prstDash val="solid"/>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4">
            <a:extLst>
              <a:ext uri="{FF2B5EF4-FFF2-40B4-BE49-F238E27FC236}">
                <a16:creationId xmlns:a16="http://schemas.microsoft.com/office/drawing/2014/main" id="{DBB379AF-AB2D-4815-AEA8-E946466A86E7}"/>
              </a:ext>
            </a:extLst>
          </p:cNvPr>
          <p:cNvSpPr>
            <a:spLocks/>
          </p:cNvSpPr>
          <p:nvPr/>
        </p:nvSpPr>
        <p:spPr bwMode="auto">
          <a:xfrm rot="1773968">
            <a:off x="3905149" y="2236456"/>
            <a:ext cx="1616075" cy="2259013"/>
          </a:xfrm>
          <a:custGeom>
            <a:avLst/>
            <a:gdLst>
              <a:gd name="T0" fmla="*/ 677 w 2711"/>
              <a:gd name="T1" fmla="*/ 3789 h 3789"/>
              <a:gd name="T2" fmla="*/ 677 w 2711"/>
              <a:gd name="T3" fmla="*/ 0 h 3789"/>
              <a:gd name="T4" fmla="*/ 2711 w 2711"/>
              <a:gd name="T5" fmla="*/ 1174 h 3789"/>
              <a:gd name="T6" fmla="*/ 2711 w 2711"/>
              <a:gd name="T7" fmla="*/ 2614 h 3789"/>
              <a:gd name="T8" fmla="*/ 677 w 2711"/>
              <a:gd name="T9" fmla="*/ 3789 h 3789"/>
            </a:gdLst>
            <a:ahLst/>
            <a:cxnLst>
              <a:cxn ang="0">
                <a:pos x="T0" y="T1"/>
              </a:cxn>
              <a:cxn ang="0">
                <a:pos x="T2" y="T3"/>
              </a:cxn>
              <a:cxn ang="0">
                <a:pos x="T4" y="T5"/>
              </a:cxn>
              <a:cxn ang="0">
                <a:pos x="T6" y="T7"/>
              </a:cxn>
              <a:cxn ang="0">
                <a:pos x="T8" y="T9"/>
              </a:cxn>
            </a:cxnLst>
            <a:rect l="0" t="0" r="r" b="b"/>
            <a:pathLst>
              <a:path w="2711" h="3789">
                <a:moveTo>
                  <a:pt x="677" y="3789"/>
                </a:moveTo>
                <a:cubicBezTo>
                  <a:pt x="0" y="2616"/>
                  <a:pt x="0" y="1172"/>
                  <a:pt x="677" y="0"/>
                </a:cubicBezTo>
                <a:lnTo>
                  <a:pt x="2711" y="1174"/>
                </a:lnTo>
                <a:cubicBezTo>
                  <a:pt x="2454" y="1620"/>
                  <a:pt x="2454" y="2169"/>
                  <a:pt x="2711" y="2614"/>
                </a:cubicBezTo>
                <a:lnTo>
                  <a:pt x="677" y="3789"/>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Freeform 15">
            <a:extLst>
              <a:ext uri="{FF2B5EF4-FFF2-40B4-BE49-F238E27FC236}">
                <a16:creationId xmlns:a16="http://schemas.microsoft.com/office/drawing/2014/main" id="{C203F50E-1A38-4E52-9CB7-DDE954B1EE8D}"/>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solidFill>
            <a:schemeClr val="accent3">
              <a:lumMod val="75000"/>
            </a:schemeClr>
          </a:solidFill>
          <a:ln w="0">
            <a:noFill/>
            <a:prstDash val="solid"/>
            <a:round/>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16">
            <a:extLst>
              <a:ext uri="{FF2B5EF4-FFF2-40B4-BE49-F238E27FC236}">
                <a16:creationId xmlns:a16="http://schemas.microsoft.com/office/drawing/2014/main" id="{E54BF7FD-F5E0-47A2-9548-74C4A43677B0}"/>
              </a:ext>
            </a:extLst>
          </p:cNvPr>
          <p:cNvSpPr>
            <a:spLocks/>
          </p:cNvSpPr>
          <p:nvPr/>
        </p:nvSpPr>
        <p:spPr bwMode="auto">
          <a:xfrm rot="1773968">
            <a:off x="4995102" y="1508094"/>
            <a:ext cx="1955800" cy="1828800"/>
          </a:xfrm>
          <a:custGeom>
            <a:avLst/>
            <a:gdLst>
              <a:gd name="T0" fmla="*/ 0 w 3281"/>
              <a:gd name="T1" fmla="*/ 1894 h 3068"/>
              <a:gd name="T2" fmla="*/ 3281 w 3281"/>
              <a:gd name="T3" fmla="*/ 0 h 3068"/>
              <a:gd name="T4" fmla="*/ 3281 w 3281"/>
              <a:gd name="T5" fmla="*/ 2349 h 3068"/>
              <a:gd name="T6" fmla="*/ 2034 w 3281"/>
              <a:gd name="T7" fmla="*/ 3068 h 3068"/>
              <a:gd name="T8" fmla="*/ 0 w 3281"/>
              <a:gd name="T9" fmla="*/ 1894 h 3068"/>
            </a:gdLst>
            <a:ahLst/>
            <a:cxnLst>
              <a:cxn ang="0">
                <a:pos x="T0" y="T1"/>
              </a:cxn>
              <a:cxn ang="0">
                <a:pos x="T2" y="T3"/>
              </a:cxn>
              <a:cxn ang="0">
                <a:pos x="T4" y="T5"/>
              </a:cxn>
              <a:cxn ang="0">
                <a:pos x="T6" y="T7"/>
              </a:cxn>
              <a:cxn ang="0">
                <a:pos x="T8" y="T9"/>
              </a:cxn>
            </a:cxnLst>
            <a:rect l="0" t="0" r="r" b="b"/>
            <a:pathLst>
              <a:path w="3281" h="3068">
                <a:moveTo>
                  <a:pt x="0" y="1894"/>
                </a:moveTo>
                <a:cubicBezTo>
                  <a:pt x="677" y="722"/>
                  <a:pt x="1927" y="0"/>
                  <a:pt x="3281" y="0"/>
                </a:cubicBezTo>
                <a:lnTo>
                  <a:pt x="3281" y="2349"/>
                </a:lnTo>
                <a:cubicBezTo>
                  <a:pt x="2766" y="2349"/>
                  <a:pt x="2291" y="2623"/>
                  <a:pt x="2034" y="3068"/>
                </a:cubicBezTo>
                <a:lnTo>
                  <a:pt x="0" y="1894"/>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Freihandform: Form 39">
            <a:extLst>
              <a:ext uri="{FF2B5EF4-FFF2-40B4-BE49-F238E27FC236}">
                <a16:creationId xmlns:a16="http://schemas.microsoft.com/office/drawing/2014/main" id="{056DA663-A897-4BA1-B8E1-76F986EDF0CF}"/>
              </a:ext>
            </a:extLst>
          </p:cNvPr>
          <p:cNvSpPr>
            <a:spLocks/>
          </p:cNvSpPr>
          <p:nvPr/>
        </p:nvSpPr>
        <p:spPr bwMode="auto">
          <a:xfrm rot="1805772">
            <a:off x="5072784" y="3112055"/>
            <a:ext cx="2170770" cy="2197257"/>
          </a:xfrm>
          <a:custGeom>
            <a:avLst/>
            <a:gdLst>
              <a:gd name="connsiteX0" fmla="*/ 312068 w 2220742"/>
              <a:gd name="connsiteY0" fmla="*/ 1649241 h 2238252"/>
              <a:gd name="connsiteX1" fmla="*/ 1055403 w 2220742"/>
              <a:gd name="connsiteY1" fmla="*/ 2078657 h 2238252"/>
              <a:gd name="connsiteX2" fmla="*/ 1055403 w 2220742"/>
              <a:gd name="connsiteY2" fmla="*/ 2238252 h 2238252"/>
              <a:gd name="connsiteX3" fmla="*/ 1014993 w 2220742"/>
              <a:gd name="connsiteY3" fmla="*/ 2236017 h 2238252"/>
              <a:gd name="connsiteX4" fmla="*/ 200129 w 2220742"/>
              <a:gd name="connsiteY4" fmla="*/ 1747525 h 2238252"/>
              <a:gd name="connsiteX5" fmla="*/ 184959 w 2220742"/>
              <a:gd name="connsiteY5" fmla="*/ 1722708 h 2238252"/>
              <a:gd name="connsiteX6" fmla="*/ 2094889 w 2220742"/>
              <a:gd name="connsiteY6" fmla="*/ 620224 h 2238252"/>
              <a:gd name="connsiteX7" fmla="*/ 2130889 w 2220742"/>
              <a:gd name="connsiteY7" fmla="*/ 694812 h 2238252"/>
              <a:gd name="connsiteX8" fmla="*/ 2143761 w 2220742"/>
              <a:gd name="connsiteY8" fmla="*/ 1546711 h 2238252"/>
              <a:gd name="connsiteX9" fmla="*/ 2105839 w 2220742"/>
              <a:gd name="connsiteY9" fmla="*/ 1631545 h 2238252"/>
              <a:gd name="connsiteX10" fmla="*/ 1968216 w 2220742"/>
              <a:gd name="connsiteY10" fmla="*/ 1551953 h 2238252"/>
              <a:gd name="connsiteX11" fmla="*/ 1968216 w 2220742"/>
              <a:gd name="connsiteY11" fmla="*/ 693421 h 2238252"/>
              <a:gd name="connsiteX12" fmla="*/ 113541 w 2220742"/>
              <a:gd name="connsiteY12" fmla="*/ 611586 h 2238252"/>
              <a:gd name="connsiteX13" fmla="*/ 255303 w 2220742"/>
              <a:gd name="connsiteY13" fmla="*/ 693421 h 2238252"/>
              <a:gd name="connsiteX14" fmla="*/ 255303 w 2220742"/>
              <a:gd name="connsiteY14" fmla="*/ 1551953 h 2238252"/>
              <a:gd name="connsiteX15" fmla="*/ 128452 w 2220742"/>
              <a:gd name="connsiteY15" fmla="*/ 1625243 h 2238252"/>
              <a:gd name="connsiteX16" fmla="*/ 89853 w 2220742"/>
              <a:gd name="connsiteY16" fmla="*/ 1545270 h 2238252"/>
              <a:gd name="connsiteX17" fmla="*/ 76982 w 2220742"/>
              <a:gd name="connsiteY17" fmla="*/ 693371 h 2238252"/>
              <a:gd name="connsiteX18" fmla="*/ 1168116 w 2220742"/>
              <a:gd name="connsiteY18" fmla="*/ 1984 h 2238252"/>
              <a:gd name="connsiteX19" fmla="*/ 1205749 w 2220742"/>
              <a:gd name="connsiteY19" fmla="*/ 4066 h 2238252"/>
              <a:gd name="connsiteX20" fmla="*/ 2020613 w 2220742"/>
              <a:gd name="connsiteY20" fmla="*/ 492558 h 2238252"/>
              <a:gd name="connsiteX21" fmla="*/ 2038497 w 2220742"/>
              <a:gd name="connsiteY21" fmla="*/ 521813 h 2238252"/>
              <a:gd name="connsiteX22" fmla="*/ 1911451 w 2220742"/>
              <a:gd name="connsiteY22" fmla="*/ 595141 h 2238252"/>
              <a:gd name="connsiteX23" fmla="*/ 1168116 w 2220742"/>
              <a:gd name="connsiteY23" fmla="*/ 166553 h 2238252"/>
              <a:gd name="connsiteX24" fmla="*/ 571095 w 2220742"/>
              <a:gd name="connsiteY24" fmla="*/ 130965 h 2238252"/>
              <a:gd name="connsiteX25" fmla="*/ 991194 w 2220742"/>
              <a:gd name="connsiteY25" fmla="*/ 2747 h 2238252"/>
              <a:gd name="connsiteX26" fmla="*/ 1055403 w 2220742"/>
              <a:gd name="connsiteY26" fmla="*/ 0 h 2238252"/>
              <a:gd name="connsiteX27" fmla="*/ 1055403 w 2220742"/>
              <a:gd name="connsiteY27" fmla="*/ 166553 h 2238252"/>
              <a:gd name="connsiteX28" fmla="*/ 312068 w 2220742"/>
              <a:gd name="connsiteY28" fmla="*/ 595141 h 2238252"/>
              <a:gd name="connsiteX29" fmla="*/ 168196 w 2220742"/>
              <a:gd name="connsiteY29" fmla="*/ 512101 h 2238252"/>
              <a:gd name="connsiteX30" fmla="*/ 173637 w 2220742"/>
              <a:gd name="connsiteY30" fmla="*/ 502536 h 2238252"/>
              <a:gd name="connsiteX31" fmla="*/ 571095 w 2220742"/>
              <a:gd name="connsiteY31" fmla="*/ 130965 h 22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0742" h="2238252">
                <a:moveTo>
                  <a:pt x="312068" y="1649241"/>
                </a:moveTo>
                <a:cubicBezTo>
                  <a:pt x="465265" y="1915241"/>
                  <a:pt x="748412" y="2078657"/>
                  <a:pt x="1055403" y="2078657"/>
                </a:cubicBezTo>
                <a:lnTo>
                  <a:pt x="1055403" y="2238252"/>
                </a:lnTo>
                <a:lnTo>
                  <a:pt x="1014993" y="2236017"/>
                </a:lnTo>
                <a:cubicBezTo>
                  <a:pt x="695459" y="2202711"/>
                  <a:pt x="393105" y="2030516"/>
                  <a:pt x="200129" y="1747525"/>
                </a:cubicBezTo>
                <a:lnTo>
                  <a:pt x="184959" y="1722708"/>
                </a:lnTo>
                <a:close/>
                <a:moveTo>
                  <a:pt x="2094889" y="620224"/>
                </a:moveTo>
                <a:lnTo>
                  <a:pt x="2130889" y="694812"/>
                </a:lnTo>
                <a:cubicBezTo>
                  <a:pt x="2249417" y="975261"/>
                  <a:pt x="2247543" y="1280934"/>
                  <a:pt x="2143761" y="1546711"/>
                </a:cubicBezTo>
                <a:lnTo>
                  <a:pt x="2105839" y="1631545"/>
                </a:lnTo>
                <a:lnTo>
                  <a:pt x="1968216" y="1551953"/>
                </a:lnTo>
                <a:cubicBezTo>
                  <a:pt x="2121268" y="1286643"/>
                  <a:pt x="2121268" y="959328"/>
                  <a:pt x="1968216" y="693421"/>
                </a:cubicBezTo>
                <a:close/>
                <a:moveTo>
                  <a:pt x="113541" y="611586"/>
                </a:moveTo>
                <a:lnTo>
                  <a:pt x="255303" y="693421"/>
                </a:lnTo>
                <a:cubicBezTo>
                  <a:pt x="102101" y="959327"/>
                  <a:pt x="102101" y="1286643"/>
                  <a:pt x="255303" y="1551953"/>
                </a:cubicBezTo>
                <a:lnTo>
                  <a:pt x="128452" y="1625243"/>
                </a:lnTo>
                <a:lnTo>
                  <a:pt x="89853" y="1545270"/>
                </a:lnTo>
                <a:cubicBezTo>
                  <a:pt x="-28674" y="1264821"/>
                  <a:pt x="-26801" y="959148"/>
                  <a:pt x="76982" y="693371"/>
                </a:cubicBezTo>
                <a:close/>
                <a:moveTo>
                  <a:pt x="1168116" y="1984"/>
                </a:moveTo>
                <a:lnTo>
                  <a:pt x="1205749" y="4066"/>
                </a:lnTo>
                <a:cubicBezTo>
                  <a:pt x="1525283" y="37371"/>
                  <a:pt x="1827637" y="209566"/>
                  <a:pt x="2020613" y="492558"/>
                </a:cubicBezTo>
                <a:lnTo>
                  <a:pt x="2038497" y="521813"/>
                </a:lnTo>
                <a:lnTo>
                  <a:pt x="1911451" y="595141"/>
                </a:lnTo>
                <a:cubicBezTo>
                  <a:pt x="1758253" y="329881"/>
                  <a:pt x="1475106" y="166553"/>
                  <a:pt x="1168116" y="166553"/>
                </a:cubicBezTo>
                <a:close/>
                <a:moveTo>
                  <a:pt x="571095" y="130965"/>
                </a:moveTo>
                <a:cubicBezTo>
                  <a:pt x="705078" y="57913"/>
                  <a:pt x="847809" y="15996"/>
                  <a:pt x="991194" y="2747"/>
                </a:cubicBezTo>
                <a:lnTo>
                  <a:pt x="1055403" y="0"/>
                </a:lnTo>
                <a:lnTo>
                  <a:pt x="1055403" y="166553"/>
                </a:lnTo>
                <a:cubicBezTo>
                  <a:pt x="748412" y="166553"/>
                  <a:pt x="465266" y="329882"/>
                  <a:pt x="312068" y="595141"/>
                </a:cubicBezTo>
                <a:lnTo>
                  <a:pt x="168196" y="512101"/>
                </a:lnTo>
                <a:lnTo>
                  <a:pt x="173637" y="502536"/>
                </a:lnTo>
                <a:cubicBezTo>
                  <a:pt x="269626" y="351436"/>
                  <a:pt x="403617" y="222280"/>
                  <a:pt x="571095" y="130965"/>
                </a:cubicBezTo>
                <a:close/>
              </a:path>
            </a:pathLst>
          </a:custGeom>
          <a:solidFill>
            <a:schemeClr val="tx1">
              <a:alpha val="16000"/>
            </a:schemeClr>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Ellipse 41">
            <a:extLst>
              <a:ext uri="{FF2B5EF4-FFF2-40B4-BE49-F238E27FC236}">
                <a16:creationId xmlns:a16="http://schemas.microsoft.com/office/drawing/2014/main" id="{010F8EF0-9944-4CFC-9133-81CD02C2F1E4}"/>
              </a:ext>
            </a:extLst>
          </p:cNvPr>
          <p:cNvSpPr/>
          <p:nvPr/>
        </p:nvSpPr>
        <p:spPr>
          <a:xfrm>
            <a:off x="7875210" y="2602110"/>
            <a:ext cx="915501" cy="892577"/>
          </a:xfrm>
          <a:prstGeom prst="ellips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8" name="Ellipse 47">
            <a:extLst>
              <a:ext uri="{FF2B5EF4-FFF2-40B4-BE49-F238E27FC236}">
                <a16:creationId xmlns:a16="http://schemas.microsoft.com/office/drawing/2014/main" id="{CB38F702-5E36-44BE-9E09-C68C468705B7}"/>
              </a:ext>
            </a:extLst>
          </p:cNvPr>
          <p:cNvSpPr/>
          <p:nvPr/>
        </p:nvSpPr>
        <p:spPr>
          <a:xfrm>
            <a:off x="5705118" y="1321376"/>
            <a:ext cx="915501" cy="892577"/>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0" name="Ellipse 49">
            <a:extLst>
              <a:ext uri="{FF2B5EF4-FFF2-40B4-BE49-F238E27FC236}">
                <a16:creationId xmlns:a16="http://schemas.microsoft.com/office/drawing/2014/main" id="{FF3557EA-B9AD-4F34-A739-8EB432EFA533}"/>
              </a:ext>
            </a:extLst>
          </p:cNvPr>
          <p:cNvSpPr/>
          <p:nvPr/>
        </p:nvSpPr>
        <p:spPr>
          <a:xfrm>
            <a:off x="3566604" y="2602110"/>
            <a:ext cx="915501" cy="892577"/>
          </a:xfrm>
          <a:prstGeom prst="ellipse">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2" name="Ellipse 51">
            <a:extLst>
              <a:ext uri="{FF2B5EF4-FFF2-40B4-BE49-F238E27FC236}">
                <a16:creationId xmlns:a16="http://schemas.microsoft.com/office/drawing/2014/main" id="{79DF2CA8-32DB-4729-A7C7-D2188C432DE0}"/>
              </a:ext>
            </a:extLst>
          </p:cNvPr>
          <p:cNvSpPr/>
          <p:nvPr/>
        </p:nvSpPr>
        <p:spPr>
          <a:xfrm>
            <a:off x="3501217" y="4968109"/>
            <a:ext cx="915501" cy="892577"/>
          </a:xfrm>
          <a:prstGeom prst="ellips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4" name="Ellipse 53">
            <a:extLst>
              <a:ext uri="{FF2B5EF4-FFF2-40B4-BE49-F238E27FC236}">
                <a16:creationId xmlns:a16="http://schemas.microsoft.com/office/drawing/2014/main" id="{ABB8A984-5D87-49BC-A47C-E8A344E56D5F}"/>
              </a:ext>
            </a:extLst>
          </p:cNvPr>
          <p:cNvSpPr/>
          <p:nvPr/>
        </p:nvSpPr>
        <p:spPr>
          <a:xfrm>
            <a:off x="7749102" y="4941838"/>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6" name="Textfeld 55">
            <a:extLst>
              <a:ext uri="{FF2B5EF4-FFF2-40B4-BE49-F238E27FC236}">
                <a16:creationId xmlns:a16="http://schemas.microsoft.com/office/drawing/2014/main" id="{22D75746-C0EE-4605-AAB4-2A8168BF1270}"/>
              </a:ext>
            </a:extLst>
          </p:cNvPr>
          <p:cNvSpPr txBox="1"/>
          <p:nvPr/>
        </p:nvSpPr>
        <p:spPr>
          <a:xfrm>
            <a:off x="4676246" y="763722"/>
            <a:ext cx="31349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prstClr val="white"/>
                </a:solidFill>
                <a:latin typeface="Avenir Next LT Pro"/>
              </a:rPr>
              <a:t>Strafaufschub/Strafausstand</a:t>
            </a:r>
            <a:endParaRPr kumimoji="0" lang="de-DE" sz="2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5" name="Textfeld 74">
            <a:extLst>
              <a:ext uri="{FF2B5EF4-FFF2-40B4-BE49-F238E27FC236}">
                <a16:creationId xmlns:a16="http://schemas.microsoft.com/office/drawing/2014/main" id="{0B80716D-D4EC-4D7B-A7A5-5935FCF00C4E}"/>
              </a:ext>
            </a:extLst>
          </p:cNvPr>
          <p:cNvSpPr txBox="1"/>
          <p:nvPr/>
        </p:nvSpPr>
        <p:spPr>
          <a:xfrm>
            <a:off x="1153627" y="5235768"/>
            <a:ext cx="2288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Avenir Next LT Pro"/>
                <a:ea typeface="+mn-ea"/>
                <a:cs typeface="+mn-cs"/>
              </a:rPr>
              <a:t>Tod des Verurteilten</a:t>
            </a:r>
          </a:p>
        </p:txBody>
      </p:sp>
      <p:sp>
        <p:nvSpPr>
          <p:cNvPr id="82" name="Textfeld 81">
            <a:extLst>
              <a:ext uri="{FF2B5EF4-FFF2-40B4-BE49-F238E27FC236}">
                <a16:creationId xmlns:a16="http://schemas.microsoft.com/office/drawing/2014/main" id="{5E0D03E5-B705-425C-9E4F-23B8BE203469}"/>
              </a:ext>
            </a:extLst>
          </p:cNvPr>
          <p:cNvSpPr txBox="1"/>
          <p:nvPr/>
        </p:nvSpPr>
        <p:spPr>
          <a:xfrm>
            <a:off x="2172698" y="2602110"/>
            <a:ext cx="127881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prstClr val="white"/>
                </a:solidFill>
                <a:latin typeface="Avenir Next LT Pro"/>
              </a:rPr>
              <a:t>Immunität</a:t>
            </a:r>
            <a:endParaRPr kumimoji="0" lang="de-DE" sz="2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8" name="Textfeld 87">
            <a:extLst>
              <a:ext uri="{FF2B5EF4-FFF2-40B4-BE49-F238E27FC236}">
                <a16:creationId xmlns:a16="http://schemas.microsoft.com/office/drawing/2014/main" id="{EB885E9E-A065-44CF-862F-9D4E14FEA83A}"/>
              </a:ext>
            </a:extLst>
          </p:cNvPr>
          <p:cNvSpPr txBox="1"/>
          <p:nvPr/>
        </p:nvSpPr>
        <p:spPr>
          <a:xfrm>
            <a:off x="8922366" y="2621749"/>
            <a:ext cx="21014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prstClr val="white"/>
                </a:solidFill>
                <a:latin typeface="Avenir Next LT Pro"/>
              </a:rPr>
              <a:t>Fehlende Identität</a:t>
            </a:r>
            <a:endParaRPr kumimoji="0" lang="de-DE" sz="2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5" name="Textfeld 94">
            <a:extLst>
              <a:ext uri="{FF2B5EF4-FFF2-40B4-BE49-F238E27FC236}">
                <a16:creationId xmlns:a16="http://schemas.microsoft.com/office/drawing/2014/main" id="{85485C64-1FA3-4D4E-86F0-95321A5D7166}"/>
              </a:ext>
            </a:extLst>
          </p:cNvPr>
          <p:cNvSpPr txBox="1"/>
          <p:nvPr/>
        </p:nvSpPr>
        <p:spPr>
          <a:xfrm>
            <a:off x="8842110" y="5207217"/>
            <a:ext cx="35626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prstClr val="white"/>
                </a:solidFill>
                <a:latin typeface="Avenir Next LT Pro"/>
              </a:rPr>
              <a:t>Vollstreckungsverjährung</a:t>
            </a:r>
            <a:endParaRPr kumimoji="0" lang="de-DE" sz="20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3" name="Grafik 2">
            <a:extLst>
              <a:ext uri="{FF2B5EF4-FFF2-40B4-BE49-F238E27FC236}">
                <a16:creationId xmlns:a16="http://schemas.microsoft.com/office/drawing/2014/main" id="{8EA1B650-07D4-424E-444A-3527F5F71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6491" y="5101852"/>
            <a:ext cx="649143" cy="649143"/>
          </a:xfrm>
          <a:prstGeom prst="rect">
            <a:avLst/>
          </a:prstGeom>
        </p:spPr>
      </p:pic>
      <p:pic>
        <p:nvPicPr>
          <p:cNvPr id="5" name="Grafik 4">
            <a:extLst>
              <a:ext uri="{FF2B5EF4-FFF2-40B4-BE49-F238E27FC236}">
                <a16:creationId xmlns:a16="http://schemas.microsoft.com/office/drawing/2014/main" id="{2A4A0F78-BF69-C421-F491-74E0249721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4628" y="2557833"/>
            <a:ext cx="892577" cy="892577"/>
          </a:xfrm>
          <a:prstGeom prst="rect">
            <a:avLst/>
          </a:prstGeom>
        </p:spPr>
      </p:pic>
      <p:pic>
        <p:nvPicPr>
          <p:cNvPr id="7" name="Grafik 6">
            <a:extLst>
              <a:ext uri="{FF2B5EF4-FFF2-40B4-BE49-F238E27FC236}">
                <a16:creationId xmlns:a16="http://schemas.microsoft.com/office/drawing/2014/main" id="{A8961B17-AF58-F7AF-5D86-A1450B9DAD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25006" y="1425365"/>
            <a:ext cx="649643" cy="649643"/>
          </a:xfrm>
          <a:prstGeom prst="rect">
            <a:avLst/>
          </a:prstGeom>
        </p:spPr>
      </p:pic>
      <p:pic>
        <p:nvPicPr>
          <p:cNvPr id="9" name="Grafik 8">
            <a:extLst>
              <a:ext uri="{FF2B5EF4-FFF2-40B4-BE49-F238E27FC236}">
                <a16:creationId xmlns:a16="http://schemas.microsoft.com/office/drawing/2014/main" id="{C1758FC8-D3EA-20F9-14FD-1BC97C9F25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20013" y="2683843"/>
            <a:ext cx="666051" cy="666051"/>
          </a:xfrm>
          <a:prstGeom prst="rect">
            <a:avLst/>
          </a:prstGeom>
        </p:spPr>
      </p:pic>
      <p:pic>
        <p:nvPicPr>
          <p:cNvPr id="15" name="Grafik 14">
            <a:extLst>
              <a:ext uri="{FF2B5EF4-FFF2-40B4-BE49-F238E27FC236}">
                <a16:creationId xmlns:a16="http://schemas.microsoft.com/office/drawing/2014/main" id="{41E1ABD7-82CE-44F4-0CDD-373DAFA621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22406" y="5082450"/>
            <a:ext cx="649643" cy="649643"/>
          </a:xfrm>
          <a:prstGeom prst="rect">
            <a:avLst/>
          </a:prstGeom>
        </p:spPr>
      </p:pic>
    </p:spTree>
    <p:extLst>
      <p:ext uri="{BB962C8B-B14F-4D97-AF65-F5344CB8AC3E}">
        <p14:creationId xmlns:p14="http://schemas.microsoft.com/office/powerpoint/2010/main" val="33997430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right)">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right)">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left)">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5" grpId="0"/>
      <p:bldP spid="82" grpId="0"/>
      <p:bldP spid="88" grpId="0"/>
      <p:bldP spid="9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Grundlage nach § 53 StGB:</a:t>
            </a:r>
          </a:p>
          <a:p>
            <a:pPr marL="742950" lvl="1" indent="-285750">
              <a:buFont typeface="Arial" panose="020B0604020202020204" pitchFamily="34" charset="0"/>
              <a:buChar char="•"/>
            </a:pPr>
            <a:r>
              <a:rPr lang="de-DE" dirty="0">
                <a:solidFill>
                  <a:schemeClr val="tx1"/>
                </a:solidFill>
              </a:rPr>
              <a:t>Nach Abs. 1, wenn mehrere Strafen gleichzeitig abgeurteilt werden</a:t>
            </a:r>
          </a:p>
          <a:p>
            <a:pPr marL="742950" lvl="1" indent="-285750">
              <a:buFont typeface="Arial" panose="020B0604020202020204" pitchFamily="34" charset="0"/>
              <a:buChar char="•"/>
            </a:pPr>
            <a:r>
              <a:rPr lang="de-DE" dirty="0">
                <a:solidFill>
                  <a:schemeClr val="tx1"/>
                </a:solidFill>
              </a:rPr>
              <a:t>Nach Abs. 2, Geldstrafen zu einer Gesamtgeldstrafe</a:t>
            </a:r>
          </a:p>
          <a:p>
            <a:r>
              <a:rPr lang="de-DE" dirty="0">
                <a:solidFill>
                  <a:schemeClr val="tx1"/>
                </a:solidFill>
                <a:highlight>
                  <a:srgbClr val="83CBEB"/>
                </a:highlight>
              </a:rPr>
              <a:t>Regeln der Gesamtstrafenbildung nach § 54 StGB:</a:t>
            </a:r>
          </a:p>
          <a:p>
            <a:pPr marL="742950" lvl="1" indent="-285750">
              <a:buFont typeface="Arial" panose="020B0604020202020204" pitchFamily="34" charset="0"/>
              <a:buChar char="•"/>
            </a:pPr>
            <a:r>
              <a:rPr lang="de-DE" dirty="0">
                <a:solidFill>
                  <a:schemeClr val="tx1"/>
                </a:solidFill>
              </a:rPr>
              <a:t>Gesamtstrafe richtet sich nach der höchsten verhangenen Einzelstrafe</a:t>
            </a:r>
          </a:p>
          <a:p>
            <a:pPr marL="742950" lvl="1" indent="-285750">
              <a:buFont typeface="Arial" panose="020B0604020202020204" pitchFamily="34" charset="0"/>
              <a:buChar char="•"/>
            </a:pPr>
            <a:r>
              <a:rPr lang="de-DE" dirty="0">
                <a:solidFill>
                  <a:schemeClr val="tx1"/>
                </a:solidFill>
              </a:rPr>
              <a:t>Abs. 1 S. 1, Gesamtstrafe ist lebenslange FHS</a:t>
            </a:r>
          </a:p>
          <a:p>
            <a:pPr marL="742950" lvl="1" indent="-285750">
              <a:buFont typeface="Arial" panose="020B0604020202020204" pitchFamily="34" charset="0"/>
              <a:buChar char="•"/>
            </a:pPr>
            <a:r>
              <a:rPr lang="de-DE" dirty="0">
                <a:solidFill>
                  <a:schemeClr val="tx1"/>
                </a:solidFill>
              </a:rPr>
              <a:t>Abs. 1 S. 2, durch Erhöhung der höchsten Einzelstrafe</a:t>
            </a:r>
          </a:p>
          <a:p>
            <a:pPr marL="742950" lvl="1" indent="-285750">
              <a:buFont typeface="Arial" panose="020B0604020202020204" pitchFamily="34" charset="0"/>
              <a:buChar char="•"/>
            </a:pPr>
            <a:r>
              <a:rPr lang="de-DE" dirty="0">
                <a:solidFill>
                  <a:schemeClr val="tx1"/>
                </a:solidFill>
              </a:rPr>
              <a:t>Abs. 1 S. 3, Täterpersönlichkeit wird berücksichtigt</a:t>
            </a:r>
          </a:p>
          <a:p>
            <a:pPr marL="742950" lvl="1" indent="-285750">
              <a:buFont typeface="Arial" panose="020B0604020202020204" pitchFamily="34" charset="0"/>
              <a:buChar char="•"/>
            </a:pPr>
            <a:r>
              <a:rPr lang="de-DE" dirty="0">
                <a:solidFill>
                  <a:schemeClr val="tx1"/>
                </a:solidFill>
              </a:rPr>
              <a:t>Abs. 2 S. 1, Gesamtstrafe &lt; Summe der Einzelstrafen</a:t>
            </a:r>
          </a:p>
          <a:p>
            <a:pPr marL="742950" lvl="1" indent="-285750">
              <a:buFont typeface="Arial" panose="020B0604020202020204" pitchFamily="34" charset="0"/>
              <a:buChar char="•"/>
            </a:pPr>
            <a:r>
              <a:rPr lang="de-DE" dirty="0">
                <a:solidFill>
                  <a:schemeClr val="tx1"/>
                </a:solidFill>
              </a:rPr>
              <a:t>Abs. 2 S. 2, Gesamtstrafe FHS &lt; 15 Jahre und Gesamtgeldstrafe &lt; 720 TS</a:t>
            </a:r>
            <a:endParaRPr lang="de-DE" dirty="0">
              <a:solidFill>
                <a:srgbClr val="FF0000"/>
              </a:solidFill>
            </a:endParaRPr>
          </a:p>
          <a:p>
            <a:r>
              <a:rPr lang="de-DE" dirty="0">
                <a:solidFill>
                  <a:schemeClr val="tx1"/>
                </a:solidFill>
                <a:highlight>
                  <a:srgbClr val="FFC000"/>
                </a:highlight>
              </a:rPr>
              <a:t>Nachträgliche Bildung nach § 55 StGB:</a:t>
            </a:r>
          </a:p>
          <a:p>
            <a:pPr marL="742950" lvl="1" indent="-285750">
              <a:buFont typeface="Arial" panose="020B0604020202020204" pitchFamily="34" charset="0"/>
              <a:buChar char="•"/>
            </a:pPr>
            <a:r>
              <a:rPr lang="de-DE" dirty="0">
                <a:solidFill>
                  <a:schemeClr val="tx1"/>
                </a:solidFill>
              </a:rPr>
              <a:t>Abs. 1 S. 1, kann auf eine Gesamtstrafe nachträglich erkannt werden</a:t>
            </a:r>
            <a:endParaRPr lang="de-DE" dirty="0">
              <a:solidFill>
                <a:srgbClr val="FF0000"/>
              </a:solidFill>
            </a:endParaRP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Gesamtstrafenbildung</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11658329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left)">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wipe(left)">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wipe(left)">
                                      <p:cBhvr>
                                        <p:cTn id="62" dur="500"/>
                                        <p:tgtEl>
                                          <p:spTgt spid="4">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wipe(left)">
                                      <p:cBhvr>
                                        <p:cTn id="67" dur="500"/>
                                        <p:tgtEl>
                                          <p:spTgt spid="4">
                                            <p:txEl>
                                              <p:pRg st="10" end="10"/>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4">
                                            <p:txEl>
                                              <p:pRg st="11" end="11"/>
                                            </p:txEl>
                                          </p:spTgt>
                                        </p:tgtEl>
                                        <p:attrNameLst>
                                          <p:attrName>style.visibility</p:attrName>
                                        </p:attrNameLst>
                                      </p:cBhvr>
                                      <p:to>
                                        <p:strVal val="visible"/>
                                      </p:to>
                                    </p:set>
                                    <p:animEffect transition="in" filter="wipe(left)">
                                      <p:cBhvr>
                                        <p:cTn id="7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Voraussetzung nach § 35 BtMG:</a:t>
            </a:r>
          </a:p>
          <a:p>
            <a:pPr marL="742950" lvl="1" indent="-285750">
              <a:buFont typeface="Arial" panose="020B0604020202020204" pitchFamily="34" charset="0"/>
              <a:buChar char="•"/>
            </a:pPr>
            <a:r>
              <a:rPr lang="de-DE" dirty="0">
                <a:solidFill>
                  <a:schemeClr val="tx1"/>
                </a:solidFill>
              </a:rPr>
              <a:t>FHS von nicht mehr als zwei Jahren</a:t>
            </a:r>
          </a:p>
          <a:p>
            <a:pPr marL="742950" lvl="1" indent="-285750">
              <a:buFont typeface="Arial" panose="020B0604020202020204" pitchFamily="34" charset="0"/>
              <a:buChar char="•"/>
            </a:pPr>
            <a:r>
              <a:rPr lang="de-DE" dirty="0">
                <a:solidFill>
                  <a:schemeClr val="tx1"/>
                </a:solidFill>
              </a:rPr>
              <a:t>Rechtswidrige Tat aufgrund von Betäubungsmittelabhängigkeit</a:t>
            </a:r>
          </a:p>
          <a:p>
            <a:pPr marL="742950" lvl="1" indent="-285750">
              <a:buFont typeface="Arial" panose="020B0604020202020204" pitchFamily="34" charset="0"/>
              <a:buChar char="•"/>
            </a:pPr>
            <a:r>
              <a:rPr lang="de-DE" dirty="0">
                <a:solidFill>
                  <a:schemeClr val="tx1"/>
                </a:solidFill>
              </a:rPr>
              <a:t>§ 17 Abs. 2 BZRG im Urteil</a:t>
            </a:r>
          </a:p>
          <a:p>
            <a:r>
              <a:rPr lang="de-DE" dirty="0">
                <a:solidFill>
                  <a:schemeClr val="tx1"/>
                </a:solidFill>
                <a:highlight>
                  <a:srgbClr val="83CBEB"/>
                </a:highlight>
              </a:rPr>
              <a:t>Ablauf des Verfahrens:</a:t>
            </a:r>
          </a:p>
          <a:p>
            <a:pPr marL="800100" lvl="1" indent="-342900">
              <a:buFont typeface="+mj-lt"/>
              <a:buAutoNum type="arabicPeriod"/>
            </a:pPr>
            <a:r>
              <a:rPr lang="de-DE" dirty="0">
                <a:solidFill>
                  <a:schemeClr val="tx1"/>
                </a:solidFill>
              </a:rPr>
              <a:t>Antrag des Verurteilten</a:t>
            </a:r>
          </a:p>
          <a:p>
            <a:pPr marL="800100" lvl="1" indent="-342900">
              <a:buFont typeface="+mj-lt"/>
              <a:buAutoNum type="arabicPeriod"/>
            </a:pPr>
            <a:r>
              <a:rPr lang="de-DE" dirty="0">
                <a:solidFill>
                  <a:schemeClr val="tx1"/>
                </a:solidFill>
              </a:rPr>
              <a:t>Notwendige Unterlagen: </a:t>
            </a:r>
          </a:p>
          <a:p>
            <a:pPr marL="1257300" lvl="2" indent="-342900">
              <a:buFont typeface="Arial" panose="020B0604020202020204" pitchFamily="34" charset="0"/>
              <a:buChar char="•"/>
            </a:pPr>
            <a:r>
              <a:rPr lang="de-DE" dirty="0">
                <a:solidFill>
                  <a:schemeClr val="tx1"/>
                </a:solidFill>
              </a:rPr>
              <a:t>Kostenübernahme der Krankenkasse + Nachweis der Behandlungsstätte + Nachweis der Wohnsituation</a:t>
            </a:r>
          </a:p>
          <a:p>
            <a:pPr marL="800100" lvl="1" indent="-342900">
              <a:buFont typeface="+mj-lt"/>
              <a:buAutoNum type="arabicPeriod"/>
            </a:pPr>
            <a:r>
              <a:rPr lang="de-DE" dirty="0">
                <a:solidFill>
                  <a:schemeClr val="tx1"/>
                </a:solidFill>
              </a:rPr>
              <a:t>Antrag der Vollstreckungsbehörde bei Gericht</a:t>
            </a:r>
          </a:p>
          <a:p>
            <a:pPr marL="800100" lvl="1" indent="-342900">
              <a:buFont typeface="+mj-lt"/>
              <a:buAutoNum type="arabicPeriod"/>
            </a:pPr>
            <a:r>
              <a:rPr lang="de-DE" dirty="0">
                <a:solidFill>
                  <a:schemeClr val="tx1"/>
                </a:solidFill>
              </a:rPr>
              <a:t>Prüfung durch Gericht und Entscheidung durch Beschluss</a:t>
            </a:r>
            <a:endParaRPr lang="de-DE" dirty="0">
              <a:solidFill>
                <a:srgbClr val="FF0000"/>
              </a:solidFill>
            </a:endParaRPr>
          </a:p>
          <a:p>
            <a:r>
              <a:rPr lang="de-DE" dirty="0">
                <a:solidFill>
                  <a:schemeClr val="tx1"/>
                </a:solidFill>
                <a:highlight>
                  <a:srgbClr val="FFC000"/>
                </a:highlight>
              </a:rPr>
              <a:t>Möglichkeit der Bewährung nach § 36 BtMG:</a:t>
            </a:r>
          </a:p>
          <a:p>
            <a:pPr marL="742950" lvl="1" indent="-285750">
              <a:buFont typeface="Arial" panose="020B0604020202020204" pitchFamily="34" charset="0"/>
              <a:buChar char="•"/>
            </a:pPr>
            <a:r>
              <a:rPr lang="de-DE" dirty="0">
                <a:solidFill>
                  <a:schemeClr val="tx1"/>
                </a:solidFill>
              </a:rPr>
              <a:t>Therapie wird zur Bewährung ausgesetzt</a:t>
            </a:r>
          </a:p>
          <a:p>
            <a:pPr marL="742950" lvl="1" indent="-285750">
              <a:buFont typeface="Arial" panose="020B0604020202020204" pitchFamily="34" charset="0"/>
              <a:buChar char="•"/>
            </a:pPr>
            <a:r>
              <a:rPr lang="de-DE" dirty="0">
                <a:solidFill>
                  <a:schemeClr val="tx1"/>
                </a:solidFill>
              </a:rPr>
              <a:t>Therapiezeit wird in jedem Fall angerechnet</a:t>
            </a:r>
            <a:endParaRPr lang="de-DE" dirty="0">
              <a:solidFill>
                <a:srgbClr val="FF0000"/>
              </a:solidFill>
            </a:endParaRP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Die Zurückstellung der Strafe</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42147364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left)">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wipe(left)">
                                      <p:cBhvr>
                                        <p:cTn id="41" dur="5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wipe(left)">
                                      <p:cBhvr>
                                        <p:cTn id="46" dur="5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wipe(left)">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wipe(left)">
                                      <p:cBhvr>
                                        <p:cTn id="56" dur="500"/>
                                        <p:tgtEl>
                                          <p:spTgt spid="4">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wipe(left)">
                                      <p:cBhvr>
                                        <p:cTn id="61" dur="500"/>
                                        <p:tgtEl>
                                          <p:spTgt spid="4">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10" end="10"/>
                                            </p:txEl>
                                          </p:spTgt>
                                        </p:tgtEl>
                                        <p:attrNameLst>
                                          <p:attrName>style.visibility</p:attrName>
                                        </p:attrNameLst>
                                      </p:cBhvr>
                                      <p:to>
                                        <p:strVal val="visible"/>
                                      </p:to>
                                    </p:set>
                                    <p:animEffect transition="in" filter="wipe(left)">
                                      <p:cBhvr>
                                        <p:cTn id="66" dur="500"/>
                                        <p:tgtEl>
                                          <p:spTgt spid="4">
                                            <p:txEl>
                                              <p:pRg st="10" end="10"/>
                                            </p:txEl>
                                          </p:spTgt>
                                        </p:tgtEl>
                                      </p:cBhvr>
                                    </p:animEffect>
                                  </p:childTnLst>
                                </p:cTn>
                              </p:par>
                              <p:par>
                                <p:cTn id="67" presetID="22" presetClass="entr" presetSubtype="8" fill="hold" nodeType="with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Effect transition="in" filter="wipe(left)">
                                      <p:cBhvr>
                                        <p:cTn id="69" dur="500"/>
                                        <p:tgtEl>
                                          <p:spTgt spid="4">
                                            <p:txEl>
                                              <p:pRg st="11" end="11"/>
                                            </p:txEl>
                                          </p:spTgt>
                                        </p:tgtEl>
                                      </p:cBhvr>
                                    </p:animEffect>
                                  </p:childTnLst>
                                </p:cTn>
                              </p:par>
                              <p:par>
                                <p:cTn id="70" presetID="22" presetClass="entr" presetSubtype="8" fill="hold" nodeType="with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wipe(left)">
                                      <p:cBhvr>
                                        <p:cTn id="7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Begnadigungsrecht:</a:t>
            </a:r>
          </a:p>
          <a:p>
            <a:pPr marL="742950" lvl="1" indent="-285750">
              <a:buFont typeface="Arial" panose="020B0604020202020204" pitchFamily="34" charset="0"/>
              <a:buChar char="•"/>
            </a:pPr>
            <a:r>
              <a:rPr lang="de-DE" dirty="0">
                <a:solidFill>
                  <a:schemeClr val="tx1"/>
                </a:solidFill>
              </a:rPr>
              <a:t>Bund entscheidet erstinstanzlich </a:t>
            </a:r>
            <a:r>
              <a:rPr lang="de-DE" dirty="0">
                <a:solidFill>
                  <a:schemeClr val="tx1"/>
                </a:solidFill>
                <a:sym typeface="Wingdings" panose="05000000000000000000" pitchFamily="2" charset="2"/>
              </a:rPr>
              <a:t> Bundespräsident Art. 60 Abs. 2 GG</a:t>
            </a:r>
          </a:p>
          <a:p>
            <a:pPr marL="742950" lvl="1" indent="-285750">
              <a:buFont typeface="Arial" panose="020B0604020202020204" pitchFamily="34" charset="0"/>
              <a:buChar char="•"/>
            </a:pPr>
            <a:r>
              <a:rPr lang="de-DE" dirty="0">
                <a:solidFill>
                  <a:schemeClr val="tx1"/>
                </a:solidFill>
                <a:sym typeface="Wingdings" panose="05000000000000000000" pitchFamily="2" charset="2"/>
              </a:rPr>
              <a:t>Steht jedem Verurteilten nach § 452 StPO zu</a:t>
            </a:r>
            <a:endParaRPr lang="de-DE" dirty="0">
              <a:solidFill>
                <a:schemeClr val="tx1"/>
              </a:solidFill>
            </a:endParaRPr>
          </a:p>
          <a:p>
            <a:r>
              <a:rPr lang="de-DE" dirty="0">
                <a:solidFill>
                  <a:schemeClr val="tx1"/>
                </a:solidFill>
                <a:highlight>
                  <a:srgbClr val="83CBEB"/>
                </a:highlight>
              </a:rPr>
              <a:t>Ablauf:</a:t>
            </a:r>
          </a:p>
          <a:p>
            <a:pPr marL="800100" lvl="1" indent="-342900">
              <a:buFont typeface="+mj-lt"/>
              <a:buAutoNum type="arabicPeriod"/>
            </a:pPr>
            <a:r>
              <a:rPr lang="de-DE" dirty="0">
                <a:solidFill>
                  <a:schemeClr val="tx1"/>
                </a:solidFill>
              </a:rPr>
              <a:t>Antrag auf Gnade vom Verurteilten bei der Strafvollstreckung</a:t>
            </a:r>
          </a:p>
          <a:p>
            <a:pPr marL="800100" lvl="1" indent="-342900">
              <a:buFont typeface="+mj-lt"/>
              <a:buAutoNum type="arabicPeriod"/>
            </a:pPr>
            <a:r>
              <a:rPr lang="de-DE" dirty="0">
                <a:solidFill>
                  <a:schemeClr val="tx1"/>
                </a:solidFill>
              </a:rPr>
              <a:t>Prüfung durch den Rechtspfleger</a:t>
            </a:r>
          </a:p>
          <a:p>
            <a:pPr marL="800100" lvl="1" indent="-342900">
              <a:buFont typeface="+mj-lt"/>
              <a:buAutoNum type="arabicPeriod"/>
            </a:pPr>
            <a:r>
              <a:rPr lang="de-DE" dirty="0">
                <a:solidFill>
                  <a:schemeClr val="tx1"/>
                </a:solidFill>
              </a:rPr>
              <a:t>Gnadenantrag geht zur Gnadenstelle (SenJustV)</a:t>
            </a:r>
          </a:p>
          <a:p>
            <a:pPr marL="800100" lvl="1" indent="-342900">
              <a:buFont typeface="+mj-lt"/>
              <a:buAutoNum type="arabicPeriod"/>
            </a:pPr>
            <a:r>
              <a:rPr lang="de-DE" dirty="0">
                <a:solidFill>
                  <a:schemeClr val="tx1"/>
                </a:solidFill>
              </a:rPr>
              <a:t>Entscheidung durch die Gnadenstelle</a:t>
            </a:r>
            <a:endParaRPr lang="de-DE" dirty="0">
              <a:solidFill>
                <a:srgbClr val="FF0000"/>
              </a:solidFill>
            </a:endParaRP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Das Gnadenverfahren</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626563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left)">
                                      <p:cBhvr>
                                        <p:cTn id="5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highlight>
                  <a:srgbClr val="84E291"/>
                </a:highlight>
              </a:rPr>
              <a:t>Allgemeines:</a:t>
            </a:r>
          </a:p>
          <a:p>
            <a:pPr marL="742950" lvl="1" indent="-285750">
              <a:buFont typeface="Arial" panose="020B0604020202020204" pitchFamily="34" charset="0"/>
              <a:buChar char="•"/>
            </a:pPr>
            <a:r>
              <a:rPr lang="de-DE" sz="1600" dirty="0">
                <a:solidFill>
                  <a:schemeClr val="tx1"/>
                </a:solidFill>
              </a:rPr>
              <a:t>§ 1 Abs. 1 Nr. 5, 6, 7 und 8 GKG	= Geltungsbereich</a:t>
            </a:r>
          </a:p>
          <a:p>
            <a:pPr marL="742950" lvl="1" indent="-285750">
              <a:buFont typeface="Arial" panose="020B0604020202020204" pitchFamily="34" charset="0"/>
              <a:buChar char="•"/>
            </a:pPr>
            <a:r>
              <a:rPr lang="de-DE" sz="1600" dirty="0">
                <a:solidFill>
                  <a:schemeClr val="tx1"/>
                </a:solidFill>
              </a:rPr>
              <a:t>§ 2 GKG 			= Kostenfreiheit</a:t>
            </a:r>
          </a:p>
          <a:p>
            <a:pPr marL="742950" lvl="1" indent="-285750">
              <a:buFont typeface="Arial" panose="020B0604020202020204" pitchFamily="34" charset="0"/>
              <a:buChar char="•"/>
            </a:pPr>
            <a:r>
              <a:rPr lang="de-DE" sz="1600" dirty="0">
                <a:solidFill>
                  <a:schemeClr val="tx1"/>
                </a:solidFill>
              </a:rPr>
              <a:t>§ 3 Abs. 2 GKG 		= Höhe der Kosten</a:t>
            </a:r>
          </a:p>
          <a:p>
            <a:pPr marL="742950" lvl="1" indent="-285750">
              <a:buFont typeface="Arial" panose="020B0604020202020204" pitchFamily="34" charset="0"/>
              <a:buChar char="•"/>
            </a:pPr>
            <a:r>
              <a:rPr lang="de-DE" sz="1600" dirty="0">
                <a:solidFill>
                  <a:schemeClr val="tx1"/>
                </a:solidFill>
              </a:rPr>
              <a:t>§ 5 Abs. 1 GKG 		= Verjährung der Kosten</a:t>
            </a:r>
          </a:p>
          <a:p>
            <a:pPr marL="742950" lvl="1" indent="-285750">
              <a:buFont typeface="Arial" panose="020B0604020202020204" pitchFamily="34" charset="0"/>
              <a:buChar char="•"/>
            </a:pPr>
            <a:r>
              <a:rPr lang="de-DE" sz="1600" dirty="0">
                <a:solidFill>
                  <a:schemeClr val="tx1"/>
                </a:solidFill>
              </a:rPr>
              <a:t>§ 19 Abs. 2 GKG 		= Kostenansatz</a:t>
            </a:r>
          </a:p>
          <a:p>
            <a:pPr marL="742950" lvl="1" indent="-285750">
              <a:buFont typeface="Arial" panose="020B0604020202020204" pitchFamily="34" charset="0"/>
              <a:buChar char="•"/>
            </a:pPr>
            <a:r>
              <a:rPr lang="de-DE" sz="1600" dirty="0">
                <a:solidFill>
                  <a:schemeClr val="tx1"/>
                </a:solidFill>
              </a:rPr>
              <a:t>§ 8 GKG 			= Fälligkeit der Kosten</a:t>
            </a:r>
          </a:p>
          <a:p>
            <a:pPr marL="742950" lvl="1" indent="-285750">
              <a:buFont typeface="Arial" panose="020B0604020202020204" pitchFamily="34" charset="0"/>
              <a:buChar char="•"/>
            </a:pPr>
            <a:r>
              <a:rPr lang="de-DE" sz="1600" dirty="0">
                <a:solidFill>
                  <a:schemeClr val="tx1"/>
                </a:solidFill>
              </a:rPr>
              <a:t>§ 16 GKG 			= Privatkläger und Nebenkläger</a:t>
            </a:r>
          </a:p>
          <a:p>
            <a:pPr marL="742950" lvl="1" indent="-285750">
              <a:buFont typeface="Arial" panose="020B0604020202020204" pitchFamily="34" charset="0"/>
              <a:buChar char="•"/>
            </a:pPr>
            <a:r>
              <a:rPr lang="de-DE" sz="1600" dirty="0">
                <a:solidFill>
                  <a:schemeClr val="tx1"/>
                </a:solidFill>
              </a:rPr>
              <a:t>§§ 66, 66 Abs. 2 GKG 		= Erinnerung und Beschwerde</a:t>
            </a:r>
          </a:p>
          <a:p>
            <a:endParaRPr lang="de-DE" dirty="0">
              <a:solidFill>
                <a:srgbClr val="FF0000"/>
              </a:solidFill>
            </a:endParaRP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Kosten im Strafrecht</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1376384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left)">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wipe(left)">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wipe(left)">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wipe(left)">
                                      <p:cBhvr>
                                        <p:cTn id="49" dur="50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Effect transition="in" filter="wipe(left)">
                                      <p:cBhvr>
                                        <p:cTn id="5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b="1" u="sng" dirty="0">
                <a:solidFill>
                  <a:schemeClr val="tx1"/>
                </a:solidFill>
              </a:rPr>
              <a:t>Anlage 1 Teil 3  (2) GKG</a:t>
            </a:r>
          </a:p>
          <a:p>
            <a:pPr marL="742950" lvl="1" indent="-285750" algn="just">
              <a:buFont typeface="Arial" panose="020B0604020202020204" pitchFamily="34" charset="0"/>
              <a:buChar char="•"/>
            </a:pPr>
            <a:r>
              <a:rPr lang="de-DE" sz="1600" dirty="0">
                <a:solidFill>
                  <a:schemeClr val="tx1"/>
                </a:solidFill>
              </a:rPr>
              <a:t>Wenn eine </a:t>
            </a:r>
            <a:r>
              <a:rPr lang="de-DE" sz="1600" dirty="0">
                <a:solidFill>
                  <a:srgbClr val="78206E"/>
                </a:solidFill>
              </a:rPr>
              <a:t>Geldstrafe</a:t>
            </a:r>
            <a:r>
              <a:rPr lang="de-DE" sz="1600" dirty="0">
                <a:solidFill>
                  <a:schemeClr val="tx1"/>
                </a:solidFill>
              </a:rPr>
              <a:t> neben einer </a:t>
            </a:r>
            <a:r>
              <a:rPr lang="de-DE" sz="1600" dirty="0">
                <a:solidFill>
                  <a:srgbClr val="3B7D23"/>
                </a:solidFill>
              </a:rPr>
              <a:t>Freiheitsstrafe</a:t>
            </a:r>
            <a:r>
              <a:rPr lang="de-DE" sz="1600" dirty="0">
                <a:solidFill>
                  <a:schemeClr val="tx1"/>
                </a:solidFill>
              </a:rPr>
              <a:t> verhängt wird, so werden die Tagessätze durch </a:t>
            </a:r>
            <a:r>
              <a:rPr lang="de-DE" sz="1600" dirty="0">
                <a:solidFill>
                  <a:srgbClr val="FF0000"/>
                </a:solidFill>
              </a:rPr>
              <a:t>30 dividiert </a:t>
            </a:r>
            <a:r>
              <a:rPr lang="de-DE" sz="1600" dirty="0">
                <a:solidFill>
                  <a:schemeClr val="tx1"/>
                </a:solidFill>
              </a:rPr>
              <a:t>und </a:t>
            </a:r>
            <a:r>
              <a:rPr lang="de-DE" sz="1600" dirty="0">
                <a:solidFill>
                  <a:srgbClr val="FF0000"/>
                </a:solidFill>
              </a:rPr>
              <a:t>auf die Freiheitsstrafe raufgerechnet</a:t>
            </a:r>
            <a:r>
              <a:rPr lang="de-DE" sz="1600" dirty="0">
                <a:solidFill>
                  <a:schemeClr val="tx1"/>
                </a:solidFill>
              </a:rPr>
              <a:t>. </a:t>
            </a:r>
          </a:p>
          <a:p>
            <a:pPr marL="742950" lvl="1" indent="-285750" algn="just">
              <a:buFont typeface="Arial" panose="020B0604020202020204" pitchFamily="34" charset="0"/>
              <a:buChar char="•"/>
            </a:pPr>
            <a:r>
              <a:rPr lang="de-DE" sz="1600" dirty="0">
                <a:solidFill>
                  <a:schemeClr val="tx1"/>
                </a:solidFill>
              </a:rPr>
              <a:t>Somit ergeben 30 Tagessätze genau einen Monat Freiheitsstrafe. Anhand dieser Strafe wird die KV-Nr. bemessen.</a:t>
            </a: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Grundregeln Kosten</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5" name="Textfeld 4">
            <a:extLst>
              <a:ext uri="{FF2B5EF4-FFF2-40B4-BE49-F238E27FC236}">
                <a16:creationId xmlns:a16="http://schemas.microsoft.com/office/drawing/2014/main" id="{01E82901-8FF7-23FD-F63B-E01D2E116A21}"/>
              </a:ext>
            </a:extLst>
          </p:cNvPr>
          <p:cNvSpPr txBox="1"/>
          <p:nvPr/>
        </p:nvSpPr>
        <p:spPr>
          <a:xfrm>
            <a:off x="3761377" y="4112610"/>
            <a:ext cx="5595582" cy="2215991"/>
          </a:xfrm>
          <a:prstGeom prst="rect">
            <a:avLst/>
          </a:prstGeom>
          <a:solidFill>
            <a:schemeClr val="bg1">
              <a:lumMod val="95000"/>
            </a:schemeClr>
          </a:solidFill>
        </p:spPr>
        <p:txBody>
          <a:bodyPr wrap="square" rtlCol="0">
            <a:spAutoFit/>
          </a:bodyPr>
          <a:lstStyle/>
          <a:p>
            <a:r>
              <a:rPr lang="de-DE" b="1" u="sng" dirty="0"/>
              <a:t>Beispiel:</a:t>
            </a:r>
          </a:p>
          <a:p>
            <a:r>
              <a:rPr lang="de-DE" sz="1400" i="1" dirty="0"/>
              <a:t>Paula wird zu einer Freiheitsstrafe von einem Jahr und 2 Monaten verurteilt. Zudem wird sie weiterhin zu einer Geldstrafe von 60 Tagessätzen zu je 50 EUR verurteilt.</a:t>
            </a:r>
          </a:p>
          <a:p>
            <a:endParaRPr lang="de-DE" sz="1400" i="1" dirty="0"/>
          </a:p>
          <a:p>
            <a:r>
              <a:rPr lang="de-DE" sz="1600" dirty="0">
                <a:solidFill>
                  <a:schemeClr val="accent6">
                    <a:lumMod val="75000"/>
                  </a:schemeClr>
                </a:solidFill>
              </a:rPr>
              <a:t>Freiheitsstrafe 		= 1 Jahr und 2 Monate</a:t>
            </a:r>
          </a:p>
          <a:p>
            <a:r>
              <a:rPr lang="de-DE" sz="1600" dirty="0">
                <a:solidFill>
                  <a:schemeClr val="accent5">
                    <a:lumMod val="75000"/>
                  </a:schemeClr>
                </a:solidFill>
              </a:rPr>
              <a:t>Geldstrafe 	= 60 Tagessätzen / 30 = 2 Monate</a:t>
            </a:r>
          </a:p>
          <a:p>
            <a:r>
              <a:rPr lang="de-DE" sz="1600" dirty="0">
                <a:solidFill>
                  <a:schemeClr val="accent4">
                    <a:lumMod val="75000"/>
                  </a:schemeClr>
                </a:solidFill>
              </a:rPr>
              <a:t>Insgesamt 			= 1 Jahr und 4 Monate</a:t>
            </a:r>
          </a:p>
          <a:p>
            <a:r>
              <a:rPr lang="de-DE" sz="1600" dirty="0">
                <a:solidFill>
                  <a:srgbClr val="FF0000"/>
                </a:solidFill>
              </a:rPr>
              <a:t>KV Nr. 3112 		= 507,- EUR</a:t>
            </a:r>
          </a:p>
        </p:txBody>
      </p:sp>
      <p:cxnSp>
        <p:nvCxnSpPr>
          <p:cNvPr id="11" name="Gerader Verbinder 10">
            <a:extLst>
              <a:ext uri="{FF2B5EF4-FFF2-40B4-BE49-F238E27FC236}">
                <a16:creationId xmlns:a16="http://schemas.microsoft.com/office/drawing/2014/main" id="{E0556A6D-2C1B-0544-64E5-B73FD083DCC5}"/>
              </a:ext>
            </a:extLst>
          </p:cNvPr>
          <p:cNvCxnSpPr/>
          <p:nvPr/>
        </p:nvCxnSpPr>
        <p:spPr>
          <a:xfrm>
            <a:off x="3761377" y="5784518"/>
            <a:ext cx="4722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2081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left)">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5">
                                            <p:txEl>
                                              <p:pRg st="0" end="0"/>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p:cTn id="4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left)">
                                      <p:cBhvr>
                                        <p:cTn id="48" dur="500"/>
                                        <p:tgtEl>
                                          <p:spTgt spid="5">
                                            <p:txEl>
                                              <p:pRg st="3" end="3"/>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wipe(left)">
                                      <p:cBhvr>
                                        <p:cTn id="51" dur="500"/>
                                        <p:tgtEl>
                                          <p:spTgt spid="5">
                                            <p:txEl>
                                              <p:pRg st="4" end="4"/>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
                                            <p:txEl>
                                              <p:pRg st="5" end="5"/>
                                            </p:txEl>
                                          </p:spTgt>
                                        </p:tgtEl>
                                        <p:attrNameLst>
                                          <p:attrName>style.visibility</p:attrName>
                                        </p:attrNameLst>
                                      </p:cBhvr>
                                      <p:to>
                                        <p:strVal val="visible"/>
                                      </p:to>
                                    </p:set>
                                    <p:animEffect transition="in" filter="wipe(left)">
                                      <p:cBhvr>
                                        <p:cTn id="60" dur="500"/>
                                        <p:tgtEl>
                                          <p:spTgt spid="5">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animEffect transition="in" filter="wipe(left)">
                                      <p:cBhvr>
                                        <p:cTn id="6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b="1" u="sng" dirty="0">
                <a:solidFill>
                  <a:schemeClr val="tx1"/>
                </a:solidFill>
              </a:rPr>
              <a:t>Anlage 1 Teil 3  (3) GKG</a:t>
            </a:r>
          </a:p>
          <a:p>
            <a:pPr marL="742950" lvl="1" indent="-285750" algn="just">
              <a:buFont typeface="Arial" panose="020B0604020202020204" pitchFamily="34" charset="0"/>
              <a:buChar char="•"/>
            </a:pPr>
            <a:r>
              <a:rPr lang="de-DE" sz="1600" dirty="0">
                <a:solidFill>
                  <a:schemeClr val="tx1"/>
                </a:solidFill>
              </a:rPr>
              <a:t>Ist auf Verwarnung mit Strafvorbehalt erkannt, so ist </a:t>
            </a:r>
            <a:r>
              <a:rPr lang="de-DE" sz="1600" dirty="0">
                <a:solidFill>
                  <a:srgbClr val="FF0000"/>
                </a:solidFill>
              </a:rPr>
              <a:t>Bemessungsgrundlage</a:t>
            </a:r>
            <a:r>
              <a:rPr lang="de-DE" sz="1600" dirty="0">
                <a:solidFill>
                  <a:schemeClr val="tx1"/>
                </a:solidFill>
              </a:rPr>
              <a:t> die </a:t>
            </a:r>
            <a:r>
              <a:rPr lang="de-DE" sz="1600" dirty="0">
                <a:solidFill>
                  <a:srgbClr val="FF0000"/>
                </a:solidFill>
              </a:rPr>
              <a:t>vorbehaltene Strafe</a:t>
            </a:r>
            <a:r>
              <a:rPr lang="de-DE" sz="1400" dirty="0">
                <a:solidFill>
                  <a:schemeClr val="tx1"/>
                </a:solidFill>
              </a:rPr>
              <a:t>.</a:t>
            </a: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Grundregeln Kosten</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2" name="Textfeld 11">
            <a:extLst>
              <a:ext uri="{FF2B5EF4-FFF2-40B4-BE49-F238E27FC236}">
                <a16:creationId xmlns:a16="http://schemas.microsoft.com/office/drawing/2014/main" id="{98CE7507-0FE5-783E-856A-B47F315D0966}"/>
              </a:ext>
            </a:extLst>
          </p:cNvPr>
          <p:cNvSpPr txBox="1"/>
          <p:nvPr/>
        </p:nvSpPr>
        <p:spPr>
          <a:xfrm>
            <a:off x="3768728" y="4193843"/>
            <a:ext cx="5595582" cy="2185214"/>
          </a:xfrm>
          <a:prstGeom prst="rect">
            <a:avLst/>
          </a:prstGeom>
          <a:solidFill>
            <a:schemeClr val="bg1">
              <a:lumMod val="95000"/>
            </a:schemeClr>
          </a:solidFill>
        </p:spPr>
        <p:txBody>
          <a:bodyPr wrap="square" rtlCol="0">
            <a:spAutoFit/>
          </a:bodyPr>
          <a:lstStyle/>
          <a:p>
            <a:r>
              <a:rPr lang="de-DE" b="1" u="sng" dirty="0"/>
              <a:t>Beispiel:</a:t>
            </a:r>
          </a:p>
          <a:p>
            <a:r>
              <a:rPr lang="de-DE" sz="1400" i="1" dirty="0"/>
              <a:t>Paul bekommt eine Verwarnung. Er wird zu einer Geldstrafe von 120 Tagessätze zu je 25,- EUR verwarnt.</a:t>
            </a:r>
          </a:p>
          <a:p>
            <a:endParaRPr lang="de-DE" sz="1400" i="1" dirty="0"/>
          </a:p>
          <a:p>
            <a:endParaRPr lang="de-DE" sz="1400" i="1" dirty="0"/>
          </a:p>
          <a:p>
            <a:endParaRPr lang="de-DE" sz="1400" i="1" dirty="0"/>
          </a:p>
          <a:p>
            <a:r>
              <a:rPr lang="de-DE" sz="1600" dirty="0">
                <a:solidFill>
                  <a:schemeClr val="accent6">
                    <a:lumMod val="75000"/>
                  </a:schemeClr>
                </a:solidFill>
              </a:rPr>
              <a:t>Geldstrafe	 		= 120 Tagessätze</a:t>
            </a:r>
          </a:p>
          <a:p>
            <a:r>
              <a:rPr lang="de-DE" sz="1600" dirty="0">
                <a:solidFill>
                  <a:schemeClr val="accent4">
                    <a:lumMod val="75000"/>
                  </a:schemeClr>
                </a:solidFill>
              </a:rPr>
              <a:t>Insgesamt 			= 120 Tagessätze</a:t>
            </a:r>
          </a:p>
          <a:p>
            <a:r>
              <a:rPr lang="de-DE" sz="1600" dirty="0">
                <a:solidFill>
                  <a:srgbClr val="FF0000"/>
                </a:solidFill>
              </a:rPr>
              <a:t>KV Nr. 3110		= 169,- EUR</a:t>
            </a:r>
          </a:p>
        </p:txBody>
      </p:sp>
      <p:cxnSp>
        <p:nvCxnSpPr>
          <p:cNvPr id="11" name="Gerader Verbinder 10">
            <a:extLst>
              <a:ext uri="{FF2B5EF4-FFF2-40B4-BE49-F238E27FC236}">
                <a16:creationId xmlns:a16="http://schemas.microsoft.com/office/drawing/2014/main" id="{E0556A6D-2C1B-0544-64E5-B73FD083DCC5}"/>
              </a:ext>
            </a:extLst>
          </p:cNvPr>
          <p:cNvCxnSpPr/>
          <p:nvPr/>
        </p:nvCxnSpPr>
        <p:spPr>
          <a:xfrm>
            <a:off x="3768828" y="5832143"/>
            <a:ext cx="4722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715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charRg st="25" end="124"/>
                                            </p:txEl>
                                          </p:spTgt>
                                        </p:tgtEl>
                                        <p:attrNameLst>
                                          <p:attrName>style.visibility</p:attrName>
                                        </p:attrNameLst>
                                      </p:cBhvr>
                                      <p:to>
                                        <p:strVal val="visible"/>
                                      </p:to>
                                    </p:set>
                                    <p:animEffect transition="in" filter="wipe(left)">
                                      <p:cBhvr>
                                        <p:cTn id="23" dur="500"/>
                                        <p:tgtEl>
                                          <p:spTgt spid="4">
                                            <p:txEl>
                                              <p:charRg st="25" end="124"/>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p:cTn id="3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2">
                                            <p:txEl>
                                              <p:pRg st="0" end="0"/>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 calcmode="lin" valueType="num">
                                      <p:cBhvr>
                                        <p:cTn id="36"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1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2">
                                            <p:txEl>
                                              <p:pRg st="5" end="5"/>
                                            </p:txEl>
                                          </p:spTgt>
                                        </p:tgtEl>
                                        <p:attrNameLst>
                                          <p:attrName>style.visibility</p:attrName>
                                        </p:attrNameLst>
                                      </p:cBhvr>
                                      <p:to>
                                        <p:strVal val="visible"/>
                                      </p:to>
                                    </p:set>
                                    <p:animEffect transition="in" filter="wipe(left)">
                                      <p:cBhvr>
                                        <p:cTn id="43" dur="500"/>
                                        <p:tgtEl>
                                          <p:spTgt spid="12">
                                            <p:txEl>
                                              <p:pRg st="5" end="5"/>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xEl>
                                              <p:pRg st="6" end="6"/>
                                            </p:txEl>
                                          </p:spTgt>
                                        </p:tgtEl>
                                        <p:attrNameLst>
                                          <p:attrName>style.visibility</p:attrName>
                                        </p:attrNameLst>
                                      </p:cBhvr>
                                      <p:to>
                                        <p:strVal val="visible"/>
                                      </p:to>
                                    </p:set>
                                    <p:animEffect transition="in" filter="wipe(left)">
                                      <p:cBhvr>
                                        <p:cTn id="52" dur="500"/>
                                        <p:tgtEl>
                                          <p:spTgt spid="12">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xEl>
                                              <p:pRg st="7" end="7"/>
                                            </p:txEl>
                                          </p:spTgt>
                                        </p:tgtEl>
                                        <p:attrNameLst>
                                          <p:attrName>style.visibility</p:attrName>
                                        </p:attrNameLst>
                                      </p:cBhvr>
                                      <p:to>
                                        <p:strVal val="visible"/>
                                      </p:to>
                                    </p:set>
                                    <p:animEffect transition="in" filter="wipe(left)">
                                      <p:cBhvr>
                                        <p:cTn id="57"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b="1" u="sng" dirty="0">
                <a:solidFill>
                  <a:schemeClr val="tx1"/>
                </a:solidFill>
              </a:rPr>
              <a:t>Anlage 1 Teil 3  (4) GKG</a:t>
            </a:r>
          </a:p>
          <a:p>
            <a:pPr marL="742950" lvl="1" indent="-285750" algn="just">
              <a:buFont typeface="Arial" panose="020B0604020202020204" pitchFamily="34" charset="0"/>
              <a:buChar char="•"/>
            </a:pPr>
            <a:r>
              <a:rPr lang="de-DE" sz="1600" dirty="0">
                <a:solidFill>
                  <a:schemeClr val="tx1"/>
                </a:solidFill>
              </a:rPr>
              <a:t>Wird eine Maßregel der Besserung und Sicherung angeordnet, so ist diese </a:t>
            </a:r>
            <a:r>
              <a:rPr lang="de-DE" sz="1600" dirty="0">
                <a:solidFill>
                  <a:srgbClr val="FF0000"/>
                </a:solidFill>
              </a:rPr>
              <a:t>einzeln</a:t>
            </a:r>
            <a:r>
              <a:rPr lang="de-DE" sz="1600" dirty="0">
                <a:solidFill>
                  <a:schemeClr val="tx1"/>
                </a:solidFill>
              </a:rPr>
              <a:t> </a:t>
            </a:r>
            <a:r>
              <a:rPr lang="de-DE" sz="1600" dirty="0">
                <a:solidFill>
                  <a:srgbClr val="FF0000"/>
                </a:solidFill>
              </a:rPr>
              <a:t>Gebührenmäßig zu erheben</a:t>
            </a:r>
            <a:r>
              <a:rPr lang="de-DE" sz="1600" dirty="0">
                <a:solidFill>
                  <a:schemeClr val="tx1"/>
                </a:solidFill>
              </a:rPr>
              <a:t>. Dies gilt auch wenn diese neben der Hauptstrafe angeordnet wird.</a:t>
            </a: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Grundregeln Kosten</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5" name="Textfeld 4">
            <a:extLst>
              <a:ext uri="{FF2B5EF4-FFF2-40B4-BE49-F238E27FC236}">
                <a16:creationId xmlns:a16="http://schemas.microsoft.com/office/drawing/2014/main" id="{EFCE68D6-AB34-7A1F-2B8B-F1A0447A73D8}"/>
              </a:ext>
            </a:extLst>
          </p:cNvPr>
          <p:cNvSpPr txBox="1"/>
          <p:nvPr/>
        </p:nvSpPr>
        <p:spPr>
          <a:xfrm>
            <a:off x="3768828" y="3979931"/>
            <a:ext cx="5595582" cy="2462213"/>
          </a:xfrm>
          <a:prstGeom prst="rect">
            <a:avLst/>
          </a:prstGeom>
          <a:solidFill>
            <a:schemeClr val="bg1">
              <a:lumMod val="95000"/>
            </a:schemeClr>
          </a:solidFill>
        </p:spPr>
        <p:txBody>
          <a:bodyPr wrap="square" rtlCol="0">
            <a:spAutoFit/>
          </a:bodyPr>
          <a:lstStyle/>
          <a:p>
            <a:r>
              <a:rPr lang="de-DE" b="1" u="sng" dirty="0"/>
              <a:t>Beispiel:</a:t>
            </a:r>
          </a:p>
          <a:p>
            <a:r>
              <a:rPr lang="de-DE" sz="1400" i="1" dirty="0"/>
              <a:t>Tim wird zu einer Geldstrafe von 50 Tagessätzen zu je 15,- EUR verurteilt. Zudem wird eine Sperre zum Erlangen der Fahrerlaubnis von 6 Monaten angeordnet.</a:t>
            </a:r>
          </a:p>
          <a:p>
            <a:endParaRPr lang="de-DE" sz="1400" i="1" dirty="0"/>
          </a:p>
          <a:p>
            <a:r>
              <a:rPr lang="de-DE" sz="1600" dirty="0">
                <a:solidFill>
                  <a:schemeClr val="accent6">
                    <a:lumMod val="75000"/>
                  </a:schemeClr>
                </a:solidFill>
              </a:rPr>
              <a:t>Geldstrafe	 		= 50 Tagessätze</a:t>
            </a:r>
          </a:p>
          <a:p>
            <a:r>
              <a:rPr lang="de-DE" sz="1600" dirty="0">
                <a:solidFill>
                  <a:schemeClr val="accent5">
                    <a:lumMod val="75000"/>
                  </a:schemeClr>
                </a:solidFill>
              </a:rPr>
              <a:t>Maßregel d. Bess. &amp; Sicher.	= 6 Monate Sperre</a:t>
            </a:r>
          </a:p>
          <a:p>
            <a:r>
              <a:rPr lang="de-DE" sz="1600" dirty="0">
                <a:solidFill>
                  <a:schemeClr val="accent4">
                    <a:lumMod val="75000"/>
                  </a:schemeClr>
                </a:solidFill>
              </a:rPr>
              <a:t>Insgesamt 			= 50 Tagessätze + Sperre</a:t>
            </a:r>
          </a:p>
          <a:p>
            <a:r>
              <a:rPr lang="de-DE" sz="1600" dirty="0">
                <a:solidFill>
                  <a:srgbClr val="FF0000"/>
                </a:solidFill>
              </a:rPr>
              <a:t>KV Nr. 3110 + 3116		= 169,- EUR + 84,- EUR</a:t>
            </a:r>
          </a:p>
          <a:p>
            <a:r>
              <a:rPr lang="de-DE" sz="1600" dirty="0">
                <a:solidFill>
                  <a:srgbClr val="FF0000"/>
                </a:solidFill>
              </a:rPr>
              <a:t>			= 253,- EUR</a:t>
            </a:r>
          </a:p>
        </p:txBody>
      </p:sp>
      <p:cxnSp>
        <p:nvCxnSpPr>
          <p:cNvPr id="11" name="Gerader Verbinder 10">
            <a:extLst>
              <a:ext uri="{FF2B5EF4-FFF2-40B4-BE49-F238E27FC236}">
                <a16:creationId xmlns:a16="http://schemas.microsoft.com/office/drawing/2014/main" id="{E0556A6D-2C1B-0544-64E5-B73FD083DCC5}"/>
              </a:ext>
            </a:extLst>
          </p:cNvPr>
          <p:cNvCxnSpPr/>
          <p:nvPr/>
        </p:nvCxnSpPr>
        <p:spPr>
          <a:xfrm>
            <a:off x="3768828" y="5660693"/>
            <a:ext cx="4722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2629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charRg st="25" end="196"/>
                                            </p:txEl>
                                          </p:spTgt>
                                        </p:tgtEl>
                                        <p:attrNameLst>
                                          <p:attrName>style.visibility</p:attrName>
                                        </p:attrNameLst>
                                      </p:cBhvr>
                                      <p:to>
                                        <p:strVal val="visible"/>
                                      </p:to>
                                    </p:set>
                                    <p:animEffect transition="in" filter="wipe(left)">
                                      <p:cBhvr>
                                        <p:cTn id="23" dur="500"/>
                                        <p:tgtEl>
                                          <p:spTgt spid="4">
                                            <p:txEl>
                                              <p:charRg st="25" end="196"/>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5">
                                            <p:txEl>
                                              <p:pRg st="0" end="0"/>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 calcmode="lin" valueType="num">
                                      <p:cBhvr>
                                        <p:cTn id="3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500"/>
                                        <p:tgtEl>
                                          <p:spTgt spid="5">
                                            <p:txEl>
                                              <p:pRg st="3" end="3"/>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wipe(left)">
                                      <p:cBhvr>
                                        <p:cTn id="46" dur="500"/>
                                        <p:tgtEl>
                                          <p:spTgt spid="5">
                                            <p:txEl>
                                              <p:pRg st="4" end="4"/>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wipe(left)">
                                      <p:cBhvr>
                                        <p:cTn id="55" dur="500"/>
                                        <p:tgtEl>
                                          <p:spTgt spid="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wipe(left)">
                                      <p:cBhvr>
                                        <p:cTn id="60" dur="500"/>
                                        <p:tgtEl>
                                          <p:spTgt spid="5">
                                            <p:txEl>
                                              <p:pRg st="6" end="6"/>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wipe(left)">
                                      <p:cBhvr>
                                        <p:cTn id="6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descr="Ein Bild, das Boden, Werkzeug, hölzern, Im Haus enthält.&#10;&#10;Automatisch generierte Beschreibung">
            <a:extLst>
              <a:ext uri="{FF2B5EF4-FFF2-40B4-BE49-F238E27FC236}">
                <a16:creationId xmlns:a16="http://schemas.microsoft.com/office/drawing/2014/main" id="{2B96F80D-F146-7DA3-F232-FF9BB7F7A556}"/>
              </a:ext>
            </a:extLst>
          </p:cNvPr>
          <p:cNvPicPr>
            <a:picLocks noChangeAspect="1"/>
          </p:cNvPicPr>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4124" b="890"/>
          <a:stretch>
            <a:fillRect/>
          </a:stretch>
        </p:blipFill>
        <p:spPr>
          <a:xfrm>
            <a:off x="20" y="1282"/>
            <a:ext cx="12191980" cy="6856718"/>
          </a:xfrm>
          <a:prstGeom prst="rect">
            <a:avLst/>
          </a:prstGeom>
        </p:spPr>
      </p:pic>
      <p:cxnSp>
        <p:nvCxnSpPr>
          <p:cNvPr id="4" name="Gerader Verbinder 3">
            <a:extLst>
              <a:ext uri="{FF2B5EF4-FFF2-40B4-BE49-F238E27FC236}">
                <a16:creationId xmlns:a16="http://schemas.microsoft.com/office/drawing/2014/main" id="{5C75A6A4-3369-1075-7879-F90CF28B4DD9}"/>
              </a:ext>
            </a:extLst>
          </p:cNvPr>
          <p:cNvCxnSpPr>
            <a:cxnSpLocks/>
          </p:cNvCxnSpPr>
          <p:nvPr/>
        </p:nvCxnSpPr>
        <p:spPr>
          <a:xfrm flipV="1">
            <a:off x="-4725167" y="4094322"/>
            <a:ext cx="0" cy="2575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F7E50FE-171B-8ADC-D20D-675D29D83E3F}"/>
              </a:ext>
            </a:extLst>
          </p:cNvPr>
          <p:cNvCxnSpPr>
            <a:cxnSpLocks/>
          </p:cNvCxnSpPr>
          <p:nvPr/>
        </p:nvCxnSpPr>
        <p:spPr>
          <a:xfrm>
            <a:off x="-4725167" y="4094322"/>
            <a:ext cx="45880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4B1090BF-6021-F543-F2FE-86B7D2B0A44C}"/>
              </a:ext>
            </a:extLst>
          </p:cNvPr>
          <p:cNvSpPr txBox="1"/>
          <p:nvPr/>
        </p:nvSpPr>
        <p:spPr>
          <a:xfrm>
            <a:off x="-7099741" y="3429000"/>
            <a:ext cx="5713407" cy="523220"/>
          </a:xfrm>
          <a:prstGeom prst="rect">
            <a:avLst/>
          </a:prstGeom>
          <a:noFill/>
        </p:spPr>
        <p:txBody>
          <a:bodyPr wrap="square" rtlCol="0">
            <a:spAutoFit/>
          </a:bodyPr>
          <a:lstStyle/>
          <a:p>
            <a:r>
              <a:rPr lang="de-DE" sz="2800" b="1" dirty="0">
                <a:latin typeface="Avenir Next LT Pro" panose="020B0504020202020204" pitchFamily="34" charset="0"/>
              </a:rPr>
              <a:t>Was ist eine Straftat?</a:t>
            </a:r>
          </a:p>
        </p:txBody>
      </p:sp>
      <p:sp>
        <p:nvSpPr>
          <p:cNvPr id="7" name="Textfeld 6">
            <a:extLst>
              <a:ext uri="{FF2B5EF4-FFF2-40B4-BE49-F238E27FC236}">
                <a16:creationId xmlns:a16="http://schemas.microsoft.com/office/drawing/2014/main" id="{FD40A918-B716-E5D5-AE3A-57C116EF6064}"/>
              </a:ext>
            </a:extLst>
          </p:cNvPr>
          <p:cNvSpPr txBox="1"/>
          <p:nvPr/>
        </p:nvSpPr>
        <p:spPr>
          <a:xfrm flipH="1">
            <a:off x="-4388244" y="4424392"/>
            <a:ext cx="4251084" cy="1631216"/>
          </a:xfrm>
          <a:prstGeom prst="rect">
            <a:avLst/>
          </a:prstGeom>
          <a:noFill/>
        </p:spPr>
        <p:txBody>
          <a:bodyPr wrap="square" rtlCol="0">
            <a:spAutoFit/>
          </a:bodyPr>
          <a:lstStyle/>
          <a:p>
            <a:r>
              <a:rPr lang="de-DE" sz="2000" b="1" dirty="0">
                <a:latin typeface="Avenir Next LT Pro" panose="020B0504020202020204" pitchFamily="34" charset="0"/>
              </a:rPr>
              <a:t>Eine Straftat ist eine </a:t>
            </a:r>
            <a:r>
              <a:rPr lang="de-DE" sz="2000" b="1" dirty="0">
                <a:solidFill>
                  <a:srgbClr val="C00000"/>
                </a:solidFill>
                <a:latin typeface="Avenir Next LT Pro" panose="020B0504020202020204" pitchFamily="34" charset="0"/>
              </a:rPr>
              <a:t>rechtswidrige</a:t>
            </a:r>
            <a:r>
              <a:rPr lang="de-DE" sz="2000" b="1" dirty="0">
                <a:latin typeface="Avenir Next LT Pro" panose="020B0504020202020204" pitchFamily="34" charset="0"/>
              </a:rPr>
              <a:t> und </a:t>
            </a:r>
            <a:r>
              <a:rPr lang="de-DE" sz="2000" b="1" dirty="0">
                <a:solidFill>
                  <a:srgbClr val="C00000"/>
                </a:solidFill>
                <a:latin typeface="Avenir Next LT Pro" panose="020B0504020202020204" pitchFamily="34" charset="0"/>
              </a:rPr>
              <a:t>schuldhafte</a:t>
            </a:r>
            <a:r>
              <a:rPr lang="de-DE" sz="2000" b="1" dirty="0">
                <a:latin typeface="Avenir Next LT Pro" panose="020B0504020202020204" pitchFamily="34" charset="0"/>
              </a:rPr>
              <a:t> </a:t>
            </a:r>
            <a:r>
              <a:rPr lang="de-DE" sz="2000" b="1" dirty="0">
                <a:solidFill>
                  <a:srgbClr val="C00000"/>
                </a:solidFill>
                <a:latin typeface="Avenir Next LT Pro" panose="020B0504020202020204" pitchFamily="34" charset="0"/>
              </a:rPr>
              <a:t>Handlung</a:t>
            </a:r>
            <a:r>
              <a:rPr lang="de-DE" sz="2000" b="1" dirty="0">
                <a:latin typeface="Avenir Next LT Pro" panose="020B0504020202020204" pitchFamily="34" charset="0"/>
              </a:rPr>
              <a:t>, die den </a:t>
            </a:r>
            <a:r>
              <a:rPr lang="de-DE" sz="2000" b="1" dirty="0">
                <a:solidFill>
                  <a:srgbClr val="C00000"/>
                </a:solidFill>
                <a:latin typeface="Avenir Next LT Pro" panose="020B0504020202020204" pitchFamily="34" charset="0"/>
              </a:rPr>
              <a:t>Tatbestand</a:t>
            </a:r>
            <a:r>
              <a:rPr lang="de-DE" sz="2000" b="1" dirty="0">
                <a:latin typeface="Avenir Next LT Pro" panose="020B0504020202020204" pitchFamily="34" charset="0"/>
              </a:rPr>
              <a:t> eines Gesetzes erfüllt, das als Ahndung eine Strafe vorsieht.</a:t>
            </a:r>
          </a:p>
        </p:txBody>
      </p:sp>
    </p:spTree>
    <p:extLst>
      <p:ext uri="{BB962C8B-B14F-4D97-AF65-F5344CB8AC3E}">
        <p14:creationId xmlns:p14="http://schemas.microsoft.com/office/powerpoint/2010/main" val="24634410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b="1" u="sng" dirty="0">
                <a:solidFill>
                  <a:schemeClr val="tx1"/>
                </a:solidFill>
              </a:rPr>
              <a:t>Anlage 1 Teil 3  (5) GKG</a:t>
            </a:r>
          </a:p>
          <a:p>
            <a:pPr marL="742950" lvl="1" indent="-285750" algn="just">
              <a:buFont typeface="Arial" panose="020B0604020202020204" pitchFamily="34" charset="0"/>
              <a:buChar char="•"/>
            </a:pPr>
            <a:r>
              <a:rPr lang="de-DE" sz="1600" dirty="0">
                <a:solidFill>
                  <a:schemeClr val="tx1"/>
                </a:solidFill>
              </a:rPr>
              <a:t>Wird eine Gesamtstrafe nach § 55 StGB gebildet, so werden </a:t>
            </a:r>
            <a:r>
              <a:rPr lang="de-DE" sz="1600" dirty="0">
                <a:solidFill>
                  <a:srgbClr val="FF0000"/>
                </a:solidFill>
              </a:rPr>
              <a:t>nur die Kosten erhoben </a:t>
            </a:r>
            <a:r>
              <a:rPr lang="de-DE" sz="1600" dirty="0">
                <a:solidFill>
                  <a:schemeClr val="tx1"/>
                </a:solidFill>
              </a:rPr>
              <a:t>in dem die </a:t>
            </a:r>
            <a:r>
              <a:rPr lang="de-DE" sz="1600" dirty="0">
                <a:solidFill>
                  <a:srgbClr val="FF0000"/>
                </a:solidFill>
              </a:rPr>
              <a:t>Gesamtstrafe die Einzelstrafe übersteigt</a:t>
            </a:r>
            <a:r>
              <a:rPr lang="de-DE" sz="1600" dirty="0">
                <a:solidFill>
                  <a:schemeClr val="tx1"/>
                </a:solidFill>
              </a:rPr>
              <a:t>.</a:t>
            </a: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Grundregeln Kosten</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
        <p:nvSpPr>
          <p:cNvPr id="12" name="Textfeld 11">
            <a:extLst>
              <a:ext uri="{FF2B5EF4-FFF2-40B4-BE49-F238E27FC236}">
                <a16:creationId xmlns:a16="http://schemas.microsoft.com/office/drawing/2014/main" id="{72AB0866-9D2D-5ABF-682A-EDDAC746E039}"/>
              </a:ext>
            </a:extLst>
          </p:cNvPr>
          <p:cNvSpPr txBox="1"/>
          <p:nvPr/>
        </p:nvSpPr>
        <p:spPr>
          <a:xfrm>
            <a:off x="3787878" y="4001941"/>
            <a:ext cx="5595582" cy="2431435"/>
          </a:xfrm>
          <a:prstGeom prst="rect">
            <a:avLst/>
          </a:prstGeom>
          <a:solidFill>
            <a:schemeClr val="bg1">
              <a:lumMod val="95000"/>
            </a:schemeClr>
          </a:solidFill>
        </p:spPr>
        <p:txBody>
          <a:bodyPr wrap="square" rtlCol="0">
            <a:spAutoFit/>
          </a:bodyPr>
          <a:lstStyle/>
          <a:p>
            <a:r>
              <a:rPr lang="de-DE" b="1" u="sng" dirty="0"/>
              <a:t>Beispiel:</a:t>
            </a:r>
          </a:p>
          <a:p>
            <a:r>
              <a:rPr lang="de-DE" sz="1400" i="1" dirty="0"/>
              <a:t>Jacob wird unter Einbeziehung einer älteren Strafe (4 Monate FHS) zu einer Gesamtfreiheitsstrafe von einem Jahr verurteilt.</a:t>
            </a:r>
          </a:p>
          <a:p>
            <a:endParaRPr lang="de-DE" sz="1400" i="1" dirty="0"/>
          </a:p>
          <a:p>
            <a:endParaRPr lang="de-DE" sz="1400" i="1" dirty="0"/>
          </a:p>
          <a:p>
            <a:endParaRPr lang="de-DE" sz="1400" i="1" dirty="0"/>
          </a:p>
          <a:p>
            <a:r>
              <a:rPr lang="de-DE" sz="1600" dirty="0">
                <a:solidFill>
                  <a:schemeClr val="accent6">
                    <a:lumMod val="75000"/>
                  </a:schemeClr>
                </a:solidFill>
              </a:rPr>
              <a:t>Alte Freiheitsstrafe 		= 4 Monaten</a:t>
            </a:r>
          </a:p>
          <a:p>
            <a:r>
              <a:rPr lang="de-DE" sz="1600" dirty="0">
                <a:solidFill>
                  <a:schemeClr val="accent5">
                    <a:lumMod val="75000"/>
                  </a:schemeClr>
                </a:solidFill>
              </a:rPr>
              <a:t>Gesamtstrafe		= 1 Jahr</a:t>
            </a:r>
          </a:p>
          <a:p>
            <a:r>
              <a:rPr lang="de-DE" sz="1600" dirty="0">
                <a:solidFill>
                  <a:schemeClr val="accent4">
                    <a:lumMod val="75000"/>
                  </a:schemeClr>
                </a:solidFill>
              </a:rPr>
              <a:t>Insgesamt 			= 1 Jahr – 4 Monate = 8 Monate</a:t>
            </a:r>
          </a:p>
          <a:p>
            <a:r>
              <a:rPr lang="de-DE" sz="1600" dirty="0">
                <a:solidFill>
                  <a:srgbClr val="FF0000"/>
                </a:solidFill>
              </a:rPr>
              <a:t>KV Nr. 3111		= 338,- EUR</a:t>
            </a:r>
          </a:p>
        </p:txBody>
      </p:sp>
      <p:cxnSp>
        <p:nvCxnSpPr>
          <p:cNvPr id="11" name="Gerader Verbinder 10">
            <a:extLst>
              <a:ext uri="{FF2B5EF4-FFF2-40B4-BE49-F238E27FC236}">
                <a16:creationId xmlns:a16="http://schemas.microsoft.com/office/drawing/2014/main" id="{E0556A6D-2C1B-0544-64E5-B73FD083DCC5}"/>
              </a:ext>
            </a:extLst>
          </p:cNvPr>
          <p:cNvCxnSpPr/>
          <p:nvPr/>
        </p:nvCxnSpPr>
        <p:spPr>
          <a:xfrm>
            <a:off x="3787878" y="5879768"/>
            <a:ext cx="4722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2812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charRg st="25" end="159"/>
                                            </p:txEl>
                                          </p:spTgt>
                                        </p:tgtEl>
                                        <p:attrNameLst>
                                          <p:attrName>style.visibility</p:attrName>
                                        </p:attrNameLst>
                                      </p:cBhvr>
                                      <p:to>
                                        <p:strVal val="visible"/>
                                      </p:to>
                                    </p:set>
                                    <p:animEffect transition="in" filter="wipe(left)">
                                      <p:cBhvr>
                                        <p:cTn id="23" dur="500"/>
                                        <p:tgtEl>
                                          <p:spTgt spid="4">
                                            <p:txEl>
                                              <p:charRg st="25" end="15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p:cTn id="3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2">
                                            <p:txEl>
                                              <p:pRg st="0" end="0"/>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 calcmode="lin" valueType="num">
                                      <p:cBhvr>
                                        <p:cTn id="38"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1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Effect transition="in" filter="wipe(left)">
                                      <p:cBhvr>
                                        <p:cTn id="45" dur="500"/>
                                        <p:tgtEl>
                                          <p:spTgt spid="12">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12">
                                            <p:txEl>
                                              <p:pRg st="6" end="6"/>
                                            </p:txEl>
                                          </p:spTgt>
                                        </p:tgtEl>
                                        <p:attrNameLst>
                                          <p:attrName>style.visibility</p:attrName>
                                        </p:attrNameLst>
                                      </p:cBhvr>
                                      <p:to>
                                        <p:strVal val="visible"/>
                                      </p:to>
                                    </p:set>
                                    <p:animEffect transition="in" filter="wipe(left)">
                                      <p:cBhvr>
                                        <p:cTn id="48" dur="500"/>
                                        <p:tgtEl>
                                          <p:spTgt spid="12">
                                            <p:txEl>
                                              <p:pRg st="6" end="6"/>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xEl>
                                              <p:pRg st="7" end="7"/>
                                            </p:txEl>
                                          </p:spTgt>
                                        </p:tgtEl>
                                        <p:attrNameLst>
                                          <p:attrName>style.visibility</p:attrName>
                                        </p:attrNameLst>
                                      </p:cBhvr>
                                      <p:to>
                                        <p:strVal val="visible"/>
                                      </p:to>
                                    </p:set>
                                    <p:animEffect transition="in" filter="wipe(left)">
                                      <p:cBhvr>
                                        <p:cTn id="57" dur="500"/>
                                        <p:tgtEl>
                                          <p:spTgt spid="12">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2">
                                            <p:txEl>
                                              <p:pRg st="8" end="8"/>
                                            </p:txEl>
                                          </p:spTgt>
                                        </p:tgtEl>
                                        <p:attrNameLst>
                                          <p:attrName>style.visibility</p:attrName>
                                        </p:attrNameLst>
                                      </p:cBhvr>
                                      <p:to>
                                        <p:strVal val="visible"/>
                                      </p:to>
                                    </p:set>
                                    <p:animEffect transition="in" filter="wipe(left)">
                                      <p:cBhvr>
                                        <p:cTn id="62"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1600" b="1" u="sng" dirty="0">
                <a:solidFill>
                  <a:schemeClr val="tx1"/>
                </a:solidFill>
                <a:highlight>
                  <a:srgbClr val="84E291"/>
                </a:highlight>
              </a:rPr>
              <a:t>Auslieferungssachen:</a:t>
            </a:r>
          </a:p>
          <a:p>
            <a:pPr marL="628650" lvl="1" indent="-171450">
              <a:lnSpc>
                <a:spcPct val="150000"/>
              </a:lnSpc>
              <a:buFont typeface="Arial" panose="020B0604020202020204" pitchFamily="34" charset="0"/>
              <a:buChar char="•"/>
            </a:pPr>
            <a:r>
              <a:rPr lang="de-DE" sz="1400" dirty="0">
                <a:solidFill>
                  <a:schemeClr val="tx1"/>
                </a:solidFill>
              </a:rPr>
              <a:t>Antrag auf Auslieferungshaft bei Straftat in anderem Land</a:t>
            </a:r>
          </a:p>
          <a:p>
            <a:pPr>
              <a:lnSpc>
                <a:spcPct val="150000"/>
              </a:lnSpc>
            </a:pPr>
            <a:r>
              <a:rPr lang="de-DE" sz="1600" b="1" u="sng" dirty="0">
                <a:solidFill>
                  <a:schemeClr val="tx1"/>
                </a:solidFill>
                <a:highlight>
                  <a:srgbClr val="84E291"/>
                </a:highlight>
              </a:rPr>
              <a:t>Justizverwaltungssachen:</a:t>
            </a:r>
          </a:p>
          <a:p>
            <a:pPr marL="628650" lvl="1" indent="-171450">
              <a:lnSpc>
                <a:spcPct val="150000"/>
              </a:lnSpc>
              <a:buFont typeface="Arial" panose="020B0604020202020204" pitchFamily="34" charset="0"/>
              <a:buChar char="•"/>
            </a:pPr>
            <a:r>
              <a:rPr lang="de-DE" sz="1400" dirty="0">
                <a:solidFill>
                  <a:schemeClr val="tx1"/>
                </a:solidFill>
              </a:rPr>
              <a:t>Antrag auf gerichtliche Entscheidung für Löschung aus BZR oder Zurückstellung der Strafvollstreckung zugunsten einer Therapie</a:t>
            </a:r>
          </a:p>
          <a:p>
            <a:pPr>
              <a:lnSpc>
                <a:spcPct val="150000"/>
              </a:lnSpc>
            </a:pPr>
            <a:r>
              <a:rPr lang="de-DE" sz="1600" b="1" u="sng" dirty="0">
                <a:solidFill>
                  <a:schemeClr val="tx1"/>
                </a:solidFill>
                <a:highlight>
                  <a:srgbClr val="84E291"/>
                </a:highlight>
              </a:rPr>
              <a:t>Antrag auf Pauschvergütung:</a:t>
            </a:r>
          </a:p>
          <a:p>
            <a:pPr marL="628650" lvl="1" indent="-171450">
              <a:lnSpc>
                <a:spcPct val="150000"/>
              </a:lnSpc>
              <a:buFont typeface="Arial" panose="020B0604020202020204" pitchFamily="34" charset="0"/>
              <a:buChar char="•"/>
            </a:pPr>
            <a:r>
              <a:rPr lang="de-DE" sz="1400" dirty="0">
                <a:solidFill>
                  <a:schemeClr val="tx1"/>
                </a:solidFill>
              </a:rPr>
              <a:t>Erhöhte Vergütung für RA bei umfangreichen Strafverfahren</a:t>
            </a:r>
          </a:p>
          <a:p>
            <a:pPr>
              <a:lnSpc>
                <a:spcPct val="150000"/>
              </a:lnSpc>
            </a:pPr>
            <a:r>
              <a:rPr lang="de-DE" sz="1600" b="1" u="sng" dirty="0">
                <a:solidFill>
                  <a:schemeClr val="tx1"/>
                </a:solidFill>
                <a:highlight>
                  <a:srgbClr val="84E291"/>
                </a:highlight>
              </a:rPr>
              <a:t>Haftprüfung:</a:t>
            </a:r>
          </a:p>
          <a:p>
            <a:pPr marL="628650" lvl="1" indent="-171450">
              <a:lnSpc>
                <a:spcPct val="150000"/>
              </a:lnSpc>
              <a:buFont typeface="Arial" panose="020B0604020202020204" pitchFamily="34" charset="0"/>
              <a:buChar char="•"/>
            </a:pPr>
            <a:r>
              <a:rPr lang="de-DE" sz="1400" dirty="0">
                <a:solidFill>
                  <a:schemeClr val="tx1"/>
                </a:solidFill>
              </a:rPr>
              <a:t>Wenn über die sechs Monate hinaus U-Haft bestehen soll (dann alle drei Monate!)</a:t>
            </a:r>
          </a:p>
          <a:p>
            <a:pPr>
              <a:lnSpc>
                <a:spcPct val="150000"/>
              </a:lnSpc>
            </a:pPr>
            <a:r>
              <a:rPr lang="de-DE" sz="1600" b="1" u="sng" dirty="0">
                <a:solidFill>
                  <a:schemeClr val="tx1"/>
                </a:solidFill>
                <a:highlight>
                  <a:srgbClr val="84E291"/>
                </a:highlight>
              </a:rPr>
              <a:t>Antrag auf gerichtliche Entscheidung in Ermittlungsverfahren:</a:t>
            </a:r>
          </a:p>
          <a:p>
            <a:pPr marL="628650" lvl="1" indent="-171450">
              <a:lnSpc>
                <a:spcPct val="150000"/>
              </a:lnSpc>
              <a:buFont typeface="Arial" panose="020B0604020202020204" pitchFamily="34" charset="0"/>
              <a:buChar char="•"/>
            </a:pPr>
            <a:r>
              <a:rPr lang="de-DE" sz="1400" dirty="0">
                <a:solidFill>
                  <a:schemeClr val="tx1"/>
                </a:solidFill>
              </a:rPr>
              <a:t>Klageerzwingungsanträge</a:t>
            </a:r>
          </a:p>
          <a:p>
            <a:pPr>
              <a:lnSpc>
                <a:spcPct val="150000"/>
              </a:lnSpc>
            </a:pPr>
            <a:r>
              <a:rPr lang="de-DE" sz="1600" b="1" u="sng" dirty="0">
                <a:solidFill>
                  <a:schemeClr val="tx1"/>
                </a:solidFill>
                <a:highlight>
                  <a:srgbClr val="84E291"/>
                </a:highlight>
              </a:rPr>
              <a:t>StrEG:</a:t>
            </a:r>
          </a:p>
          <a:p>
            <a:pPr marL="628650" lvl="1" indent="-171450">
              <a:lnSpc>
                <a:spcPct val="150000"/>
              </a:lnSpc>
              <a:buFont typeface="Arial" panose="020B0604020202020204" pitchFamily="34" charset="0"/>
              <a:buChar char="•"/>
            </a:pPr>
            <a:r>
              <a:rPr lang="de-DE" sz="1400" dirty="0">
                <a:solidFill>
                  <a:schemeClr val="tx1"/>
                </a:solidFill>
              </a:rPr>
              <a:t>Entschädigung für Strafverfolgungsmaßnahmen</a:t>
            </a: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Sonderzuständigkeit des </a:t>
            </a:r>
            <a:r>
              <a:rPr lang="de-DE" sz="2000" dirty="0" err="1">
                <a:solidFill>
                  <a:schemeClr val="bg1"/>
                </a:solidFill>
              </a:rPr>
              <a:t>KG‘s</a:t>
            </a:r>
            <a:endParaRPr lang="de-DE" sz="2000" dirty="0">
              <a:solidFill>
                <a:schemeClr val="bg1"/>
              </a:solidFill>
            </a:endParaRP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36912978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250"/>
                                        <p:tgtEl>
                                          <p:spTgt spid="4">
                                            <p:txEl>
                                              <p:pRg st="1" end="1"/>
                                            </p:txEl>
                                          </p:spTgt>
                                        </p:tgtEl>
                                      </p:cBhvr>
                                    </p:animEffect>
                                  </p:childTnLst>
                                </p:cTn>
                              </p:par>
                            </p:childTnLst>
                          </p:cTn>
                        </p:par>
                        <p:par>
                          <p:cTn id="24" fill="hold">
                            <p:stCondLst>
                              <p:cond delay="750"/>
                            </p:stCondLst>
                            <p:childTnLst>
                              <p:par>
                                <p:cTn id="25" presetID="22" presetClass="entr" presetSubtype="8"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250"/>
                                        <p:tgtEl>
                                          <p:spTgt spid="4">
                                            <p:txEl>
                                              <p:pRg st="2" end="2"/>
                                            </p:txEl>
                                          </p:spTgt>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left)">
                                      <p:cBhvr>
                                        <p:cTn id="31" dur="250"/>
                                        <p:tgtEl>
                                          <p:spTgt spid="4">
                                            <p:txEl>
                                              <p:pRg st="3" end="3"/>
                                            </p:txEl>
                                          </p:spTgt>
                                        </p:tgtEl>
                                      </p:cBhvr>
                                    </p:animEffect>
                                  </p:childTnLst>
                                </p:cTn>
                              </p:par>
                            </p:childTnLst>
                          </p:cTn>
                        </p:par>
                        <p:par>
                          <p:cTn id="32" fill="hold">
                            <p:stCondLst>
                              <p:cond delay="1250"/>
                            </p:stCondLst>
                            <p:childTnLst>
                              <p:par>
                                <p:cTn id="33" presetID="22" presetClass="entr" presetSubtype="8" fill="hold"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ipe(left)">
                                      <p:cBhvr>
                                        <p:cTn id="35" dur="250"/>
                                        <p:tgtEl>
                                          <p:spTgt spid="4">
                                            <p:txEl>
                                              <p:pRg st="4" end="4"/>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left)">
                                      <p:cBhvr>
                                        <p:cTn id="39" dur="250"/>
                                        <p:tgtEl>
                                          <p:spTgt spid="4">
                                            <p:txEl>
                                              <p:pRg st="5" end="5"/>
                                            </p:txEl>
                                          </p:spTgt>
                                        </p:tgtEl>
                                      </p:cBhvr>
                                    </p:animEffect>
                                  </p:childTnLst>
                                </p:cTn>
                              </p:par>
                            </p:childTnLst>
                          </p:cTn>
                        </p:par>
                        <p:par>
                          <p:cTn id="40" fill="hold">
                            <p:stCondLst>
                              <p:cond delay="1750"/>
                            </p:stCondLst>
                            <p:childTnLst>
                              <p:par>
                                <p:cTn id="41" presetID="22" presetClass="entr" presetSubtype="8"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wipe(left)">
                                      <p:cBhvr>
                                        <p:cTn id="43" dur="250"/>
                                        <p:tgtEl>
                                          <p:spTgt spid="4">
                                            <p:txEl>
                                              <p:pRg st="6" end="6"/>
                                            </p:txEl>
                                          </p:spTgt>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left)">
                                      <p:cBhvr>
                                        <p:cTn id="47" dur="250"/>
                                        <p:tgtEl>
                                          <p:spTgt spid="4">
                                            <p:txEl>
                                              <p:pRg st="7" end="7"/>
                                            </p:txEl>
                                          </p:spTgt>
                                        </p:tgtEl>
                                      </p:cBhvr>
                                    </p:animEffect>
                                  </p:childTnLst>
                                </p:cTn>
                              </p:par>
                            </p:childTnLst>
                          </p:cTn>
                        </p:par>
                        <p:par>
                          <p:cTn id="48" fill="hold">
                            <p:stCondLst>
                              <p:cond delay="2250"/>
                            </p:stCondLst>
                            <p:childTnLst>
                              <p:par>
                                <p:cTn id="49" presetID="22" presetClass="entr" presetSubtype="8" fill="hold" nodeType="after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Effect transition="in" filter="wipe(left)">
                                      <p:cBhvr>
                                        <p:cTn id="51" dur="250"/>
                                        <p:tgtEl>
                                          <p:spTgt spid="4">
                                            <p:txEl>
                                              <p:pRg st="8" end="8"/>
                                            </p:txEl>
                                          </p:spTgt>
                                        </p:tgtEl>
                                      </p:cBhvr>
                                    </p:animEffect>
                                  </p:childTnLst>
                                </p:cTn>
                              </p:par>
                            </p:childTnLst>
                          </p:cTn>
                        </p:par>
                        <p:par>
                          <p:cTn id="52" fill="hold">
                            <p:stCondLst>
                              <p:cond delay="2500"/>
                            </p:stCondLst>
                            <p:childTnLst>
                              <p:par>
                                <p:cTn id="53" presetID="22" presetClass="entr" presetSubtype="8" fill="hold" nodeType="after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Effect transition="in" filter="wipe(left)">
                                      <p:cBhvr>
                                        <p:cTn id="55" dur="250"/>
                                        <p:tgtEl>
                                          <p:spTgt spid="4">
                                            <p:txEl>
                                              <p:pRg st="9" end="9"/>
                                            </p:txEl>
                                          </p:spTgt>
                                        </p:tgtEl>
                                      </p:cBhvr>
                                    </p:animEffect>
                                  </p:childTnLst>
                                </p:cTn>
                              </p:par>
                            </p:childTnLst>
                          </p:cTn>
                        </p:par>
                        <p:par>
                          <p:cTn id="56" fill="hold">
                            <p:stCondLst>
                              <p:cond delay="2750"/>
                            </p:stCondLst>
                            <p:childTnLst>
                              <p:par>
                                <p:cTn id="57" presetID="22" presetClass="entr" presetSubtype="8" fill="hold" nodeType="after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animEffect transition="in" filter="wipe(left)">
                                      <p:cBhvr>
                                        <p:cTn id="59" dur="250"/>
                                        <p:tgtEl>
                                          <p:spTgt spid="4">
                                            <p:txEl>
                                              <p:pRg st="10" end="10"/>
                                            </p:txEl>
                                          </p:spTgt>
                                        </p:tgtEl>
                                      </p:cBhvr>
                                    </p:animEffect>
                                  </p:childTnLst>
                                </p:cTn>
                              </p:par>
                            </p:childTnLst>
                          </p:cTn>
                        </p:par>
                        <p:par>
                          <p:cTn id="60" fill="hold">
                            <p:stCondLst>
                              <p:cond delay="3000"/>
                            </p:stCondLst>
                            <p:childTnLst>
                              <p:par>
                                <p:cTn id="61" presetID="22" presetClass="entr" presetSubtype="8" fill="hold" nodeType="after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wipe(left)">
                                      <p:cBhvr>
                                        <p:cTn id="63" dur="25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8470940" cy="6397533"/>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893099" y="1038785"/>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8170543" cy="6118300"/>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b="1" u="sng" dirty="0">
                <a:solidFill>
                  <a:schemeClr val="tx1"/>
                </a:solidFill>
                <a:highlight>
                  <a:srgbClr val="84E291"/>
                </a:highlight>
              </a:rPr>
              <a:t>Protokoll:</a:t>
            </a:r>
          </a:p>
          <a:p>
            <a:pPr marL="628650" lvl="1" indent="-171450" algn="just">
              <a:lnSpc>
                <a:spcPct val="150000"/>
              </a:lnSpc>
              <a:buFont typeface="Arial" panose="020B0604020202020204" pitchFamily="34" charset="0"/>
              <a:buChar char="•"/>
            </a:pPr>
            <a:r>
              <a:rPr lang="de-DE" sz="1400" dirty="0">
                <a:solidFill>
                  <a:schemeClr val="tx1"/>
                </a:solidFill>
              </a:rPr>
              <a:t>Ergebnisprotokoll wie beim Landgericht</a:t>
            </a:r>
          </a:p>
          <a:p>
            <a:pPr>
              <a:lnSpc>
                <a:spcPct val="150000"/>
              </a:lnSpc>
            </a:pPr>
            <a:r>
              <a:rPr lang="de-DE" b="1" u="sng" dirty="0">
                <a:solidFill>
                  <a:schemeClr val="tx1"/>
                </a:solidFill>
                <a:highlight>
                  <a:srgbClr val="84E291"/>
                </a:highlight>
              </a:rPr>
              <a:t>Rechtsmittel:</a:t>
            </a:r>
          </a:p>
          <a:p>
            <a:pPr marL="628650" lvl="1" indent="-171450" algn="just">
              <a:lnSpc>
                <a:spcPct val="150000"/>
              </a:lnSpc>
              <a:buFont typeface="Arial" panose="020B0604020202020204" pitchFamily="34" charset="0"/>
              <a:buChar char="•"/>
            </a:pPr>
            <a:r>
              <a:rPr lang="de-DE" sz="1400" dirty="0">
                <a:solidFill>
                  <a:schemeClr val="tx1"/>
                </a:solidFill>
              </a:rPr>
              <a:t>Revision vor dem BGH innerhalb einer Woche ab Verkündung und vier Wochen zur Begründung</a:t>
            </a:r>
          </a:p>
          <a:p>
            <a:pPr>
              <a:lnSpc>
                <a:spcPct val="150000"/>
              </a:lnSpc>
            </a:pPr>
            <a:r>
              <a:rPr lang="de-DE" b="1" u="sng" dirty="0">
                <a:solidFill>
                  <a:schemeClr val="tx1"/>
                </a:solidFill>
                <a:highlight>
                  <a:srgbClr val="84E291"/>
                </a:highlight>
              </a:rPr>
              <a:t>Geheime Akten:</a:t>
            </a:r>
          </a:p>
          <a:p>
            <a:pPr marL="628650" lvl="1" indent="-171450" algn="just">
              <a:lnSpc>
                <a:spcPct val="150000"/>
              </a:lnSpc>
              <a:buFont typeface="Arial" panose="020B0604020202020204" pitchFamily="34" charset="0"/>
              <a:buChar char="•"/>
            </a:pPr>
            <a:r>
              <a:rPr lang="de-DE" sz="1400" dirty="0">
                <a:solidFill>
                  <a:schemeClr val="tx1"/>
                </a:solidFill>
              </a:rPr>
              <a:t>Bearbeitung nach Verschlusssachenanweisung (VS-Anweisung)</a:t>
            </a:r>
          </a:p>
          <a:p>
            <a:pPr marL="628650" lvl="1" indent="-171450" algn="just">
              <a:lnSpc>
                <a:spcPct val="150000"/>
              </a:lnSpc>
              <a:buFont typeface="Arial" panose="020B0604020202020204" pitchFamily="34" charset="0"/>
              <a:buChar char="•"/>
            </a:pPr>
            <a:r>
              <a:rPr lang="de-DE" sz="1400" dirty="0">
                <a:solidFill>
                  <a:schemeClr val="tx1"/>
                </a:solidFill>
              </a:rPr>
              <a:t>Besondere Aufbewahrung, Kennzeichnung und Bearbeitung</a:t>
            </a:r>
          </a:p>
          <a:p>
            <a:pPr marL="1085850" lvl="2" indent="-171450" algn="just">
              <a:lnSpc>
                <a:spcPct val="150000"/>
              </a:lnSpc>
              <a:buFont typeface="Arial" panose="020B0604020202020204" pitchFamily="34" charset="0"/>
              <a:buChar char="•"/>
            </a:pPr>
            <a:r>
              <a:rPr lang="de-DE" sz="1400" dirty="0">
                <a:solidFill>
                  <a:schemeClr val="tx1"/>
                </a:solidFill>
              </a:rPr>
              <a:t>Nur wer sicherheitsüberprüft ist (Sicherheitsstufe 2)</a:t>
            </a:r>
          </a:p>
          <a:p>
            <a:pPr marL="1085850" lvl="2" indent="-171450" algn="just">
              <a:lnSpc>
                <a:spcPct val="150000"/>
              </a:lnSpc>
              <a:buFont typeface="Arial" panose="020B0604020202020204" pitchFamily="34" charset="0"/>
              <a:buChar char="•"/>
            </a:pPr>
            <a:r>
              <a:rPr lang="de-DE" sz="1400" dirty="0">
                <a:solidFill>
                  <a:schemeClr val="tx1"/>
                </a:solidFill>
              </a:rPr>
              <a:t>Klassifizierung der Akten: NfD (Nur für den Dienstgebrauch), Geheim, VS-Vertraulich</a:t>
            </a:r>
          </a:p>
        </p:txBody>
      </p:sp>
      <p:sp>
        <p:nvSpPr>
          <p:cNvPr id="6" name="Rechteck 5">
            <a:extLst>
              <a:ext uri="{FF2B5EF4-FFF2-40B4-BE49-F238E27FC236}">
                <a16:creationId xmlns:a16="http://schemas.microsoft.com/office/drawing/2014/main" id="{19725050-CE36-F3A8-C854-2A1370528A0D}"/>
              </a:ext>
            </a:extLst>
          </p:cNvPr>
          <p:cNvSpPr/>
          <p:nvPr/>
        </p:nvSpPr>
        <p:spPr>
          <a:xfrm>
            <a:off x="928724" y="552809"/>
            <a:ext cx="4507981"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Besonderheit beim KG</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4783889" y="264136"/>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spTree>
    <p:extLst>
      <p:ext uri="{BB962C8B-B14F-4D97-AF65-F5344CB8AC3E}">
        <p14:creationId xmlns:p14="http://schemas.microsoft.com/office/powerpoint/2010/main" val="18081645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250"/>
                                        <p:tgtEl>
                                          <p:spTgt spid="4">
                                            <p:txEl>
                                              <p:pRg st="1" end="1"/>
                                            </p:txEl>
                                          </p:spTgt>
                                        </p:tgtEl>
                                      </p:cBhvr>
                                    </p:animEffect>
                                  </p:childTnLst>
                                </p:cTn>
                              </p:par>
                            </p:childTnLst>
                          </p:cTn>
                        </p:par>
                        <p:par>
                          <p:cTn id="24" fill="hold">
                            <p:stCondLst>
                              <p:cond delay="750"/>
                            </p:stCondLst>
                            <p:childTnLst>
                              <p:par>
                                <p:cTn id="25" presetID="22" presetClass="entr" presetSubtype="8"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250"/>
                                        <p:tgtEl>
                                          <p:spTgt spid="4">
                                            <p:txEl>
                                              <p:pRg st="2" end="2"/>
                                            </p:txEl>
                                          </p:spTgt>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left)">
                                      <p:cBhvr>
                                        <p:cTn id="31" dur="250"/>
                                        <p:tgtEl>
                                          <p:spTgt spid="4">
                                            <p:txEl>
                                              <p:pRg st="3" end="3"/>
                                            </p:txEl>
                                          </p:spTgt>
                                        </p:tgtEl>
                                      </p:cBhvr>
                                    </p:animEffect>
                                  </p:childTnLst>
                                </p:cTn>
                              </p:par>
                            </p:childTnLst>
                          </p:cTn>
                        </p:par>
                        <p:par>
                          <p:cTn id="32" fill="hold">
                            <p:stCondLst>
                              <p:cond delay="1250"/>
                            </p:stCondLst>
                            <p:childTnLst>
                              <p:par>
                                <p:cTn id="33" presetID="22" presetClass="entr" presetSubtype="8" fill="hold"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ipe(left)">
                                      <p:cBhvr>
                                        <p:cTn id="35" dur="250"/>
                                        <p:tgtEl>
                                          <p:spTgt spid="4">
                                            <p:txEl>
                                              <p:pRg st="4" end="4"/>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left)">
                                      <p:cBhvr>
                                        <p:cTn id="39" dur="250"/>
                                        <p:tgtEl>
                                          <p:spTgt spid="4">
                                            <p:txEl>
                                              <p:pRg st="5" end="5"/>
                                            </p:txEl>
                                          </p:spTgt>
                                        </p:tgtEl>
                                      </p:cBhvr>
                                    </p:animEffect>
                                  </p:childTnLst>
                                </p:cTn>
                              </p:par>
                            </p:childTnLst>
                          </p:cTn>
                        </p:par>
                        <p:par>
                          <p:cTn id="40" fill="hold">
                            <p:stCondLst>
                              <p:cond delay="1750"/>
                            </p:stCondLst>
                            <p:childTnLst>
                              <p:par>
                                <p:cTn id="41" presetID="22" presetClass="entr" presetSubtype="8"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wipe(left)">
                                      <p:cBhvr>
                                        <p:cTn id="43" dur="250"/>
                                        <p:tgtEl>
                                          <p:spTgt spid="4">
                                            <p:txEl>
                                              <p:pRg st="6" end="6"/>
                                            </p:txEl>
                                          </p:spTgt>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left)">
                                      <p:cBhvr>
                                        <p:cTn id="47" dur="250"/>
                                        <p:tgtEl>
                                          <p:spTgt spid="4">
                                            <p:txEl>
                                              <p:pRg st="7" end="7"/>
                                            </p:txEl>
                                          </p:spTgt>
                                        </p:tgtEl>
                                      </p:cBhvr>
                                    </p:animEffect>
                                  </p:childTnLst>
                                </p:cTn>
                              </p:par>
                            </p:childTnLst>
                          </p:cTn>
                        </p:par>
                        <p:par>
                          <p:cTn id="48" fill="hold">
                            <p:stCondLst>
                              <p:cond delay="2250"/>
                            </p:stCondLst>
                            <p:childTnLst>
                              <p:par>
                                <p:cTn id="49" presetID="22" presetClass="entr" presetSubtype="8" fill="hold" nodeType="after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Effect transition="in" filter="wipe(left)">
                                      <p:cBhvr>
                                        <p:cTn id="51" dur="25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7B07516-0FF5-F98B-0EEB-5420DA3FC187}"/>
              </a:ext>
            </a:extLst>
          </p:cNvPr>
          <p:cNvSpPr/>
          <p:nvPr/>
        </p:nvSpPr>
        <p:spPr>
          <a:xfrm>
            <a:off x="1173574" y="264136"/>
            <a:ext cx="10326276" cy="6508072"/>
          </a:xfrm>
          <a:prstGeom prst="rect">
            <a:avLst/>
          </a:prstGeom>
          <a:solidFill>
            <a:schemeClr val="bg1">
              <a:lumMod val="85000"/>
              <a:alpha val="14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winkliges Dreieck 2">
            <a:extLst>
              <a:ext uri="{FF2B5EF4-FFF2-40B4-BE49-F238E27FC236}">
                <a16:creationId xmlns:a16="http://schemas.microsoft.com/office/drawing/2014/main" id="{44BC0D96-99B9-2FCC-8F6F-78A4628F672A}"/>
              </a:ext>
            </a:extLst>
          </p:cNvPr>
          <p:cNvSpPr/>
          <p:nvPr/>
        </p:nvSpPr>
        <p:spPr>
          <a:xfrm rot="5400000" flipV="1">
            <a:off x="1026042" y="954967"/>
            <a:ext cx="315686" cy="239485"/>
          </a:xfrm>
          <a:prstGeom prst="rtTriangle">
            <a:avLst/>
          </a:prstGeom>
          <a:solidFill>
            <a:srgbClr val="6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A71018F-C36A-3863-18C2-B45AC7C9439B}"/>
              </a:ext>
            </a:extLst>
          </p:cNvPr>
          <p:cNvSpPr/>
          <p:nvPr/>
        </p:nvSpPr>
        <p:spPr>
          <a:xfrm>
            <a:off x="1300716" y="369850"/>
            <a:ext cx="9960085" cy="6224014"/>
          </a:xfrm>
          <a:prstGeom prst="rect">
            <a:avLst/>
          </a:prstGeom>
          <a:solidFill>
            <a:srgbClr val="FFFFFF"/>
          </a:solidFill>
          <a:ln w="571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solidFill>
                <a:schemeClr val="tx1"/>
              </a:solidFill>
            </a:endParaRPr>
          </a:p>
        </p:txBody>
      </p:sp>
      <p:sp>
        <p:nvSpPr>
          <p:cNvPr id="6" name="Rechteck 5">
            <a:extLst>
              <a:ext uri="{FF2B5EF4-FFF2-40B4-BE49-F238E27FC236}">
                <a16:creationId xmlns:a16="http://schemas.microsoft.com/office/drawing/2014/main" id="{19725050-CE36-F3A8-C854-2A1370528A0D}"/>
              </a:ext>
            </a:extLst>
          </p:cNvPr>
          <p:cNvSpPr/>
          <p:nvPr/>
        </p:nvSpPr>
        <p:spPr>
          <a:xfrm>
            <a:off x="1061667" y="468991"/>
            <a:ext cx="6577383" cy="446314"/>
          </a:xfrm>
          <a:prstGeom prst="rect">
            <a:avLst/>
          </a:prstGeom>
          <a:solidFill>
            <a:srgbClr val="8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rPr>
              <a:t>Registerzeichen beim KG</a:t>
            </a:r>
          </a:p>
        </p:txBody>
      </p:sp>
      <p:grpSp>
        <p:nvGrpSpPr>
          <p:cNvPr id="7" name="Gruppieren 6">
            <a:extLst>
              <a:ext uri="{FF2B5EF4-FFF2-40B4-BE49-F238E27FC236}">
                <a16:creationId xmlns:a16="http://schemas.microsoft.com/office/drawing/2014/main" id="{03D78A20-FDBB-20D4-A0FE-543DEC3EAAF6}"/>
              </a:ext>
            </a:extLst>
          </p:cNvPr>
          <p:cNvGrpSpPr/>
          <p:nvPr/>
        </p:nvGrpSpPr>
        <p:grpSpPr>
          <a:xfrm>
            <a:off x="7065090" y="180318"/>
            <a:ext cx="1147919" cy="1132907"/>
            <a:chOff x="7986563" y="1929391"/>
            <a:chExt cx="1147919" cy="1132907"/>
          </a:xfrm>
        </p:grpSpPr>
        <p:sp>
          <p:nvSpPr>
            <p:cNvPr id="8" name="Ellipse 7">
              <a:extLst>
                <a:ext uri="{FF2B5EF4-FFF2-40B4-BE49-F238E27FC236}">
                  <a16:creationId xmlns:a16="http://schemas.microsoft.com/office/drawing/2014/main" id="{F5C8E1D3-2FE8-FC38-4745-6487F5829221}"/>
                </a:ext>
              </a:extLst>
            </p:cNvPr>
            <p:cNvSpPr/>
            <p:nvPr/>
          </p:nvSpPr>
          <p:spPr>
            <a:xfrm>
              <a:off x="7986563" y="1929391"/>
              <a:ext cx="1147919" cy="1132907"/>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93C59B3-9977-EF47-4806-23510D3DDF3C}"/>
                </a:ext>
              </a:extLst>
            </p:cNvPr>
            <p:cNvSpPr/>
            <p:nvPr/>
          </p:nvSpPr>
          <p:spPr>
            <a:xfrm>
              <a:off x="8096291" y="2044233"/>
              <a:ext cx="915501" cy="8925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D87D1D8-C690-C0C1-0D35-42B34E93B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6236" y="2194654"/>
              <a:ext cx="550089" cy="550089"/>
            </a:xfrm>
            <a:prstGeom prst="rect">
              <a:avLst/>
            </a:prstGeom>
          </p:spPr>
        </p:pic>
      </p:grpSp>
      <p:graphicFrame>
        <p:nvGraphicFramePr>
          <p:cNvPr id="5" name="Tabelle 4">
            <a:extLst>
              <a:ext uri="{FF2B5EF4-FFF2-40B4-BE49-F238E27FC236}">
                <a16:creationId xmlns:a16="http://schemas.microsoft.com/office/drawing/2014/main" id="{ADF23743-BDD2-34CD-BA07-31229C0CF711}"/>
              </a:ext>
            </a:extLst>
          </p:cNvPr>
          <p:cNvGraphicFramePr>
            <a:graphicFrameLocks noGrp="1"/>
          </p:cNvGraphicFramePr>
          <p:nvPr>
            <p:extLst>
              <p:ext uri="{D42A27DB-BD31-4B8C-83A1-F6EECF244321}">
                <p14:modId xmlns:p14="http://schemas.microsoft.com/office/powerpoint/2010/main" val="1104676518"/>
              </p:ext>
            </p:extLst>
          </p:nvPr>
        </p:nvGraphicFramePr>
        <p:xfrm>
          <a:off x="1400175" y="1491569"/>
          <a:ext cx="9738132" cy="5033053"/>
        </p:xfrm>
        <a:graphic>
          <a:graphicData uri="http://schemas.openxmlformats.org/drawingml/2006/table">
            <a:tbl>
              <a:tblPr firstRow="1" bandRow="1">
                <a:tableStyleId>{91EBBBCC-DAD2-459C-BE2E-F6DE35CF9A28}</a:tableStyleId>
              </a:tblPr>
              <a:tblGrid>
                <a:gridCol w="3246044">
                  <a:extLst>
                    <a:ext uri="{9D8B030D-6E8A-4147-A177-3AD203B41FA5}">
                      <a16:colId xmlns:a16="http://schemas.microsoft.com/office/drawing/2014/main" val="4051239346"/>
                    </a:ext>
                  </a:extLst>
                </a:gridCol>
                <a:gridCol w="3246044">
                  <a:extLst>
                    <a:ext uri="{9D8B030D-6E8A-4147-A177-3AD203B41FA5}">
                      <a16:colId xmlns:a16="http://schemas.microsoft.com/office/drawing/2014/main" val="1780703905"/>
                    </a:ext>
                  </a:extLst>
                </a:gridCol>
                <a:gridCol w="3246044">
                  <a:extLst>
                    <a:ext uri="{9D8B030D-6E8A-4147-A177-3AD203B41FA5}">
                      <a16:colId xmlns:a16="http://schemas.microsoft.com/office/drawing/2014/main" val="2611550400"/>
                    </a:ext>
                  </a:extLst>
                </a:gridCol>
              </a:tblGrid>
              <a:tr h="379853">
                <a:tc>
                  <a:txBody>
                    <a:bodyPr/>
                    <a:lstStyle/>
                    <a:p>
                      <a:r>
                        <a:rPr lang="de-DE" dirty="0"/>
                        <a:t>Sachgebiet</a:t>
                      </a:r>
                    </a:p>
                  </a:txBody>
                  <a:tcPr/>
                </a:tc>
                <a:tc>
                  <a:txBody>
                    <a:bodyPr/>
                    <a:lstStyle/>
                    <a:p>
                      <a:r>
                        <a:rPr lang="de-DE" dirty="0"/>
                        <a:t>Registerzeichen KG</a:t>
                      </a:r>
                    </a:p>
                  </a:txBody>
                  <a:tcPr/>
                </a:tc>
                <a:tc>
                  <a:txBody>
                    <a:bodyPr/>
                    <a:lstStyle/>
                    <a:p>
                      <a:r>
                        <a:rPr lang="de-DE" dirty="0"/>
                        <a:t>Registerzeichen GenStA</a:t>
                      </a:r>
                    </a:p>
                  </a:txBody>
                  <a:tcPr/>
                </a:tc>
                <a:extLst>
                  <a:ext uri="{0D108BD9-81ED-4DB2-BD59-A6C34878D82A}">
                    <a16:rowId xmlns:a16="http://schemas.microsoft.com/office/drawing/2014/main" val="4281737358"/>
                  </a:ext>
                </a:extLst>
              </a:tr>
              <a:tr h="379853">
                <a:tc>
                  <a:txBody>
                    <a:bodyPr/>
                    <a:lstStyle/>
                    <a:p>
                      <a:r>
                        <a:rPr lang="de-DE" dirty="0"/>
                        <a:t>Erste Instanz Anklagen</a:t>
                      </a:r>
                    </a:p>
                  </a:txBody>
                  <a:tcPr/>
                </a:tc>
                <a:tc>
                  <a:txBody>
                    <a:bodyPr/>
                    <a:lstStyle/>
                    <a:p>
                      <a:r>
                        <a:rPr lang="de-DE" dirty="0"/>
                        <a:t>St</a:t>
                      </a:r>
                    </a:p>
                  </a:txBody>
                  <a:tcPr/>
                </a:tc>
                <a:tc>
                  <a:txBody>
                    <a:bodyPr/>
                    <a:lstStyle/>
                    <a:p>
                      <a:r>
                        <a:rPr lang="de-DE" dirty="0"/>
                        <a:t>OJs (GBA</a:t>
                      </a:r>
                      <a:r>
                        <a:rPr lang="de-DE" baseline="0" dirty="0"/>
                        <a:t> – BJs)</a:t>
                      </a:r>
                      <a:endParaRPr lang="de-DE" dirty="0"/>
                    </a:p>
                  </a:txBody>
                  <a:tcPr/>
                </a:tc>
                <a:extLst>
                  <a:ext uri="{0D108BD9-81ED-4DB2-BD59-A6C34878D82A}">
                    <a16:rowId xmlns:a16="http://schemas.microsoft.com/office/drawing/2014/main" val="3604600895"/>
                  </a:ext>
                </a:extLst>
              </a:tr>
              <a:tr h="949633">
                <a:tc>
                  <a:txBody>
                    <a:bodyPr/>
                    <a:lstStyle/>
                    <a:p>
                      <a:r>
                        <a:rPr lang="de-DE" dirty="0"/>
                        <a:t>sofortige Beschwerden einfache Beschwerden</a:t>
                      </a:r>
                    </a:p>
                    <a:p>
                      <a:r>
                        <a:rPr lang="de-DE" dirty="0"/>
                        <a:t>weitere</a:t>
                      </a:r>
                      <a:r>
                        <a:rPr lang="de-DE" baseline="0" dirty="0"/>
                        <a:t> Beschwerden</a:t>
                      </a:r>
                      <a:endParaRPr lang="de-DE" dirty="0"/>
                    </a:p>
                  </a:txBody>
                  <a:tcPr/>
                </a:tc>
                <a:tc>
                  <a:txBody>
                    <a:bodyPr/>
                    <a:lstStyle/>
                    <a:p>
                      <a:r>
                        <a:rPr lang="de-DE" dirty="0"/>
                        <a:t>Ws</a:t>
                      </a:r>
                    </a:p>
                  </a:txBody>
                  <a:tcPr/>
                </a:tc>
                <a:tc>
                  <a:txBody>
                    <a:bodyPr/>
                    <a:lstStyle/>
                    <a:p>
                      <a:r>
                        <a:rPr lang="de-DE" dirty="0"/>
                        <a:t>AR</a:t>
                      </a:r>
                    </a:p>
                  </a:txBody>
                  <a:tcPr/>
                </a:tc>
                <a:extLst>
                  <a:ext uri="{0D108BD9-81ED-4DB2-BD59-A6C34878D82A}">
                    <a16:rowId xmlns:a16="http://schemas.microsoft.com/office/drawing/2014/main" val="2625058057"/>
                  </a:ext>
                </a:extLst>
              </a:tr>
              <a:tr h="664743">
                <a:tc>
                  <a:txBody>
                    <a:bodyPr/>
                    <a:lstStyle/>
                    <a:p>
                      <a:r>
                        <a:rPr lang="de-DE" dirty="0"/>
                        <a:t>Rechtsbeschwerden Bußgeldsachen</a:t>
                      </a:r>
                    </a:p>
                  </a:txBody>
                  <a:tcPr/>
                </a:tc>
                <a:tc>
                  <a:txBody>
                    <a:bodyPr/>
                    <a:lstStyle/>
                    <a:p>
                      <a:r>
                        <a:rPr lang="de-DE" dirty="0"/>
                        <a:t>ORbs</a:t>
                      </a:r>
                    </a:p>
                  </a:txBody>
                  <a:tcPr/>
                </a:tc>
                <a:tc>
                  <a:txBody>
                    <a:bodyPr/>
                    <a:lstStyle/>
                    <a:p>
                      <a:r>
                        <a:rPr lang="de-DE" dirty="0"/>
                        <a:t>SRs</a:t>
                      </a:r>
                    </a:p>
                  </a:txBody>
                  <a:tcPr/>
                </a:tc>
                <a:extLst>
                  <a:ext uri="{0D108BD9-81ED-4DB2-BD59-A6C34878D82A}">
                    <a16:rowId xmlns:a16="http://schemas.microsoft.com/office/drawing/2014/main" val="1875750254"/>
                  </a:ext>
                </a:extLst>
              </a:tr>
              <a:tr h="379853">
                <a:tc>
                  <a:txBody>
                    <a:bodyPr/>
                    <a:lstStyle/>
                    <a:p>
                      <a:r>
                        <a:rPr lang="de-DE" dirty="0"/>
                        <a:t>Sprungrevision o. Revision</a:t>
                      </a:r>
                    </a:p>
                  </a:txBody>
                  <a:tcPr/>
                </a:tc>
                <a:tc>
                  <a:txBody>
                    <a:bodyPr/>
                    <a:lstStyle/>
                    <a:p>
                      <a:r>
                        <a:rPr lang="de-DE" dirty="0"/>
                        <a:t>ORs</a:t>
                      </a:r>
                    </a:p>
                  </a:txBody>
                  <a:tcPr/>
                </a:tc>
                <a:tc>
                  <a:txBody>
                    <a:bodyPr/>
                    <a:lstStyle/>
                    <a:p>
                      <a:r>
                        <a:rPr lang="de-DE" dirty="0"/>
                        <a:t>SRs</a:t>
                      </a:r>
                    </a:p>
                  </a:txBody>
                  <a:tcPr/>
                </a:tc>
                <a:extLst>
                  <a:ext uri="{0D108BD9-81ED-4DB2-BD59-A6C34878D82A}">
                    <a16:rowId xmlns:a16="http://schemas.microsoft.com/office/drawing/2014/main" val="70856421"/>
                  </a:ext>
                </a:extLst>
              </a:tr>
              <a:tr h="379853">
                <a:tc>
                  <a:txBody>
                    <a:bodyPr/>
                    <a:lstStyle/>
                    <a:p>
                      <a:r>
                        <a:rPr lang="de-DE" dirty="0"/>
                        <a:t>Auslieferungssachen</a:t>
                      </a:r>
                    </a:p>
                  </a:txBody>
                  <a:tcPr/>
                </a:tc>
                <a:tc>
                  <a:txBody>
                    <a:bodyPr/>
                    <a:lstStyle/>
                    <a:p>
                      <a:r>
                        <a:rPr lang="de-DE" dirty="0"/>
                        <a:t>OAus</a:t>
                      </a:r>
                    </a:p>
                  </a:txBody>
                  <a:tcPr/>
                </a:tc>
                <a:tc>
                  <a:txBody>
                    <a:bodyPr/>
                    <a:lstStyle/>
                    <a:p>
                      <a:r>
                        <a:rPr lang="de-DE" dirty="0"/>
                        <a:t>AuslA, AuslD</a:t>
                      </a:r>
                    </a:p>
                  </a:txBody>
                  <a:tcPr/>
                </a:tc>
                <a:extLst>
                  <a:ext uri="{0D108BD9-81ED-4DB2-BD59-A6C34878D82A}">
                    <a16:rowId xmlns:a16="http://schemas.microsoft.com/office/drawing/2014/main" val="1900447199"/>
                  </a:ext>
                </a:extLst>
              </a:tr>
              <a:tr h="379853">
                <a:tc>
                  <a:txBody>
                    <a:bodyPr/>
                    <a:lstStyle/>
                    <a:p>
                      <a:r>
                        <a:rPr lang="de-DE" dirty="0"/>
                        <a:t>Justizverwaltungssache</a:t>
                      </a:r>
                    </a:p>
                  </a:txBody>
                  <a:tcPr/>
                </a:tc>
                <a:tc>
                  <a:txBody>
                    <a:bodyPr/>
                    <a:lstStyle/>
                    <a:p>
                      <a:r>
                        <a:rPr lang="de-DE" dirty="0"/>
                        <a:t>VAs</a:t>
                      </a:r>
                    </a:p>
                  </a:txBody>
                  <a:tcPr/>
                </a:tc>
                <a:tc>
                  <a:txBody>
                    <a:bodyPr/>
                    <a:lstStyle/>
                    <a:p>
                      <a:r>
                        <a:rPr lang="de-DE" dirty="0"/>
                        <a:t>Zs</a:t>
                      </a:r>
                    </a:p>
                  </a:txBody>
                  <a:tcPr/>
                </a:tc>
                <a:extLst>
                  <a:ext uri="{0D108BD9-81ED-4DB2-BD59-A6C34878D82A}">
                    <a16:rowId xmlns:a16="http://schemas.microsoft.com/office/drawing/2014/main" val="902363163"/>
                  </a:ext>
                </a:extLst>
              </a:tr>
              <a:tr h="379853">
                <a:tc>
                  <a:txBody>
                    <a:bodyPr/>
                    <a:lstStyle/>
                    <a:p>
                      <a:r>
                        <a:rPr lang="de-DE" dirty="0"/>
                        <a:t>Klageerzwingungssachen</a:t>
                      </a:r>
                    </a:p>
                  </a:txBody>
                  <a:tcPr/>
                </a:tc>
                <a:tc>
                  <a:txBody>
                    <a:bodyPr/>
                    <a:lstStyle/>
                    <a:p>
                      <a:r>
                        <a:rPr lang="de-DE" dirty="0"/>
                        <a:t>Ws</a:t>
                      </a:r>
                    </a:p>
                  </a:txBody>
                  <a:tcPr/>
                </a:tc>
                <a:tc>
                  <a:txBody>
                    <a:bodyPr/>
                    <a:lstStyle/>
                    <a:p>
                      <a:r>
                        <a:rPr lang="de-DE" dirty="0"/>
                        <a:t>Zs</a:t>
                      </a:r>
                    </a:p>
                  </a:txBody>
                  <a:tcPr/>
                </a:tc>
                <a:extLst>
                  <a:ext uri="{0D108BD9-81ED-4DB2-BD59-A6C34878D82A}">
                    <a16:rowId xmlns:a16="http://schemas.microsoft.com/office/drawing/2014/main" val="967880665"/>
                  </a:ext>
                </a:extLst>
              </a:tr>
              <a:tr h="379853">
                <a:tc>
                  <a:txBody>
                    <a:bodyPr/>
                    <a:lstStyle/>
                    <a:p>
                      <a:r>
                        <a:rPr lang="de-DE" dirty="0"/>
                        <a:t>Haftprüfung</a:t>
                      </a:r>
                    </a:p>
                  </a:txBody>
                  <a:tcPr/>
                </a:tc>
                <a:tc>
                  <a:txBody>
                    <a:bodyPr/>
                    <a:lstStyle/>
                    <a:p>
                      <a:r>
                        <a:rPr lang="de-DE" dirty="0"/>
                        <a:t>Ws mit Zusatz HP</a:t>
                      </a:r>
                    </a:p>
                  </a:txBody>
                  <a:tcPr/>
                </a:tc>
                <a:tc>
                  <a:txBody>
                    <a:bodyPr/>
                    <a:lstStyle/>
                    <a:p>
                      <a:r>
                        <a:rPr lang="de-DE" dirty="0"/>
                        <a:t>HEs</a:t>
                      </a:r>
                    </a:p>
                  </a:txBody>
                  <a:tcPr/>
                </a:tc>
                <a:extLst>
                  <a:ext uri="{0D108BD9-81ED-4DB2-BD59-A6C34878D82A}">
                    <a16:rowId xmlns:a16="http://schemas.microsoft.com/office/drawing/2014/main" val="3085865654"/>
                  </a:ext>
                </a:extLst>
              </a:tr>
              <a:tr h="379853">
                <a:tc>
                  <a:txBody>
                    <a:bodyPr/>
                    <a:lstStyle/>
                    <a:p>
                      <a:r>
                        <a:rPr lang="de-DE" dirty="0"/>
                        <a:t>StrEG</a:t>
                      </a:r>
                    </a:p>
                  </a:txBody>
                  <a:tcPr/>
                </a:tc>
                <a:tc>
                  <a:txBody>
                    <a:bodyPr/>
                    <a:lstStyle/>
                    <a:p>
                      <a:r>
                        <a:rPr lang="de-DE" dirty="0"/>
                        <a:t>AR</a:t>
                      </a:r>
                    </a:p>
                  </a:txBody>
                  <a:tcPr/>
                </a:tc>
                <a:tc>
                  <a:txBody>
                    <a:bodyPr/>
                    <a:lstStyle/>
                    <a:p>
                      <a:r>
                        <a:rPr lang="de-DE" dirty="0" err="1"/>
                        <a:t>Js</a:t>
                      </a:r>
                      <a:r>
                        <a:rPr lang="de-DE" dirty="0"/>
                        <a:t>/OJs</a:t>
                      </a:r>
                    </a:p>
                  </a:txBody>
                  <a:tcPr/>
                </a:tc>
                <a:extLst>
                  <a:ext uri="{0D108BD9-81ED-4DB2-BD59-A6C34878D82A}">
                    <a16:rowId xmlns:a16="http://schemas.microsoft.com/office/drawing/2014/main" val="3823506730"/>
                  </a:ext>
                </a:extLst>
              </a:tr>
              <a:tr h="379853">
                <a:tc>
                  <a:txBody>
                    <a:bodyPr/>
                    <a:lstStyle/>
                    <a:p>
                      <a:r>
                        <a:rPr lang="de-DE" dirty="0"/>
                        <a:t>Ermittlungsrichter</a:t>
                      </a:r>
                    </a:p>
                  </a:txBody>
                  <a:tcPr/>
                </a:tc>
                <a:tc>
                  <a:txBody>
                    <a:bodyPr/>
                    <a:lstStyle/>
                    <a:p>
                      <a:r>
                        <a:rPr lang="de-DE" dirty="0"/>
                        <a:t>OGs</a:t>
                      </a:r>
                    </a:p>
                  </a:txBody>
                  <a:tcPr/>
                </a:tc>
                <a:tc>
                  <a:txBody>
                    <a:bodyPr/>
                    <a:lstStyle/>
                    <a:p>
                      <a:r>
                        <a:rPr lang="de-DE" dirty="0"/>
                        <a:t>OJs</a:t>
                      </a:r>
                    </a:p>
                  </a:txBody>
                  <a:tcPr/>
                </a:tc>
                <a:extLst>
                  <a:ext uri="{0D108BD9-81ED-4DB2-BD59-A6C34878D82A}">
                    <a16:rowId xmlns:a16="http://schemas.microsoft.com/office/drawing/2014/main" val="624481895"/>
                  </a:ext>
                </a:extLst>
              </a:tr>
            </a:tbl>
          </a:graphicData>
        </a:graphic>
      </p:graphicFrame>
    </p:spTree>
    <p:extLst>
      <p:ext uri="{BB962C8B-B14F-4D97-AF65-F5344CB8AC3E}">
        <p14:creationId xmlns:p14="http://schemas.microsoft.com/office/powerpoint/2010/main" val="34702858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nodePh="1">
                                  <p:stCondLst>
                                    <p:cond delay="0"/>
                                  </p:stCondLst>
                                  <p:endCondLst>
                                    <p:cond evt="begin" delay="0">
                                      <p:tn val="17"/>
                                    </p:cond>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descr="Ein Bild, das Boden, Werkzeug, hölzern, Im Haus enthält.&#10;&#10;Automatisch generierte Beschreibung">
            <a:extLst>
              <a:ext uri="{FF2B5EF4-FFF2-40B4-BE49-F238E27FC236}">
                <a16:creationId xmlns:a16="http://schemas.microsoft.com/office/drawing/2014/main" id="{2B96F80D-F146-7DA3-F232-FF9BB7F7A556}"/>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124" b="890"/>
          <a:stretch>
            <a:fillRect/>
          </a:stretch>
        </p:blipFill>
        <p:spPr>
          <a:xfrm>
            <a:off x="19" y="-2575560"/>
            <a:ext cx="16773881" cy="9433560"/>
          </a:xfrm>
          <a:prstGeom prst="rect">
            <a:avLst/>
          </a:prstGeom>
          <a:noFill/>
        </p:spPr>
      </p:pic>
      <p:cxnSp>
        <p:nvCxnSpPr>
          <p:cNvPr id="2" name="Gerader Verbinder 1">
            <a:extLst>
              <a:ext uri="{FF2B5EF4-FFF2-40B4-BE49-F238E27FC236}">
                <a16:creationId xmlns:a16="http://schemas.microsoft.com/office/drawing/2014/main" id="{5AC84DF8-D70C-AA45-1796-73B87E50C734}"/>
              </a:ext>
            </a:extLst>
          </p:cNvPr>
          <p:cNvCxnSpPr>
            <a:cxnSpLocks/>
          </p:cNvCxnSpPr>
          <p:nvPr/>
        </p:nvCxnSpPr>
        <p:spPr>
          <a:xfrm flipV="1">
            <a:off x="2498593" y="3728341"/>
            <a:ext cx="0" cy="2575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Gerader Verbinder 3">
            <a:extLst>
              <a:ext uri="{FF2B5EF4-FFF2-40B4-BE49-F238E27FC236}">
                <a16:creationId xmlns:a16="http://schemas.microsoft.com/office/drawing/2014/main" id="{9C938B20-DFC5-0165-E8AA-FC6400C781BE}"/>
              </a:ext>
            </a:extLst>
          </p:cNvPr>
          <p:cNvCxnSpPr>
            <a:cxnSpLocks/>
          </p:cNvCxnSpPr>
          <p:nvPr/>
        </p:nvCxnSpPr>
        <p:spPr>
          <a:xfrm>
            <a:off x="2498593" y="3728341"/>
            <a:ext cx="45880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95D12F9E-1C4C-B1A0-3186-D62788D9323A}"/>
              </a:ext>
            </a:extLst>
          </p:cNvPr>
          <p:cNvSpPr txBox="1"/>
          <p:nvPr/>
        </p:nvSpPr>
        <p:spPr>
          <a:xfrm>
            <a:off x="124019" y="3063019"/>
            <a:ext cx="5713407" cy="523220"/>
          </a:xfrm>
          <a:prstGeom prst="rect">
            <a:avLst/>
          </a:prstGeom>
          <a:noFill/>
        </p:spPr>
        <p:txBody>
          <a:bodyPr wrap="square" rtlCol="0">
            <a:spAutoFit/>
          </a:bodyPr>
          <a:lstStyle/>
          <a:p>
            <a:r>
              <a:rPr lang="de-DE" sz="2800" b="1" dirty="0">
                <a:latin typeface="Avenir Next LT Pro" panose="020B0504020202020204" pitchFamily="34" charset="0"/>
              </a:rPr>
              <a:t>Was ist eine Straftat?</a:t>
            </a:r>
          </a:p>
        </p:txBody>
      </p:sp>
      <p:sp>
        <p:nvSpPr>
          <p:cNvPr id="6" name="Textfeld 5">
            <a:extLst>
              <a:ext uri="{FF2B5EF4-FFF2-40B4-BE49-F238E27FC236}">
                <a16:creationId xmlns:a16="http://schemas.microsoft.com/office/drawing/2014/main" id="{3D700E91-95BC-3B8A-1094-028A1EA6391A}"/>
              </a:ext>
            </a:extLst>
          </p:cNvPr>
          <p:cNvSpPr txBox="1"/>
          <p:nvPr/>
        </p:nvSpPr>
        <p:spPr>
          <a:xfrm flipH="1">
            <a:off x="2835516" y="4058411"/>
            <a:ext cx="4251084" cy="1692771"/>
          </a:xfrm>
          <a:prstGeom prst="rect">
            <a:avLst/>
          </a:prstGeom>
          <a:noFill/>
        </p:spPr>
        <p:txBody>
          <a:bodyPr wrap="square" rtlCol="0">
            <a:spAutoFit/>
          </a:bodyPr>
          <a:lstStyle/>
          <a:p>
            <a:r>
              <a:rPr lang="de-DE" sz="2000" b="1" dirty="0">
                <a:latin typeface="Avenir Next LT Pro" panose="020B0504020202020204" pitchFamily="34" charset="0"/>
              </a:rPr>
              <a:t>Eine Straftat ist eine </a:t>
            </a:r>
            <a:r>
              <a:rPr lang="de-DE" sz="2000" b="1" dirty="0">
                <a:solidFill>
                  <a:srgbClr val="C00000"/>
                </a:solidFill>
                <a:latin typeface="Avenir Next LT Pro" panose="020B0504020202020204" pitchFamily="34" charset="0"/>
              </a:rPr>
              <a:t>rechtswidrige</a:t>
            </a:r>
            <a:r>
              <a:rPr lang="de-DE" sz="2000" b="1" dirty="0">
                <a:latin typeface="Avenir Next LT Pro" panose="020B0504020202020204" pitchFamily="34" charset="0"/>
              </a:rPr>
              <a:t> und </a:t>
            </a:r>
            <a:r>
              <a:rPr lang="de-DE" sz="2000" b="1" dirty="0">
                <a:solidFill>
                  <a:srgbClr val="C00000"/>
                </a:solidFill>
                <a:latin typeface="Avenir Next LT Pro" panose="020B0504020202020204" pitchFamily="34" charset="0"/>
              </a:rPr>
              <a:t>schuldhafte</a:t>
            </a:r>
            <a:r>
              <a:rPr lang="de-DE" sz="2000" b="1" dirty="0">
                <a:latin typeface="Avenir Next LT Pro" panose="020B0504020202020204" pitchFamily="34" charset="0"/>
              </a:rPr>
              <a:t> </a:t>
            </a:r>
            <a:r>
              <a:rPr lang="de-DE" sz="2000" b="1" dirty="0">
                <a:solidFill>
                  <a:srgbClr val="C00000"/>
                </a:solidFill>
                <a:latin typeface="Avenir Next LT Pro" panose="020B0504020202020204" pitchFamily="34" charset="0"/>
              </a:rPr>
              <a:t>Handlung</a:t>
            </a:r>
            <a:r>
              <a:rPr lang="de-DE" sz="2000" b="1" dirty="0">
                <a:latin typeface="Avenir Next LT Pro" panose="020B0504020202020204" pitchFamily="34" charset="0"/>
              </a:rPr>
              <a:t>, die den </a:t>
            </a:r>
            <a:r>
              <a:rPr lang="de-DE" sz="2000" b="1" dirty="0">
                <a:solidFill>
                  <a:srgbClr val="C00000"/>
                </a:solidFill>
                <a:latin typeface="Avenir Next LT Pro" panose="020B0504020202020204" pitchFamily="34" charset="0"/>
              </a:rPr>
              <a:t>Tatbestand</a:t>
            </a:r>
            <a:r>
              <a:rPr lang="de-DE" sz="2000" b="1" dirty="0">
                <a:latin typeface="Avenir Next LT Pro" panose="020B0504020202020204" pitchFamily="34" charset="0"/>
              </a:rPr>
              <a:t> eines Gesetzes erfüllt, das als Ahndung eine Strafe vorsieht.</a:t>
            </a:r>
          </a:p>
        </p:txBody>
      </p:sp>
    </p:spTree>
    <p:extLst>
      <p:ext uri="{BB962C8B-B14F-4D97-AF65-F5344CB8AC3E}">
        <p14:creationId xmlns:p14="http://schemas.microsoft.com/office/powerpoint/2010/main" val="77058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4895</Words>
  <Application>Microsoft Office PowerPoint</Application>
  <PresentationFormat>Breitbild</PresentationFormat>
  <Paragraphs>961</Paragraphs>
  <Slides>83</Slides>
  <Notes>65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83</vt:i4>
      </vt:variant>
    </vt:vector>
  </HeadingPairs>
  <TitlesOfParts>
    <vt:vector size="89" baseType="lpstr">
      <vt:lpstr>Aptos</vt:lpstr>
      <vt:lpstr>Aptos Display</vt:lpstr>
      <vt:lpstr>Arial</vt:lpstr>
      <vt:lpstr>Avenir Next LT Pro</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Wencke Sander</dc:creator>
  <cp:lastModifiedBy>Demski, Patrick</cp:lastModifiedBy>
  <cp:revision>42</cp:revision>
  <dcterms:created xsi:type="dcterms:W3CDTF">2025-10-30T19:55:34Z</dcterms:created>
  <dcterms:modified xsi:type="dcterms:W3CDTF">2026-04-07T11:34:05Z</dcterms:modified>
</cp:coreProperties>
</file>