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5"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65" d="100"/>
          <a:sy n="65" d="100"/>
        </p:scale>
        <p:origin x="15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685FA-97AA-49C8-AEF8-F363FC4438D0}" type="datetimeFigureOut">
              <a:rPr lang="de-DE" smtClean="0"/>
              <a:t>22.02.2026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21F78-838E-487E-AAB9-0AB6E58045F8}" type="slidenum">
              <a:rPr lang="de-DE" smtClean="0"/>
              <a:t>‹Nr.›</a:t>
            </a:fld>
            <a:endParaRPr lang="de-DE"/>
          </a:p>
        </p:txBody>
      </p:sp>
    </p:spTree>
    <p:extLst>
      <p:ext uri="{BB962C8B-B14F-4D97-AF65-F5344CB8AC3E}">
        <p14:creationId xmlns:p14="http://schemas.microsoft.com/office/powerpoint/2010/main" val="176691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486EE-AD52-4864-917F-1D34A1352EB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44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A7EFE33-27C2-471A-AD43-135CEAD3D4AB}" type="datetimeFigureOut">
              <a:rPr lang="de-DE" smtClean="0"/>
              <a:t>22.02.2026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151117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A7EFE33-27C2-471A-AD43-135CEAD3D4AB}" type="datetimeFigureOut">
              <a:rPr lang="de-DE" smtClean="0"/>
              <a:t>22.02.2026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71729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A7EFE33-27C2-471A-AD43-135CEAD3D4AB}" type="datetimeFigureOut">
              <a:rPr lang="de-DE" smtClean="0"/>
              <a:t>22.02.2026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388760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73E3C-EB1F-4DC5-BFF7-77CF2CEFBCA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823377B-6B9C-4A81-8C55-8523FD7B51DD}"/>
              </a:ext>
            </a:extLst>
          </p:cNvPr>
          <p:cNvSpPr>
            <a:spLocks noGrp="1"/>
          </p:cNvSpPr>
          <p:nvPr>
            <p:ph type="subTitle" idx="1"/>
          </p:nvPr>
        </p:nvSpPr>
        <p:spPr>
          <a:xfrm>
            <a:off x="1524000" y="3602038"/>
            <a:ext cx="9144000" cy="1655762"/>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900E21F8-D73F-40EC-9954-42108751F17C}"/>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5" name="Fußzeilenplatzhalter 4">
            <a:extLst>
              <a:ext uri="{FF2B5EF4-FFF2-40B4-BE49-F238E27FC236}">
                <a16:creationId xmlns:a16="http://schemas.microsoft.com/office/drawing/2014/main" id="{3DC6526A-17B4-4A03-BBB1-39C74DDB0B92}"/>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D3F3A3F-C02E-493C-A558-EF2FE309CC9F}"/>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6126052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5062E-391F-419B-A3E9-C91FCFA891A2}"/>
              </a:ext>
            </a:extLst>
          </p:cNvPr>
          <p:cNvSpPr>
            <a:spLocks noGrp="1"/>
          </p:cNvSpPr>
          <p:nvPr>
            <p:ph type="title"/>
          </p:nvPr>
        </p:nvSpPr>
        <p:spPr/>
        <p:txBody>
          <a:bodyPr/>
          <a:lstStyle>
            <a:lvl1pPr>
              <a:defRPr sz="3600" b="1">
                <a:latin typeface="+mn-lt"/>
              </a:defRPr>
            </a:lvl1pPr>
          </a:lstStyle>
          <a:p>
            <a:r>
              <a:rPr lang="de-DE" dirty="0"/>
              <a:t>Mastertitelformat bearbeiten</a:t>
            </a:r>
          </a:p>
        </p:txBody>
      </p:sp>
      <p:sp>
        <p:nvSpPr>
          <p:cNvPr id="3" name="Inhaltsplatzhalter 2">
            <a:extLst>
              <a:ext uri="{FF2B5EF4-FFF2-40B4-BE49-F238E27FC236}">
                <a16:creationId xmlns:a16="http://schemas.microsoft.com/office/drawing/2014/main" id="{A8A110E7-F04B-4C04-980F-353695FA8FAD}"/>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03542A4-3A39-4D48-BB56-014392E3A50D}"/>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5" name="Fußzeilenplatzhalter 4">
            <a:extLst>
              <a:ext uri="{FF2B5EF4-FFF2-40B4-BE49-F238E27FC236}">
                <a16:creationId xmlns:a16="http://schemas.microsoft.com/office/drawing/2014/main" id="{AF07E67F-63F9-4EC0-8B0B-E87C359CA52D}"/>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52D7110-C0CA-4709-BC65-1518572667FE}"/>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2501099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3113B-0448-4E65-B57D-6422A722795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97FBCFC-67DB-403F-A5DA-509C981A3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1C31A31-3306-4F6B-B390-27C89385108B}"/>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5" name="Fußzeilenplatzhalter 4">
            <a:extLst>
              <a:ext uri="{FF2B5EF4-FFF2-40B4-BE49-F238E27FC236}">
                <a16:creationId xmlns:a16="http://schemas.microsoft.com/office/drawing/2014/main" id="{E63D815C-FE45-4342-9CF4-DA2B027C8FB1}"/>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6E714A0E-34D2-4A7D-9B8A-80637139524B}"/>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2634973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ACEB8-5678-4E0B-A33D-19C3EB81365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30CF32D-1816-45D1-9CE2-27404597234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A6DA055-7506-4391-A656-35C24574C7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6634CE8-69BF-4AA5-8B49-76C8FA0190F4}"/>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6" name="Fußzeilenplatzhalter 5">
            <a:extLst>
              <a:ext uri="{FF2B5EF4-FFF2-40B4-BE49-F238E27FC236}">
                <a16:creationId xmlns:a16="http://schemas.microsoft.com/office/drawing/2014/main" id="{F858A37A-B43E-4919-A78F-757126F4FB0D}"/>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CEF24A94-DEBA-416C-8E2A-F98DF06FB544}"/>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8891143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E996E-3373-4A73-A0BD-DCEEA63C897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319A34F-E316-4F31-96D3-2BC932CB1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91F54F7-C613-4FFF-90BB-E6DCDE6A53D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F98BD35-CDF9-4858-AF5B-F0FAAC588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32DF849-56CD-45C9-9C48-C356E81C7ED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CEC50B0-E605-47C3-A6AF-F39E82A5D2B2}"/>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8" name="Fußzeilenplatzhalter 7">
            <a:extLst>
              <a:ext uri="{FF2B5EF4-FFF2-40B4-BE49-F238E27FC236}">
                <a16:creationId xmlns:a16="http://schemas.microsoft.com/office/drawing/2014/main" id="{6C777FA3-12D5-422B-A348-DE3B5ACF9DD1}"/>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5C10CC0D-0C74-4D3C-9056-D392E82CAFB9}"/>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2307398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B6010-397C-40E0-9E79-A869A73EC30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8595EE3-CEA4-4461-83FD-FC33A9157705}"/>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4" name="Fußzeilenplatzhalter 3">
            <a:extLst>
              <a:ext uri="{FF2B5EF4-FFF2-40B4-BE49-F238E27FC236}">
                <a16:creationId xmlns:a16="http://schemas.microsoft.com/office/drawing/2014/main" id="{DE65DBC4-8CCF-4ACE-BCA3-5F2F40EB9230}"/>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A025207C-7BBF-43A1-92C9-B97EF6BDC677}"/>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75525962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C592834-0E56-40B3-A21E-FE64312A64E0}"/>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3" name="Fußzeilenplatzhalter 2">
            <a:extLst>
              <a:ext uri="{FF2B5EF4-FFF2-40B4-BE49-F238E27FC236}">
                <a16:creationId xmlns:a16="http://schemas.microsoft.com/office/drawing/2014/main" id="{51E85973-BE40-444A-9420-A326AFC14FFD}"/>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712E9A62-41E1-43E2-9E3D-EF4AF039061D}"/>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01195534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FC28A-CA77-4324-82C4-348540A6CAE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76F5CE2-7DEA-412D-8683-847504D50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7EEF49D-79D6-4FCF-B360-BE2188C74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DD3B5D-1353-48E2-99F7-C1AE44508A72}"/>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6" name="Fußzeilenplatzhalter 5">
            <a:extLst>
              <a:ext uri="{FF2B5EF4-FFF2-40B4-BE49-F238E27FC236}">
                <a16:creationId xmlns:a16="http://schemas.microsoft.com/office/drawing/2014/main" id="{3B61DEE9-1FC0-40C1-A834-F8FF973B6552}"/>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E7FE31B2-934A-4AD1-B543-AB80FE9F41B7}"/>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7139750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A7EFE33-27C2-471A-AD43-135CEAD3D4AB}" type="datetimeFigureOut">
              <a:rPr lang="de-DE" smtClean="0"/>
              <a:t>22.02.2026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4140937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5D05E-2FE2-4729-86E3-307306826E0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CCC01E4-9B62-4717-B31D-B82734329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F522391-0F10-49EA-883F-647A6BE4F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ADE39F-792E-4B5D-96F9-EA423AC3A13E}"/>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6" name="Fußzeilenplatzhalter 5">
            <a:extLst>
              <a:ext uri="{FF2B5EF4-FFF2-40B4-BE49-F238E27FC236}">
                <a16:creationId xmlns:a16="http://schemas.microsoft.com/office/drawing/2014/main" id="{240A9B1D-83E6-4C0E-887F-ED861873CF08}"/>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3673DE81-B5B5-475E-9AF0-3A89ACCEF4AE}"/>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52567694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40AB3-4CC0-4811-A0BB-40B165D9C6C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2290604-99EE-47DC-B2BC-6093D5FDB77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108994-85D4-48FF-81A4-C2B09072B5DA}"/>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5" name="Fußzeilenplatzhalter 4">
            <a:extLst>
              <a:ext uri="{FF2B5EF4-FFF2-40B4-BE49-F238E27FC236}">
                <a16:creationId xmlns:a16="http://schemas.microsoft.com/office/drawing/2014/main" id="{6730BE7F-4208-4B62-AC5F-D2B81019686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5087B5A8-4F3F-4450-8B84-661E814EF241}"/>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14746575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E48FCD1-DD7C-48DB-9E08-F229395ED4C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1EE495B-B9CB-414B-B3F3-034D76F16F8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13CCA31-5C93-4F99-AD6D-6E62CD646392}"/>
              </a:ext>
            </a:extLst>
          </p:cNvPr>
          <p:cNvSpPr>
            <a:spLocks noGrp="1"/>
          </p:cNvSpPr>
          <p:nvPr>
            <p:ph type="dt" sz="half" idx="10"/>
          </p:nvPr>
        </p:nvSpPr>
        <p:spPr/>
        <p:txBody>
          <a:bodyPr/>
          <a:lstStyle/>
          <a:p>
            <a:fld id="{F6FA2B21-3FCD-4721-B95C-427943F61125}" type="datetime1">
              <a:rPr lang="en-US" smtClean="0"/>
              <a:t>2/22/2026</a:t>
            </a:fld>
            <a:endParaRPr lang="en-US"/>
          </a:p>
        </p:txBody>
      </p:sp>
      <p:sp>
        <p:nvSpPr>
          <p:cNvPr id="5" name="Fußzeilenplatzhalter 4">
            <a:extLst>
              <a:ext uri="{FF2B5EF4-FFF2-40B4-BE49-F238E27FC236}">
                <a16:creationId xmlns:a16="http://schemas.microsoft.com/office/drawing/2014/main" id="{5D5C567B-95B7-4776-AF11-ED60A341E9D9}"/>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3D3DC23-FFD2-4774-BCE9-5B095555AF9B}"/>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4422584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A7EFE33-27C2-471A-AD43-135CEAD3D4AB}" type="datetimeFigureOut">
              <a:rPr lang="de-DE" smtClean="0"/>
              <a:t>22.02.2026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422486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A7EFE33-27C2-471A-AD43-135CEAD3D4AB}" type="datetimeFigureOut">
              <a:rPr lang="de-DE" smtClean="0"/>
              <a:t>22.02.2026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146817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A7EFE33-27C2-471A-AD43-135CEAD3D4AB}" type="datetimeFigureOut">
              <a:rPr lang="de-DE" smtClean="0"/>
              <a:t>22.02.2026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115703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A7EFE33-27C2-471A-AD43-135CEAD3D4AB}" type="datetimeFigureOut">
              <a:rPr lang="de-DE" smtClean="0"/>
              <a:t>22.02.2026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294474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7EFE33-27C2-471A-AD43-135CEAD3D4AB}" type="datetimeFigureOut">
              <a:rPr lang="de-DE" smtClean="0"/>
              <a:t>22.02.2026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9957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A7EFE33-27C2-471A-AD43-135CEAD3D4AB}" type="datetimeFigureOut">
              <a:rPr lang="de-DE" smtClean="0"/>
              <a:t>22.02.2026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320315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A7EFE33-27C2-471A-AD43-135CEAD3D4AB}" type="datetimeFigureOut">
              <a:rPr lang="de-DE" smtClean="0"/>
              <a:t>22.02.2026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177496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EFE33-27C2-471A-AD43-135CEAD3D4AB}" type="datetimeFigureOut">
              <a:rPr lang="de-DE" smtClean="0"/>
              <a:t>22.02.2026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B669D-FE5C-4F1B-995A-F64307F84E75}" type="slidenum">
              <a:rPr lang="de-DE" smtClean="0"/>
              <a:t>‹Nr.›</a:t>
            </a:fld>
            <a:endParaRPr lang="de-DE"/>
          </a:p>
        </p:txBody>
      </p:sp>
    </p:spTree>
    <p:extLst>
      <p:ext uri="{BB962C8B-B14F-4D97-AF65-F5344CB8AC3E}">
        <p14:creationId xmlns:p14="http://schemas.microsoft.com/office/powerpoint/2010/main" val="174172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296452F-500A-4EF3-81A6-36DAA3CF2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80A0D4-F38B-4CE6-B4F8-4A5D47EF5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B8C69942-C2EE-4A9B-8399-DEEAABB7D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2/22/2026</a:t>
            </a:fld>
            <a:endParaRPr lang="en-US"/>
          </a:p>
        </p:txBody>
      </p:sp>
      <p:sp>
        <p:nvSpPr>
          <p:cNvPr id="5" name="Fußzeilenplatzhalter 4">
            <a:extLst>
              <a:ext uri="{FF2B5EF4-FFF2-40B4-BE49-F238E27FC236}">
                <a16:creationId xmlns:a16="http://schemas.microsoft.com/office/drawing/2014/main" id="{2558A072-4F18-481D-87B5-6855DD61A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43815F46-744A-4120-B756-D3D2BA7FF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90509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www.somospacientes.com/noticias/avances/los-ninos-con-discapacidad-sufren-casi-cuatro-veces-mas-actos-de-violencia-que-aquellos-sin-discapacidad/" TargetMode="External"/><Relationship Id="rId1" Type="http://schemas.openxmlformats.org/officeDocument/2006/relationships/slideLayout" Target="../slideLayouts/slideLayout12.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de.wikipedia.org/wiki/Richterhammer"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steuerazubi.com/vertragsarten-uebersicht"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pngall.com/silhouette-png"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Datei:Kilroy,_Zeichnung-PR.png" TargetMode="External"/><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kramlade.de/?Deutsch/Regeln-finden/Eselsbruecken" TargetMode="External"/><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hyperlink" Target="http://www.vorsorgeregister.de/"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familienratgeber.de/woerterbuch.php?range=b#lex2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familienratgeber.de/woerterbuch.php?range=b#lex65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E98C5-5047-48E4-8834-8D49B194ED96}"/>
              </a:ext>
            </a:extLst>
          </p:cNvPr>
          <p:cNvSpPr>
            <a:spLocks noGrp="1"/>
          </p:cNvSpPr>
          <p:nvPr>
            <p:ph type="ctrTitle"/>
          </p:nvPr>
        </p:nvSpPr>
        <p:spPr>
          <a:xfrm>
            <a:off x="1229614" y="281011"/>
            <a:ext cx="9732773" cy="1676984"/>
          </a:xfrm>
        </p:spPr>
        <p:txBody>
          <a:bodyPr anchor="ctr" anchorCtr="0">
            <a:normAutofit/>
          </a:bodyPr>
          <a:lstStyle/>
          <a:p>
            <a:r>
              <a:rPr lang="de-DE" sz="4000" b="1" i="0" u="sng" dirty="0">
                <a:latin typeface="+mn-lt"/>
                <a:cs typeface="Arial" panose="020B0604020202020204" pitchFamily="34" charset="0"/>
              </a:rPr>
              <a:t>Betreuungssachen</a:t>
            </a:r>
            <a:endParaRPr lang="de-DE" sz="1500" dirty="0"/>
          </a:p>
        </p:txBody>
      </p:sp>
      <p:sp>
        <p:nvSpPr>
          <p:cNvPr id="3" name="Untertitel 2">
            <a:extLst>
              <a:ext uri="{FF2B5EF4-FFF2-40B4-BE49-F238E27FC236}">
                <a16:creationId xmlns:a16="http://schemas.microsoft.com/office/drawing/2014/main" id="{C46DD311-DFA8-4DB7-9EA1-1F6A1D033C6E}"/>
              </a:ext>
            </a:extLst>
          </p:cNvPr>
          <p:cNvSpPr>
            <a:spLocks noGrp="1"/>
          </p:cNvSpPr>
          <p:nvPr>
            <p:ph type="subTitle" idx="1"/>
          </p:nvPr>
        </p:nvSpPr>
        <p:spPr>
          <a:xfrm>
            <a:off x="1444937" y="5899623"/>
            <a:ext cx="9517450" cy="638904"/>
          </a:xfrm>
        </p:spPr>
        <p:txBody>
          <a:bodyPr>
            <a:normAutofit/>
          </a:bodyPr>
          <a:lstStyle/>
          <a:p>
            <a:r>
              <a:rPr lang="de-DE" sz="1400" dirty="0">
                <a:cs typeface="Arial" panose="020B0604020202020204" pitchFamily="34" charset="0"/>
              </a:rPr>
              <a:t>Dozentin: Susanne Simmerl-Hübner, JI</a:t>
            </a:r>
          </a:p>
        </p:txBody>
      </p:sp>
      <p:sp>
        <p:nvSpPr>
          <p:cNvPr id="6" name="Textfeld 5">
            <a:extLst>
              <a:ext uri="{FF2B5EF4-FFF2-40B4-BE49-F238E27FC236}">
                <a16:creationId xmlns:a16="http://schemas.microsoft.com/office/drawing/2014/main" id="{1286FE10-C1D0-4D64-8A63-76635C9CBD42}"/>
              </a:ext>
            </a:extLst>
          </p:cNvPr>
          <p:cNvSpPr txBox="1"/>
          <p:nvPr/>
        </p:nvSpPr>
        <p:spPr>
          <a:xfrm>
            <a:off x="9118722" y="6870700"/>
            <a:ext cx="3073278"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e-DE" sz="700" b="0" i="0" u="none" strike="noStrike" kern="1200" cap="none" spc="0" normalizeH="0" baseline="0" noProof="0">
                <a:ln>
                  <a:noFill/>
                </a:ln>
                <a:solidFill>
                  <a:srgbClr val="FFFFFF"/>
                </a:solidFill>
                <a:effectLst/>
                <a:uLnTx/>
                <a:uFillTx/>
                <a:latin typeface="Calibri" panose="020F0502020204030204"/>
                <a:ea typeface="+mn-ea"/>
                <a:cs typeface="+mn-cs"/>
              </a:rPr>
              <a:t>"</a:t>
            </a:r>
            <a:r>
              <a:rPr kumimoji="0" lang="de-DE" sz="700" b="0" i="0" u="none" strike="noStrike" kern="1200" cap="none" spc="0" normalizeH="0" baseline="0" noProof="0">
                <a:ln>
                  <a:noFill/>
                </a:ln>
                <a:solidFill>
                  <a:srgbClr val="FFFFFF"/>
                </a:solidFill>
                <a:effectLst/>
                <a:uLnTx/>
                <a:uFillTx/>
                <a:latin typeface="Calibri" panose="020F0502020204030204"/>
                <a:ea typeface="+mn-ea"/>
                <a:cs typeface="+mn-cs"/>
                <a:hlinkClick r:id="rId2" tooltip="http://www.somospacientes.com/noticias/avances/los-ninos-con-discapacidad-sufren-casi-cuatro-veces-mas-actos-de-violencia-que-aquellos-sin-discapacidad/">
                  <a:extLst>
                    <a:ext uri="{A12FA001-AC4F-418D-AE19-62706E023703}">
                      <ahyp:hlinkClr xmlns:ahyp="http://schemas.microsoft.com/office/drawing/2018/hyperlinkcolor" val="tx"/>
                    </a:ext>
                  </a:extLst>
                </a:hlinkClick>
              </a:rPr>
              <a:t>Dieses Foto</a:t>
            </a:r>
            <a:r>
              <a:rPr kumimoji="0" lang="de-DE" sz="700" b="0" i="0" u="none" strike="noStrike" kern="1200" cap="none" spc="0" normalizeH="0" baseline="0" noProof="0">
                <a:ln>
                  <a:noFill/>
                </a:ln>
                <a:solidFill>
                  <a:srgbClr val="FFFFFF"/>
                </a:solidFill>
                <a:effectLst/>
                <a:uLnTx/>
                <a:uFillTx/>
                <a:latin typeface="Calibri" panose="020F0502020204030204"/>
                <a:ea typeface="+mn-ea"/>
                <a:cs typeface="+mn-cs"/>
              </a:rPr>
              <a:t>" von Unbekannter Autor ist lizenziert gemäß </a:t>
            </a:r>
            <a:r>
              <a:rPr kumimoji="0" lang="de-DE"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creativecommons.org/licenses/by-nc-nd/3.0/">
                  <a:extLst>
                    <a:ext uri="{A12FA001-AC4F-418D-AE19-62706E023703}">
                      <ahyp:hlinkClr xmlns:ahyp="http://schemas.microsoft.com/office/drawing/2018/hyperlinkcolor" val="tx"/>
                    </a:ext>
                  </a:extLst>
                </a:hlinkClick>
              </a:rPr>
              <a:t>CC BY-NC-ND</a:t>
            </a:r>
            <a:endParaRPr kumimoji="0" lang="de-DE"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Inhaltsplatzhalter 14">
            <a:extLst>
              <a:ext uri="{FF2B5EF4-FFF2-40B4-BE49-F238E27FC236}">
                <a16:creationId xmlns:a16="http://schemas.microsoft.com/office/drawing/2014/main" id="{86CB4A2A-9826-469D-8427-C0199991B4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9748" y="1617496"/>
            <a:ext cx="8632504" cy="3651549"/>
          </a:xfrm>
          <a:prstGeom prst="rect">
            <a:avLst/>
          </a:prstGeom>
        </p:spPr>
      </p:pic>
    </p:spTree>
    <p:extLst>
      <p:ext uri="{BB962C8B-B14F-4D97-AF65-F5344CB8AC3E}">
        <p14:creationId xmlns:p14="http://schemas.microsoft.com/office/powerpoint/2010/main" val="37810799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7822DCD-05FC-4110-B1B8-2C35EE79DCB4}"/>
              </a:ext>
            </a:extLst>
          </p:cNvPr>
          <p:cNvSpPr>
            <a:spLocks noGrp="1"/>
          </p:cNvSpPr>
          <p:nvPr>
            <p:ph idx="1"/>
          </p:nvPr>
        </p:nvSpPr>
        <p:spPr>
          <a:xfrm>
            <a:off x="838200" y="3878641"/>
            <a:ext cx="10515600" cy="1635637"/>
          </a:xfrm>
        </p:spPr>
        <p:txBody>
          <a:bodyPr>
            <a:normAutofit/>
          </a:bodyPr>
          <a:lstStyle/>
          <a:p>
            <a:endParaRPr lang="de-DE" dirty="0"/>
          </a:p>
          <a:p>
            <a:pPr marL="0" indent="0" algn="ctr">
              <a:buNone/>
            </a:pPr>
            <a:r>
              <a:rPr lang="de-DE" dirty="0"/>
              <a:t>Die Betreuung entspricht von ihrer Bedeutung und von ihrer Wirkung einer Vollmacht, die durch einen Richterspruch </a:t>
            </a:r>
            <a:r>
              <a:rPr lang="de-DE" i="1" dirty="0"/>
              <a:t>(einem Beschluss) </a:t>
            </a:r>
            <a:r>
              <a:rPr lang="de-DE" dirty="0"/>
              <a:t>entsteht.</a:t>
            </a:r>
          </a:p>
        </p:txBody>
      </p:sp>
      <p:pic>
        <p:nvPicPr>
          <p:cNvPr id="15" name="Grafik 14">
            <a:extLst>
              <a:ext uri="{FF2B5EF4-FFF2-40B4-BE49-F238E27FC236}">
                <a16:creationId xmlns:a16="http://schemas.microsoft.com/office/drawing/2014/main" id="{5A1EAC27-E844-44C5-A712-59954B8A22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96128" y="1489006"/>
            <a:ext cx="2857171" cy="2389635"/>
          </a:xfrm>
          <a:prstGeom prst="rect">
            <a:avLst/>
          </a:prstGeom>
        </p:spPr>
      </p:pic>
    </p:spTree>
    <p:extLst>
      <p:ext uri="{BB962C8B-B14F-4D97-AF65-F5344CB8AC3E}">
        <p14:creationId xmlns:p14="http://schemas.microsoft.com/office/powerpoint/2010/main" val="40552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1F568-3F64-4D22-BC81-188BB3D9E259}"/>
              </a:ext>
            </a:extLst>
          </p:cNvPr>
          <p:cNvSpPr>
            <a:spLocks noGrp="1"/>
          </p:cNvSpPr>
          <p:nvPr>
            <p:ph type="ctrTitle"/>
          </p:nvPr>
        </p:nvSpPr>
        <p:spPr/>
        <p:txBody>
          <a:bodyPr/>
          <a:lstStyle/>
          <a:p>
            <a:r>
              <a:rPr lang="de-DE" sz="6000" b="1" dirty="0">
                <a:latin typeface="+mn-lt"/>
              </a:rPr>
              <a:t>1. Grundbegriffe der Betreuung</a:t>
            </a:r>
            <a:endParaRPr lang="de-DE" dirty="0"/>
          </a:p>
        </p:txBody>
      </p:sp>
      <p:sp>
        <p:nvSpPr>
          <p:cNvPr id="3" name="Untertitel 2">
            <a:extLst>
              <a:ext uri="{FF2B5EF4-FFF2-40B4-BE49-F238E27FC236}">
                <a16:creationId xmlns:a16="http://schemas.microsoft.com/office/drawing/2014/main" id="{6270D4CD-9C99-45DF-987E-CA6DDC076509}"/>
              </a:ext>
            </a:extLst>
          </p:cNvPr>
          <p:cNvSpPr>
            <a:spLocks noGrp="1"/>
          </p:cNvSpPr>
          <p:nvPr>
            <p:ph type="subTitle" idx="1"/>
          </p:nvPr>
        </p:nvSpPr>
        <p:spPr/>
        <p:txBody>
          <a:bodyPr/>
          <a:lstStyle/>
          <a:p>
            <a:r>
              <a:rPr lang="de-DE" dirty="0">
                <a:solidFill>
                  <a:schemeClr val="accent6">
                    <a:lumMod val="75000"/>
                  </a:schemeClr>
                </a:solidFill>
              </a:rPr>
              <a:t>im BGB, der ZPO, dem </a:t>
            </a:r>
            <a:r>
              <a:rPr lang="de-DE" dirty="0" err="1">
                <a:solidFill>
                  <a:schemeClr val="accent6">
                    <a:lumMod val="75000"/>
                  </a:schemeClr>
                </a:solidFill>
              </a:rPr>
              <a:t>FamFG</a:t>
            </a:r>
            <a:r>
              <a:rPr lang="de-DE" dirty="0">
                <a:solidFill>
                  <a:schemeClr val="accent6">
                    <a:lumMod val="75000"/>
                  </a:schemeClr>
                </a:solidFill>
              </a:rPr>
              <a:t>, </a:t>
            </a:r>
          </a:p>
        </p:txBody>
      </p:sp>
    </p:spTree>
    <p:extLst>
      <p:ext uri="{BB962C8B-B14F-4D97-AF65-F5344CB8AC3E}">
        <p14:creationId xmlns:p14="http://schemas.microsoft.com/office/powerpoint/2010/main" val="37128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879698D-8998-4C91-B943-AF1AA652B462}"/>
              </a:ext>
            </a:extLst>
          </p:cNvPr>
          <p:cNvSpPr>
            <a:spLocks noGrp="1"/>
          </p:cNvSpPr>
          <p:nvPr>
            <p:ph idx="1"/>
          </p:nvPr>
        </p:nvSpPr>
        <p:spPr>
          <a:xfrm>
            <a:off x="838200" y="559179"/>
            <a:ext cx="10515600" cy="5739641"/>
          </a:xfrm>
        </p:spPr>
        <p:txBody>
          <a:bodyPr/>
          <a:lstStyle/>
          <a:p>
            <a:pPr marL="0" indent="0">
              <a:buNone/>
            </a:pPr>
            <a:r>
              <a:rPr lang="de-DE" dirty="0">
                <a:solidFill>
                  <a:schemeClr val="accent6">
                    <a:lumMod val="75000"/>
                  </a:schemeClr>
                </a:solidFill>
              </a:rPr>
              <a:t>Das Betreuungsverfahren ist ein Verfahren des </a:t>
            </a:r>
            <a:r>
              <a:rPr lang="de-DE" dirty="0" err="1">
                <a:solidFill>
                  <a:schemeClr val="accent6">
                    <a:lumMod val="75000"/>
                  </a:schemeClr>
                </a:solidFill>
              </a:rPr>
              <a:t>FamFG</a:t>
            </a:r>
            <a:r>
              <a:rPr lang="de-DE" dirty="0">
                <a:solidFill>
                  <a:schemeClr val="accent6">
                    <a:lumMod val="75000"/>
                  </a:schemeClr>
                </a:solidFill>
              </a:rPr>
              <a:t> und wir dort zu den Verfahren der freiwilligen Gerichtsbarkeit gezählt.</a:t>
            </a:r>
          </a:p>
          <a:p>
            <a:pPr marL="0" indent="0">
              <a:buNone/>
            </a:pPr>
            <a:br>
              <a:rPr lang="de-DE" dirty="0"/>
            </a:br>
            <a:r>
              <a:rPr lang="de-DE" dirty="0"/>
              <a:t>Vor Einführung des </a:t>
            </a:r>
            <a:r>
              <a:rPr lang="de-DE" dirty="0" err="1"/>
              <a:t>FamFG</a:t>
            </a:r>
            <a:r>
              <a:rPr lang="de-DE" dirty="0"/>
              <a:t> wurden die Familiensachen als Prozess nach der ZPO geführt.</a:t>
            </a:r>
            <a:br>
              <a:rPr lang="de-DE" dirty="0"/>
            </a:br>
            <a:r>
              <a:rPr lang="de-DE" dirty="0"/>
              <a:t>So war etwa die Scheidung ein streitiger Prozess der ZPO. </a:t>
            </a:r>
            <a:br>
              <a:rPr lang="de-DE" dirty="0"/>
            </a:br>
            <a:r>
              <a:rPr lang="de-DE" dirty="0"/>
              <a:t>Geschieden wurde durch Urteil. </a:t>
            </a:r>
          </a:p>
          <a:p>
            <a:pPr marL="0" indent="0">
              <a:buNone/>
            </a:pPr>
            <a:br>
              <a:rPr lang="de-DE" dirty="0"/>
            </a:br>
            <a:r>
              <a:rPr lang="de-DE" dirty="0"/>
              <a:t>Mit Inkrafttreten des </a:t>
            </a:r>
            <a:r>
              <a:rPr lang="de-DE" dirty="0" err="1"/>
              <a:t>FamFG</a:t>
            </a:r>
            <a:r>
              <a:rPr lang="de-DE" dirty="0"/>
              <a:t> haben sich auch die Begrifflichkeiten geändert. So wird nach dem </a:t>
            </a:r>
            <a:r>
              <a:rPr lang="de-DE" dirty="0" err="1"/>
              <a:t>FamFG</a:t>
            </a:r>
            <a:r>
              <a:rPr lang="de-DE" dirty="0"/>
              <a:t> nun einheitlich durch Beschluss entschieden, welcher einheitlich mit dem Rechtsmittel der Beschwerde anfechtbar ist.</a:t>
            </a:r>
            <a:br>
              <a:rPr lang="de-DE" dirty="0"/>
            </a:br>
            <a:br>
              <a:rPr lang="de-DE" dirty="0"/>
            </a:br>
            <a:endParaRPr lang="de-DE" dirty="0"/>
          </a:p>
        </p:txBody>
      </p:sp>
    </p:spTree>
    <p:extLst>
      <p:ext uri="{BB962C8B-B14F-4D97-AF65-F5344CB8AC3E}">
        <p14:creationId xmlns:p14="http://schemas.microsoft.com/office/powerpoint/2010/main" val="167341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554086" y="1898184"/>
            <a:ext cx="9083827" cy="2688569"/>
          </a:xfrm>
          <a:prstGeom prst="rect">
            <a:avLst/>
          </a:prstGeom>
        </p:spPr>
      </p:pic>
      <p:sp>
        <p:nvSpPr>
          <p:cNvPr id="5" name="Rechteck 4"/>
          <p:cNvSpPr/>
          <p:nvPr/>
        </p:nvSpPr>
        <p:spPr>
          <a:xfrm>
            <a:off x="1427736" y="1088896"/>
            <a:ext cx="4817281" cy="4247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Bsp. Für veränderte Begrifflichkeiten:</a:t>
            </a:r>
          </a:p>
        </p:txBody>
      </p:sp>
    </p:spTree>
    <p:extLst>
      <p:ext uri="{BB962C8B-B14F-4D97-AF65-F5344CB8AC3E}">
        <p14:creationId xmlns:p14="http://schemas.microsoft.com/office/powerpoint/2010/main" val="317116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834DD5-2462-4ED2-862E-6CFE6D1CAA96}"/>
              </a:ext>
            </a:extLst>
          </p:cNvPr>
          <p:cNvSpPr>
            <a:spLocks noGrp="1"/>
          </p:cNvSpPr>
          <p:nvPr>
            <p:ph idx="1"/>
          </p:nvPr>
        </p:nvSpPr>
        <p:spPr>
          <a:xfrm>
            <a:off x="838200" y="357809"/>
            <a:ext cx="10515600" cy="5819154"/>
          </a:xfrm>
        </p:spPr>
        <p:txBody>
          <a:bodyPr>
            <a:normAutofit fontScale="92500" lnSpcReduction="10000"/>
          </a:bodyPr>
          <a:lstStyle/>
          <a:p>
            <a:pPr marL="0" indent="0" algn="l" rtl="0" eaLnBrk="1" fontAlgn="t" latinLnBrk="0" hangingPunct="1">
              <a:spcBef>
                <a:spcPts val="0"/>
              </a:spcBef>
              <a:spcAft>
                <a:spcPts val="0"/>
              </a:spcAft>
              <a:buNone/>
            </a:pPr>
            <a:endParaRPr lang="de-DE" dirty="0"/>
          </a:p>
          <a:p>
            <a:pPr marL="0" indent="0" algn="l" rtl="0" eaLnBrk="1" fontAlgn="t" latinLnBrk="0" hangingPunct="1">
              <a:spcBef>
                <a:spcPts val="0"/>
              </a:spcBef>
              <a:spcAft>
                <a:spcPts val="0"/>
              </a:spcAft>
              <a:buNone/>
            </a:pPr>
            <a:endParaRPr lang="de-DE" dirty="0"/>
          </a:p>
          <a:p>
            <a:pPr marL="0" indent="0" algn="l" rtl="0" eaLnBrk="1" fontAlgn="t" latinLnBrk="0" hangingPunct="1">
              <a:spcBef>
                <a:spcPts val="0"/>
              </a:spcBef>
              <a:spcAft>
                <a:spcPts val="0"/>
              </a:spcAft>
              <a:buNone/>
            </a:pPr>
            <a:endParaRPr lang="de-DE" dirty="0"/>
          </a:p>
          <a:p>
            <a:pPr marL="0" indent="0" fontAlgn="t">
              <a:spcBef>
                <a:spcPts val="0"/>
              </a:spcBef>
              <a:buNone/>
            </a:pPr>
            <a:r>
              <a:rPr lang="de-DE" dirty="0"/>
              <a:t>Im Betreuungsverfahren wird derjenige, für den ein Betreuer bestellt werden soll </a:t>
            </a:r>
            <a:r>
              <a:rPr lang="de-DE" dirty="0">
                <a:solidFill>
                  <a:schemeClr val="accent6">
                    <a:lumMod val="75000"/>
                  </a:schemeClr>
                </a:solidFill>
              </a:rPr>
              <a:t>„Betroffener“ </a:t>
            </a:r>
            <a:r>
              <a:rPr lang="de-DE" dirty="0"/>
              <a:t>genannt.</a:t>
            </a:r>
            <a:br>
              <a:rPr lang="de-DE" dirty="0"/>
            </a:br>
            <a:endParaRPr lang="de-DE" dirty="0"/>
          </a:p>
          <a:p>
            <a:pPr marL="0" indent="0" fontAlgn="t">
              <a:spcBef>
                <a:spcPts val="0"/>
              </a:spcBef>
              <a:buNone/>
            </a:pPr>
            <a:br>
              <a:rPr lang="de-DE" dirty="0"/>
            </a:br>
            <a:r>
              <a:rPr lang="de-DE" dirty="0"/>
              <a:t>Der rechtliche Betreuer wird gemeinhin als </a:t>
            </a:r>
            <a:r>
              <a:rPr lang="de-DE" dirty="0">
                <a:solidFill>
                  <a:schemeClr val="accent6">
                    <a:lumMod val="75000"/>
                  </a:schemeClr>
                </a:solidFill>
              </a:rPr>
              <a:t>„Betreuer“ </a:t>
            </a:r>
            <a:r>
              <a:rPr lang="de-DE" dirty="0"/>
              <a:t>bezeichnet. </a:t>
            </a:r>
            <a:br>
              <a:rPr lang="de-DE" dirty="0"/>
            </a:br>
            <a:r>
              <a:rPr lang="de-DE" dirty="0"/>
              <a:t>Bezüglich der weiteren Beteiligten im Verfahren gelten die üblichen Begriffe des </a:t>
            </a:r>
            <a:r>
              <a:rPr lang="de-DE" dirty="0" err="1"/>
              <a:t>FamFG</a:t>
            </a:r>
            <a:r>
              <a:rPr lang="de-DE" dirty="0"/>
              <a:t>.</a:t>
            </a:r>
          </a:p>
          <a:p>
            <a:pPr marL="0" indent="0" fontAlgn="t">
              <a:spcBef>
                <a:spcPts val="0"/>
              </a:spcBef>
              <a:buNone/>
            </a:pPr>
            <a:br>
              <a:rPr lang="de-DE" dirty="0"/>
            </a:br>
            <a:br>
              <a:rPr lang="de-DE" dirty="0"/>
            </a:br>
            <a:r>
              <a:rPr lang="de-DE" dirty="0"/>
              <a:t>Neben den Familiensachen regelt das </a:t>
            </a:r>
            <a:r>
              <a:rPr lang="de-DE" dirty="0" err="1"/>
              <a:t>FamFG</a:t>
            </a:r>
            <a:r>
              <a:rPr lang="de-DE" dirty="0"/>
              <a:t> auch die anderen Verfahren der freiwilligen Gerichtsbarkeit. </a:t>
            </a:r>
          </a:p>
          <a:p>
            <a:pPr marL="0" indent="0" fontAlgn="t">
              <a:spcBef>
                <a:spcPts val="0"/>
              </a:spcBef>
              <a:buNone/>
            </a:pPr>
            <a:br>
              <a:rPr lang="de-DE" dirty="0"/>
            </a:br>
            <a:br>
              <a:rPr lang="de-DE" dirty="0"/>
            </a:br>
            <a:r>
              <a:rPr lang="de-DE" dirty="0"/>
              <a:t>Dazu gehört das Betreuungsverfahren und die Unterbringung.</a:t>
            </a:r>
            <a:br>
              <a:rPr lang="de-DE" dirty="0"/>
            </a:br>
            <a:br>
              <a:rPr lang="de-DE" dirty="0"/>
            </a:br>
            <a:br>
              <a:rPr lang="de-DE" dirty="0"/>
            </a:br>
            <a:endParaRPr lang="de-DE" dirty="0"/>
          </a:p>
        </p:txBody>
      </p:sp>
    </p:spTree>
    <p:extLst>
      <p:ext uri="{BB962C8B-B14F-4D97-AF65-F5344CB8AC3E}">
        <p14:creationId xmlns:p14="http://schemas.microsoft.com/office/powerpoint/2010/main" val="10463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1F568-3F64-4D22-BC81-188BB3D9E259}"/>
              </a:ext>
            </a:extLst>
          </p:cNvPr>
          <p:cNvSpPr>
            <a:spLocks noGrp="1"/>
          </p:cNvSpPr>
          <p:nvPr>
            <p:ph type="ctrTitle"/>
          </p:nvPr>
        </p:nvSpPr>
        <p:spPr/>
        <p:txBody>
          <a:bodyPr/>
          <a:lstStyle/>
          <a:p>
            <a:r>
              <a:rPr lang="de-DE" sz="6000" b="1" dirty="0">
                <a:latin typeface="+mn-lt"/>
              </a:rPr>
              <a:t>1.1. Grundbegriffe 4. Buch </a:t>
            </a:r>
            <a:r>
              <a:rPr lang="de-DE" dirty="0"/>
              <a:t>des BGB</a:t>
            </a:r>
          </a:p>
        </p:txBody>
      </p:sp>
    </p:spTree>
    <p:extLst>
      <p:ext uri="{BB962C8B-B14F-4D97-AF65-F5344CB8AC3E}">
        <p14:creationId xmlns:p14="http://schemas.microsoft.com/office/powerpoint/2010/main" val="9916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59170" y="2177684"/>
            <a:ext cx="9144000" cy="1655762"/>
          </a:xfrm>
        </p:spPr>
        <p:txBody>
          <a:bodyPr/>
          <a:lstStyle/>
          <a:p>
            <a:r>
              <a:rPr lang="de-DE" sz="2800" b="1" i="1" dirty="0"/>
              <a:t>Zur Erinnerung! Das bürgerliche Gesetzbuch ist unterteilt </a:t>
            </a:r>
            <a:br>
              <a:rPr lang="de-DE" sz="2800" b="1" i="1" dirty="0"/>
            </a:br>
            <a:r>
              <a:rPr lang="de-DE" sz="2800" b="1" i="1" dirty="0"/>
              <a:t>in 5 Bücher!</a:t>
            </a:r>
          </a:p>
          <a:p>
            <a:endParaRPr lang="de-DE" dirty="0"/>
          </a:p>
          <a:p>
            <a:endParaRPr lang="de-DE" dirty="0"/>
          </a:p>
          <a:p>
            <a:endParaRPr lang="de-DE" dirty="0"/>
          </a:p>
        </p:txBody>
      </p:sp>
    </p:spTree>
    <p:extLst>
      <p:ext uri="{BB962C8B-B14F-4D97-AF65-F5344CB8AC3E}">
        <p14:creationId xmlns:p14="http://schemas.microsoft.com/office/powerpoint/2010/main" val="26027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03621-7C6A-4D5C-B8E0-472A3F5AAC98}"/>
              </a:ext>
            </a:extLst>
          </p:cNvPr>
          <p:cNvSpPr>
            <a:spLocks noGrp="1"/>
          </p:cNvSpPr>
          <p:nvPr>
            <p:ph type="title"/>
          </p:nvPr>
        </p:nvSpPr>
        <p:spPr>
          <a:xfrm>
            <a:off x="800100" y="591723"/>
            <a:ext cx="10515600" cy="652878"/>
          </a:xfrm>
        </p:spPr>
        <p:txBody>
          <a:bodyPr>
            <a:noAutofit/>
          </a:bodyPr>
          <a:lstStyle/>
          <a:p>
            <a:r>
              <a:rPr lang="de-DE" sz="2400" b="1" i="0" dirty="0">
                <a:solidFill>
                  <a:srgbClr val="202124"/>
                </a:solidFill>
                <a:effectLst/>
                <a:latin typeface="+mn-lt"/>
              </a:rPr>
              <a:t>Das Bürgerliche Gesetzbuch (BGB) ist in 5 Bücher gegliedert, die allgemeine und besondere Regelungen beinhalten</a:t>
            </a:r>
            <a:endParaRPr lang="de-DE" sz="2400" b="1" dirty="0">
              <a:latin typeface="+mn-lt"/>
            </a:endParaRPr>
          </a:p>
        </p:txBody>
      </p:sp>
      <p:graphicFrame>
        <p:nvGraphicFramePr>
          <p:cNvPr id="7" name="Tabelle 7">
            <a:extLst>
              <a:ext uri="{FF2B5EF4-FFF2-40B4-BE49-F238E27FC236}">
                <a16:creationId xmlns:a16="http://schemas.microsoft.com/office/drawing/2014/main" id="{6A688634-65A2-456A-ABCC-5B3DCAF77122}"/>
              </a:ext>
            </a:extLst>
          </p:cNvPr>
          <p:cNvGraphicFramePr>
            <a:graphicFrameLocks noGrp="1"/>
          </p:cNvGraphicFramePr>
          <p:nvPr>
            <p:ph idx="1"/>
          </p:nvPr>
        </p:nvGraphicFramePr>
        <p:xfrm>
          <a:off x="876300" y="1498600"/>
          <a:ext cx="10439400" cy="4305290"/>
        </p:xfrm>
        <a:graphic>
          <a:graphicData uri="http://schemas.openxmlformats.org/drawingml/2006/table">
            <a:tbl>
              <a:tblPr firstRow="1" bandRow="1">
                <a:tableStyleId>{073A0DAA-6AF3-43AB-8588-CEC1D06C72B9}</a:tableStyleId>
              </a:tblPr>
              <a:tblGrid>
                <a:gridCol w="2087880">
                  <a:extLst>
                    <a:ext uri="{9D8B030D-6E8A-4147-A177-3AD203B41FA5}">
                      <a16:colId xmlns:a16="http://schemas.microsoft.com/office/drawing/2014/main" val="2321406382"/>
                    </a:ext>
                  </a:extLst>
                </a:gridCol>
                <a:gridCol w="2065020">
                  <a:extLst>
                    <a:ext uri="{9D8B030D-6E8A-4147-A177-3AD203B41FA5}">
                      <a16:colId xmlns:a16="http://schemas.microsoft.com/office/drawing/2014/main" val="77360505"/>
                    </a:ext>
                  </a:extLst>
                </a:gridCol>
                <a:gridCol w="2110740">
                  <a:extLst>
                    <a:ext uri="{9D8B030D-6E8A-4147-A177-3AD203B41FA5}">
                      <a16:colId xmlns:a16="http://schemas.microsoft.com/office/drawing/2014/main" val="422098464"/>
                    </a:ext>
                  </a:extLst>
                </a:gridCol>
                <a:gridCol w="2087880">
                  <a:extLst>
                    <a:ext uri="{9D8B030D-6E8A-4147-A177-3AD203B41FA5}">
                      <a16:colId xmlns:a16="http://schemas.microsoft.com/office/drawing/2014/main" val="2769829070"/>
                    </a:ext>
                  </a:extLst>
                </a:gridCol>
                <a:gridCol w="2087880">
                  <a:extLst>
                    <a:ext uri="{9D8B030D-6E8A-4147-A177-3AD203B41FA5}">
                      <a16:colId xmlns:a16="http://schemas.microsoft.com/office/drawing/2014/main" val="3381489562"/>
                    </a:ext>
                  </a:extLst>
                </a:gridCol>
              </a:tblGrid>
              <a:tr h="1155700">
                <a:tc>
                  <a:txBody>
                    <a:bodyPr/>
                    <a:lstStyle/>
                    <a:p>
                      <a:pPr algn="l"/>
                      <a:r>
                        <a:rPr lang="de-DE" b="0" i="0" dirty="0">
                          <a:solidFill>
                            <a:schemeClr val="tx1"/>
                          </a:solidFill>
                          <a:effectLst/>
                          <a:latin typeface="+mn-lt"/>
                        </a:rPr>
                        <a:t>Allgemeiner Teil</a:t>
                      </a:r>
                      <a:br>
                        <a:rPr lang="de-DE" b="0" i="0" dirty="0">
                          <a:solidFill>
                            <a:schemeClr val="tx1"/>
                          </a:solidFill>
                          <a:effectLst/>
                          <a:latin typeface="+mn-lt"/>
                        </a:rPr>
                      </a:br>
                      <a:r>
                        <a:rPr lang="de-DE" b="0" i="0" dirty="0">
                          <a:solidFill>
                            <a:schemeClr val="tx1"/>
                          </a:solidFill>
                          <a:effectLst/>
                          <a:latin typeface="+mn-lt"/>
                        </a:rPr>
                        <a:t> (§§ 1-240 </a:t>
                      </a:r>
                      <a:r>
                        <a:rPr lang="de-DE" b="0" i="0" baseline="0" dirty="0">
                          <a:solidFill>
                            <a:schemeClr val="tx1"/>
                          </a:solidFill>
                          <a:effectLst/>
                          <a:latin typeface="+mn-lt"/>
                        </a:rPr>
                        <a:t>BGB</a:t>
                      </a:r>
                      <a:r>
                        <a:rPr lang="de-DE" b="0" i="0" dirty="0">
                          <a:solidFill>
                            <a:schemeClr val="tx1"/>
                          </a:solidFill>
                          <a:effectLst/>
                          <a:latin typeface="+mn-lt"/>
                        </a:rPr>
                        <a:t>)</a:t>
                      </a:r>
                    </a:p>
                    <a:p>
                      <a:endParaRPr lang="de-DE" b="0"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b="0" i="0" dirty="0">
                          <a:solidFill>
                            <a:schemeClr val="tx1"/>
                          </a:solidFill>
                        </a:rPr>
                        <a:t>Recht der </a:t>
                      </a:r>
                      <a:r>
                        <a:rPr lang="de-DE" b="0" i="0" u="sng" dirty="0">
                          <a:solidFill>
                            <a:schemeClr val="tx1"/>
                          </a:solidFill>
                        </a:rPr>
                        <a:t>Schuldverhältnisse</a:t>
                      </a:r>
                      <a:br>
                        <a:rPr lang="de-DE" b="0" i="0" dirty="0">
                          <a:solidFill>
                            <a:schemeClr val="tx1"/>
                          </a:solidFill>
                        </a:rPr>
                      </a:br>
                      <a:r>
                        <a:rPr lang="de-DE" b="0" i="0" dirty="0">
                          <a:solidFill>
                            <a:schemeClr val="tx1"/>
                          </a:solidFill>
                        </a:rPr>
                        <a:t>(§§ 241-853 BGB)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de-DE" b="0" i="0" u="sng" dirty="0">
                          <a:solidFill>
                            <a:srgbClr val="434955"/>
                          </a:solidFill>
                          <a:effectLst/>
                          <a:latin typeface="+mn-lt"/>
                        </a:rPr>
                        <a:t>Sachrecht </a:t>
                      </a:r>
                      <a:br>
                        <a:rPr lang="de-DE" b="0" i="0" dirty="0">
                          <a:solidFill>
                            <a:srgbClr val="434955"/>
                          </a:solidFill>
                          <a:effectLst/>
                          <a:latin typeface="+mn-lt"/>
                        </a:rPr>
                      </a:br>
                      <a:r>
                        <a:rPr lang="de-DE" b="0" i="0" dirty="0">
                          <a:solidFill>
                            <a:srgbClr val="434955"/>
                          </a:solidFill>
                          <a:effectLst/>
                          <a:latin typeface="+mn-lt"/>
                        </a:rPr>
                        <a:t>(§§ 854-1296 BGB)</a:t>
                      </a:r>
                    </a:p>
                    <a:p>
                      <a:r>
                        <a:rPr lang="de-DE"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de-DE" u="sng" dirty="0">
                          <a:solidFill>
                            <a:schemeClr val="accent6">
                              <a:lumMod val="75000"/>
                            </a:schemeClr>
                          </a:solidFill>
                        </a:rPr>
                        <a:t>Familienrecht</a:t>
                      </a:r>
                      <a:br>
                        <a:rPr lang="de-DE" dirty="0">
                          <a:solidFill>
                            <a:schemeClr val="tx1"/>
                          </a:solidFill>
                        </a:rPr>
                      </a:br>
                      <a:r>
                        <a:rPr lang="de-DE" dirty="0">
                          <a:solidFill>
                            <a:schemeClr val="accent6">
                              <a:lumMod val="75000"/>
                            </a:schemeClr>
                          </a:solidFill>
                        </a:rPr>
                        <a:t>(§§ 1297-1924 BGB)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b="0" u="sng" dirty="0">
                          <a:solidFill>
                            <a:schemeClr val="tx1"/>
                          </a:solidFill>
                        </a:rPr>
                        <a:t>Erbrecht</a:t>
                      </a:r>
                      <a:br>
                        <a:rPr lang="de-DE" b="0" dirty="0">
                          <a:solidFill>
                            <a:schemeClr val="tx1"/>
                          </a:solidFill>
                        </a:rPr>
                      </a:br>
                      <a:r>
                        <a:rPr lang="de-DE" b="0" dirty="0">
                          <a:solidFill>
                            <a:schemeClr val="tx1"/>
                          </a:solidFill>
                        </a:rPr>
                        <a:t>(§§ 1925-2385 BGB)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4980665"/>
                  </a:ext>
                </a:extLst>
              </a:tr>
              <a:tr h="3149590">
                <a:tc>
                  <a:txBody>
                    <a:bodyPr/>
                    <a:lstStyle/>
                    <a:p>
                      <a:pPr algn="l"/>
                      <a:r>
                        <a:rPr lang="de-DE" sz="1800" b="0" i="0" kern="1200" dirty="0">
                          <a:solidFill>
                            <a:schemeClr val="dk1"/>
                          </a:solidFill>
                          <a:effectLst/>
                          <a:latin typeface="+mn-lt"/>
                          <a:ea typeface="+mn-ea"/>
                          <a:cs typeface="+mn-cs"/>
                        </a:rPr>
                        <a:t>enthält die wesentlichen Grundregeln, allg. Vorschriften die für das gesamte bürgerliche Recht gelten und ist somit das Fundament der übrigen 4 Teile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i="0" kern="1200" dirty="0">
                          <a:solidFill>
                            <a:schemeClr val="dk1"/>
                          </a:solidFill>
                          <a:effectLst/>
                          <a:latin typeface="+mn-lt"/>
                          <a:ea typeface="+mn-ea"/>
                          <a:cs typeface="+mn-cs"/>
                        </a:rPr>
                        <a:t>bei dem Recht der Schuldverhältnisse geht es um die</a:t>
                      </a:r>
                      <a:r>
                        <a:rPr lang="de-DE" sz="1800" b="0" i="0" kern="1200" dirty="0">
                          <a:solidFill>
                            <a:schemeClr val="tx1"/>
                          </a:solidFill>
                          <a:effectLst/>
                          <a:latin typeface="+mn-lt"/>
                          <a:ea typeface="+mn-ea"/>
                          <a:cs typeface="+mn-cs"/>
                        </a:rPr>
                        <a:t> </a:t>
                      </a:r>
                      <a:r>
                        <a:rPr lang="de-DE" sz="1800" b="0" i="0" u="none" strike="noStrike"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rechtliche Beziehung zwischen mehreren Vertragsparteien</a:t>
                      </a:r>
                      <a:r>
                        <a:rPr lang="de-DE" sz="1800" b="0" i="0" kern="1200" dirty="0">
                          <a:solidFill>
                            <a:schemeClr val="tx1"/>
                          </a:solidFill>
                          <a:effectLst/>
                          <a:latin typeface="+mn-lt"/>
                          <a:ea typeface="+mn-ea"/>
                          <a:cs typeface="+mn-cs"/>
                        </a:rPr>
                        <a:t>, </a:t>
                      </a:r>
                      <a:r>
                        <a:rPr lang="de-DE" sz="1800" b="0" i="0" kern="1200" dirty="0">
                          <a:solidFill>
                            <a:schemeClr val="dk1"/>
                          </a:solidFill>
                          <a:effectLst/>
                          <a:latin typeface="+mn-lt"/>
                          <a:ea typeface="+mn-ea"/>
                          <a:cs typeface="+mn-cs"/>
                        </a:rPr>
                        <a:t>die verpflichtende Verträge abgeschlossen haben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i="0" kern="1200" dirty="0">
                          <a:solidFill>
                            <a:schemeClr val="dk1"/>
                          </a:solidFill>
                          <a:effectLst/>
                          <a:latin typeface="+mn-lt"/>
                          <a:ea typeface="+mn-ea"/>
                          <a:cs typeface="+mn-cs"/>
                        </a:rPr>
                        <a:t>hier geht es in erster Linie um das </a:t>
                      </a:r>
                      <a:r>
                        <a:rPr lang="de-DE" sz="1800" b="0" i="0" u="sng" kern="1200" dirty="0">
                          <a:solidFill>
                            <a:schemeClr val="accent1"/>
                          </a:solidFill>
                          <a:effectLst/>
                          <a:latin typeface="+mn-lt"/>
                          <a:ea typeface="+mn-ea"/>
                          <a:cs typeface="+mn-cs"/>
                        </a:rPr>
                        <a:t>Verhältnis von Personen zu Gegenständen ihres Privatvermögens</a:t>
                      </a:r>
                      <a:r>
                        <a:rPr lang="de-DE" sz="1800" b="0" i="0" kern="1200" dirty="0">
                          <a:solidFill>
                            <a:schemeClr val="accent1"/>
                          </a:solidFill>
                          <a:effectLst/>
                          <a:latin typeface="+mn-lt"/>
                          <a:ea typeface="+mn-ea"/>
                          <a:cs typeface="+mn-cs"/>
                        </a:rPr>
                        <a:t>, </a:t>
                      </a:r>
                      <a:r>
                        <a:rPr lang="de-DE" sz="1800" b="0" i="0" kern="1200" dirty="0">
                          <a:solidFill>
                            <a:schemeClr val="dk1"/>
                          </a:solidFill>
                          <a:effectLst/>
                          <a:latin typeface="+mn-lt"/>
                          <a:ea typeface="+mn-ea"/>
                          <a:cs typeface="+mn-cs"/>
                        </a:rPr>
                        <a:t>insbesondere die Eigentums – und Besitzverhältnisse</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i="0" kern="1200" dirty="0">
                          <a:solidFill>
                            <a:schemeClr val="accent6">
                              <a:lumMod val="75000"/>
                            </a:schemeClr>
                          </a:solidFill>
                          <a:effectLst/>
                          <a:latin typeface="+mn-lt"/>
                          <a:ea typeface="+mn-ea"/>
                          <a:cs typeface="+mn-cs"/>
                        </a:rPr>
                        <a:t>Das Familienrecht regelt die </a:t>
                      </a:r>
                      <a:r>
                        <a:rPr lang="de-DE" sz="1800" b="1" i="0" u="sng" kern="1200" dirty="0">
                          <a:solidFill>
                            <a:schemeClr val="accent6">
                              <a:lumMod val="75000"/>
                            </a:schemeClr>
                          </a:solidFill>
                          <a:effectLst/>
                          <a:latin typeface="+mn-lt"/>
                          <a:ea typeface="+mn-ea"/>
                          <a:cs typeface="+mn-cs"/>
                        </a:rPr>
                        <a:t>rechtlichen Verhältnisse, die Personen aufgrund von familiären Beziehungen und Ehebindungen zueinander haben.</a:t>
                      </a:r>
                      <a:endParaRPr lang="de-DE" b="1" u="sng"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i="0" kern="1200" dirty="0">
                          <a:solidFill>
                            <a:schemeClr val="dk1"/>
                          </a:solidFill>
                          <a:effectLst/>
                          <a:latin typeface="+mn-lt"/>
                          <a:ea typeface="+mn-ea"/>
                          <a:cs typeface="+mn-cs"/>
                        </a:rPr>
                        <a:t>Hier geht es um die </a:t>
                      </a:r>
                      <a:r>
                        <a:rPr lang="de-DE" sz="1800" b="0" i="0" u="sng" kern="1200" dirty="0">
                          <a:solidFill>
                            <a:schemeClr val="accent1">
                              <a:lumMod val="75000"/>
                            </a:schemeClr>
                          </a:solidFill>
                          <a:effectLst/>
                          <a:latin typeface="+mn-lt"/>
                          <a:ea typeface="+mn-ea"/>
                          <a:cs typeface="+mn-cs"/>
                        </a:rPr>
                        <a:t>Vermögensverhältnisse nach dem Tod </a:t>
                      </a:r>
                      <a:r>
                        <a:rPr lang="de-DE" sz="1800" b="0" i="0" kern="1200" dirty="0">
                          <a:solidFill>
                            <a:schemeClr val="dk1"/>
                          </a:solidFill>
                          <a:effectLst/>
                          <a:latin typeface="+mn-lt"/>
                          <a:ea typeface="+mn-ea"/>
                          <a:cs typeface="+mn-cs"/>
                        </a:rPr>
                        <a:t>einer Person. Hier finden sich umfangreiche Regelungen zu Erben, dem Testament usw.</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361194"/>
                  </a:ext>
                </a:extLst>
              </a:tr>
            </a:tbl>
          </a:graphicData>
        </a:graphic>
      </p:graphicFrame>
    </p:spTree>
    <p:extLst>
      <p:ext uri="{BB962C8B-B14F-4D97-AF65-F5344CB8AC3E}">
        <p14:creationId xmlns:p14="http://schemas.microsoft.com/office/powerpoint/2010/main" val="14565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B5EB1-D269-4857-9581-DB0B44E6BBA3}"/>
              </a:ext>
            </a:extLst>
          </p:cNvPr>
          <p:cNvSpPr>
            <a:spLocks noGrp="1"/>
          </p:cNvSpPr>
          <p:nvPr>
            <p:ph type="title"/>
          </p:nvPr>
        </p:nvSpPr>
        <p:spPr>
          <a:xfrm>
            <a:off x="838200" y="600891"/>
            <a:ext cx="10515600" cy="692332"/>
          </a:xfrm>
        </p:spPr>
        <p:txBody>
          <a:bodyPr>
            <a:normAutofit/>
          </a:bodyPr>
          <a:lstStyle/>
          <a:p>
            <a:r>
              <a:rPr lang="de-DE" sz="3600" b="1" dirty="0"/>
              <a:t>Das 4. Buch des BGB / Familienrecht</a:t>
            </a:r>
          </a:p>
        </p:txBody>
      </p:sp>
      <p:graphicFrame>
        <p:nvGraphicFramePr>
          <p:cNvPr id="4" name="Tabelle 4">
            <a:extLst>
              <a:ext uri="{FF2B5EF4-FFF2-40B4-BE49-F238E27FC236}">
                <a16:creationId xmlns:a16="http://schemas.microsoft.com/office/drawing/2014/main" id="{BDDDCA4F-BF27-4A70-A3E3-AC3C6C271052}"/>
              </a:ext>
            </a:extLst>
          </p:cNvPr>
          <p:cNvGraphicFramePr>
            <a:graphicFrameLocks noGrp="1"/>
          </p:cNvGraphicFramePr>
          <p:nvPr>
            <p:ph idx="1"/>
          </p:nvPr>
        </p:nvGraphicFramePr>
        <p:xfrm>
          <a:off x="838200" y="1825625"/>
          <a:ext cx="10515597" cy="215760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028995447"/>
                    </a:ext>
                  </a:extLst>
                </a:gridCol>
                <a:gridCol w="3505199">
                  <a:extLst>
                    <a:ext uri="{9D8B030D-6E8A-4147-A177-3AD203B41FA5}">
                      <a16:colId xmlns:a16="http://schemas.microsoft.com/office/drawing/2014/main" val="3295772568"/>
                    </a:ext>
                  </a:extLst>
                </a:gridCol>
                <a:gridCol w="3505199">
                  <a:extLst>
                    <a:ext uri="{9D8B030D-6E8A-4147-A177-3AD203B41FA5}">
                      <a16:colId xmlns:a16="http://schemas.microsoft.com/office/drawing/2014/main" val="2115602829"/>
                    </a:ext>
                  </a:extLst>
                </a:gridCol>
              </a:tblGrid>
              <a:tr h="310586">
                <a:tc>
                  <a:txBody>
                    <a:bodyPr/>
                    <a:lstStyle/>
                    <a:p>
                      <a:r>
                        <a:rPr lang="de-DE" dirty="0">
                          <a:solidFill>
                            <a:schemeClr val="tx1"/>
                          </a:solidFill>
                        </a:rPr>
                        <a:t>Abschnitt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dirty="0">
                          <a:solidFill>
                            <a:schemeClr val="tx1"/>
                          </a:solidFill>
                        </a:rPr>
                        <a:t>Abschnitt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dirty="0">
                          <a:solidFill>
                            <a:schemeClr val="tx1"/>
                          </a:solidFill>
                        </a:rPr>
                        <a:t>Abschnitt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6783349"/>
                  </a:ext>
                </a:extLst>
              </a:tr>
              <a:tr h="179184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schemeClr val="tx1"/>
                          </a:solidFill>
                        </a:rPr>
                        <a:t>bürgerliche Ehe </a:t>
                      </a:r>
                      <a:r>
                        <a:rPr lang="de-DE" sz="1800" b="0" i="0" kern="1200" dirty="0">
                          <a:solidFill>
                            <a:schemeClr val="dk1"/>
                          </a:solidFill>
                          <a:effectLst/>
                          <a:latin typeface="+mn-lt"/>
                          <a:ea typeface="+mn-ea"/>
                          <a:cs typeface="+mn-cs"/>
                        </a:rPr>
                        <a:t>(§§ </a:t>
                      </a:r>
                      <a:r>
                        <a:rPr lang="de-DE" sz="1800" b="0" i="0" u="none" strike="noStrike" kern="1200" dirty="0">
                          <a:solidFill>
                            <a:schemeClr val="tx1"/>
                          </a:solidFill>
                          <a:effectLst/>
                          <a:latin typeface="+mn-lt"/>
                          <a:ea typeface="+mn-ea"/>
                          <a:cs typeface="+mn-cs"/>
                        </a:rPr>
                        <a:t>1297</a:t>
                      </a:r>
                      <a:r>
                        <a:rPr lang="de-DE" sz="1800" b="0" i="0" kern="1200" dirty="0">
                          <a:solidFill>
                            <a:schemeClr val="tx1"/>
                          </a:solidFill>
                          <a:effectLst/>
                          <a:latin typeface="+mn-lt"/>
                          <a:ea typeface="+mn-ea"/>
                          <a:cs typeface="+mn-cs"/>
                        </a:rPr>
                        <a:t> - </a:t>
                      </a:r>
                      <a:r>
                        <a:rPr lang="de-DE" sz="1800" b="0" i="0" u="none" strike="noStrike" kern="1200" dirty="0">
                          <a:solidFill>
                            <a:schemeClr val="tx1"/>
                          </a:solidFill>
                          <a:effectLst/>
                          <a:latin typeface="+mn-lt"/>
                          <a:ea typeface="+mn-ea"/>
                          <a:cs typeface="+mn-cs"/>
                        </a:rPr>
                        <a:t>1588)</a:t>
                      </a:r>
                      <a:endParaRPr lang="de-DE" dirty="0">
                        <a:solidFill>
                          <a:schemeClr val="tx1"/>
                        </a:solidFill>
                      </a:endParaRPr>
                    </a:p>
                    <a:p>
                      <a:pPr marL="0" indent="0">
                        <a:buFont typeface="Arial" panose="020B0604020202020204" pitchFamily="34" charset="0"/>
                        <a:buNone/>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de-DE" dirty="0">
                        <a:solidFill>
                          <a:schemeClr val="tx1"/>
                        </a:solidFill>
                      </a:endParaRPr>
                    </a:p>
                    <a:p>
                      <a:pPr marL="285750" indent="-285750">
                        <a:buFont typeface="Arial" panose="020B0604020202020204" pitchFamily="34" charset="0"/>
                        <a:buChar char="•"/>
                      </a:pPr>
                      <a:r>
                        <a:rPr lang="de-DE" dirty="0">
                          <a:solidFill>
                            <a:schemeClr val="tx1"/>
                          </a:solidFill>
                        </a:rPr>
                        <a:t>Verwandtschaft </a:t>
                      </a:r>
                      <a:r>
                        <a:rPr lang="de-DE" sz="1800" b="0" i="0" kern="1200" dirty="0">
                          <a:solidFill>
                            <a:schemeClr val="tx1"/>
                          </a:solidFill>
                          <a:effectLst/>
                          <a:latin typeface="+mn-lt"/>
                          <a:ea typeface="+mn-ea"/>
                          <a:cs typeface="+mn-cs"/>
                        </a:rPr>
                        <a:t>(§§</a:t>
                      </a:r>
                      <a:r>
                        <a:rPr lang="de-DE" sz="1800" b="0" i="0" kern="1200" dirty="0">
                          <a:solidFill>
                            <a:schemeClr val="dk1"/>
                          </a:solidFill>
                          <a:effectLst/>
                          <a:latin typeface="+mn-lt"/>
                          <a:ea typeface="+mn-ea"/>
                          <a:cs typeface="+mn-cs"/>
                        </a:rPr>
                        <a:t> </a:t>
                      </a:r>
                      <a:r>
                        <a:rPr lang="de-DE" sz="1800" b="0" i="0" u="none" strike="noStrike" kern="1200" dirty="0">
                          <a:solidFill>
                            <a:schemeClr val="tx1"/>
                          </a:solidFill>
                          <a:effectLst/>
                          <a:latin typeface="+mn-lt"/>
                          <a:ea typeface="+mn-ea"/>
                          <a:cs typeface="+mn-cs"/>
                        </a:rPr>
                        <a:t>1589</a:t>
                      </a:r>
                      <a:r>
                        <a:rPr lang="de-DE" sz="1800" b="0" i="0" kern="1200" dirty="0">
                          <a:solidFill>
                            <a:schemeClr val="tx1"/>
                          </a:solidFill>
                          <a:effectLst/>
                          <a:latin typeface="+mn-lt"/>
                          <a:ea typeface="+mn-ea"/>
                          <a:cs typeface="+mn-cs"/>
                        </a:rPr>
                        <a:t> -</a:t>
                      </a:r>
                      <a:r>
                        <a:rPr lang="de-DE" sz="1800" b="0" i="0" u="none" strike="noStrike" kern="1200" dirty="0">
                          <a:solidFill>
                            <a:schemeClr val="tx1"/>
                          </a:solidFill>
                          <a:effectLst/>
                          <a:latin typeface="+mn-lt"/>
                          <a:ea typeface="+mn-ea"/>
                          <a:cs typeface="+mn-cs"/>
                        </a:rPr>
                        <a:t>1772</a:t>
                      </a:r>
                      <a:r>
                        <a:rPr lang="de-DE" sz="1800" b="0" i="0" u="none" strike="noStrike" kern="1200" dirty="0">
                          <a:solidFill>
                            <a:schemeClr val="dk1"/>
                          </a:solidFill>
                          <a:effectLst/>
                          <a:latin typeface="+mn-lt"/>
                          <a:ea typeface="+mn-ea"/>
                          <a:cs typeface="+mn-cs"/>
                        </a:rPr>
                        <a:t>)</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Vormundschaft</a:t>
                      </a:r>
                    </a:p>
                    <a:p>
                      <a:pPr marL="285750" indent="-285750">
                        <a:buFont typeface="Arial" panose="020B0604020202020204" pitchFamily="34" charset="0"/>
                        <a:buChar char="•"/>
                      </a:pPr>
                      <a:r>
                        <a:rPr lang="de-DE" b="1" u="sng" dirty="0"/>
                        <a:t>Rechtl. Betreuung</a:t>
                      </a:r>
                    </a:p>
                    <a:p>
                      <a:pPr marL="285750" indent="-285750">
                        <a:buFont typeface="Arial" panose="020B0604020202020204" pitchFamily="34" charset="0"/>
                        <a:buChar char="•"/>
                      </a:pPr>
                      <a:r>
                        <a:rPr lang="de-DE" u="none" dirty="0"/>
                        <a:t>Pflegschaft</a:t>
                      </a:r>
                      <a:br>
                        <a:rPr lang="de-DE" dirty="0"/>
                      </a:br>
                      <a:r>
                        <a:rPr lang="de-DE" dirty="0"/>
                        <a:t>(§§1773-1921)</a:t>
                      </a:r>
                      <a:br>
                        <a:rPr lang="de-DE" dirty="0"/>
                      </a:b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321952"/>
                  </a:ext>
                </a:extLst>
              </a:tr>
            </a:tbl>
          </a:graphicData>
        </a:graphic>
      </p:graphicFrame>
    </p:spTree>
    <p:extLst>
      <p:ext uri="{BB962C8B-B14F-4D97-AF65-F5344CB8AC3E}">
        <p14:creationId xmlns:p14="http://schemas.microsoft.com/office/powerpoint/2010/main" val="5342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597A76FF-C5B9-4508-B8AC-8F64D5DE94ED}"/>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8751364" y="365126"/>
            <a:ext cx="2457316" cy="2005484"/>
          </a:xfrm>
        </p:spPr>
      </p:pic>
      <p:sp>
        <p:nvSpPr>
          <p:cNvPr id="2" name="Titel 1">
            <a:extLst>
              <a:ext uri="{FF2B5EF4-FFF2-40B4-BE49-F238E27FC236}">
                <a16:creationId xmlns:a16="http://schemas.microsoft.com/office/drawing/2014/main" id="{17F2F921-542C-49B8-9197-3F123E32228F}"/>
              </a:ext>
            </a:extLst>
          </p:cNvPr>
          <p:cNvSpPr>
            <a:spLocks noGrp="1"/>
          </p:cNvSpPr>
          <p:nvPr>
            <p:ph type="title"/>
          </p:nvPr>
        </p:nvSpPr>
        <p:spPr>
          <a:xfrm>
            <a:off x="368300" y="365126"/>
            <a:ext cx="10985500" cy="1000036"/>
          </a:xfrm>
        </p:spPr>
        <p:txBody>
          <a:bodyPr>
            <a:normAutofit/>
          </a:bodyPr>
          <a:lstStyle/>
          <a:p>
            <a:r>
              <a:rPr lang="de-DE" sz="3600" b="1" dirty="0">
                <a:latin typeface="+mn-lt"/>
              </a:rPr>
              <a:t>1.1.1 Wer gehört lt. BGB zur </a:t>
            </a:r>
            <a:r>
              <a:rPr lang="de-DE" sz="3600" b="1" u="sng" dirty="0">
                <a:latin typeface="+mn-lt"/>
              </a:rPr>
              <a:t>Familie</a:t>
            </a:r>
            <a:r>
              <a:rPr lang="de-DE" sz="3600" b="1" dirty="0">
                <a:latin typeface="+mn-lt"/>
              </a:rPr>
              <a:t> ?</a:t>
            </a:r>
          </a:p>
        </p:txBody>
      </p:sp>
      <p:sp>
        <p:nvSpPr>
          <p:cNvPr id="9" name="Textfeld 8">
            <a:extLst>
              <a:ext uri="{FF2B5EF4-FFF2-40B4-BE49-F238E27FC236}">
                <a16:creationId xmlns:a16="http://schemas.microsoft.com/office/drawing/2014/main" id="{0F27C024-C74B-4E8C-B024-FC59315FD79B}"/>
              </a:ext>
            </a:extLst>
          </p:cNvPr>
          <p:cNvSpPr txBox="1"/>
          <p:nvPr/>
        </p:nvSpPr>
        <p:spPr>
          <a:xfrm>
            <a:off x="237987" y="1926772"/>
            <a:ext cx="9742035" cy="39087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Der Begriff – Familie – ist gesetzlich nicht definiert,</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lt. natürlichem Sprachgebrauch zählen zur Familie alle Personen… </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 die durch Abstammung / Verwandtschaft,</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 Schwägerschaft,</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 durch eine Ehe oder</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 Lebenspartnerschaft          … miteinander verbunden sind.</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7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11017-2717-456E-AD02-47FAE03B18F7}"/>
              </a:ext>
            </a:extLst>
          </p:cNvPr>
          <p:cNvSpPr>
            <a:spLocks noGrp="1"/>
          </p:cNvSpPr>
          <p:nvPr>
            <p:ph type="title"/>
          </p:nvPr>
        </p:nvSpPr>
        <p:spPr>
          <a:xfrm>
            <a:off x="838200" y="365125"/>
            <a:ext cx="10515600" cy="942975"/>
          </a:xfrm>
        </p:spPr>
        <p:txBody>
          <a:bodyPr>
            <a:normAutofit fontScale="90000"/>
          </a:bodyPr>
          <a:lstStyle/>
          <a:p>
            <a:r>
              <a:rPr lang="de-DE" sz="3600" b="1" i="0" dirty="0">
                <a:latin typeface="+mn-lt"/>
              </a:rPr>
              <a:t>Betreuung</a:t>
            </a:r>
            <a:br>
              <a:rPr lang="de-DE" sz="2000" i="0" dirty="0">
                <a:latin typeface="Castellar" panose="020A0402060406010301" pitchFamily="18" charset="0"/>
              </a:rPr>
            </a:br>
            <a:br>
              <a:rPr lang="de-DE" sz="2000" i="0" dirty="0">
                <a:latin typeface="Castellar" panose="020A0402060406010301" pitchFamily="18" charset="0"/>
              </a:rPr>
            </a:br>
            <a:endParaRPr lang="de-DE" sz="2000" i="0" dirty="0">
              <a:latin typeface="Castellar" panose="020A0402060406010301" pitchFamily="18" charset="0"/>
            </a:endParaRPr>
          </a:p>
        </p:txBody>
      </p:sp>
      <p:sp>
        <p:nvSpPr>
          <p:cNvPr id="5" name="Inhaltsplatzhalter 4">
            <a:extLst>
              <a:ext uri="{FF2B5EF4-FFF2-40B4-BE49-F238E27FC236}">
                <a16:creationId xmlns:a16="http://schemas.microsoft.com/office/drawing/2014/main" id="{F7BED83F-D0A7-4170-9E50-5209DA34FEB3}"/>
              </a:ext>
            </a:extLst>
          </p:cNvPr>
          <p:cNvSpPr>
            <a:spLocks noGrp="1"/>
          </p:cNvSpPr>
          <p:nvPr>
            <p:ph idx="1"/>
          </p:nvPr>
        </p:nvSpPr>
        <p:spPr>
          <a:xfrm>
            <a:off x="838200" y="1027906"/>
            <a:ext cx="10515600" cy="4351338"/>
          </a:xfrm>
        </p:spPr>
        <p:txBody>
          <a:bodyPr>
            <a:normAutofit/>
          </a:bodyPr>
          <a:lstStyle/>
          <a:p>
            <a:pPr marL="0" indent="0">
              <a:buNone/>
            </a:pPr>
            <a:endParaRPr lang="de-DE" dirty="0"/>
          </a:p>
          <a:p>
            <a:r>
              <a:rPr lang="de-DE" dirty="0"/>
              <a:t>dient dem  Schutz und der Unterstützung </a:t>
            </a:r>
            <a:r>
              <a:rPr lang="de-DE" b="1" dirty="0"/>
              <a:t>erwachsener</a:t>
            </a:r>
            <a:r>
              <a:rPr lang="de-DE" dirty="0"/>
              <a:t> Menschen, die wegen psychischer, geistiger, seelischer oder körperlichen Behinderungen / Erkrankung ihre Angelegenheiten (Vermögenssorge , Wohnungsangelegenheiten , Gesundheitssorge, Vertretung vor Behörden, Ämtern, Sozialeistungsträgern) ganz oder teilweise nicht selbst regeln können,</a:t>
            </a:r>
            <a:br>
              <a:rPr lang="de-DE" dirty="0"/>
            </a:br>
            <a:endParaRPr lang="de-DE" dirty="0"/>
          </a:p>
          <a:p>
            <a:r>
              <a:rPr lang="de-DE" dirty="0"/>
              <a:t>Selbstbestimmung bleibt gewahrt,</a:t>
            </a:r>
            <a:br>
              <a:rPr lang="de-DE" dirty="0"/>
            </a:br>
            <a:endParaRPr lang="de-DE" dirty="0"/>
          </a:p>
          <a:p>
            <a:r>
              <a:rPr lang="de-DE" dirty="0"/>
              <a:t>Wohl des Betroffenen steht im Vordergrund,</a:t>
            </a:r>
          </a:p>
          <a:p>
            <a:endParaRPr lang="de-DE" dirty="0"/>
          </a:p>
        </p:txBody>
      </p:sp>
    </p:spTree>
    <p:extLst>
      <p:ext uri="{BB962C8B-B14F-4D97-AF65-F5344CB8AC3E}">
        <p14:creationId xmlns:p14="http://schemas.microsoft.com/office/powerpoint/2010/main" val="110464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4B1B011-A708-467B-BF30-0ADD6BA5A939}"/>
              </a:ext>
            </a:extLst>
          </p:cNvPr>
          <p:cNvSpPr>
            <a:spLocks noGrp="1"/>
          </p:cNvSpPr>
          <p:nvPr>
            <p:ph idx="1"/>
          </p:nvPr>
        </p:nvSpPr>
        <p:spPr>
          <a:xfrm>
            <a:off x="838200" y="397565"/>
            <a:ext cx="10515600" cy="5779398"/>
          </a:xfrm>
        </p:spPr>
        <p:txBody>
          <a:bodyPr>
            <a:normAutofit/>
          </a:bodyPr>
          <a:lstStyle/>
          <a:p>
            <a:pPr marL="0" indent="0">
              <a:buNone/>
            </a:pPr>
            <a:br>
              <a:rPr lang="de-DE" dirty="0"/>
            </a:br>
            <a:r>
              <a:rPr lang="de-DE" dirty="0"/>
              <a:t>Nach dem modernen Verständnis beschreibt der Begriff Familie in vertikaler Weise das Beziehungsverhältnis von Eltern und Kindern.</a:t>
            </a:r>
            <a:br>
              <a:rPr lang="de-DE" dirty="0"/>
            </a:br>
            <a:r>
              <a:rPr lang="de-DE" dirty="0"/>
              <a:t>Dabei ist es unerheblich, ob die Eltern verheiratet sind, ebenso wie es im alltäglichen Gebrauch des Begriffes unerheblich ist, ob die Kinder minderjährig oder volljährig sind und ob es sich um Adoptiv- Pflege- oder Stiefkinder handelt.</a:t>
            </a:r>
          </a:p>
          <a:p>
            <a:pPr marL="0" indent="0">
              <a:buNone/>
            </a:pPr>
            <a:br>
              <a:rPr lang="de-DE" dirty="0"/>
            </a:br>
            <a:r>
              <a:rPr lang="de-DE" dirty="0"/>
              <a:t>Horizontal gesehen beschreibt der Begriff „Familie“ aber auch die Beziehung unter Geschwistern und weiteren Verwandten (z.B. Onkel/Tante, Neffen, Cousins).</a:t>
            </a:r>
          </a:p>
          <a:p>
            <a:pPr marL="0" indent="0">
              <a:buNone/>
            </a:pPr>
            <a:br>
              <a:rPr lang="de-DE" dirty="0"/>
            </a:br>
            <a:r>
              <a:rPr lang="de-DE" dirty="0"/>
              <a:t>In unserem Erleben des Begriffes „Familie“ kommt es einzig auf die gewachsene persönliche Bindung an.</a:t>
            </a:r>
          </a:p>
          <a:p>
            <a:pPr marL="0" indent="0">
              <a:buNone/>
            </a:pPr>
            <a:br>
              <a:rPr lang="de-DE" dirty="0"/>
            </a:br>
            <a:r>
              <a:rPr lang="de-DE" u="sng" dirty="0"/>
              <a:t>Familie ist kein rechtlicher Begriff. </a:t>
            </a:r>
            <a:r>
              <a:rPr lang="de-DE" dirty="0"/>
              <a:t>Vielmehr knüpft das Recht an das soziale Phänomen „ Familie“ an.</a:t>
            </a:r>
          </a:p>
        </p:txBody>
      </p:sp>
    </p:spTree>
    <p:extLst>
      <p:ext uri="{BB962C8B-B14F-4D97-AF65-F5344CB8AC3E}">
        <p14:creationId xmlns:p14="http://schemas.microsoft.com/office/powerpoint/2010/main" val="35274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2E892F3-E4C9-4FE3-92A9-D6F541FBBC25}"/>
              </a:ext>
            </a:extLst>
          </p:cNvPr>
          <p:cNvSpPr>
            <a:spLocks noGrp="1"/>
          </p:cNvSpPr>
          <p:nvPr>
            <p:ph idx="1"/>
          </p:nvPr>
        </p:nvSpPr>
        <p:spPr>
          <a:xfrm>
            <a:off x="838200" y="424070"/>
            <a:ext cx="10515600" cy="5752893"/>
          </a:xfrm>
        </p:spPr>
        <p:txBody>
          <a:bodyPr>
            <a:normAutofit lnSpcReduction="10000"/>
          </a:bodyPr>
          <a:lstStyle/>
          <a:p>
            <a:pPr marL="0" indent="0">
              <a:buNone/>
            </a:pPr>
            <a:r>
              <a:rPr lang="de-DE" dirty="0"/>
              <a:t>Das Recht definiert diesen Begriff jedoch nicht klar.</a:t>
            </a:r>
            <a:br>
              <a:rPr lang="de-DE" dirty="0"/>
            </a:br>
            <a:r>
              <a:rPr lang="de-DE" dirty="0"/>
              <a:t>Im Art. 6 Abs. 1 GG  findet sich ein erster Hinweis auf den Begriff „ Familie“.</a:t>
            </a:r>
            <a:br>
              <a:rPr lang="de-DE" dirty="0"/>
            </a:br>
            <a:r>
              <a:rPr lang="de-DE" dirty="0"/>
              <a:t>Hier wird die Familie und die Ehe unter besonderen Schutz des Staates gestellt. </a:t>
            </a:r>
            <a:br>
              <a:rPr lang="de-DE" dirty="0"/>
            </a:br>
            <a:r>
              <a:rPr lang="de-DE" dirty="0"/>
              <a:t>Eine gesetzliche Ausgestaltung dieses Artikels findet sich dann im 4. Buch des BGB</a:t>
            </a:r>
            <a:br>
              <a:rPr lang="de-DE" dirty="0"/>
            </a:br>
            <a:r>
              <a:rPr lang="de-DE" dirty="0"/>
              <a:t>(§§ 1297 ff), welches auch die Überschrift „Familienrecht“ trägt. </a:t>
            </a:r>
          </a:p>
          <a:p>
            <a:pPr marL="0" indent="0">
              <a:buNone/>
            </a:pPr>
            <a:br>
              <a:rPr lang="de-DE" dirty="0"/>
            </a:br>
            <a:r>
              <a:rPr lang="de-DE" dirty="0"/>
              <a:t>Das Personenstandsgesetz (PStG) regelt in § 15, dass der Standesbeamte folgende Personen in das </a:t>
            </a:r>
            <a:r>
              <a:rPr lang="de-DE" u="sng" dirty="0"/>
              <a:t>Familien</a:t>
            </a:r>
            <a:r>
              <a:rPr lang="de-DE" dirty="0"/>
              <a:t>buch einzutragen hat:</a:t>
            </a:r>
            <a:br>
              <a:rPr lang="de-DE" dirty="0"/>
            </a:br>
            <a:br>
              <a:rPr lang="de-DE" dirty="0"/>
            </a:br>
            <a:r>
              <a:rPr lang="de-DE" dirty="0"/>
              <a:t>1.	die gemeinsamen Kinder der Eheleute</a:t>
            </a:r>
            <a:br>
              <a:rPr lang="de-DE" dirty="0"/>
            </a:br>
            <a:r>
              <a:rPr lang="de-DE" dirty="0"/>
              <a:t>2.	die von den Eheleuten gemeinschaftlich als Kind angenommenen Kinder</a:t>
            </a:r>
            <a:br>
              <a:rPr lang="de-DE" dirty="0"/>
            </a:br>
            <a:r>
              <a:rPr lang="de-DE" dirty="0"/>
              <a:t>3.	die von einem Ehegatten als Kind angenommenen Kinder des anderen </a:t>
            </a:r>
            <a:br>
              <a:rPr lang="de-DE" dirty="0"/>
            </a:br>
            <a:r>
              <a:rPr lang="de-DE" dirty="0"/>
              <a:t> 	Ehegatten</a:t>
            </a:r>
            <a:br>
              <a:rPr lang="de-DE" dirty="0"/>
            </a:br>
            <a:endParaRPr lang="de-DE" dirty="0"/>
          </a:p>
          <a:p>
            <a:pPr marL="0" indent="0">
              <a:buNone/>
            </a:pPr>
            <a:br>
              <a:rPr lang="de-DE" dirty="0"/>
            </a:br>
            <a:r>
              <a:rPr lang="de-DE" dirty="0"/>
              <a:t>Eine Definition des Begriffes „Familie“ nach dem BGB fast nicht möglich.</a:t>
            </a:r>
            <a:br>
              <a:rPr lang="de-DE" dirty="0"/>
            </a:br>
            <a:r>
              <a:rPr lang="de-DE" dirty="0"/>
              <a:t>Der Begriff des „Familienrechts“ ist als Recht des 4. Buches des BGB zu definieren.</a:t>
            </a:r>
          </a:p>
        </p:txBody>
      </p:sp>
    </p:spTree>
    <p:extLst>
      <p:ext uri="{BB962C8B-B14F-4D97-AF65-F5344CB8AC3E}">
        <p14:creationId xmlns:p14="http://schemas.microsoft.com/office/powerpoint/2010/main" val="209287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46D2D-578C-4169-9D87-820401A1CFFA}"/>
              </a:ext>
            </a:extLst>
          </p:cNvPr>
          <p:cNvSpPr>
            <a:spLocks noGrp="1"/>
          </p:cNvSpPr>
          <p:nvPr>
            <p:ph type="title"/>
          </p:nvPr>
        </p:nvSpPr>
        <p:spPr>
          <a:xfrm>
            <a:off x="745434" y="163603"/>
            <a:ext cx="10515600" cy="1325563"/>
          </a:xfrm>
        </p:spPr>
        <p:txBody>
          <a:bodyPr/>
          <a:lstStyle/>
          <a:p>
            <a:r>
              <a:rPr lang="de-DE" dirty="0"/>
              <a:t>1.1.2 Ehe / Lebenspartnerschaft</a:t>
            </a:r>
          </a:p>
        </p:txBody>
      </p:sp>
      <p:sp>
        <p:nvSpPr>
          <p:cNvPr id="3" name="Inhaltsplatzhalter 2">
            <a:extLst>
              <a:ext uri="{FF2B5EF4-FFF2-40B4-BE49-F238E27FC236}">
                <a16:creationId xmlns:a16="http://schemas.microsoft.com/office/drawing/2014/main" id="{62AD5CFF-D101-444D-970E-857B440B97E7}"/>
              </a:ext>
            </a:extLst>
          </p:cNvPr>
          <p:cNvSpPr>
            <a:spLocks noGrp="1"/>
          </p:cNvSpPr>
          <p:nvPr>
            <p:ph idx="1"/>
          </p:nvPr>
        </p:nvSpPr>
        <p:spPr>
          <a:xfrm>
            <a:off x="838200" y="1489166"/>
            <a:ext cx="10515600" cy="4991147"/>
          </a:xfrm>
        </p:spPr>
        <p:txBody>
          <a:bodyPr>
            <a:normAutofit fontScale="92500" lnSpcReduction="20000"/>
          </a:bodyPr>
          <a:lstStyle/>
          <a:p>
            <a:r>
              <a:rPr lang="de-DE" sz="2600" dirty="0"/>
              <a:t>seit 01.10.2017 versteht man unter ihr die rechtlich anerkannte , vertraglich begründete Lebensgemeinschaft zweier Personen verschiedenen Geschlechts oder gleichen Geschlechts auf Lebenszeit, vgl. § 1353 BGB („Ehe für alle“),</a:t>
            </a:r>
            <a:br>
              <a:rPr lang="de-DE" sz="2600" dirty="0"/>
            </a:br>
            <a:endParaRPr lang="de-DE" sz="2600" dirty="0"/>
          </a:p>
          <a:p>
            <a:r>
              <a:rPr lang="de-DE" sz="2600" dirty="0"/>
              <a:t>mit Inkrafttreten des Gesetzes zur Einführung des Rechts auf Eheschließung für Personen gleiche Geschlechts vom 20.07.2017 (BGB I S. 2787) mit Wirkung zum 01.10.2017 können keine neuen Lebenspartnerschaften begründet werden, Die Rechte und Pflichten aus einer bereits begründeten Lebenspartnerschaft bleiben unberührt,</a:t>
            </a:r>
            <a:br>
              <a:rPr lang="de-DE" sz="2600" dirty="0"/>
            </a:br>
            <a:endParaRPr lang="de-DE" sz="2600" dirty="0"/>
          </a:p>
          <a:p>
            <a:r>
              <a:rPr lang="de-DE" sz="2600" dirty="0"/>
              <a:t>Die Voraussetzungen für eine Eheschließung ergeben sich aus dem BGB:</a:t>
            </a:r>
            <a:br>
              <a:rPr lang="de-DE" sz="2600" dirty="0"/>
            </a:br>
            <a:br>
              <a:rPr lang="de-DE" sz="2600" dirty="0"/>
            </a:br>
            <a:r>
              <a:rPr lang="de-DE" sz="2600" dirty="0"/>
              <a:t>	Ehefähigkeit</a:t>
            </a:r>
            <a:br>
              <a:rPr lang="de-DE" sz="2600" dirty="0"/>
            </a:br>
            <a:r>
              <a:rPr lang="de-DE" sz="2600" dirty="0"/>
              <a:t> 	Keine Eheverbote</a:t>
            </a:r>
            <a:br>
              <a:rPr lang="de-DE" sz="2600" dirty="0"/>
            </a:br>
            <a:r>
              <a:rPr lang="de-DE" sz="2600" dirty="0"/>
              <a:t> 	Keine Willensmängel</a:t>
            </a:r>
            <a:br>
              <a:rPr lang="de-DE" sz="2600" dirty="0"/>
            </a:br>
            <a:r>
              <a:rPr lang="de-DE" sz="2600" dirty="0"/>
              <a:t> 	Einhaltung der Form</a:t>
            </a:r>
            <a:br>
              <a:rPr lang="de-DE" dirty="0"/>
            </a:br>
            <a:endParaRPr lang="de-DE" dirty="0"/>
          </a:p>
        </p:txBody>
      </p:sp>
    </p:spTree>
    <p:extLst>
      <p:ext uri="{BB962C8B-B14F-4D97-AF65-F5344CB8AC3E}">
        <p14:creationId xmlns:p14="http://schemas.microsoft.com/office/powerpoint/2010/main" val="167126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55D06-993F-4CE6-9D17-87ED30482107}"/>
              </a:ext>
            </a:extLst>
          </p:cNvPr>
          <p:cNvSpPr>
            <a:spLocks noGrp="1"/>
          </p:cNvSpPr>
          <p:nvPr>
            <p:ph type="title"/>
          </p:nvPr>
        </p:nvSpPr>
        <p:spPr/>
        <p:txBody>
          <a:bodyPr/>
          <a:lstStyle/>
          <a:p>
            <a:r>
              <a:rPr lang="de-DE" dirty="0"/>
              <a:t>Ehefähigkeit</a:t>
            </a:r>
          </a:p>
        </p:txBody>
      </p:sp>
      <p:sp>
        <p:nvSpPr>
          <p:cNvPr id="3" name="Inhaltsplatzhalter 2">
            <a:extLst>
              <a:ext uri="{FF2B5EF4-FFF2-40B4-BE49-F238E27FC236}">
                <a16:creationId xmlns:a16="http://schemas.microsoft.com/office/drawing/2014/main" id="{7A803789-E4FF-47A8-B961-7BD107CDFAD3}"/>
              </a:ext>
            </a:extLst>
          </p:cNvPr>
          <p:cNvSpPr>
            <a:spLocks noGrp="1"/>
          </p:cNvSpPr>
          <p:nvPr>
            <p:ph idx="1"/>
          </p:nvPr>
        </p:nvSpPr>
        <p:spPr/>
        <p:txBody>
          <a:bodyPr>
            <a:normAutofit lnSpcReduction="10000"/>
          </a:bodyPr>
          <a:lstStyle/>
          <a:p>
            <a:r>
              <a:rPr lang="de-DE" dirty="0"/>
              <a:t>Eine Ehe kann erst ab Eintritt der Volljährigkeit eingegangen werden,</a:t>
            </a:r>
            <a:br>
              <a:rPr lang="de-DE" dirty="0"/>
            </a:br>
            <a:r>
              <a:rPr lang="de-DE" dirty="0"/>
              <a:t>§ 1303 S. 1, § 2 BGB</a:t>
            </a:r>
          </a:p>
          <a:p>
            <a:endParaRPr lang="de-DE" dirty="0"/>
          </a:p>
          <a:p>
            <a:r>
              <a:rPr lang="de-DE" dirty="0"/>
              <a:t>Ein Geschäftsunfähiger kann keine Ehe eingehen,</a:t>
            </a:r>
            <a:br>
              <a:rPr lang="de-DE" dirty="0"/>
            </a:br>
            <a:r>
              <a:rPr lang="de-DE" dirty="0"/>
              <a:t>§ 1304 BGB, Prüfung obliegt dem Standesbeamten, § 13 I PStG</a:t>
            </a:r>
          </a:p>
          <a:p>
            <a:endParaRPr lang="de-DE" dirty="0"/>
          </a:p>
          <a:p>
            <a:r>
              <a:rPr lang="de-DE" dirty="0"/>
              <a:t>beschränkt Geschäftsfähige; Personen unter 16 sind nicht ehemündig, </a:t>
            </a:r>
            <a:br>
              <a:rPr lang="de-DE" dirty="0"/>
            </a:br>
            <a:r>
              <a:rPr lang="de-DE" dirty="0"/>
              <a:t>§ 1303 S. 2 BGB</a:t>
            </a:r>
          </a:p>
          <a:p>
            <a:endParaRPr lang="de-DE" dirty="0"/>
          </a:p>
          <a:p>
            <a:r>
              <a:rPr lang="de-DE" dirty="0"/>
              <a:t>geschäftsfähige Betreute können heiraten, ein Einwilligungsvorbehalt für den Betreuer ist nicht möglich, § 1825 II S. 1 BGB</a:t>
            </a:r>
          </a:p>
        </p:txBody>
      </p:sp>
    </p:spTree>
    <p:extLst>
      <p:ext uri="{BB962C8B-B14F-4D97-AF65-F5344CB8AC3E}">
        <p14:creationId xmlns:p14="http://schemas.microsoft.com/office/powerpoint/2010/main" val="35987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9CD8C-A68F-4185-96E2-61C4A00F2A62}"/>
              </a:ext>
            </a:extLst>
          </p:cNvPr>
          <p:cNvSpPr>
            <a:spLocks noGrp="1"/>
          </p:cNvSpPr>
          <p:nvPr>
            <p:ph type="title"/>
          </p:nvPr>
        </p:nvSpPr>
        <p:spPr>
          <a:xfrm>
            <a:off x="838200" y="365125"/>
            <a:ext cx="10515600" cy="866775"/>
          </a:xfrm>
        </p:spPr>
        <p:txBody>
          <a:bodyPr>
            <a:normAutofit/>
          </a:bodyPr>
          <a:lstStyle/>
          <a:p>
            <a:r>
              <a:rPr lang="de-DE" dirty="0"/>
              <a:t>Keine Eheverbote</a:t>
            </a:r>
          </a:p>
        </p:txBody>
      </p:sp>
      <p:sp>
        <p:nvSpPr>
          <p:cNvPr id="3" name="Inhaltsplatzhalter 2">
            <a:extLst>
              <a:ext uri="{FF2B5EF4-FFF2-40B4-BE49-F238E27FC236}">
                <a16:creationId xmlns:a16="http://schemas.microsoft.com/office/drawing/2014/main" id="{8D9737B4-7F06-4813-85C3-618070D46EAE}"/>
              </a:ext>
            </a:extLst>
          </p:cNvPr>
          <p:cNvSpPr>
            <a:spLocks noGrp="1"/>
          </p:cNvSpPr>
          <p:nvPr>
            <p:ph idx="1"/>
          </p:nvPr>
        </p:nvSpPr>
        <p:spPr>
          <a:xfrm>
            <a:off x="838200" y="1384300"/>
            <a:ext cx="10515600" cy="4792663"/>
          </a:xfrm>
        </p:spPr>
        <p:txBody>
          <a:bodyPr>
            <a:normAutofit/>
          </a:bodyPr>
          <a:lstStyle/>
          <a:p>
            <a:r>
              <a:rPr lang="de-DE" dirty="0"/>
              <a:t>Um sittenwidrigen Ehen entgegen zu wirken hat der Gesetzgeber Eheverbote eingeführt, einige frühere Eheverbote wurden mit dem Wegfall des Ehegesetzes zum 01.07.1998 beseitigt.</a:t>
            </a:r>
            <a:br>
              <a:rPr lang="de-DE" dirty="0"/>
            </a:br>
            <a:r>
              <a:rPr lang="de-DE" i="1" dirty="0"/>
              <a:t>z.B. steht eine Schwägerschaft einer Ehe nicht mehr entgegen</a:t>
            </a:r>
          </a:p>
          <a:p>
            <a:pPr marL="0" indent="0">
              <a:buNone/>
            </a:pPr>
            <a:br>
              <a:rPr lang="de-DE" dirty="0"/>
            </a:br>
            <a:r>
              <a:rPr lang="de-DE" dirty="0"/>
              <a:t>-	Doppelehe, § 1306 BGB</a:t>
            </a:r>
            <a:br>
              <a:rPr lang="de-DE" dirty="0"/>
            </a:br>
            <a:r>
              <a:rPr lang="de-DE" dirty="0"/>
              <a:t>-	Verwandtschaft, § 1307 BGB</a:t>
            </a:r>
            <a:br>
              <a:rPr lang="de-DE" dirty="0"/>
            </a:br>
            <a:r>
              <a:rPr lang="de-DE" dirty="0"/>
              <a:t>-	Adoptivverwandtschaft, § 1308 BGB</a:t>
            </a:r>
            <a:br>
              <a:rPr lang="de-DE" dirty="0"/>
            </a:br>
            <a:r>
              <a:rPr lang="de-DE" dirty="0"/>
              <a:t>-	Ehefähigkeitszeugnis, § 1309 BGB </a:t>
            </a:r>
            <a:r>
              <a:rPr lang="de-DE" sz="2000" dirty="0"/>
              <a:t>(ein ausländischer Mitbürger oder Bürger ohne </a:t>
            </a:r>
            <a:br>
              <a:rPr lang="de-DE" sz="2000" dirty="0"/>
            </a:br>
            <a:r>
              <a:rPr lang="de-DE" sz="2000" dirty="0"/>
              <a:t>	deutsche Staatsbürgerschaft kann eine Ehe in Deutschland erst nach Vorlage eines Zeugnis </a:t>
            </a:r>
            <a:br>
              <a:rPr lang="de-DE" sz="2000" dirty="0"/>
            </a:br>
            <a:r>
              <a:rPr lang="de-DE" sz="2000" dirty="0"/>
              <a:t>	seines Heimatlandes schließen, es muss betätigen, dass kein Ehehindernis besteht)</a:t>
            </a:r>
            <a:br>
              <a:rPr lang="de-DE" sz="2000" dirty="0"/>
            </a:br>
            <a:r>
              <a:rPr lang="de-DE" dirty="0"/>
              <a:t>-	offenkundige Aufhebbarkeit der Ehe, § 1310 I 3 BGB </a:t>
            </a:r>
            <a:r>
              <a:rPr lang="de-DE" sz="2000" dirty="0"/>
              <a:t>(Hauptfall: Scheinehe)</a:t>
            </a:r>
          </a:p>
        </p:txBody>
      </p:sp>
    </p:spTree>
    <p:extLst>
      <p:ext uri="{BB962C8B-B14F-4D97-AF65-F5344CB8AC3E}">
        <p14:creationId xmlns:p14="http://schemas.microsoft.com/office/powerpoint/2010/main" val="7097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E7C2C-F16F-44BA-BB45-9422A3A5D790}"/>
              </a:ext>
            </a:extLst>
          </p:cNvPr>
          <p:cNvSpPr>
            <a:spLocks noGrp="1"/>
          </p:cNvSpPr>
          <p:nvPr>
            <p:ph type="title"/>
          </p:nvPr>
        </p:nvSpPr>
        <p:spPr/>
        <p:txBody>
          <a:bodyPr/>
          <a:lstStyle/>
          <a:p>
            <a:r>
              <a:rPr lang="de-DE" dirty="0"/>
              <a:t>Fehlen von Willensmängeln (§1310 I 3 BGB)</a:t>
            </a:r>
          </a:p>
        </p:txBody>
      </p:sp>
      <p:sp>
        <p:nvSpPr>
          <p:cNvPr id="3" name="Inhaltsplatzhalter 2">
            <a:extLst>
              <a:ext uri="{FF2B5EF4-FFF2-40B4-BE49-F238E27FC236}">
                <a16:creationId xmlns:a16="http://schemas.microsoft.com/office/drawing/2014/main" id="{6CC57AF0-10DD-419F-AD28-C3BDABD4FE4D}"/>
              </a:ext>
            </a:extLst>
          </p:cNvPr>
          <p:cNvSpPr>
            <a:spLocks noGrp="1"/>
          </p:cNvSpPr>
          <p:nvPr>
            <p:ph idx="1"/>
          </p:nvPr>
        </p:nvSpPr>
        <p:spPr/>
        <p:txBody>
          <a:bodyPr/>
          <a:lstStyle/>
          <a:p>
            <a:r>
              <a:rPr lang="de-DE" dirty="0"/>
              <a:t>Störung der Geistestätigkeit </a:t>
            </a:r>
            <a:r>
              <a:rPr lang="de-DE" sz="2000" i="1" dirty="0"/>
              <a:t>(Bewusstlosigkeit, Drogen, Trunkenheit)</a:t>
            </a:r>
            <a:br>
              <a:rPr lang="de-DE" dirty="0"/>
            </a:br>
            <a:endParaRPr lang="de-DE" dirty="0"/>
          </a:p>
          <a:p>
            <a:r>
              <a:rPr lang="de-DE" dirty="0"/>
              <a:t>Unkenntnis der Bedeutung </a:t>
            </a:r>
            <a:r>
              <a:rPr lang="de-DE" sz="2000" i="1" dirty="0"/>
              <a:t>(Geschäftsirrtum, Rechtsirrtum oder auch bei mangelnder Sprachkenntnis)</a:t>
            </a:r>
            <a:br>
              <a:rPr lang="de-DE" dirty="0"/>
            </a:br>
            <a:endParaRPr lang="de-DE" dirty="0"/>
          </a:p>
          <a:p>
            <a:r>
              <a:rPr lang="de-DE" dirty="0"/>
              <a:t>Arglistige Täuschung </a:t>
            </a:r>
            <a:r>
              <a:rPr lang="de-DE" sz="2000" i="1" dirty="0"/>
              <a:t>(nur persönliche, nicht Vermögensverhältnisse betreffend)</a:t>
            </a:r>
            <a:br>
              <a:rPr lang="de-DE" sz="2000" i="1" dirty="0"/>
            </a:br>
            <a:endParaRPr lang="de-DE" sz="2000" i="1" dirty="0"/>
          </a:p>
          <a:p>
            <a:r>
              <a:rPr lang="de-DE" dirty="0"/>
              <a:t>Drohung </a:t>
            </a:r>
            <a:r>
              <a:rPr lang="de-DE" sz="2000" i="1" dirty="0"/>
              <a:t>(persönlich oder auch Dritten gegenüber)</a:t>
            </a:r>
            <a:br>
              <a:rPr lang="de-DE" dirty="0"/>
            </a:br>
            <a:endParaRPr lang="de-DE" dirty="0"/>
          </a:p>
          <a:p>
            <a:r>
              <a:rPr lang="de-DE" dirty="0"/>
              <a:t>Scheinehe </a:t>
            </a:r>
            <a:r>
              <a:rPr lang="de-DE" sz="2000" i="1" dirty="0"/>
              <a:t>(ausländerrechtliche, steuer- bzw. namensrechtliche Motive)</a:t>
            </a:r>
          </a:p>
        </p:txBody>
      </p:sp>
    </p:spTree>
    <p:extLst>
      <p:ext uri="{BB962C8B-B14F-4D97-AF65-F5344CB8AC3E}">
        <p14:creationId xmlns:p14="http://schemas.microsoft.com/office/powerpoint/2010/main" val="161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DE276-BD3F-404E-A05F-44BF9CA683BD}"/>
              </a:ext>
            </a:extLst>
          </p:cNvPr>
          <p:cNvSpPr>
            <a:spLocks noGrp="1"/>
          </p:cNvSpPr>
          <p:nvPr>
            <p:ph type="title"/>
          </p:nvPr>
        </p:nvSpPr>
        <p:spPr/>
        <p:txBody>
          <a:bodyPr/>
          <a:lstStyle/>
          <a:p>
            <a:r>
              <a:rPr lang="de-DE" dirty="0"/>
              <a:t>Einhaltung von Formvorschriften</a:t>
            </a:r>
          </a:p>
        </p:txBody>
      </p:sp>
      <p:sp>
        <p:nvSpPr>
          <p:cNvPr id="3" name="Inhaltsplatzhalter 2">
            <a:extLst>
              <a:ext uri="{FF2B5EF4-FFF2-40B4-BE49-F238E27FC236}">
                <a16:creationId xmlns:a16="http://schemas.microsoft.com/office/drawing/2014/main" id="{FD953A4D-5ECA-4442-AC86-185F9090CE62}"/>
              </a:ext>
            </a:extLst>
          </p:cNvPr>
          <p:cNvSpPr>
            <a:spLocks noGrp="1"/>
          </p:cNvSpPr>
          <p:nvPr>
            <p:ph idx="1"/>
          </p:nvPr>
        </p:nvSpPr>
        <p:spPr>
          <a:xfrm>
            <a:off x="838200" y="1825625"/>
            <a:ext cx="10515600" cy="4667250"/>
          </a:xfrm>
        </p:spPr>
        <p:txBody>
          <a:bodyPr>
            <a:normAutofit/>
          </a:bodyPr>
          <a:lstStyle/>
          <a:p>
            <a:r>
              <a:rPr lang="de-DE" dirty="0"/>
              <a:t>Eine Ehe kommt nur vor einem Standesbeamten zustande, sie wird vor dem Standesbeamten geschlossen, § 1310 BGB</a:t>
            </a:r>
            <a:br>
              <a:rPr lang="de-DE" dirty="0"/>
            </a:br>
            <a:endParaRPr lang="de-DE" dirty="0"/>
          </a:p>
          <a:p>
            <a:r>
              <a:rPr lang="de-DE" dirty="0"/>
              <a:t>aus § 1311 BGB ergibt sich die Form der Eheschließung, die Ehegatten müssen ihre übereinstimmende Eheschließungserklärung persönlich und bei gleichzeitiger Anwesenheit angeben</a:t>
            </a:r>
            <a:br>
              <a:rPr lang="de-DE" dirty="0"/>
            </a:br>
            <a:endParaRPr lang="de-DE" dirty="0"/>
          </a:p>
          <a:p>
            <a:r>
              <a:rPr lang="de-DE" dirty="0"/>
              <a:t>Gem. § 1312 S. 1 BGB existieren die Sollvorschriften, die Mitwirkung eines Trauzeugen ist nur noch eine Kannvorschrift seit 01.07.1998, § 1312 S.2 BGB </a:t>
            </a:r>
            <a:br>
              <a:rPr lang="de-DE" dirty="0"/>
            </a:br>
            <a:endParaRPr lang="de-DE" dirty="0"/>
          </a:p>
          <a:p>
            <a:r>
              <a:rPr lang="de-DE" dirty="0"/>
              <a:t>Die Eheschließung soll in einer würdigen Form geschlossen werden, § 14 II PStG </a:t>
            </a:r>
            <a:r>
              <a:rPr lang="de-DE" sz="2000" i="1" dirty="0"/>
              <a:t>(Verstöße hiergegen machen eine Ehe aber nicht unwirksam)</a:t>
            </a:r>
          </a:p>
        </p:txBody>
      </p:sp>
    </p:spTree>
    <p:extLst>
      <p:ext uri="{BB962C8B-B14F-4D97-AF65-F5344CB8AC3E}">
        <p14:creationId xmlns:p14="http://schemas.microsoft.com/office/powerpoint/2010/main" val="112880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4A18D-057C-4700-8195-1574FF17F842}"/>
              </a:ext>
            </a:extLst>
          </p:cNvPr>
          <p:cNvSpPr>
            <a:spLocks noGrp="1"/>
          </p:cNvSpPr>
          <p:nvPr>
            <p:ph type="title"/>
          </p:nvPr>
        </p:nvSpPr>
        <p:spPr>
          <a:xfrm>
            <a:off x="838200" y="365126"/>
            <a:ext cx="10515600" cy="653778"/>
          </a:xfrm>
        </p:spPr>
        <p:txBody>
          <a:bodyPr>
            <a:normAutofit/>
          </a:bodyPr>
          <a:lstStyle/>
          <a:p>
            <a:r>
              <a:rPr lang="de-DE" sz="3600" dirty="0">
                <a:solidFill>
                  <a:srgbClr val="0070C0"/>
                </a:solidFill>
              </a:rPr>
              <a:t>1.1.3 Verwandtschaft / Schwägerschaft</a:t>
            </a:r>
          </a:p>
        </p:txBody>
      </p:sp>
      <p:sp>
        <p:nvSpPr>
          <p:cNvPr id="3" name="Inhaltsplatzhalter 2">
            <a:extLst>
              <a:ext uri="{FF2B5EF4-FFF2-40B4-BE49-F238E27FC236}">
                <a16:creationId xmlns:a16="http://schemas.microsoft.com/office/drawing/2014/main" id="{EF98B8B7-ACB3-45BA-AA87-6405B679D874}"/>
              </a:ext>
            </a:extLst>
          </p:cNvPr>
          <p:cNvSpPr>
            <a:spLocks noGrp="1"/>
          </p:cNvSpPr>
          <p:nvPr>
            <p:ph idx="1"/>
          </p:nvPr>
        </p:nvSpPr>
        <p:spPr>
          <a:xfrm>
            <a:off x="838200" y="1285461"/>
            <a:ext cx="10515600" cy="4891502"/>
          </a:xfrm>
        </p:spPr>
        <p:txBody>
          <a:bodyPr>
            <a:normAutofit lnSpcReduction="10000"/>
          </a:bodyPr>
          <a:lstStyle/>
          <a:p>
            <a:r>
              <a:rPr lang="de-DE" dirty="0"/>
              <a:t>Verwandtschaft nennt man grds. die auf Abstammung beruhende Verbindung von Personen zueinander </a:t>
            </a:r>
            <a:r>
              <a:rPr lang="de-DE" b="1" dirty="0"/>
              <a:t>(sog. Blutsverwandtschaft, § 1589 BGB)</a:t>
            </a:r>
            <a:br>
              <a:rPr lang="de-DE" dirty="0"/>
            </a:br>
            <a:r>
              <a:rPr lang="de-DE" dirty="0"/>
              <a:t> 	</a:t>
            </a:r>
            <a:br>
              <a:rPr lang="de-DE" dirty="0"/>
            </a:br>
            <a:r>
              <a:rPr lang="de-DE" dirty="0"/>
              <a:t>	</a:t>
            </a:r>
            <a:r>
              <a:rPr lang="de-DE" sz="2000" dirty="0"/>
              <a:t>- daneben gibt es Sonderformen der Verwandtschaft z.B. die</a:t>
            </a:r>
            <a:br>
              <a:rPr lang="de-DE" sz="2000" dirty="0"/>
            </a:br>
            <a:r>
              <a:rPr lang="de-DE" sz="2000" dirty="0"/>
              <a:t> 	   Adoptivverwandtschaft, </a:t>
            </a:r>
            <a:r>
              <a:rPr lang="de-DE" sz="2000" b="1" dirty="0"/>
              <a:t>§ 1754 BGB (Verwandtschaft durch Rechtsakt)</a:t>
            </a:r>
            <a:br>
              <a:rPr lang="de-DE" dirty="0"/>
            </a:br>
            <a:endParaRPr lang="de-DE" dirty="0"/>
          </a:p>
          <a:p>
            <a:r>
              <a:rPr lang="de-DE" dirty="0"/>
              <a:t>Bei den </a:t>
            </a:r>
            <a:r>
              <a:rPr lang="de-DE" b="1" u="sng" dirty="0"/>
              <a:t>Arten</a:t>
            </a:r>
            <a:r>
              <a:rPr lang="de-DE" u="sng" dirty="0"/>
              <a:t> der Verwandtschaft </a:t>
            </a:r>
            <a:r>
              <a:rPr lang="de-DE" dirty="0"/>
              <a:t>unterscheidet man:</a:t>
            </a:r>
          </a:p>
          <a:p>
            <a:pPr marL="0" indent="0">
              <a:buNone/>
            </a:pPr>
            <a:br>
              <a:rPr lang="de-DE" dirty="0"/>
            </a:br>
            <a:r>
              <a:rPr lang="de-DE" dirty="0"/>
              <a:t> 	- in </a:t>
            </a:r>
            <a:r>
              <a:rPr lang="de-DE" b="1" u="sng" dirty="0"/>
              <a:t>gerader Linie </a:t>
            </a:r>
            <a:r>
              <a:rPr lang="de-DE" dirty="0"/>
              <a:t>	oder		in </a:t>
            </a:r>
            <a:r>
              <a:rPr lang="de-DE" b="1" u="sng" dirty="0"/>
              <a:t>Seitenlinie</a:t>
            </a:r>
            <a:br>
              <a:rPr lang="de-DE" dirty="0"/>
            </a:br>
            <a:br>
              <a:rPr lang="de-DE" dirty="0"/>
            </a:br>
            <a:r>
              <a:rPr lang="de-DE" dirty="0"/>
              <a:t>	* Großeltern				* Geschwister</a:t>
            </a:r>
            <a:br>
              <a:rPr lang="de-DE" dirty="0"/>
            </a:br>
            <a:r>
              <a:rPr lang="de-DE" dirty="0"/>
              <a:t>	* Eltern				* Onkel /Tante</a:t>
            </a:r>
            <a:br>
              <a:rPr lang="de-DE" dirty="0"/>
            </a:br>
            <a:r>
              <a:rPr lang="de-DE" dirty="0"/>
              <a:t>	* Kinder				* Nichte / Neffe</a:t>
            </a:r>
            <a:br>
              <a:rPr lang="de-DE" dirty="0"/>
            </a:br>
            <a:r>
              <a:rPr lang="de-DE" dirty="0"/>
              <a:t>	* Enkel 				* Cousine / Cousin 	verwandt,</a:t>
            </a:r>
          </a:p>
        </p:txBody>
      </p:sp>
    </p:spTree>
    <p:extLst>
      <p:ext uri="{BB962C8B-B14F-4D97-AF65-F5344CB8AC3E}">
        <p14:creationId xmlns:p14="http://schemas.microsoft.com/office/powerpoint/2010/main" val="17017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5EC58B2-5D80-4861-A247-79E9125FB057}"/>
              </a:ext>
            </a:extLst>
          </p:cNvPr>
          <p:cNvSpPr>
            <a:spLocks noGrp="1"/>
          </p:cNvSpPr>
          <p:nvPr>
            <p:ph idx="1"/>
          </p:nvPr>
        </p:nvSpPr>
        <p:spPr>
          <a:xfrm>
            <a:off x="838200" y="437329"/>
            <a:ext cx="10515600" cy="6135747"/>
          </a:xfrm>
        </p:spPr>
        <p:txBody>
          <a:bodyPr/>
          <a:lstStyle/>
          <a:p>
            <a:pPr marL="0" indent="0">
              <a:buNone/>
            </a:pPr>
            <a:br>
              <a:rPr lang="de-DE" dirty="0"/>
            </a:br>
            <a:r>
              <a:rPr lang="de-DE" dirty="0"/>
              <a:t>Großvater			Großmutter				        </a:t>
            </a:r>
            <a:r>
              <a:rPr lang="de-DE" b="1" i="1" dirty="0">
                <a:solidFill>
                  <a:srgbClr val="FF0000"/>
                </a:solidFill>
              </a:rPr>
              <a:t>gerade Linie</a:t>
            </a:r>
            <a:br>
              <a:rPr lang="de-DE" dirty="0"/>
            </a:br>
            <a:br>
              <a:rPr lang="de-DE" dirty="0"/>
            </a:br>
            <a:br>
              <a:rPr lang="de-DE" dirty="0"/>
            </a:br>
            <a:br>
              <a:rPr lang="de-DE" dirty="0"/>
            </a:br>
            <a:r>
              <a:rPr lang="de-DE" dirty="0"/>
              <a:t>Onkel				Vater				Mutter</a:t>
            </a:r>
            <a:br>
              <a:rPr lang="de-DE" dirty="0"/>
            </a:br>
            <a:br>
              <a:rPr lang="de-DE" dirty="0"/>
            </a:br>
            <a:br>
              <a:rPr lang="de-DE" dirty="0"/>
            </a:br>
            <a:br>
              <a:rPr lang="de-DE" dirty="0"/>
            </a:br>
            <a:r>
              <a:rPr lang="de-DE" dirty="0"/>
              <a:t>Cousin						</a:t>
            </a:r>
            <a:r>
              <a:rPr lang="de-DE" b="1" dirty="0">
                <a:solidFill>
                  <a:schemeClr val="accent6">
                    <a:lumMod val="75000"/>
                  </a:schemeClr>
                </a:solidFill>
              </a:rPr>
              <a:t>Ich</a:t>
            </a:r>
            <a:r>
              <a:rPr lang="de-DE" dirty="0"/>
              <a:t>			Schwester</a:t>
            </a:r>
            <a:br>
              <a:rPr lang="de-DE" dirty="0"/>
            </a:br>
            <a:br>
              <a:rPr lang="de-DE" dirty="0"/>
            </a:br>
            <a:br>
              <a:rPr lang="de-DE" dirty="0"/>
            </a:br>
            <a:br>
              <a:rPr lang="de-DE" dirty="0"/>
            </a:br>
            <a:r>
              <a:rPr lang="de-DE" dirty="0"/>
              <a:t>									Neffe</a:t>
            </a:r>
            <a:br>
              <a:rPr lang="de-DE" dirty="0"/>
            </a:br>
            <a:br>
              <a:rPr lang="de-DE" dirty="0"/>
            </a:br>
            <a:br>
              <a:rPr lang="de-DE" dirty="0"/>
            </a:br>
            <a:r>
              <a:rPr lang="de-DE" dirty="0"/>
              <a:t>				</a:t>
            </a:r>
            <a:r>
              <a:rPr lang="de-DE" b="1" i="1" dirty="0">
                <a:solidFill>
                  <a:srgbClr val="FF0000"/>
                </a:solidFill>
              </a:rPr>
              <a:t>Seitenlinie</a:t>
            </a:r>
          </a:p>
        </p:txBody>
      </p:sp>
      <p:cxnSp>
        <p:nvCxnSpPr>
          <p:cNvPr id="5" name="Gerader Verbinder 4">
            <a:extLst>
              <a:ext uri="{FF2B5EF4-FFF2-40B4-BE49-F238E27FC236}">
                <a16:creationId xmlns:a16="http://schemas.microsoft.com/office/drawing/2014/main" id="{481BA792-BDB8-4BC3-A291-51797B442377}"/>
              </a:ext>
            </a:extLst>
          </p:cNvPr>
          <p:cNvCxnSpPr>
            <a:cxnSpLocks/>
          </p:cNvCxnSpPr>
          <p:nvPr/>
        </p:nvCxnSpPr>
        <p:spPr>
          <a:xfrm>
            <a:off x="2385391" y="887896"/>
            <a:ext cx="2067339" cy="0"/>
          </a:xfrm>
          <a:prstGeom prst="line">
            <a:avLst/>
          </a:prstGeom>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2AA6E9C7-3519-40BB-A982-09A36B4EA940}"/>
              </a:ext>
            </a:extLst>
          </p:cNvPr>
          <p:cNvCxnSpPr>
            <a:cxnSpLocks/>
          </p:cNvCxnSpPr>
          <p:nvPr/>
        </p:nvCxnSpPr>
        <p:spPr>
          <a:xfrm>
            <a:off x="3313043" y="887896"/>
            <a:ext cx="0" cy="874643"/>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3A77073D-B93B-4539-87D8-834ADAB56FA9}"/>
              </a:ext>
            </a:extLst>
          </p:cNvPr>
          <p:cNvCxnSpPr/>
          <p:nvPr/>
        </p:nvCxnSpPr>
        <p:spPr>
          <a:xfrm flipV="1">
            <a:off x="1232452" y="1789043"/>
            <a:ext cx="0" cy="318053"/>
          </a:xfrm>
          <a:prstGeom prst="line">
            <a:avLst/>
          </a:prstGeom>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26185E2A-62E9-45EE-9610-F816FC4F2C43}"/>
              </a:ext>
            </a:extLst>
          </p:cNvPr>
          <p:cNvCxnSpPr>
            <a:cxnSpLocks/>
          </p:cNvCxnSpPr>
          <p:nvPr/>
        </p:nvCxnSpPr>
        <p:spPr>
          <a:xfrm flipV="1">
            <a:off x="4863548" y="1789045"/>
            <a:ext cx="0" cy="318051"/>
          </a:xfrm>
          <a:prstGeom prst="line">
            <a:avLst/>
          </a:prstGeom>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645D5C64-47D7-440D-AF84-14CC27DDD811}"/>
              </a:ext>
            </a:extLst>
          </p:cNvPr>
          <p:cNvCxnSpPr/>
          <p:nvPr/>
        </p:nvCxnSpPr>
        <p:spPr>
          <a:xfrm>
            <a:off x="1232452" y="1789043"/>
            <a:ext cx="3631096"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5E1D43BC-1449-4934-9E64-AA6BCE399655}"/>
              </a:ext>
            </a:extLst>
          </p:cNvPr>
          <p:cNvCxnSpPr>
            <a:cxnSpLocks/>
          </p:cNvCxnSpPr>
          <p:nvPr/>
        </p:nvCxnSpPr>
        <p:spPr>
          <a:xfrm>
            <a:off x="1232452" y="2372139"/>
            <a:ext cx="0" cy="1056861"/>
          </a:xfrm>
          <a:prstGeom prst="line">
            <a:avLst/>
          </a:prstGeom>
        </p:spPr>
        <p:style>
          <a:lnRef idx="1">
            <a:schemeClr val="dk1"/>
          </a:lnRef>
          <a:fillRef idx="0">
            <a:schemeClr val="dk1"/>
          </a:fillRef>
          <a:effectRef idx="0">
            <a:schemeClr val="dk1"/>
          </a:effectRef>
          <a:fontRef idx="minor">
            <a:schemeClr val="tx1"/>
          </a:fontRef>
        </p:style>
      </p:cxnSp>
      <p:cxnSp>
        <p:nvCxnSpPr>
          <p:cNvPr id="34" name="Gerader Verbinder 33">
            <a:extLst>
              <a:ext uri="{FF2B5EF4-FFF2-40B4-BE49-F238E27FC236}">
                <a16:creationId xmlns:a16="http://schemas.microsoft.com/office/drawing/2014/main" id="{50E80C5F-F459-4C74-B70D-D5500791F217}"/>
              </a:ext>
            </a:extLst>
          </p:cNvPr>
          <p:cNvCxnSpPr>
            <a:cxnSpLocks/>
          </p:cNvCxnSpPr>
          <p:nvPr/>
        </p:nvCxnSpPr>
        <p:spPr>
          <a:xfrm>
            <a:off x="5221357" y="2213113"/>
            <a:ext cx="2994991" cy="0"/>
          </a:xfrm>
          <a:prstGeom prst="line">
            <a:avLst/>
          </a:prstGeom>
        </p:spPr>
        <p:style>
          <a:lnRef idx="1">
            <a:schemeClr val="dk1"/>
          </a:lnRef>
          <a:fillRef idx="0">
            <a:schemeClr val="dk1"/>
          </a:fillRef>
          <a:effectRef idx="0">
            <a:schemeClr val="dk1"/>
          </a:effectRef>
          <a:fontRef idx="minor">
            <a:schemeClr val="tx1"/>
          </a:fontRef>
        </p:style>
      </p:cxnSp>
      <p:cxnSp>
        <p:nvCxnSpPr>
          <p:cNvPr id="37" name="Gerader Verbinder 36">
            <a:extLst>
              <a:ext uri="{FF2B5EF4-FFF2-40B4-BE49-F238E27FC236}">
                <a16:creationId xmlns:a16="http://schemas.microsoft.com/office/drawing/2014/main" id="{FFE73CE3-7075-4A76-BCF1-FFD3B862AB67}"/>
              </a:ext>
            </a:extLst>
          </p:cNvPr>
          <p:cNvCxnSpPr>
            <a:cxnSpLocks/>
          </p:cNvCxnSpPr>
          <p:nvPr/>
        </p:nvCxnSpPr>
        <p:spPr>
          <a:xfrm>
            <a:off x="6480313" y="2213113"/>
            <a:ext cx="0" cy="1113183"/>
          </a:xfrm>
          <a:prstGeom prst="line">
            <a:avLst/>
          </a:prstGeom>
        </p:spPr>
        <p:style>
          <a:lnRef idx="1">
            <a:schemeClr val="dk1"/>
          </a:lnRef>
          <a:fillRef idx="0">
            <a:schemeClr val="dk1"/>
          </a:fillRef>
          <a:effectRef idx="0">
            <a:schemeClr val="dk1"/>
          </a:effectRef>
          <a:fontRef idx="minor">
            <a:schemeClr val="tx1"/>
          </a:fontRef>
        </p:style>
      </p:cxnSp>
      <p:cxnSp>
        <p:nvCxnSpPr>
          <p:cNvPr id="41" name="Gerader Verbinder 40">
            <a:extLst>
              <a:ext uri="{FF2B5EF4-FFF2-40B4-BE49-F238E27FC236}">
                <a16:creationId xmlns:a16="http://schemas.microsoft.com/office/drawing/2014/main" id="{A522F1A5-E01C-47D2-A8D7-DBCCA740DBF2}"/>
              </a:ext>
            </a:extLst>
          </p:cNvPr>
          <p:cNvCxnSpPr>
            <a:cxnSpLocks/>
          </p:cNvCxnSpPr>
          <p:nvPr/>
        </p:nvCxnSpPr>
        <p:spPr>
          <a:xfrm>
            <a:off x="6480313" y="2968487"/>
            <a:ext cx="3326296" cy="0"/>
          </a:xfrm>
          <a:prstGeom prst="line">
            <a:avLst/>
          </a:prstGeom>
        </p:spPr>
        <p:style>
          <a:lnRef idx="1">
            <a:schemeClr val="dk1"/>
          </a:lnRef>
          <a:fillRef idx="0">
            <a:schemeClr val="dk1"/>
          </a:fillRef>
          <a:effectRef idx="0">
            <a:schemeClr val="dk1"/>
          </a:effectRef>
          <a:fontRef idx="minor">
            <a:schemeClr val="tx1"/>
          </a:fontRef>
        </p:style>
      </p:cxnSp>
      <p:cxnSp>
        <p:nvCxnSpPr>
          <p:cNvPr id="43" name="Gerader Verbinder 42">
            <a:extLst>
              <a:ext uri="{FF2B5EF4-FFF2-40B4-BE49-F238E27FC236}">
                <a16:creationId xmlns:a16="http://schemas.microsoft.com/office/drawing/2014/main" id="{DE5E91E4-D285-4F09-A2FF-EDEB5AD0CCB8}"/>
              </a:ext>
            </a:extLst>
          </p:cNvPr>
          <p:cNvCxnSpPr>
            <a:cxnSpLocks/>
          </p:cNvCxnSpPr>
          <p:nvPr/>
        </p:nvCxnSpPr>
        <p:spPr>
          <a:xfrm>
            <a:off x="9806609" y="2968487"/>
            <a:ext cx="0" cy="460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3ED53B5B-623E-4D58-9705-20C0130AFB6F}"/>
              </a:ext>
            </a:extLst>
          </p:cNvPr>
          <p:cNvCxnSpPr/>
          <p:nvPr/>
        </p:nvCxnSpPr>
        <p:spPr>
          <a:xfrm>
            <a:off x="9806609" y="3710609"/>
            <a:ext cx="0" cy="1033669"/>
          </a:xfrm>
          <a:prstGeom prst="line">
            <a:avLst/>
          </a:prstGeom>
        </p:spPr>
        <p:style>
          <a:lnRef idx="1">
            <a:schemeClr val="dk1"/>
          </a:lnRef>
          <a:fillRef idx="0">
            <a:schemeClr val="dk1"/>
          </a:fillRef>
          <a:effectRef idx="0">
            <a:schemeClr val="dk1"/>
          </a:effectRef>
          <a:fontRef idx="minor">
            <a:schemeClr val="tx1"/>
          </a:fontRef>
        </p:style>
      </p:cxnSp>
      <p:cxnSp>
        <p:nvCxnSpPr>
          <p:cNvPr id="49" name="Gerade Verbindung mit Pfeil 48">
            <a:extLst>
              <a:ext uri="{FF2B5EF4-FFF2-40B4-BE49-F238E27FC236}">
                <a16:creationId xmlns:a16="http://schemas.microsoft.com/office/drawing/2014/main" id="{C65BE7CF-FB5A-42BC-B837-A33B5BF1D57C}"/>
              </a:ext>
            </a:extLst>
          </p:cNvPr>
          <p:cNvCxnSpPr>
            <a:cxnSpLocks/>
          </p:cNvCxnSpPr>
          <p:nvPr/>
        </p:nvCxnSpPr>
        <p:spPr>
          <a:xfrm>
            <a:off x="967408" y="6096000"/>
            <a:ext cx="955481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3" name="Gerade Verbindung mit Pfeil 52">
            <a:extLst>
              <a:ext uri="{FF2B5EF4-FFF2-40B4-BE49-F238E27FC236}">
                <a16:creationId xmlns:a16="http://schemas.microsoft.com/office/drawing/2014/main" id="{38515B35-2713-42B6-8D79-655EAECD3472}"/>
              </a:ext>
            </a:extLst>
          </p:cNvPr>
          <p:cNvCxnSpPr>
            <a:cxnSpLocks/>
          </p:cNvCxnSpPr>
          <p:nvPr/>
        </p:nvCxnSpPr>
        <p:spPr>
          <a:xfrm>
            <a:off x="11353800" y="708991"/>
            <a:ext cx="0" cy="45189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5344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33053D7-CCE6-4FFA-80E9-A0B612B4DFEC}"/>
              </a:ext>
            </a:extLst>
          </p:cNvPr>
          <p:cNvSpPr>
            <a:spLocks noGrp="1"/>
          </p:cNvSpPr>
          <p:nvPr>
            <p:ph idx="1"/>
          </p:nvPr>
        </p:nvSpPr>
        <p:spPr>
          <a:xfrm>
            <a:off x="838200" y="596900"/>
            <a:ext cx="10515600" cy="5580063"/>
          </a:xfrm>
        </p:spPr>
        <p:txBody>
          <a:bodyPr/>
          <a:lstStyle/>
          <a:p>
            <a:pPr marL="0" indent="0">
              <a:buNone/>
            </a:pPr>
            <a:br>
              <a:rPr lang="de-DE" dirty="0"/>
            </a:br>
            <a:br>
              <a:rPr lang="de-DE" dirty="0"/>
            </a:br>
            <a:br>
              <a:rPr lang="de-DE" dirty="0"/>
            </a:br>
            <a:r>
              <a:rPr lang="de-DE" b="1" u="sng" dirty="0">
                <a:solidFill>
                  <a:srgbClr val="FF0000"/>
                </a:solidFill>
              </a:rPr>
              <a:t>MERKE:</a:t>
            </a:r>
            <a:br>
              <a:rPr lang="de-DE" dirty="0"/>
            </a:br>
            <a:br>
              <a:rPr lang="de-DE" dirty="0"/>
            </a:br>
            <a:br>
              <a:rPr lang="de-DE" dirty="0"/>
            </a:br>
            <a:r>
              <a:rPr lang="de-DE" sz="2800" dirty="0"/>
              <a:t>Der </a:t>
            </a:r>
            <a:r>
              <a:rPr lang="de-DE" sz="2800" u="sng" dirty="0">
                <a:solidFill>
                  <a:schemeClr val="accent1"/>
                </a:solidFill>
              </a:rPr>
              <a:t>Verwandtschafts</a:t>
            </a:r>
            <a:r>
              <a:rPr lang="de-DE" sz="2800" b="1" u="sng" dirty="0">
                <a:solidFill>
                  <a:schemeClr val="accent1"/>
                </a:solidFill>
              </a:rPr>
              <a:t>grad</a:t>
            </a:r>
            <a:r>
              <a:rPr lang="de-DE" sz="2800" b="1" dirty="0"/>
              <a:t> </a:t>
            </a:r>
            <a:r>
              <a:rPr lang="de-DE" sz="2800" dirty="0"/>
              <a:t>ergibt sich aus der Zahl der Geburten die die Verwandtschaft vermittelt.</a:t>
            </a:r>
            <a:br>
              <a:rPr lang="de-DE" sz="2800" dirty="0"/>
            </a:br>
            <a:br>
              <a:rPr lang="de-DE" dirty="0"/>
            </a:br>
            <a:endParaRPr lang="de-DE" dirty="0"/>
          </a:p>
        </p:txBody>
      </p:sp>
    </p:spTree>
    <p:extLst>
      <p:ext uri="{BB962C8B-B14F-4D97-AF65-F5344CB8AC3E}">
        <p14:creationId xmlns:p14="http://schemas.microsoft.com/office/powerpoint/2010/main" val="393968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E4653-41A3-46C2-8E72-BFF16FB18212}"/>
              </a:ext>
            </a:extLst>
          </p:cNvPr>
          <p:cNvSpPr>
            <a:spLocks noGrp="1"/>
          </p:cNvSpPr>
          <p:nvPr>
            <p:ph type="title"/>
          </p:nvPr>
        </p:nvSpPr>
        <p:spPr>
          <a:xfrm>
            <a:off x="952500" y="1139825"/>
            <a:ext cx="10515600" cy="777875"/>
          </a:xfrm>
        </p:spPr>
        <p:txBody>
          <a:bodyPr>
            <a:noAutofit/>
          </a:bodyPr>
          <a:lstStyle/>
          <a:p>
            <a:r>
              <a:rPr lang="de-DE" sz="3600" b="1" u="sng" dirty="0">
                <a:latin typeface="+mn-lt"/>
              </a:rPr>
              <a:t>historischer Hintergrund Betreuungsgesetz (BtG)                     </a:t>
            </a:r>
            <a:br>
              <a:rPr lang="de-DE" sz="2400" dirty="0">
                <a:latin typeface="Castellar" panose="020A0402060406010301" pitchFamily="18" charset="0"/>
              </a:rPr>
            </a:br>
            <a:r>
              <a:rPr lang="de-DE" sz="2400" dirty="0">
                <a:latin typeface="Castellar" panose="020A0402060406010301" pitchFamily="18" charset="0"/>
              </a:rPr>
              <a:t> 				</a:t>
            </a:r>
          </a:p>
        </p:txBody>
      </p:sp>
      <p:pic>
        <p:nvPicPr>
          <p:cNvPr id="4" name="Grafik 3">
            <a:extLst>
              <a:ext uri="{FF2B5EF4-FFF2-40B4-BE49-F238E27FC236}">
                <a16:creationId xmlns:a16="http://schemas.microsoft.com/office/drawing/2014/main" id="{F069369A-728E-4F36-87C4-87551BECAA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5478" y="2363541"/>
            <a:ext cx="3809722" cy="2721230"/>
          </a:xfrm>
          <a:prstGeom prst="rect">
            <a:avLst/>
          </a:prstGeom>
        </p:spPr>
      </p:pic>
      <p:sp>
        <p:nvSpPr>
          <p:cNvPr id="5" name="Textfeld 4">
            <a:extLst>
              <a:ext uri="{FF2B5EF4-FFF2-40B4-BE49-F238E27FC236}">
                <a16:creationId xmlns:a16="http://schemas.microsoft.com/office/drawing/2014/main" id="{DC56E548-2AA1-4E45-8F3D-36076E61164F}"/>
              </a:ext>
            </a:extLst>
          </p:cNvPr>
          <p:cNvSpPr txBox="1"/>
          <p:nvPr/>
        </p:nvSpPr>
        <p:spPr>
          <a:xfrm>
            <a:off x="3505478" y="5718175"/>
            <a:ext cx="44444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060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990E006-F390-4ADA-AAA1-5827EDBB6FFD}"/>
              </a:ext>
            </a:extLst>
          </p:cNvPr>
          <p:cNvSpPr>
            <a:spLocks noGrp="1"/>
          </p:cNvSpPr>
          <p:nvPr>
            <p:ph idx="1"/>
          </p:nvPr>
        </p:nvSpPr>
        <p:spPr>
          <a:xfrm>
            <a:off x="838200" y="393700"/>
            <a:ext cx="10515600" cy="5783263"/>
          </a:xfrm>
        </p:spPr>
        <p:txBody>
          <a:bodyPr>
            <a:normAutofit fontScale="92500" lnSpcReduction="20000"/>
          </a:bodyPr>
          <a:lstStyle/>
          <a:p>
            <a:pPr marL="0" indent="0">
              <a:buNone/>
            </a:pPr>
            <a:endParaRPr lang="de-DE" sz="2600" dirty="0"/>
          </a:p>
          <a:p>
            <a:pPr marL="0" indent="0">
              <a:buNone/>
            </a:pPr>
            <a:endParaRPr lang="de-DE" sz="2600" dirty="0"/>
          </a:p>
          <a:p>
            <a:pPr marL="0" indent="0">
              <a:buNone/>
            </a:pPr>
            <a:r>
              <a:rPr lang="de-DE" sz="2600" u="sng" dirty="0"/>
              <a:t>Bsp. Verwandtschaft in gerader Linie:</a:t>
            </a:r>
            <a:br>
              <a:rPr lang="de-DE" sz="2600" dirty="0"/>
            </a:br>
            <a:br>
              <a:rPr lang="de-DE" sz="2600" dirty="0"/>
            </a:br>
            <a:br>
              <a:rPr lang="de-DE" sz="2600" dirty="0"/>
            </a:br>
            <a:br>
              <a:rPr lang="de-DE" sz="2400" dirty="0"/>
            </a:br>
            <a:r>
              <a:rPr lang="de-DE" sz="2400" dirty="0"/>
              <a:t> 		</a:t>
            </a:r>
            <a:r>
              <a:rPr lang="de-DE" sz="2400" i="1" dirty="0">
                <a:ln w="0"/>
                <a:solidFill>
                  <a:schemeClr val="accent1"/>
                </a:solidFill>
                <a:effectLst>
                  <a:outerShdw blurRad="38100" dist="25400" dir="5400000" algn="ctr" rotWithShape="0">
                    <a:srgbClr val="6E747A">
                      <a:alpha val="43000"/>
                    </a:srgbClr>
                  </a:outerShdw>
                </a:effectLst>
              </a:rPr>
              <a:t>Opa</a:t>
            </a:r>
            <a:r>
              <a:rPr lang="de-DE" sz="2400" dirty="0"/>
              <a:t>	</a:t>
            </a:r>
            <a:r>
              <a:rPr lang="de-DE" dirty="0"/>
              <a:t>	</a:t>
            </a:r>
            <a:r>
              <a:rPr lang="de-DE" sz="2400" i="1" dirty="0">
                <a:ln w="0"/>
                <a:solidFill>
                  <a:schemeClr val="accent1"/>
                </a:solidFill>
                <a:effectLst>
                  <a:outerShdw blurRad="38100" dist="25400" dir="5400000" algn="ctr" rotWithShape="0">
                    <a:srgbClr val="6E747A">
                      <a:alpha val="43000"/>
                    </a:srgbClr>
                  </a:outerShdw>
                </a:effectLst>
              </a:rPr>
              <a:t> gerade Linie</a:t>
            </a:r>
            <a:br>
              <a:rPr lang="de-DE" sz="2400" i="1" dirty="0">
                <a:ln w="0"/>
                <a:solidFill>
                  <a:schemeClr val="accent1"/>
                </a:solidFill>
                <a:effectLst>
                  <a:outerShdw blurRad="38100" dist="25400" dir="5400000" algn="ctr" rotWithShape="0">
                    <a:srgbClr val="6E747A">
                      <a:alpha val="43000"/>
                    </a:srgbClr>
                  </a:outerShdw>
                </a:effectLst>
              </a:rPr>
            </a:br>
            <a:r>
              <a:rPr lang="de-DE" sz="2400" i="1" dirty="0">
                <a:ln w="0"/>
                <a:solidFill>
                  <a:schemeClr val="accent1"/>
                </a:solidFill>
                <a:effectLst>
                  <a:outerShdw blurRad="38100" dist="25400" dir="5400000" algn="ctr" rotWithShape="0">
                    <a:srgbClr val="6E747A">
                      <a:alpha val="43000"/>
                    </a:srgbClr>
                  </a:outerShdw>
                </a:effectLst>
              </a:rPr>
              <a:t> 				 2. Grad (Geburten)</a:t>
            </a:r>
            <a:br>
              <a:rPr lang="de-DE" sz="2400" dirty="0"/>
            </a:br>
            <a:r>
              <a:rPr lang="de-DE" sz="2400" dirty="0"/>
              <a:t>		</a:t>
            </a:r>
            <a:br>
              <a:rPr lang="de-DE" sz="2400" dirty="0"/>
            </a:br>
            <a:r>
              <a:rPr lang="de-DE" sz="2400" dirty="0"/>
              <a:t>		</a:t>
            </a:r>
            <a:br>
              <a:rPr lang="de-DE" sz="2400" dirty="0"/>
            </a:br>
            <a:br>
              <a:rPr lang="de-DE" sz="2400" dirty="0"/>
            </a:br>
            <a:r>
              <a:rPr lang="de-DE" sz="2400" dirty="0"/>
              <a:t>		Vater</a:t>
            </a:r>
            <a:br>
              <a:rPr lang="de-DE" sz="2400" dirty="0"/>
            </a:br>
            <a:br>
              <a:rPr lang="de-DE" sz="2400" dirty="0"/>
            </a:br>
            <a:r>
              <a:rPr lang="de-DE" sz="2400" dirty="0"/>
              <a:t> 			</a:t>
            </a:r>
            <a:br>
              <a:rPr lang="de-DE" sz="2400" dirty="0"/>
            </a:br>
            <a:r>
              <a:rPr lang="de-DE" sz="2400" dirty="0"/>
              <a:t>		</a:t>
            </a:r>
            <a:br>
              <a:rPr lang="de-DE" sz="2400" dirty="0"/>
            </a:br>
            <a:br>
              <a:rPr lang="de-DE" sz="2400" dirty="0"/>
            </a:br>
            <a:r>
              <a:rPr lang="de-DE" sz="2400" dirty="0"/>
              <a:t> 		</a:t>
            </a:r>
            <a:r>
              <a:rPr lang="de-DE" sz="2400" i="1" dirty="0">
                <a:ln w="0"/>
                <a:solidFill>
                  <a:schemeClr val="accent1"/>
                </a:solidFill>
                <a:effectLst>
                  <a:outerShdw blurRad="38100" dist="25400" dir="5400000" algn="ctr" rotWithShape="0">
                    <a:srgbClr val="6E747A">
                      <a:alpha val="43000"/>
                    </a:srgbClr>
                  </a:outerShdw>
                </a:effectLst>
              </a:rPr>
              <a:t>Enkel</a:t>
            </a:r>
            <a:br>
              <a:rPr lang="de-DE" sz="2400" i="1" dirty="0"/>
            </a:br>
            <a:br>
              <a:rPr lang="de-DE" sz="2400" dirty="0"/>
            </a:br>
            <a:br>
              <a:rPr lang="de-DE" dirty="0"/>
            </a:br>
            <a:br>
              <a:rPr lang="de-DE" dirty="0"/>
            </a:br>
            <a:endParaRPr lang="de-DE" dirty="0"/>
          </a:p>
        </p:txBody>
      </p:sp>
      <p:sp>
        <p:nvSpPr>
          <p:cNvPr id="4" name="Pfeil: nach oben 3">
            <a:extLst>
              <a:ext uri="{FF2B5EF4-FFF2-40B4-BE49-F238E27FC236}">
                <a16:creationId xmlns:a16="http://schemas.microsoft.com/office/drawing/2014/main" id="{CFE286AA-146F-4999-87D6-7994B383A329}"/>
              </a:ext>
            </a:extLst>
          </p:cNvPr>
          <p:cNvSpPr/>
          <p:nvPr/>
        </p:nvSpPr>
        <p:spPr>
          <a:xfrm>
            <a:off x="2857500" y="2501900"/>
            <a:ext cx="279400" cy="596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feil: nach oben 4">
            <a:extLst>
              <a:ext uri="{FF2B5EF4-FFF2-40B4-BE49-F238E27FC236}">
                <a16:creationId xmlns:a16="http://schemas.microsoft.com/office/drawing/2014/main" id="{E5BA2F3D-0F30-4954-8FFB-BDB368CE2024}"/>
              </a:ext>
            </a:extLst>
          </p:cNvPr>
          <p:cNvSpPr/>
          <p:nvPr/>
        </p:nvSpPr>
        <p:spPr>
          <a:xfrm>
            <a:off x="2857500" y="3647282"/>
            <a:ext cx="279400" cy="711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002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8EFBD09-DF7A-4022-94EA-89EDF43E9E2C}"/>
              </a:ext>
            </a:extLst>
          </p:cNvPr>
          <p:cNvSpPr>
            <a:spLocks noGrp="1"/>
          </p:cNvSpPr>
          <p:nvPr>
            <p:ph idx="1"/>
          </p:nvPr>
        </p:nvSpPr>
        <p:spPr>
          <a:xfrm>
            <a:off x="1143000" y="647700"/>
            <a:ext cx="10515600" cy="5973763"/>
          </a:xfrm>
        </p:spPr>
        <p:txBody>
          <a:bodyPr>
            <a:normAutofit fontScale="97500"/>
          </a:bodyPr>
          <a:lstStyle/>
          <a:p>
            <a:endParaRPr lang="de-DE" dirty="0"/>
          </a:p>
          <a:p>
            <a:pPr marL="0" indent="0">
              <a:buNone/>
            </a:pPr>
            <a:r>
              <a:rPr lang="de-DE" sz="2500" u="sng" dirty="0"/>
              <a:t>Bsp. Verwandtschaft in der Seitenlinie:</a:t>
            </a:r>
            <a:br>
              <a:rPr lang="de-DE" sz="2500" u="sng" dirty="0"/>
            </a:br>
            <a:br>
              <a:rPr lang="de-DE" sz="2500" dirty="0"/>
            </a:br>
            <a:br>
              <a:rPr lang="de-DE" sz="2500" dirty="0"/>
            </a:br>
            <a:r>
              <a:rPr lang="de-DE" sz="2500" dirty="0"/>
              <a:t>				Vater				</a:t>
            </a:r>
            <a:r>
              <a:rPr lang="de-DE" sz="2500" dirty="0">
                <a:solidFill>
                  <a:schemeClr val="accent1"/>
                </a:solidFill>
              </a:rPr>
              <a:t> Seiten-Linie</a:t>
            </a:r>
            <a:br>
              <a:rPr lang="de-DE" sz="2500" dirty="0">
                <a:solidFill>
                  <a:schemeClr val="accent1"/>
                </a:solidFill>
              </a:rPr>
            </a:br>
            <a:r>
              <a:rPr lang="de-DE" sz="2500" dirty="0">
                <a:solidFill>
                  <a:schemeClr val="accent1"/>
                </a:solidFill>
              </a:rPr>
              <a:t>								 3. Grad</a:t>
            </a:r>
            <a:br>
              <a:rPr lang="de-DE" sz="2500" dirty="0"/>
            </a:br>
            <a:br>
              <a:rPr lang="de-DE" sz="2500" dirty="0"/>
            </a:br>
            <a:r>
              <a:rPr lang="de-DE" sz="2500" dirty="0"/>
              <a:t>	</a:t>
            </a:r>
            <a:r>
              <a:rPr lang="de-DE" sz="2500" dirty="0">
                <a:solidFill>
                  <a:schemeClr val="accent1"/>
                </a:solidFill>
              </a:rPr>
              <a:t>Sohn</a:t>
            </a:r>
            <a:r>
              <a:rPr lang="de-DE" sz="2500" dirty="0"/>
              <a:t>					 	Sohn</a:t>
            </a:r>
            <a:br>
              <a:rPr lang="de-DE" sz="2500" dirty="0"/>
            </a:br>
            <a:r>
              <a:rPr lang="de-DE" sz="2500" dirty="0"/>
              <a:t>	</a:t>
            </a:r>
            <a:r>
              <a:rPr lang="de-DE" sz="2100" i="1" dirty="0"/>
              <a:t>Bruder						Bruder</a:t>
            </a:r>
            <a:br>
              <a:rPr lang="de-DE" sz="2100" i="1" dirty="0"/>
            </a:br>
            <a:br>
              <a:rPr lang="de-DE" sz="2100" i="1" dirty="0"/>
            </a:br>
            <a:r>
              <a:rPr lang="de-DE" sz="2100" i="1" dirty="0"/>
              <a:t>			</a:t>
            </a:r>
            <a:br>
              <a:rPr lang="de-DE" sz="2100" i="1" dirty="0"/>
            </a:br>
            <a:br>
              <a:rPr lang="de-DE" sz="2100" i="1" dirty="0"/>
            </a:br>
            <a:r>
              <a:rPr lang="de-DE" sz="2100" i="1" dirty="0"/>
              <a:t>							</a:t>
            </a:r>
            <a:br>
              <a:rPr lang="de-DE" sz="2100" i="1" dirty="0"/>
            </a:br>
            <a:r>
              <a:rPr lang="de-DE" sz="2100" i="1" dirty="0"/>
              <a:t> 								</a:t>
            </a:r>
            <a:br>
              <a:rPr lang="de-DE" sz="2100" i="1" dirty="0"/>
            </a:br>
            <a:r>
              <a:rPr lang="de-DE" sz="2100" i="1" dirty="0"/>
              <a:t>							</a:t>
            </a:r>
            <a:r>
              <a:rPr lang="de-DE" sz="2500" i="1" dirty="0">
                <a:solidFill>
                  <a:schemeClr val="accent1"/>
                </a:solidFill>
              </a:rPr>
              <a:t>Enkel</a:t>
            </a:r>
            <a:r>
              <a:rPr lang="de-DE" sz="2500" dirty="0">
                <a:solidFill>
                  <a:schemeClr val="accent1"/>
                </a:solidFill>
              </a:rPr>
              <a:t> / Neffe / Nichte</a:t>
            </a:r>
            <a:endParaRPr lang="de-DE" sz="2500" u="sng" dirty="0">
              <a:solidFill>
                <a:schemeClr val="accent1"/>
              </a:solidFill>
            </a:endParaRPr>
          </a:p>
        </p:txBody>
      </p:sp>
      <p:sp>
        <p:nvSpPr>
          <p:cNvPr id="3" name="Pfeil: nach oben 2">
            <a:extLst>
              <a:ext uri="{FF2B5EF4-FFF2-40B4-BE49-F238E27FC236}">
                <a16:creationId xmlns:a16="http://schemas.microsoft.com/office/drawing/2014/main" id="{C108BF0D-B3E6-4BBF-BA85-74A6B2893F04}"/>
              </a:ext>
            </a:extLst>
          </p:cNvPr>
          <p:cNvSpPr/>
          <p:nvPr/>
        </p:nvSpPr>
        <p:spPr>
          <a:xfrm rot="14139788">
            <a:off x="3732078" y="2119418"/>
            <a:ext cx="483797" cy="1344442"/>
          </a:xfrm>
          <a:prstGeom prst="upArrow">
            <a:avLst>
              <a:gd name="adj1" fmla="val 21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feil: nach oben 5">
            <a:extLst>
              <a:ext uri="{FF2B5EF4-FFF2-40B4-BE49-F238E27FC236}">
                <a16:creationId xmlns:a16="http://schemas.microsoft.com/office/drawing/2014/main" id="{6601C1BB-79F6-48D8-8C66-7C6BF58E5A38}"/>
              </a:ext>
            </a:extLst>
          </p:cNvPr>
          <p:cNvSpPr/>
          <p:nvPr/>
        </p:nvSpPr>
        <p:spPr>
          <a:xfrm rot="18228739">
            <a:off x="6550497" y="2227679"/>
            <a:ext cx="421132" cy="1318839"/>
          </a:xfrm>
          <a:prstGeom prst="upArrow">
            <a:avLst>
              <a:gd name="adj1" fmla="val 21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feil: nach oben 6">
            <a:extLst>
              <a:ext uri="{FF2B5EF4-FFF2-40B4-BE49-F238E27FC236}">
                <a16:creationId xmlns:a16="http://schemas.microsoft.com/office/drawing/2014/main" id="{C80C5888-6D27-4750-8B5D-20FB7D0943CC}"/>
              </a:ext>
            </a:extLst>
          </p:cNvPr>
          <p:cNvSpPr/>
          <p:nvPr/>
        </p:nvSpPr>
        <p:spPr>
          <a:xfrm>
            <a:off x="7704433" y="4120023"/>
            <a:ext cx="421132" cy="769477"/>
          </a:xfrm>
          <a:prstGeom prst="upArrow">
            <a:avLst>
              <a:gd name="adj1" fmla="val 21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Verbinder: gekrümmt 8">
            <a:extLst>
              <a:ext uri="{FF2B5EF4-FFF2-40B4-BE49-F238E27FC236}">
                <a16:creationId xmlns:a16="http://schemas.microsoft.com/office/drawing/2014/main" id="{04013A1D-59A4-4683-8339-B321E509EC84}"/>
              </a:ext>
            </a:extLst>
          </p:cNvPr>
          <p:cNvCxnSpPr>
            <a:cxnSpLocks/>
          </p:cNvCxnSpPr>
          <p:nvPr/>
        </p:nvCxnSpPr>
        <p:spPr>
          <a:xfrm>
            <a:off x="3065172" y="3429000"/>
            <a:ext cx="4360957" cy="1825583"/>
          </a:xfrm>
          <a:prstGeom prst="curvedConnector3">
            <a:avLst>
              <a:gd name="adj1" fmla="val 4793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474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accent1">
                    <a:lumMod val="75000"/>
                  </a:schemeClr>
                </a:solidFill>
                <a:latin typeface="+mn-lt"/>
              </a:rPr>
              <a:t>Verwandtschaft</a:t>
            </a:r>
          </a:p>
        </p:txBody>
      </p:sp>
      <p:sp>
        <p:nvSpPr>
          <p:cNvPr id="5" name="Inhaltsplatzhalter 4"/>
          <p:cNvSpPr>
            <a:spLocks noGrp="1"/>
          </p:cNvSpPr>
          <p:nvPr>
            <p:ph idx="1"/>
          </p:nvPr>
        </p:nvSpPr>
        <p:spPr>
          <a:xfrm>
            <a:off x="838200" y="1904002"/>
            <a:ext cx="10515600" cy="4351338"/>
          </a:xfrm>
        </p:spPr>
        <p:txBody>
          <a:bodyPr>
            <a:normAutofit fontScale="77500" lnSpcReduction="20000"/>
          </a:bodyPr>
          <a:lstStyle/>
          <a:p>
            <a:pPr marL="0" indent="0">
              <a:buNone/>
            </a:pPr>
            <a:r>
              <a:rPr lang="de-DE" dirty="0"/>
              <a:t>Was ist Verwandtschaft ?</a:t>
            </a:r>
          </a:p>
          <a:p>
            <a:pPr marL="0" indent="0">
              <a:buNone/>
            </a:pPr>
            <a:endParaRPr lang="de-DE" dirty="0"/>
          </a:p>
          <a:p>
            <a:pPr marL="0" indent="0">
              <a:buNone/>
            </a:pPr>
            <a:r>
              <a:rPr lang="de-DE" u="sng" dirty="0"/>
              <a:t>Die Verwandtschaft ist eine auf Abstammung beruhende Verbindung</a:t>
            </a:r>
          </a:p>
          <a:p>
            <a:pPr marL="0" indent="0">
              <a:buNone/>
            </a:pPr>
            <a:r>
              <a:rPr lang="de-DE" u="sng" dirty="0"/>
              <a:t>von Personen zueinander !</a:t>
            </a:r>
          </a:p>
          <a:p>
            <a:pPr marL="0" indent="0">
              <a:buNone/>
            </a:pPr>
            <a:endParaRPr lang="de-DE" dirty="0"/>
          </a:p>
          <a:p>
            <a:pPr marL="0" indent="0">
              <a:buNone/>
            </a:pPr>
            <a:r>
              <a:rPr lang="de-DE" b="1" dirty="0"/>
              <a:t>Der Grad der Verwandtschaft </a:t>
            </a:r>
            <a:r>
              <a:rPr lang="de-DE" dirty="0"/>
              <a:t>stellt die </a:t>
            </a:r>
            <a:r>
              <a:rPr lang="de-DE" b="1" dirty="0"/>
              <a:t>Anzahl der vermittelten </a:t>
            </a:r>
            <a:r>
              <a:rPr lang="de-DE" dirty="0"/>
              <a:t>Geburten dar</a:t>
            </a:r>
          </a:p>
          <a:p>
            <a:pPr marL="0" indent="0">
              <a:buNone/>
            </a:pPr>
            <a:r>
              <a:rPr lang="de-DE" dirty="0"/>
              <a:t>Beispiele:</a:t>
            </a:r>
            <a:br>
              <a:rPr lang="de-DE" dirty="0"/>
            </a:br>
            <a:endParaRPr lang="de-DE" dirty="0"/>
          </a:p>
          <a:p>
            <a:pPr>
              <a:buFont typeface="Wingdings" panose="05000000000000000000" pitchFamily="2" charset="2"/>
              <a:buChar char="Ø"/>
            </a:pPr>
            <a:r>
              <a:rPr lang="de-DE" dirty="0"/>
              <a:t>Eltern-Kind = 1. Grad gerade Linie</a:t>
            </a:r>
          </a:p>
          <a:p>
            <a:pPr>
              <a:buFont typeface="Wingdings" panose="05000000000000000000" pitchFamily="2" charset="2"/>
              <a:buChar char="Ø"/>
            </a:pPr>
            <a:r>
              <a:rPr lang="de-DE" dirty="0"/>
              <a:t> Großeltern-Enkel = 2. Grad gerade Linie</a:t>
            </a:r>
          </a:p>
          <a:p>
            <a:pPr>
              <a:buFont typeface="Wingdings" panose="05000000000000000000" pitchFamily="2" charset="2"/>
              <a:buChar char="Ø"/>
            </a:pPr>
            <a:r>
              <a:rPr lang="de-DE" dirty="0"/>
              <a:t> Geschwister = 2. Grad Seitenlinie</a:t>
            </a:r>
          </a:p>
          <a:p>
            <a:pPr>
              <a:buFont typeface="Wingdings" panose="05000000000000000000" pitchFamily="2" charset="2"/>
              <a:buChar char="Ø"/>
            </a:pPr>
            <a:r>
              <a:rPr lang="de-DE" dirty="0"/>
              <a:t>Onkel-Neffe = 3. Grad Seitenlinie</a:t>
            </a:r>
          </a:p>
        </p:txBody>
      </p:sp>
    </p:spTree>
    <p:extLst>
      <p:ext uri="{BB962C8B-B14F-4D97-AF65-F5344CB8AC3E}">
        <p14:creationId xmlns:p14="http://schemas.microsoft.com/office/powerpoint/2010/main" val="21525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1" dur="500"/>
                                        <p:tgtEl>
                                          <p:spTgt spid="5">
                                            <p:txEl>
                                              <p:pRg st="5" end="5"/>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4" dur="500"/>
                                        <p:tgtEl>
                                          <p:spTgt spid="5">
                                            <p:txEl>
                                              <p:pRg st="6" end="6"/>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7" dur="500"/>
                                        <p:tgtEl>
                                          <p:spTgt spid="5">
                                            <p:txEl>
                                              <p:pRg st="7" end="7"/>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0" dur="500"/>
                                        <p:tgtEl>
                                          <p:spTgt spid="5">
                                            <p:txEl>
                                              <p:pRg st="8" end="8"/>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randombar(horizontal)">
                                      <p:cBhvr>
                                        <p:cTn id="43" dur="500"/>
                                        <p:tgtEl>
                                          <p:spTgt spid="5">
                                            <p:txEl>
                                              <p:pRg st="9" end="9"/>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4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241CB5-D218-4A2E-B0BE-EAD653BA0141}"/>
              </a:ext>
            </a:extLst>
          </p:cNvPr>
          <p:cNvSpPr>
            <a:spLocks noGrp="1"/>
          </p:cNvSpPr>
          <p:nvPr>
            <p:ph idx="1"/>
          </p:nvPr>
        </p:nvSpPr>
        <p:spPr>
          <a:xfrm>
            <a:off x="838200" y="609600"/>
            <a:ext cx="10515600" cy="5567363"/>
          </a:xfrm>
        </p:spPr>
        <p:txBody>
          <a:bodyPr/>
          <a:lstStyle/>
          <a:p>
            <a:pPr marL="0" indent="0">
              <a:buNone/>
            </a:pPr>
            <a:r>
              <a:rPr lang="de-DE" sz="3600" b="1" u="sng" dirty="0">
                <a:solidFill>
                  <a:srgbClr val="0070C0"/>
                </a:solidFill>
              </a:rPr>
              <a:t>Wirkung der Verwandtschaft:</a:t>
            </a:r>
          </a:p>
          <a:p>
            <a:pPr marL="0" indent="0">
              <a:buNone/>
            </a:pPr>
            <a:endParaRPr lang="de-DE" dirty="0"/>
          </a:p>
          <a:p>
            <a:r>
              <a:rPr lang="de-DE" dirty="0"/>
              <a:t> Eheverbot </a:t>
            </a:r>
          </a:p>
          <a:p>
            <a:r>
              <a:rPr lang="de-DE" dirty="0"/>
              <a:t>Unterhaltspflicht</a:t>
            </a:r>
          </a:p>
          <a:p>
            <a:r>
              <a:rPr lang="de-DE" dirty="0"/>
              <a:t>Rechtsverhältnis zwischen Eltern und Kind</a:t>
            </a:r>
          </a:p>
          <a:p>
            <a:r>
              <a:rPr lang="de-DE" dirty="0"/>
              <a:t>Erb- und Pflichtteilsrecht</a:t>
            </a:r>
          </a:p>
          <a:p>
            <a:r>
              <a:rPr lang="de-DE" dirty="0"/>
              <a:t>Angehörigeneigenschaft </a:t>
            </a:r>
            <a:r>
              <a:rPr lang="de-DE" i="1" dirty="0"/>
              <a:t>( § 11 I Nr. 1 StGB )</a:t>
            </a:r>
          </a:p>
          <a:p>
            <a:r>
              <a:rPr lang="de-DE" dirty="0"/>
              <a:t>Zeugnis-, Auskunfts- und Eidesverweigerungsrechte </a:t>
            </a:r>
            <a:r>
              <a:rPr lang="de-DE" i="1" dirty="0"/>
              <a:t>( §§ 52 I Nr. 3, 55, 61 StPO )</a:t>
            </a:r>
          </a:p>
          <a:p>
            <a:r>
              <a:rPr lang="de-DE" dirty="0"/>
              <a:t>Ausschluss als Gerichtspersonen </a:t>
            </a:r>
            <a:r>
              <a:rPr lang="de-DE" i="1" dirty="0"/>
              <a:t>( §§ 22 ff StPO,  § 10 RPflG )</a:t>
            </a:r>
            <a:br>
              <a:rPr lang="de-DE" dirty="0"/>
            </a:br>
            <a:br>
              <a:rPr lang="de-DE" dirty="0"/>
            </a:br>
            <a:r>
              <a:rPr lang="de-DE" dirty="0"/>
              <a:t>§§ 1307, 1308 1601ff, 1616ff,1924 ff, 2303 BGB</a:t>
            </a:r>
            <a:br>
              <a:rPr lang="de-DE" dirty="0"/>
            </a:br>
            <a:r>
              <a:rPr lang="de-DE" dirty="0"/>
              <a:t>§§ 383 I Nr. 3, 384 Nr. 1, 41ff,  ZPO</a:t>
            </a:r>
            <a:br>
              <a:rPr lang="de-DE" dirty="0"/>
            </a:br>
            <a:r>
              <a:rPr lang="de-DE" dirty="0"/>
              <a:t>§§ 6, 29 II </a:t>
            </a:r>
            <a:r>
              <a:rPr lang="de-DE" dirty="0" err="1"/>
              <a:t>FamFG</a:t>
            </a:r>
            <a:r>
              <a:rPr lang="de-DE" dirty="0"/>
              <a:t> </a:t>
            </a:r>
          </a:p>
        </p:txBody>
      </p:sp>
    </p:spTree>
    <p:extLst>
      <p:ext uri="{BB962C8B-B14F-4D97-AF65-F5344CB8AC3E}">
        <p14:creationId xmlns:p14="http://schemas.microsoft.com/office/powerpoint/2010/main" val="92245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675881F-786F-47E9-AD40-E22A7A0B11BD}"/>
              </a:ext>
            </a:extLst>
          </p:cNvPr>
          <p:cNvSpPr>
            <a:spLocks noGrp="1"/>
          </p:cNvSpPr>
          <p:nvPr>
            <p:ph idx="1"/>
          </p:nvPr>
        </p:nvSpPr>
        <p:spPr>
          <a:xfrm>
            <a:off x="838200" y="393700"/>
            <a:ext cx="10515600" cy="5783263"/>
          </a:xfrm>
        </p:spPr>
        <p:txBody>
          <a:bodyPr>
            <a:normAutofit fontScale="92500" lnSpcReduction="20000"/>
          </a:bodyPr>
          <a:lstStyle/>
          <a:p>
            <a:pPr marL="0" indent="0">
              <a:buNone/>
            </a:pPr>
            <a:r>
              <a:rPr lang="de-DE" sz="3600" b="1" u="sng" dirty="0">
                <a:solidFill>
                  <a:schemeClr val="accent1">
                    <a:lumMod val="75000"/>
                  </a:schemeClr>
                </a:solidFill>
              </a:rPr>
              <a:t>Schwägerschaft</a:t>
            </a:r>
            <a:br>
              <a:rPr lang="de-DE" u="sng" dirty="0"/>
            </a:br>
            <a:endParaRPr lang="de-DE" u="sng" dirty="0"/>
          </a:p>
          <a:p>
            <a:pPr marL="0" indent="0">
              <a:buNone/>
            </a:pPr>
            <a:r>
              <a:rPr lang="de-DE" sz="2600" dirty="0"/>
              <a:t>Schwägerschaft ist das Verhältnis eines Ehegatten zu den Verwandten des anderen Ehegatten, § 1590 I 1 BGB.</a:t>
            </a:r>
            <a:br>
              <a:rPr lang="de-DE" sz="2600" dirty="0"/>
            </a:br>
            <a:br>
              <a:rPr lang="de-DE" sz="2600" dirty="0"/>
            </a:br>
            <a:r>
              <a:rPr lang="de-DE" sz="2600" dirty="0"/>
              <a:t>Grundvoraussetzung = wirksame Ehe</a:t>
            </a:r>
          </a:p>
          <a:p>
            <a:pPr marL="0" indent="0">
              <a:buNone/>
            </a:pPr>
            <a:br>
              <a:rPr lang="de-DE" sz="2600" dirty="0"/>
            </a:br>
            <a:br>
              <a:rPr lang="de-DE" sz="2600" dirty="0"/>
            </a:br>
            <a:r>
              <a:rPr lang="de-DE" sz="2600" b="1" dirty="0"/>
              <a:t>nicht verschwägert sind: </a:t>
            </a:r>
          </a:p>
          <a:p>
            <a:pPr marL="0" indent="0">
              <a:buNone/>
            </a:pPr>
            <a:r>
              <a:rPr lang="de-DE" sz="2600" dirty="0"/>
              <a:t>	</a:t>
            </a:r>
            <a:br>
              <a:rPr lang="de-DE" sz="2600" dirty="0"/>
            </a:br>
            <a:r>
              <a:rPr lang="de-DE" sz="2600" dirty="0"/>
              <a:t>die Ehegatten untereinander,</a:t>
            </a:r>
          </a:p>
          <a:p>
            <a:pPr marL="0" indent="0">
              <a:buNone/>
            </a:pPr>
            <a:br>
              <a:rPr lang="de-DE" sz="2600" dirty="0"/>
            </a:br>
            <a:r>
              <a:rPr lang="de-DE" sz="2600" dirty="0"/>
              <a:t>die Verwandten eines Ehegatten mit den Verwandten des anderen Ehegatten</a:t>
            </a:r>
          </a:p>
          <a:p>
            <a:pPr marL="0" indent="0">
              <a:buNone/>
            </a:pPr>
            <a:br>
              <a:rPr lang="de-DE" sz="2600" dirty="0"/>
            </a:br>
            <a:r>
              <a:rPr lang="de-DE" sz="2600" dirty="0"/>
              <a:t>und </a:t>
            </a:r>
            <a:br>
              <a:rPr lang="de-DE" sz="2600" dirty="0"/>
            </a:br>
            <a:br>
              <a:rPr lang="de-DE" sz="2600" dirty="0"/>
            </a:br>
            <a:r>
              <a:rPr lang="de-DE" sz="2600" dirty="0"/>
              <a:t>die Verschwägerten eines Ehegatten mit den Verschwägerten des anderen Ehegatten</a:t>
            </a:r>
            <a:br>
              <a:rPr lang="de-DE" dirty="0"/>
            </a:br>
            <a:endParaRPr lang="de-DE" dirty="0"/>
          </a:p>
        </p:txBody>
      </p:sp>
    </p:spTree>
    <p:extLst>
      <p:ext uri="{BB962C8B-B14F-4D97-AF65-F5344CB8AC3E}">
        <p14:creationId xmlns:p14="http://schemas.microsoft.com/office/powerpoint/2010/main" val="227572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873045"/>
          </a:xfrm>
        </p:spPr>
        <p:txBody>
          <a:bodyPr>
            <a:normAutofit/>
          </a:bodyPr>
          <a:lstStyle/>
          <a:p>
            <a:pPr algn="ctr"/>
            <a:r>
              <a:rPr lang="de-DE" sz="4000" dirty="0">
                <a:solidFill>
                  <a:srgbClr val="FFC000"/>
                </a:solidFill>
                <a:latin typeface="Arial Narrow" panose="020B0606020202030204" pitchFamily="34" charset="0"/>
              </a:rPr>
              <a:t>Schwägerschaft</a:t>
            </a:r>
          </a:p>
        </p:txBody>
      </p:sp>
      <p:pic>
        <p:nvPicPr>
          <p:cNvPr id="4" name="Inhaltsplatzhalter 3"/>
          <p:cNvPicPr>
            <a:picLocks noGrp="1" noChangeAspect="1"/>
          </p:cNvPicPr>
          <p:nvPr>
            <p:ph idx="1"/>
          </p:nvPr>
        </p:nvPicPr>
        <p:blipFill>
          <a:blip r:embed="rId2"/>
          <a:stretch>
            <a:fillRect/>
          </a:stretch>
        </p:blipFill>
        <p:spPr>
          <a:xfrm>
            <a:off x="304800" y="1228572"/>
            <a:ext cx="11582400" cy="5629428"/>
          </a:xfrm>
          <a:prstGeom prst="rect">
            <a:avLst/>
          </a:prstGeom>
        </p:spPr>
      </p:pic>
    </p:spTree>
    <p:extLst>
      <p:ext uri="{BB962C8B-B14F-4D97-AF65-F5344CB8AC3E}">
        <p14:creationId xmlns:p14="http://schemas.microsoft.com/office/powerpoint/2010/main" val="16620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B2857D-998B-4C65-9A61-ABBD206374DA}"/>
              </a:ext>
            </a:extLst>
          </p:cNvPr>
          <p:cNvSpPr>
            <a:spLocks noGrp="1"/>
          </p:cNvSpPr>
          <p:nvPr>
            <p:ph idx="1"/>
          </p:nvPr>
        </p:nvSpPr>
        <p:spPr>
          <a:xfrm>
            <a:off x="723900" y="431800"/>
            <a:ext cx="10515600" cy="5910263"/>
          </a:xfrm>
        </p:spPr>
        <p:txBody>
          <a:bodyPr/>
          <a:lstStyle/>
          <a:p>
            <a:pPr marL="0" indent="0">
              <a:buNone/>
            </a:pPr>
            <a:endParaRPr lang="de-DE" dirty="0"/>
          </a:p>
          <a:p>
            <a:pPr marL="0" indent="0">
              <a:buNone/>
            </a:pPr>
            <a:endParaRPr lang="de-DE" dirty="0"/>
          </a:p>
          <a:p>
            <a:pPr marL="0" indent="0">
              <a:buNone/>
            </a:pPr>
            <a:r>
              <a:rPr lang="de-DE" dirty="0"/>
              <a:t>Die Schwägerschaft hat nicht so weit reichende Konsequenzen wie eine Verwandtschaft.</a:t>
            </a:r>
          </a:p>
          <a:p>
            <a:pPr marL="0" indent="0">
              <a:buNone/>
            </a:pPr>
            <a:br>
              <a:rPr lang="de-DE" dirty="0"/>
            </a:br>
            <a:r>
              <a:rPr lang="de-DE" dirty="0"/>
              <a:t>Es entfallen hier im Vergleich zur Wirkung einer Verwandtschaft:</a:t>
            </a:r>
            <a:br>
              <a:rPr lang="de-DE" dirty="0"/>
            </a:br>
            <a:r>
              <a:rPr lang="de-DE" dirty="0"/>
              <a:t>	</a:t>
            </a:r>
            <a:br>
              <a:rPr lang="de-DE" dirty="0"/>
            </a:br>
            <a:r>
              <a:rPr lang="de-DE" dirty="0"/>
              <a:t>	die Unterhaltspflicht</a:t>
            </a:r>
            <a:br>
              <a:rPr lang="de-DE" dirty="0"/>
            </a:br>
            <a:r>
              <a:rPr lang="de-DE" dirty="0"/>
              <a:t> 	das Rechtsverhältnis zwischen Eltern und Kind</a:t>
            </a:r>
            <a:br>
              <a:rPr lang="de-DE" dirty="0"/>
            </a:br>
            <a:r>
              <a:rPr lang="de-DE" dirty="0"/>
              <a:t> 	das Erb- und Pflichtteilsrecht</a:t>
            </a:r>
            <a:br>
              <a:rPr lang="de-DE" dirty="0"/>
            </a:br>
            <a:r>
              <a:rPr lang="de-DE" dirty="0"/>
              <a:t> 	sowie seit 01.07.1998 das Eheverbot bei Schwägerschaft</a:t>
            </a:r>
          </a:p>
          <a:p>
            <a:pPr marL="0" indent="0">
              <a:buNone/>
            </a:pPr>
            <a:br>
              <a:rPr lang="de-DE" dirty="0"/>
            </a:br>
            <a:r>
              <a:rPr lang="de-DE" i="1" dirty="0"/>
              <a:t>Auch die Verwandten eines </a:t>
            </a:r>
            <a:r>
              <a:rPr lang="de-DE" b="1" i="1" dirty="0"/>
              <a:t>Lebenspartners </a:t>
            </a:r>
            <a:r>
              <a:rPr lang="de-DE" i="1" dirty="0"/>
              <a:t>gelten als mit den anderen Lebenspartner verschwägert,  § 11 II LPartG.</a:t>
            </a:r>
            <a:br>
              <a:rPr lang="de-DE" dirty="0"/>
            </a:br>
            <a:endParaRPr lang="de-DE" dirty="0"/>
          </a:p>
        </p:txBody>
      </p:sp>
    </p:spTree>
    <p:extLst>
      <p:ext uri="{BB962C8B-B14F-4D97-AF65-F5344CB8AC3E}">
        <p14:creationId xmlns:p14="http://schemas.microsoft.com/office/powerpoint/2010/main" val="18604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50BE9-75B5-4B67-9641-51BDD309FC82}"/>
              </a:ext>
            </a:extLst>
          </p:cNvPr>
          <p:cNvSpPr>
            <a:spLocks noGrp="1"/>
          </p:cNvSpPr>
          <p:nvPr>
            <p:ph type="title"/>
          </p:nvPr>
        </p:nvSpPr>
        <p:spPr>
          <a:xfrm>
            <a:off x="1092200" y="2103437"/>
            <a:ext cx="10515600" cy="1325563"/>
          </a:xfrm>
        </p:spPr>
        <p:txBody>
          <a:bodyPr>
            <a:normAutofit fontScale="90000"/>
          </a:bodyPr>
          <a:lstStyle/>
          <a:p>
            <a:r>
              <a:rPr lang="de-DE" dirty="0">
                <a:solidFill>
                  <a:srgbClr val="0070C0"/>
                </a:solidFill>
              </a:rPr>
              <a:t>1.2 Grundbegriffe des Persönlichkeitsrechts</a:t>
            </a:r>
            <a:br>
              <a:rPr lang="de-DE" dirty="0"/>
            </a:br>
            <a:br>
              <a:rPr lang="de-DE" dirty="0"/>
            </a:br>
            <a:r>
              <a:rPr lang="de-DE" sz="2700" dirty="0"/>
              <a:t>Geschäftsfähigkeit</a:t>
            </a:r>
            <a:br>
              <a:rPr lang="de-DE" sz="2700" dirty="0"/>
            </a:br>
            <a:br>
              <a:rPr lang="de-DE" sz="2700" dirty="0"/>
            </a:br>
            <a:r>
              <a:rPr lang="de-DE" sz="2700" dirty="0"/>
              <a:t>Rechtsfähigkeit</a:t>
            </a:r>
            <a:br>
              <a:rPr lang="de-DE" dirty="0"/>
            </a:br>
            <a:endParaRPr lang="de-DE" dirty="0"/>
          </a:p>
        </p:txBody>
      </p:sp>
    </p:spTree>
    <p:extLst>
      <p:ext uri="{BB962C8B-B14F-4D97-AF65-F5344CB8AC3E}">
        <p14:creationId xmlns:p14="http://schemas.microsoft.com/office/powerpoint/2010/main" val="34027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DECEB-0542-4B9F-9E47-C180B7E60C09}"/>
              </a:ext>
            </a:extLst>
          </p:cNvPr>
          <p:cNvSpPr>
            <a:spLocks noGrp="1"/>
          </p:cNvSpPr>
          <p:nvPr>
            <p:ph type="title"/>
          </p:nvPr>
        </p:nvSpPr>
        <p:spPr>
          <a:xfrm>
            <a:off x="838200" y="365125"/>
            <a:ext cx="10515600" cy="1460499"/>
          </a:xfrm>
        </p:spPr>
        <p:txBody>
          <a:bodyPr>
            <a:noAutofit/>
          </a:bodyPr>
          <a:lstStyle/>
          <a:p>
            <a:r>
              <a:rPr lang="de-DE" sz="2800" b="1" i="0" u="sng" dirty="0">
                <a:solidFill>
                  <a:srgbClr val="000000"/>
                </a:solidFill>
                <a:effectLst/>
              </a:rPr>
              <a:t>Geschäftsfähigkeit</a:t>
            </a:r>
            <a:r>
              <a:rPr lang="de-DE" sz="2800" b="0" i="0" dirty="0">
                <a:effectLst/>
              </a:rPr>
              <a:t> (§ 104 BGB)</a:t>
            </a:r>
            <a:br>
              <a:rPr lang="de-DE" sz="2800" b="0" i="0" dirty="0">
                <a:effectLst/>
              </a:rPr>
            </a:br>
            <a:br>
              <a:rPr lang="de-DE" sz="2800" b="0" i="0" dirty="0">
                <a:effectLst/>
              </a:rPr>
            </a:br>
            <a:r>
              <a:rPr lang="de-DE" sz="2800" b="0" i="0" dirty="0">
                <a:effectLst/>
              </a:rPr>
              <a:t>ist die Fähigkeit, mit </a:t>
            </a:r>
            <a:r>
              <a:rPr lang="de-DE" sz="2800" b="0" i="0" strike="noStrike" dirty="0">
                <a:effectLst/>
              </a:rPr>
              <a:t>freiem Willen </a:t>
            </a:r>
            <a:r>
              <a:rPr lang="de-DE" sz="2800" b="0" i="0" dirty="0">
                <a:effectLst/>
              </a:rPr>
              <a:t>rechtlich bindende </a:t>
            </a:r>
            <a:r>
              <a:rPr lang="de-DE" sz="2800" b="0" i="0" strike="noStrike" dirty="0">
                <a:effectLst/>
              </a:rPr>
              <a:t>Willenserklärungen</a:t>
            </a:r>
            <a:r>
              <a:rPr lang="de-DE" sz="2800" b="0" i="0" dirty="0">
                <a:effectLst/>
              </a:rPr>
              <a:t> abzugeben, zum Beispiel </a:t>
            </a:r>
            <a:r>
              <a:rPr lang="de-DE" sz="2800" b="0" i="0" strike="noStrike" dirty="0">
                <a:effectLst/>
              </a:rPr>
              <a:t>Verträge</a:t>
            </a:r>
            <a:r>
              <a:rPr lang="de-DE" sz="2800" b="0" i="0" dirty="0">
                <a:effectLst/>
              </a:rPr>
              <a:t> zu schließen</a:t>
            </a:r>
            <a:r>
              <a:rPr lang="de-DE" sz="2800" b="0" i="0" dirty="0">
                <a:solidFill>
                  <a:srgbClr val="000000"/>
                </a:solidFill>
                <a:effectLst/>
              </a:rPr>
              <a:t>.</a:t>
            </a:r>
            <a:endParaRPr lang="de-DE" sz="2800" dirty="0"/>
          </a:p>
        </p:txBody>
      </p:sp>
      <p:sp>
        <p:nvSpPr>
          <p:cNvPr id="3" name="Inhaltsplatzhalter 2">
            <a:extLst>
              <a:ext uri="{FF2B5EF4-FFF2-40B4-BE49-F238E27FC236}">
                <a16:creationId xmlns:a16="http://schemas.microsoft.com/office/drawing/2014/main" id="{B1E639EF-F874-4365-979B-119EF1A11810}"/>
              </a:ext>
            </a:extLst>
          </p:cNvPr>
          <p:cNvSpPr>
            <a:spLocks noGrp="1"/>
          </p:cNvSpPr>
          <p:nvPr>
            <p:ph idx="1"/>
          </p:nvPr>
        </p:nvSpPr>
        <p:spPr>
          <a:xfrm>
            <a:off x="838200" y="1825624"/>
            <a:ext cx="10515600" cy="4359275"/>
          </a:xfrm>
        </p:spPr>
        <p:txBody>
          <a:bodyPr>
            <a:normAutofit fontScale="92500" lnSpcReduction="10000"/>
          </a:bodyPr>
          <a:lstStyle/>
          <a:p>
            <a:pPr marL="0" indent="0">
              <a:buNone/>
            </a:pPr>
            <a:br>
              <a:rPr lang="de-DE" b="0" i="0" dirty="0">
                <a:solidFill>
                  <a:srgbClr val="000000"/>
                </a:solidFill>
                <a:effectLst/>
              </a:rPr>
            </a:br>
            <a:r>
              <a:rPr lang="de-DE" b="0" i="0" dirty="0">
                <a:solidFill>
                  <a:srgbClr val="000000"/>
                </a:solidFill>
                <a:effectLst/>
              </a:rPr>
              <a:t>Das BGB unterscheidet 3 Stufen der Geschäftsfähigkeit: </a:t>
            </a:r>
          </a:p>
          <a:p>
            <a:pPr marL="0" indent="0">
              <a:buNone/>
            </a:pPr>
            <a:br>
              <a:rPr lang="de-DE" b="0" i="0" dirty="0">
                <a:solidFill>
                  <a:srgbClr val="000000"/>
                </a:solidFill>
                <a:effectLst/>
              </a:rPr>
            </a:br>
            <a:r>
              <a:rPr lang="de-DE" b="1" i="0" dirty="0">
                <a:solidFill>
                  <a:srgbClr val="000000"/>
                </a:solidFill>
                <a:effectLst/>
              </a:rPr>
              <a:t>1. </a:t>
            </a:r>
            <a:r>
              <a:rPr lang="de-DE" b="1" dirty="0">
                <a:solidFill>
                  <a:srgbClr val="000000"/>
                </a:solidFill>
              </a:rPr>
              <a:t>v</a:t>
            </a:r>
            <a:r>
              <a:rPr lang="de-DE" b="1" i="0" dirty="0">
                <a:solidFill>
                  <a:srgbClr val="000000"/>
                </a:solidFill>
                <a:effectLst/>
              </a:rPr>
              <a:t>olle Geschäftsfähigkeit </a:t>
            </a:r>
          </a:p>
          <a:p>
            <a:pPr marL="0" indent="0">
              <a:buNone/>
            </a:pPr>
            <a:r>
              <a:rPr lang="de-DE" b="1" i="0" dirty="0">
                <a:solidFill>
                  <a:srgbClr val="000000"/>
                </a:solidFill>
                <a:effectLst/>
              </a:rPr>
              <a:t> </a:t>
            </a:r>
            <a:r>
              <a:rPr lang="de-DE" b="0" i="1" dirty="0">
                <a:solidFill>
                  <a:srgbClr val="000000"/>
                </a:solidFill>
                <a:effectLst/>
              </a:rPr>
              <a:t>unbeschränkte Geschäftsfähigkeit wird mit Vollendung des 18. Lebensjahres (</a:t>
            </a:r>
            <a:r>
              <a:rPr lang="de-DE" b="0" i="1" u="none" strike="noStrike" dirty="0">
                <a:effectLst/>
              </a:rPr>
              <a:t>Volljährigkeit</a:t>
            </a:r>
            <a:r>
              <a:rPr lang="de-DE" b="0" i="1" dirty="0">
                <a:solidFill>
                  <a:srgbClr val="000000"/>
                </a:solidFill>
                <a:effectLst/>
              </a:rPr>
              <a:t>, § </a:t>
            </a:r>
            <a:r>
              <a:rPr lang="de-DE" b="0" i="1" u="none" strike="noStrike" dirty="0">
                <a:solidFill>
                  <a:srgbClr val="5A3696"/>
                </a:solidFill>
                <a:effectLst/>
              </a:rPr>
              <a:t>2</a:t>
            </a:r>
            <a:r>
              <a:rPr lang="de-DE" b="0" i="1" dirty="0">
                <a:solidFill>
                  <a:srgbClr val="000000"/>
                </a:solidFill>
                <a:effectLst/>
              </a:rPr>
              <a:t> BGB) erreicht</a:t>
            </a:r>
          </a:p>
          <a:p>
            <a:pPr marL="0" indent="0">
              <a:buNone/>
            </a:pPr>
            <a:br>
              <a:rPr lang="de-DE" b="0" i="0" dirty="0">
                <a:solidFill>
                  <a:srgbClr val="000000"/>
                </a:solidFill>
                <a:effectLst/>
              </a:rPr>
            </a:br>
            <a:r>
              <a:rPr lang="de-DE" b="1" i="0" dirty="0">
                <a:solidFill>
                  <a:srgbClr val="000000"/>
                </a:solidFill>
                <a:effectLst/>
              </a:rPr>
              <a:t>2</a:t>
            </a:r>
            <a:r>
              <a:rPr lang="de-DE" i="0" dirty="0">
                <a:solidFill>
                  <a:srgbClr val="000000"/>
                </a:solidFill>
                <a:effectLst/>
              </a:rPr>
              <a:t>. </a:t>
            </a:r>
            <a:r>
              <a:rPr lang="de-DE" b="1" i="0" dirty="0">
                <a:solidFill>
                  <a:srgbClr val="000000"/>
                </a:solidFill>
                <a:effectLst/>
              </a:rPr>
              <a:t>beschränkte Geschäftsfähigkeit </a:t>
            </a:r>
          </a:p>
          <a:p>
            <a:pPr marL="0" indent="0">
              <a:buNone/>
            </a:pPr>
            <a:r>
              <a:rPr lang="de-DE" b="1" i="0" dirty="0">
                <a:solidFill>
                  <a:srgbClr val="000000"/>
                </a:solidFill>
                <a:effectLst/>
              </a:rPr>
              <a:t> </a:t>
            </a:r>
            <a:r>
              <a:rPr lang="de-DE" b="0" i="1" dirty="0">
                <a:solidFill>
                  <a:srgbClr val="000000"/>
                </a:solidFill>
                <a:effectLst/>
              </a:rPr>
              <a:t>sind  grundsätzlich </a:t>
            </a:r>
            <a:r>
              <a:rPr lang="de-DE" b="0" i="1" u="none" strike="noStrike" dirty="0">
                <a:effectLst/>
              </a:rPr>
              <a:t>Minderjährige</a:t>
            </a:r>
            <a:r>
              <a:rPr lang="de-DE" b="0" i="1" dirty="0">
                <a:solidFill>
                  <a:srgbClr val="000000"/>
                </a:solidFill>
                <a:effectLst/>
              </a:rPr>
              <a:t> vom vollendeten 7. bis zum vollendeten 18. Lebensjahr</a:t>
            </a:r>
            <a:endParaRPr lang="de-DE" b="0" i="0" dirty="0">
              <a:solidFill>
                <a:srgbClr val="000000"/>
              </a:solidFill>
              <a:effectLst/>
            </a:endParaRPr>
          </a:p>
          <a:p>
            <a:pPr marL="0" indent="0">
              <a:buNone/>
            </a:pPr>
            <a:br>
              <a:rPr lang="de-DE" b="0" i="0" dirty="0">
                <a:solidFill>
                  <a:srgbClr val="000000"/>
                </a:solidFill>
                <a:effectLst/>
              </a:rPr>
            </a:br>
            <a:r>
              <a:rPr lang="de-DE" b="1" i="0" dirty="0">
                <a:solidFill>
                  <a:srgbClr val="000000"/>
                </a:solidFill>
                <a:effectLst/>
              </a:rPr>
              <a:t>3. Geschäftsunfähigkeit  </a:t>
            </a:r>
          </a:p>
          <a:p>
            <a:pPr marL="0" indent="0">
              <a:buNone/>
            </a:pPr>
            <a:r>
              <a:rPr lang="de-DE" b="0" i="1" dirty="0">
                <a:solidFill>
                  <a:srgbClr val="000000"/>
                </a:solidFill>
                <a:effectLst/>
              </a:rPr>
              <a:t>grundsätzlich Kinder unter 7 Jahren</a:t>
            </a:r>
            <a:endParaRPr lang="de-DE" i="1" dirty="0"/>
          </a:p>
        </p:txBody>
      </p:sp>
    </p:spTree>
    <p:extLst>
      <p:ext uri="{BB962C8B-B14F-4D97-AF65-F5344CB8AC3E}">
        <p14:creationId xmlns:p14="http://schemas.microsoft.com/office/powerpoint/2010/main" val="39731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4915" y="54571"/>
            <a:ext cx="12241829" cy="6748857"/>
          </a:xfrm>
          <a:prstGeom prst="rect">
            <a:avLst/>
          </a:prstGeom>
        </p:spPr>
      </p:pic>
    </p:spTree>
    <p:extLst>
      <p:ext uri="{BB962C8B-B14F-4D97-AF65-F5344CB8AC3E}">
        <p14:creationId xmlns:p14="http://schemas.microsoft.com/office/powerpoint/2010/main" val="58712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EC93F-E78E-4ECD-BE85-B53B54E11787}"/>
              </a:ext>
            </a:extLst>
          </p:cNvPr>
          <p:cNvSpPr>
            <a:spLocks noGrp="1"/>
          </p:cNvSpPr>
          <p:nvPr>
            <p:ph type="title"/>
          </p:nvPr>
        </p:nvSpPr>
        <p:spPr>
          <a:xfrm>
            <a:off x="838200" y="720726"/>
            <a:ext cx="10515600" cy="315911"/>
          </a:xfrm>
        </p:spPr>
        <p:txBody>
          <a:bodyPr>
            <a:noAutofit/>
          </a:bodyPr>
          <a:lstStyle/>
          <a:p>
            <a:r>
              <a:rPr lang="de-DE" sz="3600" b="1" dirty="0">
                <a:latin typeface="+mn-lt"/>
              </a:rPr>
              <a:t>Betreuungsgesetz ist seit 01.01.1992 in Kraft</a:t>
            </a:r>
          </a:p>
        </p:txBody>
      </p:sp>
      <p:sp>
        <p:nvSpPr>
          <p:cNvPr id="3" name="Inhaltsplatzhalter 2">
            <a:extLst>
              <a:ext uri="{FF2B5EF4-FFF2-40B4-BE49-F238E27FC236}">
                <a16:creationId xmlns:a16="http://schemas.microsoft.com/office/drawing/2014/main" id="{F1F1617C-C6C1-4BBA-8ABC-AC6E1FCEA480}"/>
              </a:ext>
            </a:extLst>
          </p:cNvPr>
          <p:cNvSpPr>
            <a:spLocks noGrp="1"/>
          </p:cNvSpPr>
          <p:nvPr>
            <p:ph idx="1"/>
          </p:nvPr>
        </p:nvSpPr>
        <p:spPr>
          <a:xfrm>
            <a:off x="736600" y="1524000"/>
            <a:ext cx="10515600" cy="5173663"/>
          </a:xfrm>
        </p:spPr>
        <p:txBody>
          <a:bodyPr/>
          <a:lstStyle/>
          <a:p>
            <a:pPr>
              <a:buFont typeface="Wingdings" panose="05000000000000000000" pitchFamily="2" charset="2"/>
              <a:buChar char="Ø"/>
            </a:pPr>
            <a:r>
              <a:rPr lang="de-DE" dirty="0"/>
              <a:t> hat erhebliche Verbesserungen für Erwachsene, die früher unter    </a:t>
            </a:r>
            <a:br>
              <a:rPr lang="de-DE" dirty="0"/>
            </a:br>
            <a:r>
              <a:rPr lang="de-DE" dirty="0"/>
              <a:t>  Vormundschaft oder Gebrechlichkeitspflegschaft standen, gebracht</a:t>
            </a:r>
            <a:br>
              <a:rPr lang="de-DE" dirty="0"/>
            </a:br>
            <a:endParaRPr lang="de-DE" dirty="0"/>
          </a:p>
          <a:p>
            <a:pPr>
              <a:buFont typeface="Wingdings" panose="05000000000000000000" pitchFamily="2" charset="2"/>
              <a:buChar char="Ø"/>
            </a:pPr>
            <a:r>
              <a:rPr lang="de-DE" dirty="0"/>
              <a:t> ist an die Stelle von Entmündigung und Vormundschaft für   </a:t>
            </a:r>
            <a:br>
              <a:rPr lang="de-DE" dirty="0"/>
            </a:br>
            <a:r>
              <a:rPr lang="de-DE" dirty="0"/>
              <a:t>  Erwachsene getreten,</a:t>
            </a:r>
            <a:br>
              <a:rPr lang="de-DE" dirty="0"/>
            </a:br>
            <a:endParaRPr lang="de-DE" dirty="0"/>
          </a:p>
          <a:p>
            <a:pPr>
              <a:buFont typeface="Wingdings" panose="05000000000000000000" pitchFamily="2" charset="2"/>
              <a:buChar char="Ø"/>
            </a:pPr>
            <a:r>
              <a:rPr lang="de-DE" dirty="0"/>
              <a:t> der Betreuer handelt in einem festgelegten Umfang, für eine bestimmte Zeit, für  </a:t>
            </a:r>
            <a:br>
              <a:rPr lang="de-DE" dirty="0"/>
            </a:br>
            <a:r>
              <a:rPr lang="de-DE" dirty="0"/>
              <a:t> eine </a:t>
            </a:r>
            <a:r>
              <a:rPr lang="de-DE" u="sng" dirty="0"/>
              <a:t>volljährige Person </a:t>
            </a:r>
            <a:r>
              <a:rPr lang="de-DE" dirty="0"/>
              <a:t>und es gibt somit keinen pauschalen </a:t>
            </a:r>
            <a:br>
              <a:rPr lang="de-DE" dirty="0"/>
            </a:br>
            <a:r>
              <a:rPr lang="de-DE" dirty="0"/>
              <a:t>  Wirkungskreis,</a:t>
            </a:r>
          </a:p>
          <a:p>
            <a:pPr>
              <a:buFont typeface="Wingdings" panose="05000000000000000000" pitchFamily="2" charset="2"/>
              <a:buChar char="Ø"/>
            </a:pPr>
            <a:br>
              <a:rPr lang="de-DE" dirty="0"/>
            </a:br>
            <a:r>
              <a:rPr lang="de-DE" dirty="0"/>
              <a:t> Selbstbestimmungsrecht bleibt gewahrt</a:t>
            </a:r>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46504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20BCD08-110A-4778-9DFB-0137FB885F96}"/>
              </a:ext>
            </a:extLst>
          </p:cNvPr>
          <p:cNvSpPr>
            <a:spLocks noGrp="1"/>
          </p:cNvSpPr>
          <p:nvPr>
            <p:ph idx="1"/>
          </p:nvPr>
        </p:nvSpPr>
        <p:spPr>
          <a:xfrm>
            <a:off x="838200" y="424070"/>
            <a:ext cx="10515600" cy="5752893"/>
          </a:xfrm>
        </p:spPr>
        <p:txBody>
          <a:bodyPr>
            <a:normAutofit lnSpcReduction="10000"/>
          </a:bodyPr>
          <a:lstStyle/>
          <a:p>
            <a:pPr marL="0" indent="0">
              <a:buNone/>
            </a:pPr>
            <a:r>
              <a:rPr lang="de-DE" sz="2800" b="1" dirty="0"/>
              <a:t>Beschränkte Geschäftsfähigkeit (§ 106 BGB)</a:t>
            </a:r>
            <a:br>
              <a:rPr lang="de-DE" sz="2800" b="1" dirty="0"/>
            </a:br>
            <a:br>
              <a:rPr lang="de-DE" sz="2800" dirty="0"/>
            </a:br>
            <a:r>
              <a:rPr lang="de-DE" sz="2800" dirty="0"/>
              <a:t>B</a:t>
            </a:r>
            <a:r>
              <a:rPr lang="de-DE" dirty="0"/>
              <a:t>eschränkt geschäftsfähig ist, wer </a:t>
            </a:r>
            <a:r>
              <a:rPr lang="de-DE" b="1" dirty="0"/>
              <a:t>zwischen 7 und 18 Jahren </a:t>
            </a:r>
            <a:r>
              <a:rPr lang="de-DE" dirty="0"/>
              <a:t>alt ist. Ein Erwachsener kann folglich nicht beschränkt geschäftsfähig sein.</a:t>
            </a:r>
          </a:p>
          <a:p>
            <a:pPr marL="0" indent="0">
              <a:buNone/>
            </a:pPr>
            <a:br>
              <a:rPr lang="de-DE" dirty="0"/>
            </a:br>
            <a:r>
              <a:rPr lang="de-DE" dirty="0">
                <a:solidFill>
                  <a:schemeClr val="accent6">
                    <a:lumMod val="75000"/>
                  </a:schemeClr>
                </a:solidFill>
              </a:rPr>
              <a:t>Beschränkt geschäftsfähig zu sein heißt, dass bestimmte Rechtshandlungen zustimmungsfrei und manche Rechtshandlungen </a:t>
            </a:r>
            <a:r>
              <a:rPr lang="de-DE" b="1" dirty="0">
                <a:solidFill>
                  <a:schemeClr val="accent6">
                    <a:lumMod val="75000"/>
                  </a:schemeClr>
                </a:solidFill>
              </a:rPr>
              <a:t>mit Zustimmung </a:t>
            </a:r>
            <a:r>
              <a:rPr lang="de-DE" dirty="0">
                <a:solidFill>
                  <a:schemeClr val="accent6">
                    <a:lumMod val="75000"/>
                  </a:schemeClr>
                </a:solidFill>
              </a:rPr>
              <a:t>des gesetzlichen Vertreters  vorgenommen werden können.</a:t>
            </a:r>
            <a:endParaRPr lang="de-DE" dirty="0"/>
          </a:p>
          <a:p>
            <a:pPr marL="0" indent="0">
              <a:buNone/>
            </a:pPr>
            <a:br>
              <a:rPr lang="de-DE" dirty="0"/>
            </a:br>
            <a:r>
              <a:rPr lang="de-DE" b="1" dirty="0"/>
              <a:t>Zustimmungsfrei</a:t>
            </a:r>
            <a:r>
              <a:rPr lang="de-DE" dirty="0"/>
              <a:t> sind solche Rechthandlungen, die für den Minderjährigen keinen Nachteil begründen und lediglich rechtlich vorteilhaft sind.</a:t>
            </a:r>
            <a:br>
              <a:rPr lang="de-DE" dirty="0"/>
            </a:br>
            <a:r>
              <a:rPr lang="de-DE" dirty="0"/>
              <a:t>Alle anderen Rechtshandlungen des Minderjährigen bedürfen der Zustimmung des gesetzlichen Vertreters, um wirksam zu sein. Die Zustimmung kann dabei vorher (Einwilligung) oder nachträglich (Genehmigung) erteilt werden. Bei manchen Rechtshandlungen ist es jedoch zwingend, dass die Zustimmung vorher erteilt wird (einseitige Rechtsgeschäfte)</a:t>
            </a:r>
            <a:br>
              <a:rPr lang="de-DE" dirty="0"/>
            </a:br>
            <a:endParaRPr lang="de-DE" sz="2800" b="1" dirty="0"/>
          </a:p>
        </p:txBody>
      </p:sp>
    </p:spTree>
    <p:extLst>
      <p:ext uri="{BB962C8B-B14F-4D97-AF65-F5344CB8AC3E}">
        <p14:creationId xmlns:p14="http://schemas.microsoft.com/office/powerpoint/2010/main" val="80607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01106-73E9-4B87-A1E7-07662EEEDF4D}"/>
              </a:ext>
            </a:extLst>
          </p:cNvPr>
          <p:cNvSpPr>
            <a:spLocks noGrp="1"/>
          </p:cNvSpPr>
          <p:nvPr>
            <p:ph type="title"/>
          </p:nvPr>
        </p:nvSpPr>
        <p:spPr/>
        <p:txBody>
          <a:bodyPr>
            <a:normAutofit/>
          </a:bodyPr>
          <a:lstStyle/>
          <a:p>
            <a:r>
              <a:rPr lang="de-DE" u="sng" dirty="0"/>
              <a:t>Geschäftsunfähigkeit</a:t>
            </a:r>
          </a:p>
        </p:txBody>
      </p:sp>
      <p:sp>
        <p:nvSpPr>
          <p:cNvPr id="3" name="Inhaltsplatzhalter 2">
            <a:extLst>
              <a:ext uri="{FF2B5EF4-FFF2-40B4-BE49-F238E27FC236}">
                <a16:creationId xmlns:a16="http://schemas.microsoft.com/office/drawing/2014/main" id="{AE4FC081-7AF0-4AEE-85D9-5340FCFE1E8F}"/>
              </a:ext>
            </a:extLst>
          </p:cNvPr>
          <p:cNvSpPr>
            <a:spLocks noGrp="1"/>
          </p:cNvSpPr>
          <p:nvPr>
            <p:ph idx="1"/>
          </p:nvPr>
        </p:nvSpPr>
        <p:spPr>
          <a:xfrm>
            <a:off x="838200" y="1690688"/>
            <a:ext cx="10515600" cy="4419600"/>
          </a:xfrm>
        </p:spPr>
        <p:txBody>
          <a:bodyPr>
            <a:normAutofit fontScale="92500" lnSpcReduction="10000"/>
          </a:bodyPr>
          <a:lstStyle/>
          <a:p>
            <a:pPr marL="0" indent="0">
              <a:buNone/>
            </a:pPr>
            <a:endParaRPr lang="de-DE" i="0" dirty="0">
              <a:effectLst/>
            </a:endParaRPr>
          </a:p>
          <a:p>
            <a:pPr marL="0" indent="0">
              <a:buNone/>
            </a:pPr>
            <a:r>
              <a:rPr lang="de-DE" i="0" dirty="0">
                <a:effectLst/>
              </a:rPr>
              <a:t>Der Gesetzgeber hat mit § </a:t>
            </a:r>
            <a:r>
              <a:rPr lang="de-DE" i="0" u="sng" dirty="0">
                <a:effectLst/>
              </a:rPr>
              <a:t>104 Nr. 2 BGB </a:t>
            </a:r>
            <a:r>
              <a:rPr lang="de-DE" i="0" dirty="0">
                <a:effectLst/>
              </a:rPr>
              <a:t>eine Norm in das Bürgerliche Gesetzbuch aufgenommen, die regelt, dass eine Person, die “sich in einem die freie Willensbildung ausschließenden Zustand krankhafter Störung der Geistestätigkeit befindet” geschäftsunfähig ist.</a:t>
            </a:r>
            <a:endParaRPr lang="de-DE" b="0" i="0" dirty="0">
              <a:solidFill>
                <a:srgbClr val="000000"/>
              </a:solidFill>
              <a:effectLst/>
            </a:endParaRPr>
          </a:p>
          <a:p>
            <a:pPr marL="0" indent="0">
              <a:buNone/>
            </a:pPr>
            <a:br>
              <a:rPr lang="de-DE" b="0" i="0" dirty="0">
                <a:solidFill>
                  <a:srgbClr val="000000"/>
                </a:solidFill>
                <a:effectLst/>
              </a:rPr>
            </a:br>
            <a:r>
              <a:rPr lang="de-DE" b="0" i="0" dirty="0">
                <a:solidFill>
                  <a:srgbClr val="000000"/>
                </a:solidFill>
                <a:effectLst/>
              </a:rPr>
              <a:t>Ob bei einem Volljährigen (egal, ob dieser einen Betreuer hat oder nicht) Geschäftsunfähigkeit nach § </a:t>
            </a:r>
            <a:r>
              <a:rPr lang="de-DE" b="0" i="0" u="none" strike="noStrike" dirty="0">
                <a:effectLst/>
              </a:rPr>
              <a:t>104 </a:t>
            </a:r>
            <a:r>
              <a:rPr lang="de-DE" b="0" i="0" dirty="0">
                <a:solidFill>
                  <a:srgbClr val="000000"/>
                </a:solidFill>
                <a:effectLst/>
              </a:rPr>
              <a:t>Nr. 2 BGB vorliegt, kann im Streitfall verbindlich nur im einem gerichtlichen Verfahren durch einen Richter festgestellt werden.</a:t>
            </a:r>
          </a:p>
          <a:p>
            <a:pPr marL="0" indent="0">
              <a:buNone/>
            </a:pPr>
            <a:br>
              <a:rPr lang="de-DE" b="0" i="0" dirty="0">
                <a:solidFill>
                  <a:srgbClr val="000000"/>
                </a:solidFill>
                <a:effectLst/>
              </a:rPr>
            </a:br>
            <a:r>
              <a:rPr lang="de-DE" b="0" i="0" dirty="0">
                <a:solidFill>
                  <a:srgbClr val="000000"/>
                </a:solidFill>
                <a:effectLst/>
              </a:rPr>
              <a:t>Entsprechende Aussagen in einem medizinischen </a:t>
            </a:r>
            <a:r>
              <a:rPr lang="de-DE" b="0" i="0" u="none" strike="noStrike" dirty="0">
                <a:effectLst/>
              </a:rPr>
              <a:t>Sachverständigengutachten</a:t>
            </a:r>
            <a:r>
              <a:rPr lang="de-DE" b="0" i="0" dirty="0">
                <a:solidFill>
                  <a:srgbClr val="000000"/>
                </a:solidFill>
                <a:effectLst/>
              </a:rPr>
              <a:t> oder einem ärztl. Attest können daher dem Gericht einen Hinweis geben</a:t>
            </a:r>
            <a:r>
              <a:rPr lang="de-DE" sz="2200" b="0" i="0" dirty="0">
                <a:solidFill>
                  <a:srgbClr val="000000"/>
                </a:solidFill>
                <a:effectLst/>
              </a:rPr>
              <a:t>.</a:t>
            </a:r>
            <a:br>
              <a:rPr lang="de-DE" sz="2200" dirty="0"/>
            </a:br>
            <a:br>
              <a:rPr lang="de-DE" dirty="0"/>
            </a:br>
            <a:endParaRPr lang="de-DE" dirty="0"/>
          </a:p>
        </p:txBody>
      </p:sp>
    </p:spTree>
    <p:extLst>
      <p:ext uri="{BB962C8B-B14F-4D97-AF65-F5344CB8AC3E}">
        <p14:creationId xmlns:p14="http://schemas.microsoft.com/office/powerpoint/2010/main" val="39862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3236D-FD6D-4CDA-91AC-5E08ED530F65}"/>
              </a:ext>
            </a:extLst>
          </p:cNvPr>
          <p:cNvSpPr>
            <a:spLocks noGrp="1"/>
          </p:cNvSpPr>
          <p:nvPr>
            <p:ph type="title"/>
          </p:nvPr>
        </p:nvSpPr>
        <p:spPr>
          <a:xfrm>
            <a:off x="838200" y="152400"/>
            <a:ext cx="10515600" cy="1092200"/>
          </a:xfrm>
        </p:spPr>
        <p:txBody>
          <a:bodyPr>
            <a:normAutofit fontScale="90000"/>
          </a:bodyPr>
          <a:lstStyle/>
          <a:p>
            <a:br>
              <a:rPr lang="de-DE" sz="4000" dirty="0"/>
            </a:br>
            <a:r>
              <a:rPr lang="de-DE" dirty="0"/>
              <a:t>Geschäftsunfähige Personen im </a:t>
            </a:r>
            <a:r>
              <a:rPr lang="de-DE" i="1" dirty="0"/>
              <a:t>Bereich der rechtlichen Betreuung</a:t>
            </a:r>
            <a:br>
              <a:rPr lang="de-DE" dirty="0"/>
            </a:br>
            <a:endParaRPr lang="de-DE" dirty="0"/>
          </a:p>
        </p:txBody>
      </p:sp>
      <p:sp>
        <p:nvSpPr>
          <p:cNvPr id="3" name="Inhaltsplatzhalter 2">
            <a:extLst>
              <a:ext uri="{FF2B5EF4-FFF2-40B4-BE49-F238E27FC236}">
                <a16:creationId xmlns:a16="http://schemas.microsoft.com/office/drawing/2014/main" id="{4B839B8D-57BD-4E03-8F04-E340A8A73CB6}"/>
              </a:ext>
            </a:extLst>
          </p:cNvPr>
          <p:cNvSpPr>
            <a:spLocks noGrp="1"/>
          </p:cNvSpPr>
          <p:nvPr>
            <p:ph idx="1"/>
          </p:nvPr>
        </p:nvSpPr>
        <p:spPr>
          <a:xfrm>
            <a:off x="838200" y="1447800"/>
            <a:ext cx="10515600" cy="5257800"/>
          </a:xfrm>
        </p:spPr>
        <p:txBody>
          <a:bodyPr>
            <a:normAutofit fontScale="55000" lnSpcReduction="20000"/>
          </a:bodyPr>
          <a:lstStyle/>
          <a:p>
            <a:pPr marL="0" indent="0">
              <a:buNone/>
            </a:pPr>
            <a:r>
              <a:rPr lang="de-DE" sz="4400" b="0" i="0" u="sng" dirty="0">
                <a:solidFill>
                  <a:srgbClr val="000000"/>
                </a:solidFill>
                <a:effectLst/>
              </a:rPr>
              <a:t>Geschäftsunfähig sind häufig Personen:</a:t>
            </a:r>
            <a:br>
              <a:rPr lang="de-DE" sz="3800" b="0" i="0" u="sng" dirty="0">
                <a:solidFill>
                  <a:srgbClr val="000000"/>
                </a:solidFill>
                <a:effectLst/>
              </a:rPr>
            </a:br>
            <a:endParaRPr lang="de-DE" sz="3800" b="0" i="0" u="sng" dirty="0">
              <a:solidFill>
                <a:srgbClr val="000000"/>
              </a:solidFill>
              <a:effectLst/>
            </a:endParaRPr>
          </a:p>
          <a:p>
            <a:pPr marL="0" indent="0">
              <a:buNone/>
            </a:pPr>
            <a:br>
              <a:rPr lang="de-DE" sz="3600" b="0" i="0" dirty="0">
                <a:solidFill>
                  <a:srgbClr val="000000"/>
                </a:solidFill>
                <a:effectLst/>
                <a:latin typeface="Arial" panose="020B0604020202020204" pitchFamily="34" charset="0"/>
              </a:rPr>
            </a:br>
            <a:r>
              <a:rPr lang="de-DE" sz="3600" dirty="0">
                <a:solidFill>
                  <a:srgbClr val="000000"/>
                </a:solidFill>
              </a:rPr>
              <a:t>mit geistiger </a:t>
            </a:r>
            <a:r>
              <a:rPr lang="de-DE" sz="3600" dirty="0"/>
              <a:t>Behinderung, mit bestimmten psychischen Krankheiten und bei  </a:t>
            </a:r>
            <a:br>
              <a:rPr lang="de-DE" sz="3600" dirty="0"/>
            </a:br>
            <a:r>
              <a:rPr lang="de-DE" sz="3600" dirty="0"/>
              <a:t>schwerer Suchterkrankung</a:t>
            </a:r>
            <a:r>
              <a:rPr lang="de-DE" sz="3600" dirty="0">
                <a:solidFill>
                  <a:srgbClr val="000000"/>
                </a:solidFill>
              </a:rPr>
              <a:t>:</a:t>
            </a:r>
            <a:br>
              <a:rPr lang="de-DE" sz="3600" dirty="0">
                <a:solidFill>
                  <a:srgbClr val="000000"/>
                </a:solidFill>
              </a:rPr>
            </a:br>
            <a:endParaRPr lang="de-DE" sz="3600" dirty="0">
              <a:solidFill>
                <a:srgbClr val="000000"/>
              </a:solidFill>
            </a:endParaRPr>
          </a:p>
          <a:p>
            <a:pPr marL="0" indent="0">
              <a:buNone/>
            </a:pPr>
            <a:r>
              <a:rPr lang="de-DE" sz="3600" dirty="0"/>
              <a:t> Demenz (z. B. </a:t>
            </a:r>
            <a:r>
              <a:rPr lang="de-DE" sz="3600" dirty="0" err="1"/>
              <a:t>Alzheimersche</a:t>
            </a:r>
            <a:r>
              <a:rPr lang="de-DE" sz="3600" dirty="0"/>
              <a:t> Krankheit, vaskuläre Demenz oder senile Demenz)</a:t>
            </a:r>
            <a:br>
              <a:rPr lang="de-DE" sz="3600" dirty="0"/>
            </a:br>
            <a:endParaRPr lang="de-DE" sz="3600" dirty="0"/>
          </a:p>
          <a:p>
            <a:pPr marL="0" indent="0">
              <a:buNone/>
            </a:pPr>
            <a:r>
              <a:rPr lang="de-DE" sz="3600" dirty="0">
                <a:solidFill>
                  <a:srgbClr val="000000"/>
                </a:solidFill>
              </a:rPr>
              <a:t> geistige Behinderung, wie z. B. </a:t>
            </a:r>
            <a:r>
              <a:rPr lang="de-DE" sz="3600" dirty="0"/>
              <a:t>Minderbegabung</a:t>
            </a:r>
            <a:br>
              <a:rPr lang="de-DE" sz="3600" dirty="0"/>
            </a:br>
            <a:endParaRPr lang="de-DE" sz="3600" dirty="0"/>
          </a:p>
          <a:p>
            <a:pPr marL="0" indent="0">
              <a:buNone/>
            </a:pPr>
            <a:r>
              <a:rPr lang="de-DE" sz="3600" dirty="0"/>
              <a:t> Schizophrenie</a:t>
            </a:r>
            <a:r>
              <a:rPr lang="de-DE" sz="3600" dirty="0">
                <a:solidFill>
                  <a:srgbClr val="663366"/>
                </a:solidFill>
              </a:rPr>
              <a:t> </a:t>
            </a:r>
            <a:r>
              <a:rPr lang="de-DE" sz="3600" dirty="0">
                <a:solidFill>
                  <a:srgbClr val="000000"/>
                </a:solidFill>
              </a:rPr>
              <a:t>während der akuten Erkrankungsphase oder bei schwerem   </a:t>
            </a:r>
            <a:br>
              <a:rPr lang="de-DE" sz="3600" dirty="0">
                <a:solidFill>
                  <a:srgbClr val="000000"/>
                </a:solidFill>
              </a:rPr>
            </a:br>
            <a:r>
              <a:rPr lang="de-DE" sz="3600" dirty="0">
                <a:solidFill>
                  <a:srgbClr val="000000"/>
                </a:solidFill>
              </a:rPr>
              <a:t> chronischen Verlauf</a:t>
            </a:r>
            <a:br>
              <a:rPr lang="de-DE" sz="3600" dirty="0">
                <a:solidFill>
                  <a:srgbClr val="000000"/>
                </a:solidFill>
              </a:rPr>
            </a:br>
            <a:endParaRPr lang="de-DE" sz="3600" dirty="0">
              <a:solidFill>
                <a:srgbClr val="000000"/>
              </a:solidFill>
            </a:endParaRPr>
          </a:p>
          <a:p>
            <a:pPr marL="0" indent="0">
              <a:buNone/>
            </a:pPr>
            <a:r>
              <a:rPr lang="de-DE" sz="3600" dirty="0"/>
              <a:t> Alkoholkrankheit</a:t>
            </a:r>
            <a:r>
              <a:rPr lang="de-DE" sz="3600" dirty="0">
                <a:solidFill>
                  <a:srgbClr val="000000"/>
                </a:solidFill>
              </a:rPr>
              <a:t> (siehe: </a:t>
            </a:r>
            <a:r>
              <a:rPr lang="de-DE" sz="3600" dirty="0"/>
              <a:t>Korsakow Syndrom</a:t>
            </a:r>
            <a:r>
              <a:rPr lang="de-DE" sz="3600" dirty="0">
                <a:solidFill>
                  <a:srgbClr val="000000"/>
                </a:solidFill>
              </a:rPr>
              <a:t>) oder Drogenmissbrauch, wenn </a:t>
            </a:r>
            <a:br>
              <a:rPr lang="de-DE" sz="3600" dirty="0">
                <a:solidFill>
                  <a:srgbClr val="000000"/>
                </a:solidFill>
              </a:rPr>
            </a:br>
            <a:r>
              <a:rPr lang="de-DE" sz="3600" dirty="0">
                <a:solidFill>
                  <a:srgbClr val="000000"/>
                </a:solidFill>
              </a:rPr>
              <a:t> infolge der Sucht bereits schwerwiegende </a:t>
            </a:r>
            <a:r>
              <a:rPr lang="de-DE" sz="3600" dirty="0"/>
              <a:t>cerebrale </a:t>
            </a:r>
            <a:r>
              <a:rPr lang="de-DE" sz="3600" dirty="0">
                <a:solidFill>
                  <a:srgbClr val="000000"/>
                </a:solidFill>
              </a:rPr>
              <a:t>Veränderungen eingetreten   </a:t>
            </a:r>
            <a:br>
              <a:rPr lang="de-DE" sz="3600" dirty="0">
                <a:solidFill>
                  <a:srgbClr val="000000"/>
                </a:solidFill>
              </a:rPr>
            </a:br>
            <a:r>
              <a:rPr lang="de-DE" sz="3600" dirty="0">
                <a:solidFill>
                  <a:srgbClr val="000000"/>
                </a:solidFill>
              </a:rPr>
              <a:t> sind</a:t>
            </a:r>
            <a:br>
              <a:rPr lang="de-DE" sz="3600" dirty="0">
                <a:solidFill>
                  <a:srgbClr val="000000"/>
                </a:solidFill>
              </a:rPr>
            </a:br>
            <a:endParaRPr lang="de-DE" sz="3600" dirty="0">
              <a:solidFill>
                <a:srgbClr val="000000"/>
              </a:solidFill>
            </a:endParaRPr>
          </a:p>
          <a:p>
            <a:pPr marL="0" indent="0">
              <a:buNone/>
            </a:pPr>
            <a:r>
              <a:rPr lang="de-DE" sz="3600" dirty="0"/>
              <a:t> Manie</a:t>
            </a:r>
            <a:r>
              <a:rPr lang="de-DE" sz="3600" dirty="0">
                <a:solidFill>
                  <a:srgbClr val="000000"/>
                </a:solidFill>
              </a:rPr>
              <a:t>, wenn die Person sich in einer akuten manischen Phase befindet</a:t>
            </a:r>
          </a:p>
          <a:p>
            <a:pPr marL="0" indent="0" algn="l">
              <a:buNone/>
            </a:pPr>
            <a:endParaRPr lang="de-DE" sz="3400" b="0" i="0" dirty="0">
              <a:solidFill>
                <a:srgbClr val="000000"/>
              </a:solidFill>
              <a:effectLst/>
            </a:endParaRPr>
          </a:p>
        </p:txBody>
      </p:sp>
    </p:spTree>
    <p:extLst>
      <p:ext uri="{BB962C8B-B14F-4D97-AF65-F5344CB8AC3E}">
        <p14:creationId xmlns:p14="http://schemas.microsoft.com/office/powerpoint/2010/main" val="191747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77621" y="640988"/>
            <a:ext cx="10149140"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FF0000"/>
                </a:solidFill>
                <a:effectLst/>
                <a:uLnTx/>
                <a:uFillTx/>
                <a:latin typeface="Calibri" panose="020F0502020204030204"/>
                <a:ea typeface="+mn-ea"/>
                <a:cs typeface="+mn-cs"/>
              </a:rPr>
              <a:t>Bin ich automatisch geschäftsunfähig, wenn ich eine Betreuung habe?</a:t>
            </a:r>
            <a:endParaRPr kumimoji="0" lang="de-DE" sz="2400" b="0" i="0" u="none" strike="noStrike" kern="1200" cap="none" spc="0" normalizeH="0" baseline="0" noProof="0" dirty="0">
              <a:ln>
                <a:noFill/>
              </a:ln>
              <a:solidFill>
                <a:srgbClr val="6E5E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6E5E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sng" strike="noStrike" kern="1200" cap="none" spc="0" normalizeH="0" baseline="0" noProof="0" dirty="0">
                <a:ln>
                  <a:noFill/>
                </a:ln>
                <a:solidFill>
                  <a:srgbClr val="000000"/>
                </a:solidFill>
                <a:effectLst/>
                <a:uLnTx/>
                <a:uFillTx/>
                <a:latin typeface="Calibri" panose="020F0502020204030204"/>
                <a:ea typeface="+mn-ea"/>
                <a:cs typeface="+mn-cs"/>
              </a:rPr>
              <a:t>Nein!</a:t>
            </a: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Auch wenn Sie eine*n Betreuer*in haben, können Sie voll geschäftsfähig sein. Dies kann dazu führen, dass Betreuer*in und betreute Person gegensätzliche Entscheidungen treffen.</a:t>
            </a: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Beide Entscheidungen sind erst einmal rechtsgültig. </a:t>
            </a: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Bei Streitigkeiten muss das Gericht entscheiden, ob die betreute Person geschäftsunfähig ist (Paragraf 104, Bürgerliches Gesetzbuch)</a:t>
            </a:r>
          </a:p>
        </p:txBody>
      </p:sp>
    </p:spTree>
    <p:extLst>
      <p:ext uri="{BB962C8B-B14F-4D97-AF65-F5344CB8AC3E}">
        <p14:creationId xmlns:p14="http://schemas.microsoft.com/office/powerpoint/2010/main" val="42180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48C95-6303-4D9B-B35F-225577DA8FFD}"/>
              </a:ext>
            </a:extLst>
          </p:cNvPr>
          <p:cNvSpPr>
            <a:spLocks noGrp="1"/>
          </p:cNvSpPr>
          <p:nvPr>
            <p:ph type="title"/>
          </p:nvPr>
        </p:nvSpPr>
        <p:spPr/>
        <p:txBody>
          <a:bodyPr/>
          <a:lstStyle/>
          <a:p>
            <a:r>
              <a:rPr lang="de-DE" u="sng" dirty="0"/>
              <a:t>Rechtsfähigkeit (§ 1BGB)</a:t>
            </a:r>
          </a:p>
        </p:txBody>
      </p:sp>
      <p:sp>
        <p:nvSpPr>
          <p:cNvPr id="3" name="Inhaltsplatzhalter 2">
            <a:extLst>
              <a:ext uri="{FF2B5EF4-FFF2-40B4-BE49-F238E27FC236}">
                <a16:creationId xmlns:a16="http://schemas.microsoft.com/office/drawing/2014/main" id="{61A7974B-D3E3-480E-9A82-C2BA1F9EB966}"/>
              </a:ext>
            </a:extLst>
          </p:cNvPr>
          <p:cNvSpPr>
            <a:spLocks noGrp="1"/>
          </p:cNvSpPr>
          <p:nvPr>
            <p:ph idx="1"/>
          </p:nvPr>
        </p:nvSpPr>
        <p:spPr>
          <a:xfrm>
            <a:off x="838200" y="1470991"/>
            <a:ext cx="10515600" cy="5287618"/>
          </a:xfrm>
        </p:spPr>
        <p:txBody>
          <a:bodyPr>
            <a:noAutofit/>
          </a:bodyPr>
          <a:lstStyle/>
          <a:p>
            <a:pPr marL="0" indent="0">
              <a:buNone/>
            </a:pPr>
            <a:r>
              <a:rPr lang="de-DE" dirty="0"/>
              <a:t>Die Rechtsfähigkeit beginnt mit der Vollendung der Geburt, § 1BGB.</a:t>
            </a:r>
            <a:br>
              <a:rPr lang="de-DE" dirty="0"/>
            </a:br>
            <a:br>
              <a:rPr lang="de-DE" dirty="0"/>
            </a:br>
            <a:r>
              <a:rPr lang="de-DE" dirty="0"/>
              <a:t> 		man muss </a:t>
            </a:r>
            <a:r>
              <a:rPr lang="de-DE" u="sng" dirty="0"/>
              <a:t>lebend</a:t>
            </a:r>
            <a:r>
              <a:rPr lang="de-DE" dirty="0"/>
              <a:t> geboren werden.</a:t>
            </a:r>
            <a:br>
              <a:rPr lang="de-DE" dirty="0"/>
            </a:br>
            <a:br>
              <a:rPr lang="de-DE" dirty="0"/>
            </a:br>
            <a:r>
              <a:rPr lang="de-DE" dirty="0"/>
              <a:t>Die Geburt ist vollendet, wenn das Kind den Mutterleib lebend verlassen hat.</a:t>
            </a:r>
          </a:p>
          <a:p>
            <a:pPr marL="0" indent="0">
              <a:buNone/>
            </a:pPr>
            <a:br>
              <a:rPr lang="de-DE" dirty="0"/>
            </a:br>
            <a:r>
              <a:rPr lang="de-DE" b="0" i="0" dirty="0">
                <a:solidFill>
                  <a:srgbClr val="363636"/>
                </a:solidFill>
                <a:effectLst/>
              </a:rPr>
              <a:t>Erbe werden oder Verträge eingehen kann im deutschen Recht (BGB) nur eine Person, die rechtsfähig ist.</a:t>
            </a:r>
          </a:p>
          <a:p>
            <a:pPr marL="0" indent="0">
              <a:buNone/>
            </a:pPr>
            <a:br>
              <a:rPr lang="de-DE" b="0" i="0" dirty="0">
                <a:solidFill>
                  <a:srgbClr val="363636"/>
                </a:solidFill>
                <a:effectLst/>
              </a:rPr>
            </a:br>
            <a:r>
              <a:rPr lang="de-DE" b="0" i="0" dirty="0">
                <a:solidFill>
                  <a:srgbClr val="363636"/>
                </a:solidFill>
                <a:effectLst/>
              </a:rPr>
              <a:t>Unter Rechtsfähigkeit versteht das Gesetz die Fähigkeit einer Person, Träger von Rechten und Pflichten zu sein. Darunter versteht man z. B. das Recht auf Leben, auf ein Erbe, aber auch die Pflicht Steuern zu zahlen. Die Rechtsfähigkeit kommt jedem Menschen zu, der deshalb als </a:t>
            </a:r>
            <a:r>
              <a:rPr lang="de-DE" b="1" i="1" dirty="0">
                <a:solidFill>
                  <a:srgbClr val="363636"/>
                </a:solidFill>
                <a:effectLst/>
              </a:rPr>
              <a:t>natürliche Person</a:t>
            </a:r>
            <a:r>
              <a:rPr lang="de-DE" b="0" i="0" dirty="0">
                <a:solidFill>
                  <a:srgbClr val="363636"/>
                </a:solidFill>
                <a:effectLst/>
              </a:rPr>
              <a:t> bezeichnet wird.</a:t>
            </a:r>
            <a:br>
              <a:rPr lang="de-DE" b="0" i="0" dirty="0">
                <a:solidFill>
                  <a:srgbClr val="363636"/>
                </a:solidFill>
                <a:effectLst/>
              </a:rPr>
            </a:br>
            <a:r>
              <a:rPr lang="de-DE" b="0" i="0" dirty="0">
                <a:solidFill>
                  <a:srgbClr val="363636"/>
                </a:solidFill>
                <a:effectLst/>
              </a:rPr>
              <a:t>Die Rechtsfähigkeit ist unbedingt und kann nicht durch Verträge o.ä. verloren gehen oder beschränkt werden.</a:t>
            </a:r>
            <a:endParaRPr lang="de-DE" dirty="0"/>
          </a:p>
        </p:txBody>
      </p:sp>
      <p:sp>
        <p:nvSpPr>
          <p:cNvPr id="4" name="Pfeil: nach rechts 3">
            <a:extLst>
              <a:ext uri="{FF2B5EF4-FFF2-40B4-BE49-F238E27FC236}">
                <a16:creationId xmlns:a16="http://schemas.microsoft.com/office/drawing/2014/main" id="{F2D14E1F-1E56-4AA0-B88C-53A314B5C538}"/>
              </a:ext>
            </a:extLst>
          </p:cNvPr>
          <p:cNvSpPr/>
          <p:nvPr/>
        </p:nvSpPr>
        <p:spPr>
          <a:xfrm>
            <a:off x="1410804" y="2220291"/>
            <a:ext cx="10541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7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chemeClr val="accent1">
                    <a:lumMod val="75000"/>
                  </a:schemeClr>
                </a:solidFill>
              </a:rPr>
              <a:t>Entmündigung</a:t>
            </a:r>
          </a:p>
        </p:txBody>
      </p:sp>
      <p:sp>
        <p:nvSpPr>
          <p:cNvPr id="3" name="Inhaltsplatzhalter 2"/>
          <p:cNvSpPr>
            <a:spLocks noGrp="1"/>
          </p:cNvSpPr>
          <p:nvPr>
            <p:ph idx="1"/>
          </p:nvPr>
        </p:nvSpPr>
        <p:spPr/>
        <p:txBody>
          <a:bodyPr/>
          <a:lstStyle/>
          <a:p>
            <a:r>
              <a:rPr lang="de-DE" dirty="0">
                <a:solidFill>
                  <a:srgbClr val="FF0000"/>
                </a:solidFill>
              </a:rPr>
              <a:t>Wurde abgeschafft !</a:t>
            </a:r>
            <a:br>
              <a:rPr lang="de-DE" dirty="0">
                <a:solidFill>
                  <a:srgbClr val="FF0000"/>
                </a:solidFill>
              </a:rPr>
            </a:br>
            <a:endParaRPr lang="de-DE" dirty="0">
              <a:solidFill>
                <a:srgbClr val="FF0000"/>
              </a:solidFill>
            </a:endParaRPr>
          </a:p>
          <a:p>
            <a:r>
              <a:rPr lang="de-DE" dirty="0"/>
              <a:t>Bestellung eines Betreuers wirkt sich nicht auf die Geschäftsfähigkeit aus</a:t>
            </a:r>
            <a:br>
              <a:rPr lang="de-DE" dirty="0"/>
            </a:br>
            <a:endParaRPr lang="de-DE" dirty="0"/>
          </a:p>
          <a:p>
            <a:r>
              <a:rPr lang="de-DE" dirty="0"/>
              <a:t>Ausnahme: § 53 II S. 2 ZPO</a:t>
            </a:r>
          </a:p>
          <a:p>
            <a:r>
              <a:rPr lang="de-DE" dirty="0"/>
              <a:t>Ausnahme: § 1825 BGB -&gt; Einwilligungsvorbehalt</a:t>
            </a:r>
          </a:p>
        </p:txBody>
      </p:sp>
    </p:spTree>
    <p:extLst>
      <p:ext uri="{BB962C8B-B14F-4D97-AF65-F5344CB8AC3E}">
        <p14:creationId xmlns:p14="http://schemas.microsoft.com/office/powerpoint/2010/main" val="383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A5533-00D2-48B7-B96E-E66F98FD9617}"/>
              </a:ext>
            </a:extLst>
          </p:cNvPr>
          <p:cNvSpPr>
            <a:spLocks noGrp="1"/>
          </p:cNvSpPr>
          <p:nvPr>
            <p:ph type="title"/>
          </p:nvPr>
        </p:nvSpPr>
        <p:spPr/>
        <p:txBody>
          <a:bodyPr/>
          <a:lstStyle/>
          <a:p>
            <a:r>
              <a:rPr lang="de-DE" dirty="0"/>
              <a:t>Wirksame und unwirksame Rechtsgeschäfte</a:t>
            </a:r>
          </a:p>
        </p:txBody>
      </p:sp>
      <p:sp>
        <p:nvSpPr>
          <p:cNvPr id="3" name="Inhaltsplatzhalter 2">
            <a:extLst>
              <a:ext uri="{FF2B5EF4-FFF2-40B4-BE49-F238E27FC236}">
                <a16:creationId xmlns:a16="http://schemas.microsoft.com/office/drawing/2014/main" id="{BC9D72D0-659B-48E1-B194-44B6CEBFD499}"/>
              </a:ext>
            </a:extLst>
          </p:cNvPr>
          <p:cNvSpPr>
            <a:spLocks noGrp="1"/>
          </p:cNvSpPr>
          <p:nvPr>
            <p:ph idx="1"/>
          </p:nvPr>
        </p:nvSpPr>
        <p:spPr>
          <a:xfrm>
            <a:off x="838200" y="1603375"/>
            <a:ext cx="10515600" cy="4889500"/>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lvl="0" indent="0" eaLnBrk="0" fontAlgn="base" hangingPunct="0">
              <a:lnSpc>
                <a:spcPct val="100000"/>
              </a:lnSpc>
              <a:spcBef>
                <a:spcPct val="0"/>
              </a:spcBef>
              <a:spcAft>
                <a:spcPct val="0"/>
              </a:spcAft>
              <a:buNone/>
            </a:pPr>
            <a:r>
              <a:rPr lang="de-DE" sz="2600" b="0" i="0" dirty="0">
                <a:solidFill>
                  <a:srgbClr val="000000"/>
                </a:solidFill>
                <a:effectLst/>
              </a:rPr>
              <a:t>Ein Rechtsgeschäft erfordert eine oder mehrere Willenserklärungen.</a:t>
            </a:r>
            <a:br>
              <a:rPr lang="de-DE" sz="2600" b="0" i="0" dirty="0">
                <a:solidFill>
                  <a:srgbClr val="000000"/>
                </a:solidFill>
                <a:effectLst/>
              </a:rPr>
            </a:br>
            <a:br>
              <a:rPr lang="de-DE" sz="2600" b="0" i="0" dirty="0">
                <a:solidFill>
                  <a:srgbClr val="000000"/>
                </a:solidFill>
                <a:effectLst/>
              </a:rPr>
            </a:br>
            <a:r>
              <a:rPr lang="de-DE" altLang="de-DE" sz="2600" dirty="0">
                <a:solidFill>
                  <a:srgbClr val="000000"/>
                </a:solidFill>
                <a:cs typeface="Arial" panose="020B0604020202020204" pitchFamily="34" charset="0"/>
              </a:rPr>
              <a:t>Willenserklärungen können nichtig sein :</a:t>
            </a:r>
            <a:br>
              <a:rPr lang="de-DE" altLang="de-DE" sz="2600" dirty="0">
                <a:solidFill>
                  <a:srgbClr val="000000"/>
                </a:solidFill>
                <a:cs typeface="Arial" panose="020B0604020202020204" pitchFamily="34" charset="0"/>
              </a:rPr>
            </a:br>
            <a:endParaRPr lang="de-DE" altLang="de-DE" sz="2600" dirty="0"/>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105 BGB </a:t>
            </a:r>
            <a:r>
              <a:rPr lang="de-DE" altLang="de-DE" sz="2600" dirty="0">
                <a:solidFill>
                  <a:srgbClr val="000000"/>
                </a:solidFill>
                <a:cs typeface="Arial" panose="020B0604020202020204" pitchFamily="34" charset="0"/>
              </a:rPr>
              <a:t>(</a:t>
            </a:r>
            <a:r>
              <a:rPr lang="de-DE" altLang="de-DE" sz="2600" dirty="0">
                <a:cs typeface="Arial" panose="020B0604020202020204" pitchFamily="34" charset="0"/>
              </a:rPr>
              <a:t>Geschäftsunfähigkeit</a:t>
            </a:r>
            <a:r>
              <a:rPr lang="de-DE" altLang="de-DE" sz="2600" dirty="0">
                <a:solidFill>
                  <a:srgbClr val="000000"/>
                </a:solidFill>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116 BGB </a:t>
            </a:r>
            <a:r>
              <a:rPr lang="de-DE" altLang="de-DE" sz="2600" dirty="0">
                <a:solidFill>
                  <a:srgbClr val="000000"/>
                </a:solidFill>
                <a:cs typeface="Arial" panose="020B0604020202020204" pitchFamily="34" charset="0"/>
              </a:rPr>
              <a:t>(</a:t>
            </a:r>
            <a:r>
              <a:rPr lang="de-DE" altLang="de-DE" sz="2600" dirty="0">
                <a:cs typeface="Arial" panose="020B0604020202020204" pitchFamily="34" charset="0"/>
              </a:rPr>
              <a:t>geheimer Vorbehalt</a:t>
            </a:r>
            <a:r>
              <a:rPr lang="de-DE" altLang="de-DE" sz="2600" dirty="0">
                <a:solidFill>
                  <a:srgbClr val="000000"/>
                </a:solidFill>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117 BGB </a:t>
            </a:r>
            <a:r>
              <a:rPr lang="de-DE" altLang="de-DE" sz="2600" dirty="0">
                <a:solidFill>
                  <a:srgbClr val="000000"/>
                </a:solidFill>
                <a:cs typeface="Arial" panose="020B0604020202020204" pitchFamily="34" charset="0"/>
              </a:rPr>
              <a:t>(</a:t>
            </a:r>
            <a:r>
              <a:rPr lang="de-DE" altLang="de-DE" sz="2600" dirty="0">
                <a:cs typeface="Arial" panose="020B0604020202020204" pitchFamily="34" charset="0"/>
              </a:rPr>
              <a:t>Scheingeschäft</a:t>
            </a:r>
            <a:r>
              <a:rPr lang="de-DE" altLang="de-DE" sz="2600" dirty="0">
                <a:solidFill>
                  <a:srgbClr val="000000"/>
                </a:solidFill>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118 BGB </a:t>
            </a:r>
            <a:r>
              <a:rPr lang="de-DE" altLang="de-DE" sz="2600" dirty="0">
                <a:solidFill>
                  <a:srgbClr val="000000"/>
                </a:solidFill>
                <a:cs typeface="Arial" panose="020B0604020202020204" pitchFamily="34" charset="0"/>
              </a:rPr>
              <a:t>(sog. </a:t>
            </a:r>
            <a:r>
              <a:rPr lang="de-DE" altLang="de-DE" sz="2600" dirty="0">
                <a:cs typeface="Arial" panose="020B0604020202020204" pitchFamily="34" charset="0"/>
              </a:rPr>
              <a:t>Scherz</a:t>
            </a:r>
            <a:r>
              <a:rPr lang="de-DE" altLang="de-DE" sz="2600" dirty="0">
                <a:solidFill>
                  <a:srgbClr val="000000"/>
                </a:solidFill>
                <a:cs typeface="Arial" panose="020B0604020202020204" pitchFamily="34" charset="0"/>
              </a:rPr>
              <a:t>).</a:t>
            </a:r>
            <a:br>
              <a:rPr lang="de-DE" altLang="de-DE" dirty="0">
                <a:solidFill>
                  <a:srgbClr val="000000"/>
                </a:solidFill>
                <a:cs typeface="Arial" panose="020B0604020202020204" pitchFamily="34" charset="0"/>
              </a:rPr>
            </a:br>
            <a:endParaRPr lang="de-DE" altLang="de-DE" dirty="0">
              <a:solidFill>
                <a:srgbClr val="000000"/>
              </a:solidFill>
              <a:latin typeface="Bradley Hand ITC" panose="03070402050302030203" pitchFamily="66" charset="0"/>
              <a:cs typeface="Arial" panose="020B0604020202020204" pitchFamily="34" charset="0"/>
            </a:endParaRPr>
          </a:p>
          <a:p>
            <a:pPr marL="457200" lvl="1" indent="0" eaLnBrk="0" fontAlgn="base" hangingPunct="0">
              <a:lnSpc>
                <a:spcPct val="100000"/>
              </a:lnSpc>
              <a:spcBef>
                <a:spcPct val="0"/>
              </a:spcBef>
              <a:spcAft>
                <a:spcPct val="0"/>
              </a:spcAft>
              <a:buNone/>
            </a:pPr>
            <a:r>
              <a:rPr lang="de-DE" altLang="de-DE" dirty="0">
                <a:solidFill>
                  <a:srgbClr val="C00000"/>
                </a:solidFill>
                <a:latin typeface="Bradley Hand ITC" panose="03070402050302030203" pitchFamily="66" charset="0"/>
                <a:cs typeface="Arial" panose="020B0604020202020204" pitchFamily="34" charset="0"/>
              </a:rPr>
              <a:t>Beispiele für nichtige oder wirksame Rechtsgeschäfte:</a:t>
            </a:r>
          </a:p>
          <a:p>
            <a:pPr marL="0" indent="0">
              <a:buNone/>
            </a:pPr>
            <a:r>
              <a:rPr lang="de-DE" sz="2200" i="1" dirty="0">
                <a:solidFill>
                  <a:srgbClr val="C00000"/>
                </a:solidFill>
                <a:latin typeface="Bradley Hand ITC" panose="03070402050302030203" pitchFamily="66" charset="0"/>
              </a:rPr>
              <a:t>Die Abgabe eines Gebotes bei einer Auktion welche nur den Preis erhöhen soll (geheimer Vorbehalt),</a:t>
            </a:r>
            <a:br>
              <a:rPr lang="de-DE" sz="2200" i="1" dirty="0">
                <a:solidFill>
                  <a:srgbClr val="C00000"/>
                </a:solidFill>
                <a:latin typeface="Bradley Hand ITC" panose="03070402050302030203" pitchFamily="66" charset="0"/>
              </a:rPr>
            </a:br>
            <a:br>
              <a:rPr lang="de-DE" sz="2200" i="1" dirty="0">
                <a:solidFill>
                  <a:srgbClr val="C00000"/>
                </a:solidFill>
                <a:latin typeface="Bradley Hand ITC" panose="03070402050302030203" pitchFamily="66" charset="0"/>
              </a:rPr>
            </a:br>
            <a:r>
              <a:rPr lang="de-DE" sz="2200" i="1" dirty="0">
                <a:solidFill>
                  <a:srgbClr val="C00000"/>
                </a:solidFill>
                <a:latin typeface="Bradley Hand ITC" panose="03070402050302030203" pitchFamily="66" charset="0"/>
              </a:rPr>
              <a:t>Beim Kauf eines Grundstücks einen niedrigeren Preis angeben, in Wirklichkeit aber unter der Hand einen höheren bezahlen (Scheingeschäft)</a:t>
            </a:r>
            <a:br>
              <a:rPr lang="de-DE" sz="2200" b="0" i="0" dirty="0">
                <a:solidFill>
                  <a:srgbClr val="FF0000"/>
                </a:solidFill>
                <a:effectLst/>
                <a:latin typeface="Bradley Hand ITC" panose="03070402050302030203" pitchFamily="66" charset="0"/>
              </a:rPr>
            </a:br>
            <a:endParaRPr lang="de-DE" sz="2200" dirty="0">
              <a:solidFill>
                <a:srgbClr val="FF0000"/>
              </a:solidFill>
              <a:latin typeface="Bradley Hand ITC" panose="03070402050302030203" pitchFamily="66" charset="0"/>
            </a:endParaRPr>
          </a:p>
        </p:txBody>
      </p:sp>
      <p:sp>
        <p:nvSpPr>
          <p:cNvPr id="4" name="Rectangle 1">
            <a:extLst>
              <a:ext uri="{FF2B5EF4-FFF2-40B4-BE49-F238E27FC236}">
                <a16:creationId xmlns:a16="http://schemas.microsoft.com/office/drawing/2014/main" id="{1D71B6A1-C80B-47A1-B06C-25FE9EFB3A3E}"/>
              </a:ext>
            </a:extLst>
          </p:cNvPr>
          <p:cNvSpPr>
            <a:spLocks noChangeArrowheads="1"/>
          </p:cNvSpPr>
          <p:nvPr/>
        </p:nvSpPr>
        <p:spPr bwMode="auto">
          <a:xfrm>
            <a:off x="203200" y="1445766"/>
            <a:ext cx="184731" cy="2898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6127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55D9A-82E1-4EEF-93A2-229C0EA5E95B}"/>
              </a:ext>
            </a:extLst>
          </p:cNvPr>
          <p:cNvSpPr>
            <a:spLocks noGrp="1"/>
          </p:cNvSpPr>
          <p:nvPr>
            <p:ph type="title"/>
          </p:nvPr>
        </p:nvSpPr>
        <p:spPr>
          <a:xfrm>
            <a:off x="673100" y="1965325"/>
            <a:ext cx="10515600" cy="1260475"/>
          </a:xfrm>
        </p:spPr>
        <p:txBody>
          <a:bodyPr>
            <a:normAutofit fontScale="90000"/>
          </a:bodyPr>
          <a:lstStyle/>
          <a:p>
            <a:br>
              <a:rPr lang="de-DE" dirty="0"/>
            </a:br>
            <a:br>
              <a:rPr lang="de-DE" dirty="0"/>
            </a:br>
            <a:br>
              <a:rPr lang="de-DE" dirty="0"/>
            </a:br>
            <a:r>
              <a:rPr lang="de-DE" dirty="0">
                <a:solidFill>
                  <a:srgbClr val="0070C0"/>
                </a:solidFill>
              </a:rPr>
              <a:t>1.3 	ZPO / </a:t>
            </a:r>
            <a:r>
              <a:rPr lang="de-DE" sz="4000" dirty="0" err="1">
                <a:solidFill>
                  <a:srgbClr val="0070C0"/>
                </a:solidFill>
              </a:rPr>
              <a:t>FamFG</a:t>
            </a:r>
            <a:br>
              <a:rPr lang="de-DE" dirty="0"/>
            </a:br>
            <a:br>
              <a:rPr lang="de-DE" dirty="0"/>
            </a:br>
            <a:br>
              <a:rPr lang="de-DE" dirty="0"/>
            </a:br>
            <a:endParaRPr lang="de-DE" dirty="0"/>
          </a:p>
        </p:txBody>
      </p:sp>
    </p:spTree>
    <p:extLst>
      <p:ext uri="{BB962C8B-B14F-4D97-AF65-F5344CB8AC3E}">
        <p14:creationId xmlns:p14="http://schemas.microsoft.com/office/powerpoint/2010/main" val="2612817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E37DE-9D70-49E0-9A16-605DBA5D99EE}"/>
              </a:ext>
            </a:extLst>
          </p:cNvPr>
          <p:cNvSpPr>
            <a:spLocks noGrp="1"/>
          </p:cNvSpPr>
          <p:nvPr>
            <p:ph type="title"/>
          </p:nvPr>
        </p:nvSpPr>
        <p:spPr/>
        <p:txBody>
          <a:bodyPr/>
          <a:lstStyle/>
          <a:p>
            <a:r>
              <a:rPr lang="de-DE" dirty="0">
                <a:solidFill>
                  <a:srgbClr val="0070C0"/>
                </a:solidFill>
              </a:rPr>
              <a:t>1.3.1  ZPO  / Zivilprozessordnung für die Zivil-gerichtsbarkeit</a:t>
            </a:r>
          </a:p>
        </p:txBody>
      </p:sp>
      <p:sp>
        <p:nvSpPr>
          <p:cNvPr id="3" name="Inhaltsplatzhalter 2">
            <a:extLst>
              <a:ext uri="{FF2B5EF4-FFF2-40B4-BE49-F238E27FC236}">
                <a16:creationId xmlns:a16="http://schemas.microsoft.com/office/drawing/2014/main" id="{2AC75DEA-EE5A-416B-A6B9-5484CE46E03C}"/>
              </a:ext>
            </a:extLst>
          </p:cNvPr>
          <p:cNvSpPr>
            <a:spLocks noGrp="1"/>
          </p:cNvSpPr>
          <p:nvPr>
            <p:ph idx="1"/>
          </p:nvPr>
        </p:nvSpPr>
        <p:spPr>
          <a:xfrm>
            <a:off x="838200" y="1690688"/>
            <a:ext cx="10515600" cy="4597400"/>
          </a:xfrm>
        </p:spPr>
        <p:txBody>
          <a:bodyPr>
            <a:normAutofit fontScale="85000" lnSpcReduction="20000"/>
          </a:bodyPr>
          <a:lstStyle/>
          <a:p>
            <a:pPr marL="0" indent="0" algn="l">
              <a:buNone/>
            </a:pPr>
            <a:br>
              <a:rPr lang="de-DE" dirty="0"/>
            </a:br>
            <a:br>
              <a:rPr lang="de-DE" sz="3300" dirty="0"/>
            </a:br>
            <a:r>
              <a:rPr lang="de-DE" sz="2800" i="0" u="sng" dirty="0">
                <a:solidFill>
                  <a:srgbClr val="202122"/>
                </a:solidFill>
                <a:effectLst/>
              </a:rPr>
              <a:t>Sie umfasst grundsätzlich alle für die Fragen des Zivilprozesses relevanten Vorschriften</a:t>
            </a:r>
            <a:endParaRPr lang="de-DE" sz="4400" dirty="0"/>
          </a:p>
          <a:p>
            <a:pPr marL="0" indent="0" algn="l">
              <a:buNone/>
            </a:pPr>
            <a:br>
              <a:rPr lang="de-DE" sz="4400" dirty="0"/>
            </a:br>
            <a:r>
              <a:rPr lang="de-DE" sz="2800" i="0" dirty="0">
                <a:solidFill>
                  <a:srgbClr val="FF0000"/>
                </a:solidFill>
                <a:effectLst/>
              </a:rPr>
              <a:t>In seinem </a:t>
            </a:r>
            <a:r>
              <a:rPr lang="de-DE" sz="2800" i="0" strike="noStrike" dirty="0">
                <a:solidFill>
                  <a:srgbClr val="FF0000"/>
                </a:solidFill>
                <a:effectLst/>
              </a:rPr>
              <a:t>Aufgabenkreis</a:t>
            </a:r>
            <a:r>
              <a:rPr lang="de-DE" sz="2800" i="0" dirty="0">
                <a:solidFill>
                  <a:srgbClr val="FF0000"/>
                </a:solidFill>
                <a:effectLst/>
              </a:rPr>
              <a:t> vertritt der Betreuer den Betreuten gerichtlich und außergerichtlich  - so die kurze Fassung </a:t>
            </a:r>
            <a:r>
              <a:rPr lang="de-DE" sz="2800" i="0">
                <a:solidFill>
                  <a:srgbClr val="FF0000"/>
                </a:solidFill>
                <a:effectLst/>
              </a:rPr>
              <a:t>des § 1823 BGB</a:t>
            </a:r>
            <a:br>
              <a:rPr lang="de-DE" sz="2800" i="0" dirty="0">
                <a:solidFill>
                  <a:srgbClr val="000000"/>
                </a:solidFill>
                <a:effectLst/>
              </a:rPr>
            </a:br>
            <a:endParaRPr lang="de-DE" sz="2800" i="0" dirty="0">
              <a:solidFill>
                <a:srgbClr val="000000"/>
              </a:solidFill>
              <a:effectLst/>
            </a:endParaRPr>
          </a:p>
          <a:p>
            <a:pPr marL="0" indent="0" algn="l">
              <a:buNone/>
            </a:pPr>
            <a:br>
              <a:rPr lang="de-DE" sz="2800" i="0" dirty="0">
                <a:solidFill>
                  <a:srgbClr val="000000"/>
                </a:solidFill>
                <a:effectLst/>
              </a:rPr>
            </a:br>
            <a:r>
              <a:rPr lang="de-DE" sz="2800" i="0" dirty="0">
                <a:solidFill>
                  <a:srgbClr val="000000"/>
                </a:solidFill>
                <a:effectLst/>
              </a:rPr>
              <a:t>Bei der </a:t>
            </a:r>
            <a:r>
              <a:rPr lang="de-DE" sz="2800" i="0" dirty="0">
                <a:effectLst/>
              </a:rPr>
              <a:t>praktischen Betreuertätigkeit  </a:t>
            </a:r>
            <a:r>
              <a:rPr lang="de-DE" sz="2800" i="0" dirty="0">
                <a:solidFill>
                  <a:srgbClr val="000000"/>
                </a:solidFill>
                <a:effectLst/>
              </a:rPr>
              <a:t>handelt es sich im Regelfall um die </a:t>
            </a:r>
            <a:r>
              <a:rPr lang="de-DE" sz="2800" i="0" dirty="0">
                <a:solidFill>
                  <a:srgbClr val="FF0000"/>
                </a:solidFill>
                <a:effectLst/>
              </a:rPr>
              <a:t>außergerichtliche Vertretung</a:t>
            </a:r>
            <a:r>
              <a:rPr lang="de-DE" sz="2800" i="0" dirty="0">
                <a:solidFill>
                  <a:srgbClr val="000000"/>
                </a:solidFill>
                <a:effectLst/>
              </a:rPr>
              <a:t>, z.B. gegenüber </a:t>
            </a:r>
            <a:r>
              <a:rPr lang="de-DE" sz="2800" i="0" strike="noStrike" dirty="0">
                <a:effectLst/>
              </a:rPr>
              <a:t>Behörden</a:t>
            </a:r>
            <a:r>
              <a:rPr lang="de-DE" sz="2800" i="0" dirty="0">
                <a:solidFill>
                  <a:srgbClr val="000000"/>
                </a:solidFill>
                <a:effectLst/>
              </a:rPr>
              <a:t>, Vermietern, Heimleitungen, Ärzten, Gläubigern etc.</a:t>
            </a:r>
            <a:br>
              <a:rPr lang="de-DE" sz="4400" i="0" dirty="0">
                <a:solidFill>
                  <a:srgbClr val="000000"/>
                </a:solidFill>
                <a:effectLst/>
              </a:rPr>
            </a:br>
            <a:br>
              <a:rPr lang="de-DE" sz="4400" i="0" dirty="0">
                <a:solidFill>
                  <a:srgbClr val="000000"/>
                </a:solidFill>
                <a:effectLst/>
              </a:rPr>
            </a:br>
            <a:endParaRPr lang="de-DE" sz="4400" dirty="0"/>
          </a:p>
        </p:txBody>
      </p:sp>
    </p:spTree>
    <p:extLst>
      <p:ext uri="{BB962C8B-B14F-4D97-AF65-F5344CB8AC3E}">
        <p14:creationId xmlns:p14="http://schemas.microsoft.com/office/powerpoint/2010/main" val="16786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FC6A0C-59C1-4A91-B176-39E09DEC8EFE}"/>
              </a:ext>
            </a:extLst>
          </p:cNvPr>
          <p:cNvSpPr>
            <a:spLocks noGrp="1"/>
          </p:cNvSpPr>
          <p:nvPr>
            <p:ph idx="1"/>
          </p:nvPr>
        </p:nvSpPr>
        <p:spPr>
          <a:xfrm>
            <a:off x="749300" y="962025"/>
            <a:ext cx="10515600" cy="4351338"/>
          </a:xfrm>
        </p:spPr>
        <p:txBody>
          <a:bodyPr>
            <a:normAutofit/>
          </a:bodyPr>
          <a:lstStyle/>
          <a:p>
            <a:pPr marL="0" indent="0" algn="l">
              <a:buNone/>
            </a:pPr>
            <a:r>
              <a:rPr lang="de-DE" sz="2800" i="0" u="sng" dirty="0">
                <a:solidFill>
                  <a:srgbClr val="000000"/>
                </a:solidFill>
                <a:effectLst/>
              </a:rPr>
              <a:t>Für die </a:t>
            </a:r>
            <a:r>
              <a:rPr lang="de-DE" sz="2800" i="0" u="sng" dirty="0">
                <a:solidFill>
                  <a:srgbClr val="FF0000"/>
                </a:solidFill>
                <a:effectLst/>
              </a:rPr>
              <a:t>gerichtliche Vertretungstätigkeit </a:t>
            </a:r>
            <a:r>
              <a:rPr lang="de-DE" sz="2800" i="0" u="sng" dirty="0">
                <a:solidFill>
                  <a:srgbClr val="000000"/>
                </a:solidFill>
                <a:effectLst/>
              </a:rPr>
              <a:t>des Betreuers gilt:</a:t>
            </a:r>
          </a:p>
          <a:p>
            <a:pPr algn="l"/>
            <a:r>
              <a:rPr lang="de-DE" sz="2400" i="0" dirty="0">
                <a:solidFill>
                  <a:srgbClr val="000000"/>
                </a:solidFill>
                <a:effectLst/>
              </a:rPr>
              <a:t>Bei gerichtlichen Verfahren ist zu unterscheiden zwischen der </a:t>
            </a:r>
            <a:r>
              <a:rPr lang="de-DE" sz="2400" i="0" strike="noStrike" dirty="0">
                <a:effectLst/>
              </a:rPr>
              <a:t>Prozessfähigkeit</a:t>
            </a:r>
            <a:r>
              <a:rPr lang="de-DE" sz="2400" i="0" dirty="0">
                <a:solidFill>
                  <a:srgbClr val="000000"/>
                </a:solidFill>
                <a:effectLst/>
              </a:rPr>
              <a:t>(§ </a:t>
            </a:r>
            <a:r>
              <a:rPr lang="de-DE" sz="2400" i="0" strike="noStrike" dirty="0">
                <a:effectLst/>
              </a:rPr>
              <a:t>51,52 und 56</a:t>
            </a:r>
            <a:r>
              <a:rPr lang="de-DE" sz="2400" i="0" dirty="0">
                <a:solidFill>
                  <a:srgbClr val="000000"/>
                </a:solidFill>
                <a:effectLst/>
              </a:rPr>
              <a:t> ZPO), die sich an der </a:t>
            </a:r>
            <a:r>
              <a:rPr lang="de-DE" sz="2400" i="0" strike="noStrike" dirty="0">
                <a:effectLst/>
              </a:rPr>
              <a:t>Geschäftsfähigkeit</a:t>
            </a:r>
            <a:r>
              <a:rPr lang="de-DE" sz="2400" i="0" dirty="0">
                <a:solidFill>
                  <a:srgbClr val="000000"/>
                </a:solidFill>
                <a:effectLst/>
              </a:rPr>
              <a:t> orientiert und zwischen der Berechtigung, bestimmte Klagen erheben zu dürfen.</a:t>
            </a:r>
          </a:p>
          <a:p>
            <a:pPr marL="0" indent="0">
              <a:buNone/>
            </a:pPr>
            <a:r>
              <a:rPr lang="de-DE" sz="2400" b="0" i="0" dirty="0">
                <a:solidFill>
                  <a:srgbClr val="000000"/>
                </a:solidFill>
                <a:effectLst/>
              </a:rPr>
              <a:t>Die Prozessfähigkeit entspricht grundsätzlich der </a:t>
            </a:r>
            <a:r>
              <a:rPr lang="de-DE" sz="2400" b="0" i="0" u="none" strike="noStrike" dirty="0">
                <a:effectLst/>
              </a:rPr>
              <a:t>Geschäftsfähigkeit</a:t>
            </a:r>
            <a:r>
              <a:rPr lang="de-DE" sz="2400" b="0" i="0" dirty="0">
                <a:solidFill>
                  <a:srgbClr val="000000"/>
                </a:solidFill>
                <a:effectLst/>
              </a:rPr>
              <a:t>.</a:t>
            </a:r>
          </a:p>
          <a:p>
            <a:pPr marL="0" indent="0">
              <a:buNone/>
            </a:pPr>
            <a:br>
              <a:rPr lang="de-DE" sz="2400" b="0" i="0" dirty="0">
                <a:solidFill>
                  <a:srgbClr val="000000"/>
                </a:solidFill>
                <a:effectLst/>
              </a:rPr>
            </a:br>
            <a:r>
              <a:rPr lang="de-DE" dirty="0">
                <a:solidFill>
                  <a:srgbClr val="000000"/>
                </a:solidFill>
              </a:rPr>
              <a:t>D</a:t>
            </a:r>
            <a:r>
              <a:rPr lang="de-DE" sz="2400" b="0" i="0" dirty="0">
                <a:solidFill>
                  <a:srgbClr val="000000"/>
                </a:solidFill>
                <a:effectLst/>
              </a:rPr>
              <a:t>ie Erhebung eines Klageantrags z.B</a:t>
            </a:r>
            <a:r>
              <a:rPr lang="de-DE" dirty="0">
                <a:solidFill>
                  <a:srgbClr val="000000"/>
                </a:solidFill>
              </a:rPr>
              <a:t>. </a:t>
            </a:r>
            <a:r>
              <a:rPr lang="de-DE" sz="2400" b="0" i="0" dirty="0">
                <a:solidFill>
                  <a:srgbClr val="000000"/>
                </a:solidFill>
                <a:effectLst/>
              </a:rPr>
              <a:t>auf </a:t>
            </a:r>
            <a:r>
              <a:rPr lang="de-DE" sz="2400" b="0" i="0" u="none" strike="noStrike" dirty="0">
                <a:effectLst/>
              </a:rPr>
              <a:t>Ehescheidung</a:t>
            </a:r>
            <a:r>
              <a:rPr lang="de-DE" sz="2400" b="0" i="0" u="none" strike="noStrike" dirty="0">
                <a:solidFill>
                  <a:srgbClr val="5A3696"/>
                </a:solidFill>
                <a:effectLst/>
              </a:rPr>
              <a:t> </a:t>
            </a:r>
            <a:r>
              <a:rPr lang="de-DE" sz="2400" b="0" i="0" dirty="0">
                <a:solidFill>
                  <a:srgbClr val="000000"/>
                </a:solidFill>
                <a:effectLst/>
              </a:rPr>
              <a:t>oder Eheaufhebung ist nur dann durch einen Betreuer zulässig, wenn </a:t>
            </a:r>
            <a:r>
              <a:rPr lang="de-DE" sz="2400" b="0" i="0" strike="noStrike" dirty="0">
                <a:effectLst/>
              </a:rPr>
              <a:t>Geschäftsunfähigkeit</a:t>
            </a:r>
            <a:r>
              <a:rPr lang="de-DE" sz="2400" b="0" i="0" dirty="0">
                <a:effectLst/>
              </a:rPr>
              <a:t> </a:t>
            </a:r>
            <a:r>
              <a:rPr lang="de-DE" sz="2400" b="0" i="0" dirty="0">
                <a:solidFill>
                  <a:srgbClr val="000000"/>
                </a:solidFill>
                <a:effectLst/>
              </a:rPr>
              <a:t>des Vertretenen besteht (§ </a:t>
            </a:r>
            <a:r>
              <a:rPr lang="de-DE" sz="2400" b="0" i="0" strike="noStrike" dirty="0">
                <a:solidFill>
                  <a:srgbClr val="5A3696"/>
                </a:solidFill>
                <a:effectLst/>
              </a:rPr>
              <a:t>125</a:t>
            </a:r>
            <a:r>
              <a:rPr lang="de-DE" sz="2400" b="0" i="0" dirty="0">
                <a:solidFill>
                  <a:srgbClr val="000000"/>
                </a:solidFill>
                <a:effectLst/>
              </a:rPr>
              <a:t> </a:t>
            </a:r>
            <a:r>
              <a:rPr lang="de-DE" sz="2400" b="0" i="0" dirty="0" err="1">
                <a:solidFill>
                  <a:srgbClr val="000000"/>
                </a:solidFill>
                <a:effectLst/>
              </a:rPr>
              <a:t>FamFG</a:t>
            </a:r>
            <a:r>
              <a:rPr lang="de-DE" sz="2400" b="0" i="0" dirty="0">
                <a:solidFill>
                  <a:srgbClr val="000000"/>
                </a:solidFill>
                <a:effectLst/>
              </a:rPr>
              <a:t>) und  darüber hinaus benötigt der Betreuer hierzu die Genehmigung des Betreuungsgerichtes.</a:t>
            </a:r>
            <a:endParaRPr lang="de-DE" sz="2400" dirty="0"/>
          </a:p>
          <a:p>
            <a:endParaRPr lang="de-DE" dirty="0"/>
          </a:p>
        </p:txBody>
      </p:sp>
    </p:spTree>
    <p:extLst>
      <p:ext uri="{BB962C8B-B14F-4D97-AF65-F5344CB8AC3E}">
        <p14:creationId xmlns:p14="http://schemas.microsoft.com/office/powerpoint/2010/main" val="95384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CF93-7D76-4EB0-B47C-6D710CA6AAD3}"/>
              </a:ext>
            </a:extLst>
          </p:cNvPr>
          <p:cNvSpPr>
            <a:spLocks noGrp="1"/>
          </p:cNvSpPr>
          <p:nvPr>
            <p:ph type="title"/>
          </p:nvPr>
        </p:nvSpPr>
        <p:spPr/>
        <p:txBody>
          <a:bodyPr>
            <a:normAutofit/>
          </a:bodyPr>
          <a:lstStyle/>
          <a:p>
            <a:r>
              <a:rPr lang="de-DE" sz="3600" b="1" dirty="0">
                <a:latin typeface="+mn-lt"/>
              </a:rPr>
              <a:t>Welche Gründe gab es für eine Gesetzesänderung ?</a:t>
            </a:r>
          </a:p>
        </p:txBody>
      </p:sp>
      <p:sp>
        <p:nvSpPr>
          <p:cNvPr id="3" name="Inhaltsplatzhalter 2">
            <a:extLst>
              <a:ext uri="{FF2B5EF4-FFF2-40B4-BE49-F238E27FC236}">
                <a16:creationId xmlns:a16="http://schemas.microsoft.com/office/drawing/2014/main" id="{927F9FA2-A7A0-44F6-9A27-BEF5680A0368}"/>
              </a:ext>
            </a:extLst>
          </p:cNvPr>
          <p:cNvSpPr>
            <a:spLocks noGrp="1"/>
          </p:cNvSpPr>
          <p:nvPr>
            <p:ph idx="1"/>
          </p:nvPr>
        </p:nvSpPr>
        <p:spPr>
          <a:xfrm>
            <a:off x="838200" y="1511300"/>
            <a:ext cx="10515600" cy="4665663"/>
          </a:xfrm>
        </p:spPr>
        <p:txBody>
          <a:bodyPr>
            <a:normAutofit/>
          </a:bodyPr>
          <a:lstStyle/>
          <a:p>
            <a:pPr marL="0" indent="0">
              <a:buNone/>
            </a:pPr>
            <a:endParaRPr lang="de-DE" dirty="0"/>
          </a:p>
          <a:p>
            <a:pPr>
              <a:buFont typeface="Wingdings" panose="05000000000000000000" pitchFamily="2" charset="2"/>
              <a:buChar char="Ø"/>
            </a:pPr>
            <a:r>
              <a:rPr lang="de-DE" dirty="0"/>
              <a:t> vorher gab es pauschale Wirkungskreise / Entmündigung war allumfassend,</a:t>
            </a:r>
          </a:p>
          <a:p>
            <a:pPr marL="0" indent="0">
              <a:buNone/>
            </a:pPr>
            <a:endParaRPr lang="de-DE" dirty="0"/>
          </a:p>
          <a:p>
            <a:pPr>
              <a:buFont typeface="Wingdings" panose="05000000000000000000" pitchFamily="2" charset="2"/>
              <a:buChar char="Ø"/>
            </a:pPr>
            <a:r>
              <a:rPr lang="de-DE" dirty="0"/>
              <a:t> unverhältnismäßig, starr und diskriminierend,</a:t>
            </a:r>
            <a:br>
              <a:rPr lang="de-DE" dirty="0"/>
            </a:br>
            <a:endParaRPr lang="de-DE" dirty="0"/>
          </a:p>
          <a:p>
            <a:pPr>
              <a:buFont typeface="Wingdings" panose="05000000000000000000" pitchFamily="2" charset="2"/>
              <a:buChar char="Ø"/>
            </a:pPr>
            <a:r>
              <a:rPr lang="de-DE" dirty="0"/>
              <a:t> Freiheitsrechte waren eingeschränkt (Art. 2 GG, Art. 3 Abs. 3 S.2 GG),</a:t>
            </a:r>
          </a:p>
          <a:p>
            <a:pPr marL="0" indent="0">
              <a:buNone/>
            </a:pPr>
            <a:endParaRPr lang="de-DE" dirty="0"/>
          </a:p>
          <a:p>
            <a:pPr>
              <a:buFont typeface="Wingdings" panose="05000000000000000000" pitchFamily="2" charset="2"/>
              <a:buChar char="Ø"/>
            </a:pPr>
            <a:r>
              <a:rPr lang="de-DE" dirty="0"/>
              <a:t> Entmündigung und Pflegschaft waren auf Dauer angelegt,</a:t>
            </a:r>
            <a:br>
              <a:rPr lang="de-DE" dirty="0"/>
            </a:br>
            <a:endParaRPr lang="de-DE" dirty="0"/>
          </a:p>
          <a:p>
            <a:pPr>
              <a:buFont typeface="Wingdings" panose="05000000000000000000" pitchFamily="2" charset="2"/>
              <a:buChar char="Ø"/>
            </a:pPr>
            <a:r>
              <a:rPr lang="de-DE" dirty="0"/>
              <a:t>Durch die Einführung des Betreuungsgesetzes wurde die Vormundschaft für Erwachsene und die Gebrechlichkeitspflegschaft abgeschafft.</a:t>
            </a:r>
          </a:p>
          <a:p>
            <a:pPr>
              <a:buFont typeface="Wingdings" panose="05000000000000000000" pitchFamily="2" charset="2"/>
              <a:buChar char="Ø"/>
            </a:pPr>
            <a:endParaRPr lang="de-DE" dirty="0"/>
          </a:p>
          <a:p>
            <a:endParaRPr lang="de-DE" dirty="0"/>
          </a:p>
        </p:txBody>
      </p:sp>
    </p:spTree>
    <p:extLst>
      <p:ext uri="{BB962C8B-B14F-4D97-AF65-F5344CB8AC3E}">
        <p14:creationId xmlns:p14="http://schemas.microsoft.com/office/powerpoint/2010/main" val="36485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0B811-3FA5-4DEE-A630-DA49ABE64679}"/>
              </a:ext>
            </a:extLst>
          </p:cNvPr>
          <p:cNvSpPr>
            <a:spLocks noGrp="1"/>
          </p:cNvSpPr>
          <p:nvPr>
            <p:ph type="title"/>
          </p:nvPr>
        </p:nvSpPr>
        <p:spPr/>
        <p:txBody>
          <a:bodyPr>
            <a:noAutofit/>
          </a:bodyPr>
          <a:lstStyle/>
          <a:p>
            <a:r>
              <a:rPr lang="de-DE" dirty="0">
                <a:solidFill>
                  <a:srgbClr val="0070C0"/>
                </a:solidFill>
              </a:rPr>
              <a:t>1.3.2 </a:t>
            </a:r>
            <a:r>
              <a:rPr lang="de-DE" dirty="0" err="1">
                <a:solidFill>
                  <a:srgbClr val="0070C0"/>
                </a:solidFill>
              </a:rPr>
              <a:t>FamFG</a:t>
            </a:r>
            <a:r>
              <a:rPr lang="de-DE" dirty="0">
                <a:solidFill>
                  <a:srgbClr val="0070C0"/>
                </a:solidFill>
              </a:rPr>
              <a:t> / Gesetz über das Verfahren in Familiensachen und in Angelegenheiten der freiwilligen Gerichtsbarkeit</a:t>
            </a:r>
          </a:p>
        </p:txBody>
      </p:sp>
      <p:sp>
        <p:nvSpPr>
          <p:cNvPr id="3" name="Inhaltsplatzhalter 2">
            <a:extLst>
              <a:ext uri="{FF2B5EF4-FFF2-40B4-BE49-F238E27FC236}">
                <a16:creationId xmlns:a16="http://schemas.microsoft.com/office/drawing/2014/main" id="{30BF5F80-C043-454E-938A-4994FFE9316E}"/>
              </a:ext>
            </a:extLst>
          </p:cNvPr>
          <p:cNvSpPr>
            <a:spLocks noGrp="1"/>
          </p:cNvSpPr>
          <p:nvPr>
            <p:ph idx="1"/>
          </p:nvPr>
        </p:nvSpPr>
        <p:spPr/>
        <p:txBody>
          <a:bodyPr>
            <a:normAutofit fontScale="92500" lnSpcReduction="10000"/>
          </a:bodyPr>
          <a:lstStyle/>
          <a:p>
            <a:r>
              <a:rPr lang="de-DE" b="0" i="0" dirty="0">
                <a:solidFill>
                  <a:srgbClr val="000000"/>
                </a:solidFill>
                <a:effectLst/>
              </a:rPr>
              <a:t>ist ein Bundesgesetz betreffend die gerichtlichen Verfahren in </a:t>
            </a:r>
            <a:r>
              <a:rPr lang="de-DE" dirty="0">
                <a:solidFill>
                  <a:srgbClr val="000000"/>
                </a:solidFill>
              </a:rPr>
              <a:t>Fa</a:t>
            </a:r>
            <a:r>
              <a:rPr lang="de-DE" b="0" i="0" dirty="0">
                <a:solidFill>
                  <a:srgbClr val="000000"/>
                </a:solidFill>
                <a:effectLst/>
              </a:rPr>
              <a:t>miliensachen.</a:t>
            </a:r>
            <a:br>
              <a:rPr lang="de-DE" b="0" i="0" dirty="0">
                <a:solidFill>
                  <a:srgbClr val="000000"/>
                </a:solidFill>
                <a:effectLst/>
                <a:latin typeface="Arial" panose="020B0604020202020204" pitchFamily="34" charset="0"/>
              </a:rPr>
            </a:br>
            <a:br>
              <a:rPr lang="de-DE" b="0" i="0" dirty="0">
                <a:solidFill>
                  <a:srgbClr val="000000"/>
                </a:solidFill>
                <a:effectLst/>
                <a:latin typeface="Arial" panose="020B0604020202020204" pitchFamily="34" charset="0"/>
              </a:rPr>
            </a:br>
            <a:br>
              <a:rPr lang="de-DE" b="0" i="0" dirty="0">
                <a:solidFill>
                  <a:srgbClr val="000000"/>
                </a:solidFill>
                <a:effectLst/>
                <a:latin typeface="Arial" panose="020B0604020202020204" pitchFamily="34" charset="0"/>
              </a:rPr>
            </a:br>
            <a:r>
              <a:rPr lang="de-DE" b="0" i="0" dirty="0">
                <a:solidFill>
                  <a:srgbClr val="000000"/>
                </a:solidFill>
                <a:effectLst/>
              </a:rPr>
              <a:t>Es wurde verkündet als Artikel 1 des Gesetzes zur Reform des Verfahrens in Familiensachen und in den Angelegenheiten der freiwilligen Gerichtsbarkeit (FGG-Reformgesetz – FGG-RG) und trat am 1. September 2009 in Kraft.</a:t>
            </a:r>
            <a:br>
              <a:rPr lang="de-DE" b="0" i="0" dirty="0">
                <a:solidFill>
                  <a:srgbClr val="000000"/>
                </a:solidFill>
                <a:effectLst/>
              </a:rPr>
            </a:br>
            <a:br>
              <a:rPr lang="de-DE" b="0" i="0" dirty="0">
                <a:solidFill>
                  <a:srgbClr val="000000"/>
                </a:solidFill>
                <a:effectLst/>
              </a:rPr>
            </a:br>
            <a:r>
              <a:rPr lang="de-DE" b="0" i="0" dirty="0">
                <a:solidFill>
                  <a:srgbClr val="000000"/>
                </a:solidFill>
                <a:effectLst/>
              </a:rPr>
              <a:t>Das bisherige </a:t>
            </a:r>
            <a:r>
              <a:rPr lang="de-DE" b="0" i="0" dirty="0">
                <a:effectLst/>
              </a:rPr>
              <a:t>Vormundschaftsgericht</a:t>
            </a:r>
            <a:r>
              <a:rPr lang="de-DE" b="0" i="0" dirty="0">
                <a:solidFill>
                  <a:srgbClr val="000000"/>
                </a:solidFill>
                <a:effectLst/>
              </a:rPr>
              <a:t> wurde aufgelöst.</a:t>
            </a:r>
          </a:p>
          <a:p>
            <a:pPr marL="0" indent="0">
              <a:buNone/>
            </a:pPr>
            <a:br>
              <a:rPr lang="de-DE" b="0" i="0" dirty="0">
                <a:solidFill>
                  <a:srgbClr val="000000"/>
                </a:solidFill>
                <a:effectLst/>
              </a:rPr>
            </a:br>
            <a:r>
              <a:rPr lang="de-DE" b="0" i="0" dirty="0">
                <a:solidFill>
                  <a:srgbClr val="000000"/>
                </a:solidFill>
                <a:effectLst/>
              </a:rPr>
              <a:t>Die Zuständigkeiten wurden auf das Familiengericht und das neu geschaffene </a:t>
            </a:r>
            <a:r>
              <a:rPr lang="de-DE" b="0" i="0" u="none" strike="noStrike" dirty="0">
                <a:solidFill>
                  <a:srgbClr val="0070C0"/>
                </a:solidFill>
                <a:effectLst/>
              </a:rPr>
              <a:t>Betreuungsgericht</a:t>
            </a:r>
            <a:r>
              <a:rPr lang="de-DE" b="0" i="0" dirty="0">
                <a:solidFill>
                  <a:srgbClr val="000000"/>
                </a:solidFill>
                <a:effectLst/>
              </a:rPr>
              <a:t> verteilt. </a:t>
            </a:r>
            <a:br>
              <a:rPr lang="de-DE" b="0" i="0" dirty="0">
                <a:solidFill>
                  <a:srgbClr val="000000"/>
                </a:solidFill>
                <a:effectLst/>
              </a:rPr>
            </a:br>
            <a:br>
              <a:rPr lang="de-DE" b="0" i="0" dirty="0">
                <a:solidFill>
                  <a:srgbClr val="000000"/>
                </a:solidFill>
                <a:effectLst/>
              </a:rPr>
            </a:br>
            <a:r>
              <a:rPr lang="de-DE" b="0" i="0" dirty="0">
                <a:solidFill>
                  <a:srgbClr val="000000"/>
                </a:solidFill>
                <a:effectLst/>
              </a:rPr>
              <a:t>Letzteres </a:t>
            </a:r>
            <a:r>
              <a:rPr lang="de-DE" b="0" i="0" dirty="0">
                <a:solidFill>
                  <a:srgbClr val="0070C0"/>
                </a:solidFill>
                <a:effectLst/>
              </a:rPr>
              <a:t>ist für </a:t>
            </a:r>
            <a:r>
              <a:rPr lang="de-DE" b="0" i="0" u="none" strike="noStrike" dirty="0">
                <a:solidFill>
                  <a:srgbClr val="0070C0"/>
                </a:solidFill>
                <a:effectLst/>
              </a:rPr>
              <a:t>Betreuungsverfahren</a:t>
            </a:r>
            <a:r>
              <a:rPr lang="de-DE" b="0" i="0" dirty="0">
                <a:solidFill>
                  <a:srgbClr val="0070C0"/>
                </a:solidFill>
                <a:effectLst/>
              </a:rPr>
              <a:t>, </a:t>
            </a:r>
            <a:r>
              <a:rPr lang="de-DE" b="0" i="0" u="none" strike="noStrike" dirty="0">
                <a:solidFill>
                  <a:srgbClr val="0070C0"/>
                </a:solidFill>
                <a:effectLst/>
              </a:rPr>
              <a:t>Unterbringungsverfahren </a:t>
            </a:r>
            <a:r>
              <a:rPr lang="de-DE" b="0" i="0" dirty="0">
                <a:solidFill>
                  <a:srgbClr val="0070C0"/>
                </a:solidFill>
                <a:effectLst/>
              </a:rPr>
              <a:t>und sonstige Freiheitsentziehungsmaßnahmen sowie für </a:t>
            </a:r>
            <a:r>
              <a:rPr lang="de-DE" b="0" i="0" dirty="0" err="1">
                <a:solidFill>
                  <a:srgbClr val="0070C0"/>
                </a:solidFill>
                <a:effectLst/>
              </a:rPr>
              <a:t>Pflegschaften</a:t>
            </a:r>
            <a:r>
              <a:rPr lang="de-DE" b="0" i="0" dirty="0">
                <a:solidFill>
                  <a:srgbClr val="0070C0"/>
                </a:solidFill>
                <a:effectLst/>
              </a:rPr>
              <a:t> für Volljährige zuständig.</a:t>
            </a:r>
            <a:endParaRPr lang="de-DE" dirty="0">
              <a:solidFill>
                <a:srgbClr val="0070C0"/>
              </a:solidFill>
            </a:endParaRPr>
          </a:p>
        </p:txBody>
      </p:sp>
    </p:spTree>
    <p:extLst>
      <p:ext uri="{BB962C8B-B14F-4D97-AF65-F5344CB8AC3E}">
        <p14:creationId xmlns:p14="http://schemas.microsoft.com/office/powerpoint/2010/main" val="130411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17DD7-FE10-43AB-B8EB-9F17FED1642E}"/>
              </a:ext>
            </a:extLst>
          </p:cNvPr>
          <p:cNvSpPr>
            <a:spLocks noGrp="1"/>
          </p:cNvSpPr>
          <p:nvPr>
            <p:ph type="title"/>
          </p:nvPr>
        </p:nvSpPr>
        <p:spPr/>
        <p:txBody>
          <a:bodyPr/>
          <a:lstStyle/>
          <a:p>
            <a:r>
              <a:rPr lang="de-DE" dirty="0">
                <a:solidFill>
                  <a:srgbClr val="0070C0"/>
                </a:solidFill>
              </a:rPr>
              <a:t>1.3.2 allg. Unterschied zwischen Betreuungssachen und Unterbringungssachen</a:t>
            </a:r>
          </a:p>
        </p:txBody>
      </p:sp>
      <p:sp>
        <p:nvSpPr>
          <p:cNvPr id="3" name="Inhaltsplatzhalter 2">
            <a:extLst>
              <a:ext uri="{FF2B5EF4-FFF2-40B4-BE49-F238E27FC236}">
                <a16:creationId xmlns:a16="http://schemas.microsoft.com/office/drawing/2014/main" id="{8CA8720C-647A-4B71-A72C-FBFA1E3C4377}"/>
              </a:ext>
            </a:extLst>
          </p:cNvPr>
          <p:cNvSpPr>
            <a:spLocks noGrp="1"/>
          </p:cNvSpPr>
          <p:nvPr>
            <p:ph idx="1"/>
          </p:nvPr>
        </p:nvSpPr>
        <p:spPr>
          <a:xfrm>
            <a:off x="732183" y="1825625"/>
            <a:ext cx="10515600" cy="4667250"/>
          </a:xfrm>
        </p:spPr>
        <p:txBody>
          <a:bodyPr>
            <a:normAutofit fontScale="85000" lnSpcReduction="20000"/>
          </a:bodyPr>
          <a:lstStyle/>
          <a:p>
            <a:r>
              <a:rPr lang="de-DE" sz="2600" b="1" i="0" u="sng" dirty="0">
                <a:effectLst/>
              </a:rPr>
              <a:t>Das Betreuungsrecht </a:t>
            </a:r>
            <a:r>
              <a:rPr lang="de-DE" sz="2600" b="0" i="0" dirty="0">
                <a:effectLst/>
              </a:rPr>
              <a:t>regelt, wie und in welchem Umfang für eine hilfsbedürftige erwachsene Person vom Gericht eine Betreuerin/ein Betreuer bestellt wird.</a:t>
            </a:r>
            <a:br>
              <a:rPr lang="de-DE" sz="2600" b="0" i="0" dirty="0">
                <a:effectLst/>
              </a:rPr>
            </a:br>
            <a:r>
              <a:rPr lang="de-DE" sz="2600" b="0" i="0" dirty="0">
                <a:effectLst/>
              </a:rPr>
              <a:t>Das Gericht legt auch den Umfang fest, in dessen Rahmen ihre Angelegenheiten durch einen Betreuer oder Verfahrenspfleger geregelt werden können.</a:t>
            </a:r>
            <a:br>
              <a:rPr lang="de-DE" sz="2600" b="0" i="0" dirty="0">
                <a:effectLst/>
              </a:rPr>
            </a:br>
            <a:endParaRPr lang="de-DE" sz="2600" b="0" i="0" dirty="0">
              <a:effectLst/>
            </a:endParaRPr>
          </a:p>
          <a:p>
            <a:r>
              <a:rPr lang="de-DE" sz="2600" b="1" i="0" u="sng" dirty="0">
                <a:effectLst/>
              </a:rPr>
              <a:t>Unterbringungssachen</a:t>
            </a:r>
            <a:r>
              <a:rPr lang="de-DE" sz="2600" b="1" i="0" dirty="0">
                <a:effectLst/>
              </a:rPr>
              <a:t>: </a:t>
            </a:r>
            <a:r>
              <a:rPr lang="de-DE" sz="2600" b="0" i="0" dirty="0">
                <a:effectLst/>
              </a:rPr>
              <a:t>sind freiheitsentziehende Maßnahmen bei drohenden gesundheitlichen Schäden einer Person und bei Gefahr für die öffentliche Sicherheit die durch das Gericht genehmigt werden.</a:t>
            </a:r>
            <a:br>
              <a:rPr lang="de-DE" sz="2600" b="0" i="0" dirty="0">
                <a:effectLst/>
              </a:rPr>
            </a:br>
            <a:r>
              <a:rPr lang="de-DE" sz="2600" b="0" i="0" dirty="0">
                <a:effectLst/>
              </a:rPr>
              <a:t>Es handelt sich um eine gerichtliches Genehmigungsverfahren gem. §§312 </a:t>
            </a:r>
            <a:r>
              <a:rPr lang="de-DE" sz="2600" b="0" i="0" dirty="0" err="1">
                <a:effectLst/>
              </a:rPr>
              <a:t>FamFG</a:t>
            </a:r>
            <a:r>
              <a:rPr lang="de-DE" sz="2600" b="0" i="0" dirty="0">
                <a:effectLst/>
              </a:rPr>
              <a:t>.</a:t>
            </a:r>
          </a:p>
          <a:p>
            <a:pPr marL="0" indent="0">
              <a:buNone/>
            </a:pPr>
            <a:br>
              <a:rPr kumimoji="0" lang="de-DE" altLang="de-DE" sz="2600" b="0" i="0" u="none" strike="noStrike" cap="none" normalizeH="0" baseline="0" dirty="0">
                <a:ln>
                  <a:noFill/>
                </a:ln>
                <a:solidFill>
                  <a:srgbClr val="333333"/>
                </a:solidFill>
                <a:effectLst/>
              </a:rPr>
            </a:br>
            <a:r>
              <a:rPr kumimoji="0" lang="de-DE" altLang="de-DE" sz="2600" b="0" i="0" u="none" strike="noStrike" cap="none" normalizeH="0" baseline="0" dirty="0">
                <a:ln>
                  <a:noFill/>
                </a:ln>
                <a:solidFill>
                  <a:srgbClr val="333333"/>
                </a:solidFill>
                <a:effectLst/>
              </a:rPr>
              <a:t>In Unterbringungssachen bestehen </a:t>
            </a:r>
            <a:r>
              <a:rPr lang="de-DE" altLang="de-DE" sz="2600" dirty="0">
                <a:solidFill>
                  <a:srgbClr val="333333"/>
                </a:solidFill>
              </a:rPr>
              <a:t>einheitliche Verfahrensvorschriften </a:t>
            </a:r>
            <a:r>
              <a:rPr kumimoji="0" lang="de-DE" altLang="de-DE" sz="2600" b="0" i="0" u="none" strike="noStrike" cap="none" normalizeH="0" baseline="0" dirty="0">
                <a:ln>
                  <a:noFill/>
                </a:ln>
                <a:solidFill>
                  <a:srgbClr val="333333"/>
                </a:solidFill>
                <a:effectLst/>
              </a:rPr>
              <a:t>nach </a:t>
            </a:r>
            <a:r>
              <a:rPr kumimoji="0" lang="de-DE" altLang="de-DE" sz="2600" b="0" i="0" u="none" strike="noStrike" cap="none" normalizeH="0" baseline="0" dirty="0">
                <a:ln>
                  <a:noFill/>
                </a:ln>
                <a:solidFill>
                  <a:schemeClr val="tx1"/>
                </a:solidFill>
                <a:effectLst/>
              </a:rPr>
              <a:t>§§</a:t>
            </a:r>
            <a:r>
              <a:rPr kumimoji="0" lang="de-DE" altLang="de-DE" sz="2600" b="0" i="0" u="none" strike="noStrike" cap="none" normalizeH="0" baseline="0" dirty="0">
                <a:ln>
                  <a:noFill/>
                </a:ln>
                <a:solidFill>
                  <a:srgbClr val="333333"/>
                </a:solidFill>
                <a:effectLst/>
              </a:rPr>
              <a:t> 312 </a:t>
            </a:r>
            <a:r>
              <a:rPr kumimoji="0" lang="de-DE" altLang="de-DE" sz="2600" b="0" i="0" u="none" strike="noStrike" cap="none" normalizeH="0" baseline="0" dirty="0">
                <a:ln>
                  <a:noFill/>
                </a:ln>
                <a:solidFill>
                  <a:schemeClr val="tx1"/>
                </a:solidFill>
                <a:effectLst/>
              </a:rPr>
              <a:t>ff</a:t>
            </a:r>
            <a:r>
              <a:rPr kumimoji="0" lang="de-DE" altLang="de-DE" sz="2600" b="0" i="0" u="none" strike="noStrike" cap="none" normalizeH="0" baseline="0" dirty="0">
                <a:ln>
                  <a:noFill/>
                </a:ln>
                <a:solidFill>
                  <a:srgbClr val="333333"/>
                </a:solidFill>
                <a:effectLst/>
              </a:rPr>
              <a:t>. </a:t>
            </a:r>
            <a:r>
              <a:rPr kumimoji="0" lang="de-DE" altLang="de-DE" sz="2600" b="0" i="0" u="none" strike="noStrike" cap="none" normalizeH="0" baseline="0" dirty="0" err="1">
                <a:ln>
                  <a:noFill/>
                </a:ln>
                <a:solidFill>
                  <a:schemeClr val="tx1"/>
                </a:solidFill>
                <a:effectLst/>
              </a:rPr>
              <a:t>FamFG</a:t>
            </a:r>
            <a:r>
              <a:rPr kumimoji="0" lang="de-DE" altLang="de-DE" sz="2600" b="0" i="0" u="none" strike="noStrike" cap="none" normalizeH="0" baseline="0" dirty="0">
                <a:ln>
                  <a:noFill/>
                </a:ln>
                <a:solidFill>
                  <a:srgbClr val="333333"/>
                </a:solidFill>
                <a:effectLst/>
              </a:rPr>
              <a:t>. </a:t>
            </a:r>
            <a:br>
              <a:rPr kumimoji="0" lang="de-DE" altLang="de-DE" sz="2600" b="0" i="0" u="none" strike="noStrike" cap="none" normalizeH="0" baseline="0" dirty="0">
                <a:ln>
                  <a:noFill/>
                </a:ln>
                <a:solidFill>
                  <a:srgbClr val="333333"/>
                </a:solidFill>
                <a:effectLst/>
              </a:rPr>
            </a:br>
            <a:r>
              <a:rPr kumimoji="0" lang="de-DE" altLang="de-DE" sz="2600" b="0" i="0" u="none" strike="noStrike" cap="none" normalizeH="0" baseline="0" dirty="0">
                <a:ln>
                  <a:noFill/>
                </a:ln>
                <a:solidFill>
                  <a:srgbClr val="333333"/>
                </a:solidFill>
                <a:effectLst/>
              </a:rPr>
              <a:t>Diese gelten sowohl für die (zivilrechtliche) Unterbringung durch Betreuerinnen </a:t>
            </a:r>
            <a:r>
              <a:rPr lang="de-DE" altLang="de-DE" sz="2600" dirty="0">
                <a:solidFill>
                  <a:srgbClr val="333333"/>
                </a:solidFill>
              </a:rPr>
              <a:t>und Betreuer wie für die (öffentlich-rechtliche) Unterbringung nach den Landesgesetzen über die Unterbringung psychisch Kranker  / </a:t>
            </a:r>
            <a:r>
              <a:rPr lang="de-DE" altLang="de-DE" sz="2600" dirty="0" err="1">
                <a:solidFill>
                  <a:srgbClr val="333333"/>
                </a:solidFill>
              </a:rPr>
              <a:t>PsychKG</a:t>
            </a:r>
            <a:r>
              <a:rPr lang="de-DE" altLang="de-DE" sz="2600" dirty="0">
                <a:solidFill>
                  <a:srgbClr val="333333"/>
                </a:solidFill>
              </a:rPr>
              <a:t>.</a:t>
            </a:r>
            <a:br>
              <a:rPr lang="de-DE" altLang="de-DE" dirty="0">
                <a:solidFill>
                  <a:srgbClr val="333333"/>
                </a:solidFill>
              </a:rPr>
            </a:br>
            <a:br>
              <a:rPr kumimoji="0" lang="de-DE" altLang="de-DE" b="0" i="0" u="none" strike="noStrike" cap="none" normalizeH="0" baseline="0" dirty="0">
                <a:ln>
                  <a:noFill/>
                </a:ln>
                <a:solidFill>
                  <a:srgbClr val="333333"/>
                </a:solidFill>
                <a:effectLst/>
              </a:rPr>
            </a:br>
            <a:endParaRPr lang="de-DE" b="0" i="0" dirty="0">
              <a:solidFill>
                <a:srgbClr val="434345"/>
              </a:solidFill>
              <a:effectLst/>
            </a:endParaRPr>
          </a:p>
        </p:txBody>
      </p:sp>
    </p:spTree>
    <p:extLst>
      <p:ext uri="{BB962C8B-B14F-4D97-AF65-F5344CB8AC3E}">
        <p14:creationId xmlns:p14="http://schemas.microsoft.com/office/powerpoint/2010/main" val="4724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EA24B-A1B3-4ABD-B4E7-8FC03DD25990}"/>
              </a:ext>
            </a:extLst>
          </p:cNvPr>
          <p:cNvSpPr>
            <a:spLocks noGrp="1"/>
          </p:cNvSpPr>
          <p:nvPr>
            <p:ph type="title"/>
          </p:nvPr>
        </p:nvSpPr>
        <p:spPr>
          <a:xfrm>
            <a:off x="2146300" y="2103437"/>
            <a:ext cx="8237415" cy="1325563"/>
          </a:xfrm>
        </p:spPr>
        <p:txBody>
          <a:bodyPr>
            <a:normAutofit/>
          </a:bodyPr>
          <a:lstStyle/>
          <a:p>
            <a:r>
              <a:rPr lang="de-DE" sz="3200" u="sng" dirty="0">
                <a:solidFill>
                  <a:schemeClr val="accent1">
                    <a:lumMod val="75000"/>
                  </a:schemeClr>
                </a:solidFill>
              </a:rPr>
              <a:t>2. Voraussetzungen der Betreuung, § 1814 BGB</a:t>
            </a:r>
          </a:p>
        </p:txBody>
      </p:sp>
    </p:spTree>
    <p:extLst>
      <p:ext uri="{BB962C8B-B14F-4D97-AF65-F5344CB8AC3E}">
        <p14:creationId xmlns:p14="http://schemas.microsoft.com/office/powerpoint/2010/main" val="172099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73338-A2FB-4EBA-BD90-76C2F9BA51AA}"/>
              </a:ext>
            </a:extLst>
          </p:cNvPr>
          <p:cNvSpPr>
            <a:spLocks noGrp="1"/>
          </p:cNvSpPr>
          <p:nvPr>
            <p:ph type="title"/>
          </p:nvPr>
        </p:nvSpPr>
        <p:spPr>
          <a:xfrm>
            <a:off x="838200" y="404881"/>
            <a:ext cx="10515600" cy="1057275"/>
          </a:xfrm>
        </p:spPr>
        <p:txBody>
          <a:bodyPr/>
          <a:lstStyle/>
          <a:p>
            <a:r>
              <a:rPr lang="de-DE" b="0" dirty="0">
                <a:solidFill>
                  <a:srgbClr val="202124"/>
                </a:solidFill>
                <a:latin typeface="arial" panose="020B0604020202020204" pitchFamily="34" charset="0"/>
              </a:rPr>
              <a:t>Betreuerbestellung, </a:t>
            </a:r>
            <a:r>
              <a:rPr lang="de-DE" dirty="0">
                <a:solidFill>
                  <a:srgbClr val="202124"/>
                </a:solidFill>
                <a:latin typeface="arial" panose="020B0604020202020204" pitchFamily="34" charset="0"/>
              </a:rPr>
              <a:t>§ 1814 BGB</a:t>
            </a:r>
            <a:r>
              <a:rPr lang="de-DE" b="0" dirty="0">
                <a:solidFill>
                  <a:srgbClr val="202124"/>
                </a:solidFill>
                <a:latin typeface="arial" panose="020B0604020202020204" pitchFamily="34" charset="0"/>
              </a:rPr>
              <a:t>.</a:t>
            </a:r>
            <a:endParaRPr lang="de-DE" dirty="0"/>
          </a:p>
        </p:txBody>
      </p:sp>
      <p:sp>
        <p:nvSpPr>
          <p:cNvPr id="3" name="Inhaltsplatzhalter 2">
            <a:extLst>
              <a:ext uri="{FF2B5EF4-FFF2-40B4-BE49-F238E27FC236}">
                <a16:creationId xmlns:a16="http://schemas.microsoft.com/office/drawing/2014/main" id="{93621BCD-177B-4F26-9C4E-C607CB98EE84}"/>
              </a:ext>
            </a:extLst>
          </p:cNvPr>
          <p:cNvSpPr>
            <a:spLocks noGrp="1"/>
          </p:cNvSpPr>
          <p:nvPr>
            <p:ph idx="1"/>
          </p:nvPr>
        </p:nvSpPr>
        <p:spPr>
          <a:xfrm>
            <a:off x="838200" y="1462156"/>
            <a:ext cx="10515600" cy="4714807"/>
          </a:xfrm>
        </p:spPr>
        <p:txBody>
          <a:bodyPr>
            <a:normAutofit/>
          </a:bodyPr>
          <a:lstStyle/>
          <a:p>
            <a:pPr marL="0" indent="0">
              <a:buNone/>
            </a:pPr>
            <a:r>
              <a:rPr lang="de-DE" b="0" i="0" dirty="0">
                <a:solidFill>
                  <a:srgbClr val="202124"/>
                </a:solidFill>
                <a:effectLst/>
              </a:rPr>
              <a:t>Kann ein </a:t>
            </a:r>
            <a:r>
              <a:rPr lang="de-DE" b="1" i="0" dirty="0">
                <a:solidFill>
                  <a:srgbClr val="202124"/>
                </a:solidFill>
                <a:effectLst/>
              </a:rPr>
              <a:t>Volljähriger</a:t>
            </a:r>
            <a:r>
              <a:rPr lang="de-DE" b="0" i="0" dirty="0">
                <a:solidFill>
                  <a:srgbClr val="202124"/>
                </a:solidFill>
                <a:effectLst/>
              </a:rPr>
              <a:t> seine Angelegenheiten ganz oder teilweise nicht besorgen und beruht dies auf einer Krankheit oder Behinderung, so bestellt das Betreuungsgericht für ihn einen rechtlichen Betreuer.</a:t>
            </a:r>
          </a:p>
          <a:p>
            <a:pPr marL="0" indent="0">
              <a:buNone/>
            </a:pPr>
            <a:br>
              <a:rPr lang="de-DE" b="0" i="0" dirty="0">
                <a:solidFill>
                  <a:srgbClr val="202124"/>
                </a:solidFill>
                <a:effectLst/>
              </a:rPr>
            </a:br>
            <a:r>
              <a:rPr lang="de-DE" b="0" i="0" u="sng" dirty="0">
                <a:solidFill>
                  <a:srgbClr val="202124"/>
                </a:solidFill>
                <a:effectLst/>
              </a:rPr>
              <a:t>Voraussetzungen für eine Betreuerbestellung:</a:t>
            </a:r>
          </a:p>
          <a:p>
            <a:pPr marL="0" indent="0">
              <a:buNone/>
            </a:pPr>
            <a:r>
              <a:rPr lang="de-DE" dirty="0">
                <a:solidFill>
                  <a:srgbClr val="202124"/>
                </a:solidFill>
              </a:rPr>
              <a:t>- </a:t>
            </a:r>
            <a:r>
              <a:rPr lang="de-DE" b="1" dirty="0">
                <a:solidFill>
                  <a:srgbClr val="FF0000"/>
                </a:solidFill>
              </a:rPr>
              <a:t>B</a:t>
            </a:r>
            <a:r>
              <a:rPr lang="de-DE" dirty="0">
                <a:solidFill>
                  <a:srgbClr val="202124"/>
                </a:solidFill>
              </a:rPr>
              <a:t>ehinderung oder Krankheit </a:t>
            </a:r>
            <a:br>
              <a:rPr lang="de-DE" dirty="0">
                <a:solidFill>
                  <a:srgbClr val="202124"/>
                </a:solidFill>
              </a:rPr>
            </a:br>
            <a:r>
              <a:rPr lang="de-DE" dirty="0">
                <a:solidFill>
                  <a:srgbClr val="202124"/>
                </a:solidFill>
              </a:rPr>
              <a:t>- </a:t>
            </a:r>
            <a:r>
              <a:rPr lang="de-DE" b="1" dirty="0">
                <a:solidFill>
                  <a:srgbClr val="FF0000"/>
                </a:solidFill>
              </a:rPr>
              <a:t>E</a:t>
            </a:r>
            <a:r>
              <a:rPr lang="de-DE" dirty="0">
                <a:solidFill>
                  <a:srgbClr val="202124"/>
                </a:solidFill>
              </a:rPr>
              <a:t>rforderlichkeit</a:t>
            </a:r>
            <a:br>
              <a:rPr lang="de-DE" dirty="0">
                <a:solidFill>
                  <a:srgbClr val="202124"/>
                </a:solidFill>
              </a:rPr>
            </a:br>
            <a:r>
              <a:rPr lang="de-DE" dirty="0">
                <a:solidFill>
                  <a:srgbClr val="202124"/>
                </a:solidFill>
              </a:rPr>
              <a:t>- freier </a:t>
            </a:r>
            <a:r>
              <a:rPr lang="de-DE" b="1" dirty="0">
                <a:solidFill>
                  <a:srgbClr val="FF0000"/>
                </a:solidFill>
              </a:rPr>
              <a:t>W</a:t>
            </a:r>
            <a:r>
              <a:rPr lang="de-DE" dirty="0">
                <a:solidFill>
                  <a:srgbClr val="202124"/>
                </a:solidFill>
              </a:rPr>
              <a:t>ille</a:t>
            </a:r>
            <a:br>
              <a:rPr lang="de-DE" dirty="0">
                <a:solidFill>
                  <a:srgbClr val="202124"/>
                </a:solidFill>
              </a:rPr>
            </a:br>
            <a:r>
              <a:rPr lang="de-DE" dirty="0">
                <a:solidFill>
                  <a:srgbClr val="202124"/>
                </a:solidFill>
              </a:rPr>
              <a:t>- </a:t>
            </a:r>
            <a:r>
              <a:rPr lang="de-DE" b="1" dirty="0">
                <a:solidFill>
                  <a:srgbClr val="FF0000"/>
                </a:solidFill>
              </a:rPr>
              <a:t>A</a:t>
            </a:r>
            <a:r>
              <a:rPr lang="de-DE" dirty="0">
                <a:solidFill>
                  <a:srgbClr val="202124"/>
                </a:solidFill>
              </a:rPr>
              <a:t>ntragsverfahren oder von Amts wegen</a:t>
            </a:r>
            <a:br>
              <a:rPr lang="de-DE" dirty="0">
                <a:solidFill>
                  <a:srgbClr val="202124"/>
                </a:solidFill>
              </a:rPr>
            </a:br>
            <a:r>
              <a:rPr lang="de-DE" dirty="0">
                <a:solidFill>
                  <a:srgbClr val="202124"/>
                </a:solidFill>
              </a:rPr>
              <a:t>- </a:t>
            </a:r>
            <a:r>
              <a:rPr lang="de-DE" b="1" dirty="0">
                <a:solidFill>
                  <a:srgbClr val="FF0000"/>
                </a:solidFill>
              </a:rPr>
              <a:t>V</a:t>
            </a:r>
            <a:r>
              <a:rPr lang="de-DE" dirty="0">
                <a:solidFill>
                  <a:srgbClr val="202124"/>
                </a:solidFill>
              </a:rPr>
              <a:t>olljährigkeit und </a:t>
            </a:r>
            <a:r>
              <a:rPr lang="de-DE" b="1" u="sng" dirty="0">
                <a:solidFill>
                  <a:srgbClr val="202124"/>
                </a:solidFill>
              </a:rPr>
              <a:t>keine</a:t>
            </a:r>
            <a:r>
              <a:rPr lang="de-DE" u="sng" dirty="0">
                <a:solidFill>
                  <a:srgbClr val="202124"/>
                </a:solidFill>
              </a:rPr>
              <a:t> Vollmacht</a:t>
            </a:r>
            <a:br>
              <a:rPr lang="de-DE" dirty="0">
                <a:solidFill>
                  <a:srgbClr val="202124"/>
                </a:solidFill>
              </a:rPr>
            </a:br>
            <a:br>
              <a:rPr lang="de-DE" dirty="0">
                <a:solidFill>
                  <a:srgbClr val="202124"/>
                </a:solidFill>
              </a:rPr>
            </a:br>
            <a:br>
              <a:rPr lang="de-DE" dirty="0">
                <a:solidFill>
                  <a:srgbClr val="202124"/>
                </a:solidFill>
              </a:rPr>
            </a:br>
            <a:r>
              <a:rPr lang="de-DE" dirty="0">
                <a:solidFill>
                  <a:srgbClr val="202124"/>
                </a:solidFill>
              </a:rPr>
              <a:t>					Eselsbrücke: </a:t>
            </a:r>
            <a:r>
              <a:rPr lang="de-DE" b="1" dirty="0">
                <a:solidFill>
                  <a:srgbClr val="FF0000"/>
                </a:solidFill>
              </a:rPr>
              <a:t>BEWAV</a:t>
            </a:r>
            <a:r>
              <a:rPr lang="de-DE" dirty="0">
                <a:solidFill>
                  <a:srgbClr val="202124"/>
                </a:solidFill>
              </a:rPr>
              <a:t> -</a:t>
            </a:r>
            <a:endParaRPr lang="de-DE" b="0" i="0" dirty="0">
              <a:solidFill>
                <a:srgbClr val="202124"/>
              </a:solidFill>
              <a:effectLst/>
            </a:endParaRPr>
          </a:p>
          <a:p>
            <a:pPr marL="0" indent="0">
              <a:buNone/>
            </a:pPr>
            <a:endParaRPr lang="de-DE" dirty="0"/>
          </a:p>
        </p:txBody>
      </p:sp>
      <p:pic>
        <p:nvPicPr>
          <p:cNvPr id="5" name="Grafik 4">
            <a:extLst>
              <a:ext uri="{FF2B5EF4-FFF2-40B4-BE49-F238E27FC236}">
                <a16:creationId xmlns:a16="http://schemas.microsoft.com/office/drawing/2014/main" id="{BFACA69C-E8D7-472B-884A-9217C61D71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73284" y="5482828"/>
            <a:ext cx="3282116" cy="1388269"/>
          </a:xfrm>
          <a:prstGeom prst="rect">
            <a:avLst/>
          </a:prstGeom>
        </p:spPr>
      </p:pic>
    </p:spTree>
    <p:extLst>
      <p:ext uri="{BB962C8B-B14F-4D97-AF65-F5344CB8AC3E}">
        <p14:creationId xmlns:p14="http://schemas.microsoft.com/office/powerpoint/2010/main" val="18315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97A978B-DA44-41DC-8B9C-4504C376F046}"/>
              </a:ext>
            </a:extLst>
          </p:cNvPr>
          <p:cNvSpPr>
            <a:spLocks noGrp="1"/>
          </p:cNvSpPr>
          <p:nvPr>
            <p:ph idx="1"/>
          </p:nvPr>
        </p:nvSpPr>
        <p:spPr>
          <a:xfrm>
            <a:off x="838200" y="469900"/>
            <a:ext cx="10515600" cy="6070600"/>
          </a:xfrm>
        </p:spPr>
        <p:txBody>
          <a:bodyPr>
            <a:normAutofit fontScale="92500" lnSpcReduction="20000"/>
          </a:bodyPr>
          <a:lstStyle/>
          <a:p>
            <a:pPr marL="0" indent="0" algn="l">
              <a:buNone/>
            </a:pPr>
            <a:br>
              <a:rPr lang="de-DE" dirty="0"/>
            </a:br>
            <a:r>
              <a:rPr lang="de-DE" sz="3200" b="1" u="sng" dirty="0"/>
              <a:t>Volljährigkeit:</a:t>
            </a:r>
            <a:br>
              <a:rPr lang="de-DE" dirty="0"/>
            </a:br>
            <a:br>
              <a:rPr lang="de-DE" sz="2600" dirty="0"/>
            </a:br>
            <a:r>
              <a:rPr lang="de-DE" b="0" i="0" dirty="0">
                <a:solidFill>
                  <a:srgbClr val="202122"/>
                </a:solidFill>
                <a:effectLst/>
              </a:rPr>
              <a:t>In </a:t>
            </a:r>
            <a:r>
              <a:rPr lang="de-DE" b="0" i="0" u="none" strike="noStrike" dirty="0">
                <a:effectLst/>
              </a:rPr>
              <a:t>Deutschland</a:t>
            </a:r>
            <a:r>
              <a:rPr lang="de-DE" b="0" i="0" dirty="0">
                <a:solidFill>
                  <a:srgbClr val="202122"/>
                </a:solidFill>
                <a:effectLst/>
              </a:rPr>
              <a:t> wird (seit 1. Januar 1975) die Volljährigkeit mit der Vollendung des 18. Lebensjahres erlangt, </a:t>
            </a:r>
            <a:r>
              <a:rPr lang="de-DE" b="0" i="0" u="none" strike="noStrike" dirty="0">
                <a:effectLst/>
              </a:rPr>
              <a:t>§ 2 BGB</a:t>
            </a:r>
            <a:r>
              <a:rPr lang="de-DE" b="0" i="0" dirty="0">
                <a:effectLst/>
              </a:rPr>
              <a:t>.</a:t>
            </a:r>
            <a:br>
              <a:rPr lang="de-DE" b="0" i="0" dirty="0">
                <a:solidFill>
                  <a:srgbClr val="202122"/>
                </a:solidFill>
                <a:effectLst/>
              </a:rPr>
            </a:br>
            <a:r>
              <a:rPr lang="de-DE" b="0" i="0" dirty="0">
                <a:solidFill>
                  <a:srgbClr val="202122"/>
                </a:solidFill>
                <a:effectLst/>
              </a:rPr>
              <a:t>Damit wird die natürliche Person voll </a:t>
            </a:r>
            <a:r>
              <a:rPr lang="de-DE" b="0" i="0" u="none" strike="noStrike" dirty="0">
                <a:effectLst/>
              </a:rPr>
              <a:t>geschäftsfähig </a:t>
            </a:r>
            <a:r>
              <a:rPr lang="de-DE" b="0" i="0" dirty="0">
                <a:solidFill>
                  <a:srgbClr val="202122"/>
                </a:solidFill>
                <a:effectLst/>
              </a:rPr>
              <a:t>und erhält zugleich </a:t>
            </a:r>
            <a:r>
              <a:rPr lang="de-DE" b="0" i="0" dirty="0">
                <a:effectLst/>
              </a:rPr>
              <a:t>das </a:t>
            </a:r>
            <a:r>
              <a:rPr lang="de-DE" b="0" i="0" u="none" strike="noStrike" dirty="0">
                <a:effectLst/>
              </a:rPr>
              <a:t>Wahlrecht </a:t>
            </a:r>
            <a:r>
              <a:rPr lang="de-DE" b="0" i="0" dirty="0">
                <a:solidFill>
                  <a:srgbClr val="202122"/>
                </a:solidFill>
                <a:effectLst/>
              </a:rPr>
              <a:t>auf kommunaler und Bundesebene </a:t>
            </a:r>
            <a:r>
              <a:rPr lang="de-DE" b="0" i="0" dirty="0">
                <a:effectLst/>
              </a:rPr>
              <a:t>(</a:t>
            </a:r>
            <a:r>
              <a:rPr lang="de-DE" b="0" i="0" u="none" strike="noStrike" dirty="0">
                <a:effectLst/>
              </a:rPr>
              <a:t>Art. 38 </a:t>
            </a:r>
            <a:r>
              <a:rPr lang="de-DE" b="0" i="0" dirty="0">
                <a:solidFill>
                  <a:srgbClr val="202122"/>
                </a:solidFill>
                <a:effectLst/>
              </a:rPr>
              <a:t>Abs. 2 Satz 1 </a:t>
            </a:r>
            <a:r>
              <a:rPr lang="de-DE" b="0" i="0" u="none" strike="noStrike" dirty="0">
                <a:effectLst/>
              </a:rPr>
              <a:t>GG</a:t>
            </a:r>
            <a:r>
              <a:rPr lang="de-DE" b="0" i="0" dirty="0">
                <a:solidFill>
                  <a:srgbClr val="202122"/>
                </a:solidFill>
                <a:effectLst/>
              </a:rPr>
              <a:t>)</a:t>
            </a:r>
          </a:p>
          <a:p>
            <a:pPr marL="0" indent="0" algn="l">
              <a:buNone/>
            </a:pPr>
            <a:br>
              <a:rPr lang="de-DE" b="0" i="0" dirty="0">
                <a:solidFill>
                  <a:srgbClr val="202122"/>
                </a:solidFill>
                <a:effectLst/>
              </a:rPr>
            </a:br>
            <a:r>
              <a:rPr lang="de-DE" sz="2000" b="0" i="1" dirty="0">
                <a:solidFill>
                  <a:srgbClr val="202122"/>
                </a:solidFill>
                <a:effectLst/>
              </a:rPr>
              <a:t>Volljährige Personen dürfen zudem:</a:t>
            </a:r>
          </a:p>
          <a:p>
            <a:pPr algn="l">
              <a:buFont typeface="Arial" panose="020B0604020202020204" pitchFamily="34" charset="0"/>
              <a:buChar char="•"/>
            </a:pPr>
            <a:r>
              <a:rPr lang="de-DE" sz="2000" b="0" i="1" dirty="0">
                <a:solidFill>
                  <a:srgbClr val="202122"/>
                </a:solidFill>
                <a:effectLst/>
              </a:rPr>
              <a:t>ohne Erlaubnis der </a:t>
            </a:r>
            <a:r>
              <a:rPr lang="de-DE" sz="2000" b="0" i="1" u="none" strike="noStrike" dirty="0">
                <a:effectLst/>
              </a:rPr>
              <a:t>Sorgeberechtigten</a:t>
            </a:r>
            <a:r>
              <a:rPr lang="de-DE" sz="2000" b="0" i="1" dirty="0">
                <a:solidFill>
                  <a:srgbClr val="202122"/>
                </a:solidFill>
                <a:effectLst/>
              </a:rPr>
              <a:t> oder des </a:t>
            </a:r>
            <a:r>
              <a:rPr lang="de-DE" sz="2000" b="0" i="1" u="none" strike="noStrike" dirty="0">
                <a:effectLst/>
              </a:rPr>
              <a:t>Familiengerichts</a:t>
            </a:r>
            <a:r>
              <a:rPr lang="de-DE" sz="2000" b="0" i="1" dirty="0">
                <a:solidFill>
                  <a:srgbClr val="202122"/>
                </a:solidFill>
                <a:effectLst/>
              </a:rPr>
              <a:t> heiraten,</a:t>
            </a:r>
          </a:p>
          <a:p>
            <a:pPr algn="l">
              <a:buFont typeface="Arial" panose="020B0604020202020204" pitchFamily="34" charset="0"/>
              <a:buChar char="•"/>
            </a:pPr>
            <a:r>
              <a:rPr lang="de-DE" sz="2000" b="0" i="1" dirty="0">
                <a:solidFill>
                  <a:srgbClr val="202122"/>
                </a:solidFill>
                <a:effectLst/>
              </a:rPr>
              <a:t>Verträge ohne Sorgeberechtigten rechtmäßig abschließen, etwa eine eigene Wohnung mieten,</a:t>
            </a:r>
          </a:p>
          <a:p>
            <a:pPr algn="l">
              <a:buFont typeface="Arial" panose="020B0604020202020204" pitchFamily="34" charset="0"/>
              <a:buChar char="•"/>
            </a:pPr>
            <a:r>
              <a:rPr lang="de-DE" sz="2000" i="1" dirty="0"/>
              <a:t>h</a:t>
            </a:r>
            <a:r>
              <a:rPr lang="de-DE" sz="2000" b="0" i="1" strike="noStrike" dirty="0">
                <a:effectLst/>
              </a:rPr>
              <a:t>ochprozentigen Alkohol </a:t>
            </a:r>
            <a:r>
              <a:rPr lang="de-DE" sz="2000" b="0" i="1" dirty="0">
                <a:solidFill>
                  <a:srgbClr val="202122"/>
                </a:solidFill>
                <a:effectLst/>
              </a:rPr>
              <a:t>und </a:t>
            </a:r>
            <a:r>
              <a:rPr lang="de-DE" sz="2000" b="0" i="1" u="none" strike="noStrike" dirty="0">
                <a:effectLst/>
              </a:rPr>
              <a:t>Tabakwaren</a:t>
            </a:r>
            <a:r>
              <a:rPr lang="de-DE" sz="2000" b="0" i="1" dirty="0">
                <a:solidFill>
                  <a:srgbClr val="202122"/>
                </a:solidFill>
                <a:effectLst/>
              </a:rPr>
              <a:t> kaufen, besitzen sowie konsumieren,</a:t>
            </a:r>
          </a:p>
          <a:p>
            <a:pPr algn="l">
              <a:buFont typeface="Arial" panose="020B0604020202020204" pitchFamily="34" charset="0"/>
              <a:buChar char="•"/>
            </a:pPr>
            <a:r>
              <a:rPr lang="de-DE" sz="2000" b="0" i="1" dirty="0">
                <a:solidFill>
                  <a:srgbClr val="202122"/>
                </a:solidFill>
                <a:effectLst/>
              </a:rPr>
              <a:t>an </a:t>
            </a:r>
            <a:r>
              <a:rPr lang="de-DE" sz="2000" b="0" i="1" u="none" strike="noStrike" dirty="0">
                <a:effectLst/>
              </a:rPr>
              <a:t>Glücksspielen</a:t>
            </a:r>
            <a:r>
              <a:rPr lang="de-DE" sz="2000" b="0" i="1" dirty="0">
                <a:solidFill>
                  <a:srgbClr val="202122"/>
                </a:solidFill>
                <a:effectLst/>
              </a:rPr>
              <a:t> wie </a:t>
            </a:r>
            <a:r>
              <a:rPr lang="de-DE" sz="2000" b="0" i="1" u="none" strike="noStrike" dirty="0">
                <a:effectLst/>
              </a:rPr>
              <a:t>Lotto</a:t>
            </a:r>
            <a:r>
              <a:rPr lang="de-DE" sz="2000" b="0" i="1" dirty="0">
                <a:solidFill>
                  <a:srgbClr val="202122"/>
                </a:solidFill>
                <a:effectLst/>
              </a:rPr>
              <a:t> teilnehmen,</a:t>
            </a:r>
          </a:p>
          <a:p>
            <a:pPr algn="l">
              <a:buFont typeface="Arial" panose="020B0604020202020204" pitchFamily="34" charset="0"/>
              <a:buChar char="•"/>
            </a:pPr>
            <a:r>
              <a:rPr lang="de-DE" sz="2000" b="0" i="1" dirty="0">
                <a:solidFill>
                  <a:srgbClr val="202122"/>
                </a:solidFill>
                <a:effectLst/>
              </a:rPr>
              <a:t>sich an jugendgefährdenden Orten (Nachtbars, Nachtclubs) aufhalten,</a:t>
            </a:r>
          </a:p>
          <a:p>
            <a:pPr algn="l">
              <a:buFont typeface="Arial" panose="020B0604020202020204" pitchFamily="34" charset="0"/>
              <a:buChar char="•"/>
            </a:pPr>
            <a:r>
              <a:rPr lang="de-DE" sz="2000" b="0" i="1" dirty="0">
                <a:solidFill>
                  <a:srgbClr val="202122"/>
                </a:solidFill>
                <a:effectLst/>
              </a:rPr>
              <a:t>jugendgefährdende Schriften konsumieren</a:t>
            </a:r>
          </a:p>
          <a:p>
            <a:pPr marL="0" indent="0" algn="l">
              <a:buNone/>
            </a:pPr>
            <a:endParaRPr lang="de-DE" sz="2000" b="0" i="1" dirty="0">
              <a:solidFill>
                <a:srgbClr val="202122"/>
              </a:solidFill>
              <a:effectLst/>
            </a:endParaRPr>
          </a:p>
          <a:p>
            <a:pPr marL="0" indent="0" algn="l">
              <a:buNone/>
            </a:pPr>
            <a:br>
              <a:rPr lang="de-DE" sz="2000" b="0" i="1" dirty="0">
                <a:solidFill>
                  <a:srgbClr val="202122"/>
                </a:solidFill>
                <a:effectLst/>
              </a:rPr>
            </a:br>
            <a:r>
              <a:rPr lang="de-DE" dirty="0"/>
              <a:t>Eine vorsorgliche Bestellung eines Betreuers ist schon ab dem 17. Lebensjahr möglich, § 1814 Abs.5 BGB.</a:t>
            </a:r>
          </a:p>
        </p:txBody>
      </p:sp>
    </p:spTree>
    <p:extLst>
      <p:ext uri="{BB962C8B-B14F-4D97-AF65-F5344CB8AC3E}">
        <p14:creationId xmlns:p14="http://schemas.microsoft.com/office/powerpoint/2010/main" val="33337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anim calcmode="lin" valueType="num">
                                      <p:cBhvr>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E48A9-BA1D-4FAF-BF8E-328F5CA3DE32}"/>
              </a:ext>
            </a:extLst>
          </p:cNvPr>
          <p:cNvSpPr>
            <a:spLocks noGrp="1"/>
          </p:cNvSpPr>
          <p:nvPr>
            <p:ph type="title"/>
          </p:nvPr>
        </p:nvSpPr>
        <p:spPr>
          <a:xfrm>
            <a:off x="838200" y="1"/>
            <a:ext cx="10515600" cy="1690688"/>
          </a:xfrm>
        </p:spPr>
        <p:txBody>
          <a:bodyPr/>
          <a:lstStyle/>
          <a:p>
            <a:r>
              <a:rPr lang="de-DE" u="sng" dirty="0">
                <a:solidFill>
                  <a:srgbClr val="FF0000"/>
                </a:solidFill>
              </a:rPr>
              <a:t>B</a:t>
            </a:r>
            <a:r>
              <a:rPr lang="de-DE" u="sng" dirty="0"/>
              <a:t>ehinderung oder Krankheit</a:t>
            </a:r>
          </a:p>
        </p:txBody>
      </p:sp>
      <p:sp>
        <p:nvSpPr>
          <p:cNvPr id="3" name="Inhaltsplatzhalter 2">
            <a:extLst>
              <a:ext uri="{FF2B5EF4-FFF2-40B4-BE49-F238E27FC236}">
                <a16:creationId xmlns:a16="http://schemas.microsoft.com/office/drawing/2014/main" id="{8956868A-B57D-4B5B-B3A4-B23D3115FF25}"/>
              </a:ext>
            </a:extLst>
          </p:cNvPr>
          <p:cNvSpPr>
            <a:spLocks noGrp="1"/>
          </p:cNvSpPr>
          <p:nvPr>
            <p:ph idx="1"/>
          </p:nvPr>
        </p:nvSpPr>
        <p:spPr>
          <a:xfrm>
            <a:off x="838200" y="1351722"/>
            <a:ext cx="10515600" cy="5506278"/>
          </a:xfrm>
        </p:spPr>
        <p:txBody>
          <a:bodyPr>
            <a:normAutofit fontScale="85000" lnSpcReduction="20000"/>
          </a:bodyPr>
          <a:lstStyle/>
          <a:p>
            <a:r>
              <a:rPr lang="de-DE" sz="2800" dirty="0"/>
              <a:t>Psychische Krankheit,   körperlich nicht begründete Erkrankung wie z.B.:</a:t>
            </a:r>
            <a:br>
              <a:rPr lang="de-DE" sz="2800" dirty="0"/>
            </a:br>
            <a:r>
              <a:rPr lang="de-DE" sz="2800" dirty="0"/>
              <a:t>- Schizophrenie, manische Depression, seelische Störungen, Neurosen oder     </a:t>
            </a:r>
            <a:br>
              <a:rPr lang="de-DE" sz="2800" dirty="0"/>
            </a:br>
            <a:r>
              <a:rPr lang="de-DE" sz="2800" dirty="0"/>
              <a:t>  Persönlichkeitsstörungen</a:t>
            </a:r>
            <a:br>
              <a:rPr lang="de-DE" sz="2800" dirty="0"/>
            </a:br>
            <a:endParaRPr lang="de-DE" sz="2800" dirty="0"/>
          </a:p>
          <a:p>
            <a:r>
              <a:rPr lang="de-DE" sz="2800" dirty="0"/>
              <a:t>seelische Behinderungen, aus psych. Krankheiten folgende bestehenbleibende Beeinträchtigungen wie z.B.: - Demenz, Alzheimer</a:t>
            </a:r>
            <a:br>
              <a:rPr lang="de-DE" sz="2800" dirty="0"/>
            </a:br>
            <a:endParaRPr lang="de-DE" sz="2800" dirty="0"/>
          </a:p>
          <a:p>
            <a:r>
              <a:rPr lang="de-DE" sz="2800" dirty="0"/>
              <a:t>geistige Behinderung z.B. :- angeborene oder durch Hirnschädigung erworbene , unheilbare Intelligenzdefekte (Oligophrenie; griech. </a:t>
            </a:r>
            <a:r>
              <a:rPr lang="de-DE" sz="2800" dirty="0" err="1"/>
              <a:t>Oligos</a:t>
            </a:r>
            <a:r>
              <a:rPr lang="de-DE" sz="2800" dirty="0"/>
              <a:t>=wenig; </a:t>
            </a:r>
            <a:r>
              <a:rPr lang="de-DE" sz="2800" dirty="0" err="1"/>
              <a:t>phrenos</a:t>
            </a:r>
            <a:r>
              <a:rPr lang="de-DE" sz="2800" dirty="0"/>
              <a:t>=Geist)</a:t>
            </a:r>
            <a:br>
              <a:rPr lang="de-DE" sz="2800" dirty="0"/>
            </a:br>
            <a:endParaRPr lang="de-DE" sz="2800" dirty="0"/>
          </a:p>
          <a:p>
            <a:r>
              <a:rPr lang="de-DE" sz="2800" dirty="0"/>
              <a:t>körperliche Behinderung: setzt eine dauerhafte Funktionsstörung am Stütz- und Bewegungsapparat, an inneren Organen oder den Sinnesorganen voraus.</a:t>
            </a:r>
            <a:br>
              <a:rPr lang="de-DE" sz="2800" dirty="0"/>
            </a:br>
            <a:endParaRPr lang="de-DE" sz="2800" dirty="0"/>
          </a:p>
          <a:p>
            <a:pPr marL="0" indent="0">
              <a:buNone/>
            </a:pPr>
            <a:r>
              <a:rPr lang="de-DE" sz="2800" i="1" dirty="0"/>
              <a:t>Alkohol und Drogenabhängigkeit rechtfertigen für sich noch keine Betreuerbestellung, es muss eine geistige, seelische oder körperliche Behinderung entweder als Ursache oder als Folge der Sucht feststellbar sein.</a:t>
            </a:r>
            <a:br>
              <a:rPr lang="de-DE" dirty="0"/>
            </a:br>
            <a:br>
              <a:rPr lang="de-DE" dirty="0"/>
            </a:br>
            <a:endParaRPr lang="de-DE" dirty="0"/>
          </a:p>
        </p:txBody>
      </p:sp>
    </p:spTree>
    <p:extLst>
      <p:ext uri="{BB962C8B-B14F-4D97-AF65-F5344CB8AC3E}">
        <p14:creationId xmlns:p14="http://schemas.microsoft.com/office/powerpoint/2010/main" val="94144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1C04649-2C27-4181-B7F3-D404F75DAF22}"/>
              </a:ext>
            </a:extLst>
          </p:cNvPr>
          <p:cNvSpPr>
            <a:spLocks noGrp="1"/>
          </p:cNvSpPr>
          <p:nvPr>
            <p:ph idx="1"/>
          </p:nvPr>
        </p:nvSpPr>
        <p:spPr>
          <a:xfrm>
            <a:off x="838200" y="516835"/>
            <a:ext cx="10515600" cy="5660128"/>
          </a:xfrm>
        </p:spPr>
        <p:txBody>
          <a:bodyPr/>
          <a:lstStyle/>
          <a:p>
            <a:pPr marL="0" indent="0">
              <a:buNone/>
            </a:pPr>
            <a:br>
              <a:rPr lang="de-DE" dirty="0"/>
            </a:br>
            <a:br>
              <a:rPr lang="de-DE" dirty="0"/>
            </a:br>
            <a:r>
              <a:rPr lang="de-DE" dirty="0"/>
              <a:t>Die genannten Krankheiten bzw. Behinderungen müssen ursächlich für das Unvermögen zur Besorgung der eigenen Angelegenheiten des Betroffenen sein.</a:t>
            </a:r>
            <a:br>
              <a:rPr lang="de-DE" dirty="0"/>
            </a:br>
            <a:endParaRPr lang="de-DE" dirty="0"/>
          </a:p>
          <a:p>
            <a:pPr marL="0" indent="0">
              <a:buNone/>
            </a:pPr>
            <a:br>
              <a:rPr lang="de-DE" dirty="0"/>
            </a:br>
            <a:r>
              <a:rPr lang="de-DE" dirty="0"/>
              <a:t>Das bedeutet, dass allgemeine soziale Probleme oder Sprachprobleme allein keinen Betreuungsbedarf begründen können.</a:t>
            </a:r>
            <a:br>
              <a:rPr lang="de-DE" dirty="0"/>
            </a:br>
            <a:endParaRPr lang="de-DE" dirty="0"/>
          </a:p>
          <a:p>
            <a:pPr marL="0" indent="0">
              <a:buNone/>
            </a:pPr>
            <a:br>
              <a:rPr lang="de-DE" dirty="0"/>
            </a:br>
            <a:r>
              <a:rPr lang="de-DE" dirty="0"/>
              <a:t>Ferner kann auch kein Betreuer bestellt werden, wenn der Betroffene an den genannten Krankheiten leidet, aber seine Angelegenheiten dennoch besorgen kann.</a:t>
            </a:r>
          </a:p>
        </p:txBody>
      </p:sp>
    </p:spTree>
    <p:extLst>
      <p:ext uri="{BB962C8B-B14F-4D97-AF65-F5344CB8AC3E}">
        <p14:creationId xmlns:p14="http://schemas.microsoft.com/office/powerpoint/2010/main" val="237907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6DE26-105F-44A1-9F15-AF00F312E874}"/>
              </a:ext>
            </a:extLst>
          </p:cNvPr>
          <p:cNvSpPr>
            <a:spLocks noGrp="1"/>
          </p:cNvSpPr>
          <p:nvPr>
            <p:ph type="title"/>
          </p:nvPr>
        </p:nvSpPr>
        <p:spPr/>
        <p:txBody>
          <a:bodyPr/>
          <a:lstStyle/>
          <a:p>
            <a:r>
              <a:rPr lang="de-DE" dirty="0">
                <a:solidFill>
                  <a:srgbClr val="FF0000"/>
                </a:solidFill>
              </a:rPr>
              <a:t>E</a:t>
            </a:r>
            <a:r>
              <a:rPr lang="de-DE" dirty="0"/>
              <a:t>rforderlichkeit / Grundsatz des freien </a:t>
            </a:r>
            <a:r>
              <a:rPr lang="de-DE" dirty="0">
                <a:solidFill>
                  <a:srgbClr val="FF0000"/>
                </a:solidFill>
              </a:rPr>
              <a:t>W</a:t>
            </a:r>
            <a:r>
              <a:rPr lang="de-DE" dirty="0"/>
              <a:t>illens</a:t>
            </a:r>
          </a:p>
        </p:txBody>
      </p:sp>
      <p:sp>
        <p:nvSpPr>
          <p:cNvPr id="3" name="Inhaltsplatzhalter 2">
            <a:extLst>
              <a:ext uri="{FF2B5EF4-FFF2-40B4-BE49-F238E27FC236}">
                <a16:creationId xmlns:a16="http://schemas.microsoft.com/office/drawing/2014/main" id="{E3920EE1-1038-4E84-AC32-238CAC4BF4FC}"/>
              </a:ext>
            </a:extLst>
          </p:cNvPr>
          <p:cNvSpPr>
            <a:spLocks noGrp="1"/>
          </p:cNvSpPr>
          <p:nvPr>
            <p:ph idx="1"/>
          </p:nvPr>
        </p:nvSpPr>
        <p:spPr>
          <a:xfrm>
            <a:off x="838200" y="1435101"/>
            <a:ext cx="10515600" cy="5057774"/>
          </a:xfrm>
        </p:spPr>
        <p:txBody>
          <a:bodyPr>
            <a:normAutofit fontScale="25000" lnSpcReduction="20000"/>
          </a:bodyPr>
          <a:lstStyle/>
          <a:p>
            <a:pPr marL="0" indent="0">
              <a:buNone/>
            </a:pPr>
            <a:r>
              <a:rPr lang="de-DE" sz="8600" dirty="0"/>
              <a:t>Ist eine Betreuerbestellung </a:t>
            </a:r>
            <a:r>
              <a:rPr lang="de-DE" sz="8600" u="sng" dirty="0"/>
              <a:t>notwendig</a:t>
            </a:r>
            <a:r>
              <a:rPr lang="de-DE" sz="8600" dirty="0"/>
              <a:t> und wenn ja in welchem </a:t>
            </a:r>
            <a:r>
              <a:rPr lang="de-DE" sz="8600" u="sng" dirty="0"/>
              <a:t>Umfang</a:t>
            </a:r>
            <a:r>
              <a:rPr lang="de-DE" sz="8600" dirty="0"/>
              <a:t>, mit welchen </a:t>
            </a:r>
            <a:r>
              <a:rPr lang="de-DE" sz="8600" u="sng" dirty="0"/>
              <a:t>Auswirkungen</a:t>
            </a:r>
            <a:r>
              <a:rPr lang="de-DE" sz="8600" dirty="0"/>
              <a:t> auf gerichtl. Maßnahmen und wie lange soll sie andauern </a:t>
            </a:r>
            <a:r>
              <a:rPr lang="de-DE" sz="8600" u="sng" dirty="0"/>
              <a:t>wird geprüft.</a:t>
            </a:r>
          </a:p>
          <a:p>
            <a:pPr marL="0" indent="0">
              <a:buNone/>
            </a:pPr>
            <a:br>
              <a:rPr lang="de-DE" sz="8600" dirty="0"/>
            </a:br>
            <a:r>
              <a:rPr lang="de-DE" sz="8600" dirty="0"/>
              <a:t>Die Betreuung stellt eine wichtige Hilfe für den Betroffenen dar, kann jedoch auch als Eingriff empfunden werden, zumal wenn dieser mit der Bestellung eines Betreuers nicht einverstanden ist.</a:t>
            </a:r>
          </a:p>
          <a:p>
            <a:pPr marL="0" indent="0">
              <a:buNone/>
            </a:pPr>
            <a:br>
              <a:rPr lang="de-DE" sz="8600" dirty="0"/>
            </a:br>
            <a:r>
              <a:rPr lang="de-DE" sz="8600" dirty="0">
                <a:solidFill>
                  <a:schemeClr val="accent6"/>
                </a:solidFill>
              </a:rPr>
              <a:t>Gegen den Willen des Betroffenen, wenn er diesen frei bilden kann, darf ein Betreuer nicht bestellt werden ( </a:t>
            </a:r>
            <a:r>
              <a:rPr lang="de-DE" sz="8600" u="sng" dirty="0">
                <a:solidFill>
                  <a:schemeClr val="accent6"/>
                </a:solidFill>
              </a:rPr>
              <a:t>§ 1814 Abs. 2 BGB</a:t>
            </a:r>
            <a:r>
              <a:rPr lang="de-DE" sz="8600" dirty="0">
                <a:solidFill>
                  <a:schemeClr val="accent6"/>
                </a:solidFill>
              </a:rPr>
              <a:t>). Diese Regelung ist Ausdruck des Freiheitsrechts nach Art. 2 Abs. 1 GG. </a:t>
            </a:r>
            <a:br>
              <a:rPr lang="de-DE" sz="8600" dirty="0">
                <a:solidFill>
                  <a:srgbClr val="FF0000"/>
                </a:solidFill>
              </a:rPr>
            </a:br>
            <a:r>
              <a:rPr lang="de-DE" sz="8600" dirty="0"/>
              <a:t>Es muss geprüft werden inwiefern der Betroffene seinen freien Willen äußern kann und welche Einsichtsfähigkeit der Betroffene ggf. hat.</a:t>
            </a:r>
          </a:p>
          <a:p>
            <a:pPr marL="0" indent="0">
              <a:buNone/>
            </a:pPr>
            <a:br>
              <a:rPr lang="de-DE" sz="8600" dirty="0">
                <a:solidFill>
                  <a:schemeClr val="accent6"/>
                </a:solidFill>
              </a:rPr>
            </a:br>
            <a:r>
              <a:rPr lang="de-DE" sz="8600" dirty="0">
                <a:solidFill>
                  <a:schemeClr val="accent6"/>
                </a:solidFill>
                <a:effectLst/>
              </a:rPr>
              <a:t>Das Prinzip der Erforderlichkeit bestimmt weitergehend, dass selbst im Falle einer Betreuungsbedürftigkeit die Betreuung nur und insoweit angeordnet werden darf, wie der Betroffene seine rechtlichen Angelegenheiten selbst nicht mehr verantwortlich regeln kann.</a:t>
            </a:r>
            <a:br>
              <a:rPr lang="de-DE" sz="3800" dirty="0"/>
            </a:br>
            <a:endParaRPr lang="de-DE" sz="4000" dirty="0"/>
          </a:p>
        </p:txBody>
      </p:sp>
    </p:spTree>
    <p:extLst>
      <p:ext uri="{BB962C8B-B14F-4D97-AF65-F5344CB8AC3E}">
        <p14:creationId xmlns:p14="http://schemas.microsoft.com/office/powerpoint/2010/main" val="396086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B932A0-F4CA-4CFC-BE9F-9A50A425A97C}"/>
              </a:ext>
            </a:extLst>
          </p:cNvPr>
          <p:cNvSpPr>
            <a:spLocks noGrp="1"/>
          </p:cNvSpPr>
          <p:nvPr>
            <p:ph idx="1"/>
          </p:nvPr>
        </p:nvSpPr>
        <p:spPr>
          <a:xfrm>
            <a:off x="838200" y="371061"/>
            <a:ext cx="10515600" cy="5805902"/>
          </a:xfrm>
        </p:spPr>
        <p:txBody>
          <a:bodyPr/>
          <a:lstStyle/>
          <a:p>
            <a:pPr marL="0" indent="0">
              <a:buNone/>
            </a:pPr>
            <a:br>
              <a:rPr lang="de-DE" dirty="0"/>
            </a:br>
            <a:r>
              <a:rPr lang="de-DE" dirty="0"/>
              <a:t>Nach dem Grundgesetz darf jeder Mensch sein Leben nach seinen Vorstellungen gestalten, solange er dabei nicht Rechte Dritter oder andere mit Verfassungsrang ausgestattete Rechte verletzt.</a:t>
            </a:r>
            <a:br>
              <a:rPr lang="de-DE" dirty="0"/>
            </a:br>
            <a:r>
              <a:rPr lang="de-DE" dirty="0"/>
              <a:t>Darüber hinaus hat der Staat nicht das Recht, sein Bürger zu erziehen, zu bessern oder daran zu hindern, sich selbst zu schädigen, wenn diese zu freien Willensbildung fähig sind.</a:t>
            </a:r>
          </a:p>
          <a:p>
            <a:pPr marL="0" indent="0">
              <a:buNone/>
            </a:pPr>
            <a:br>
              <a:rPr lang="de-DE" dirty="0"/>
            </a:br>
            <a:br>
              <a:rPr lang="de-DE" dirty="0"/>
            </a:br>
            <a:r>
              <a:rPr lang="de-DE" b="1" dirty="0">
                <a:solidFill>
                  <a:srgbClr val="FF0000"/>
                </a:solidFill>
              </a:rPr>
              <a:t>§ 1814 II BGB </a:t>
            </a:r>
            <a:r>
              <a:rPr lang="de-DE" dirty="0">
                <a:solidFill>
                  <a:srgbClr val="FF0000"/>
                </a:solidFill>
              </a:rPr>
              <a:t>regelt, dass gegen den </a:t>
            </a:r>
            <a:r>
              <a:rPr lang="de-DE" b="1" u="sng" dirty="0">
                <a:solidFill>
                  <a:srgbClr val="FF0000"/>
                </a:solidFill>
              </a:rPr>
              <a:t>freien Willen </a:t>
            </a:r>
            <a:r>
              <a:rPr lang="de-DE" dirty="0">
                <a:solidFill>
                  <a:srgbClr val="FF0000"/>
                </a:solidFill>
              </a:rPr>
              <a:t>des Betroffenen kein Betreuer bestellt werden darf.</a:t>
            </a:r>
            <a:br>
              <a:rPr lang="de-DE" dirty="0">
                <a:solidFill>
                  <a:srgbClr val="FF0000"/>
                </a:solidFill>
              </a:rPr>
            </a:br>
            <a:endParaRPr lang="de-DE" dirty="0">
              <a:solidFill>
                <a:srgbClr val="FF0000"/>
              </a:solidFill>
            </a:endParaRPr>
          </a:p>
          <a:p>
            <a:pPr marL="0" indent="0">
              <a:buNone/>
            </a:pPr>
            <a:br>
              <a:rPr lang="de-DE" dirty="0"/>
            </a:br>
            <a:r>
              <a:rPr lang="de-DE" dirty="0"/>
              <a:t>Dies auch dann nicht, wenn die Bestellung eines Betreuers objektiv vorteilhaft wäre.</a:t>
            </a:r>
          </a:p>
        </p:txBody>
      </p:sp>
    </p:spTree>
    <p:extLst>
      <p:ext uri="{BB962C8B-B14F-4D97-AF65-F5344CB8AC3E}">
        <p14:creationId xmlns:p14="http://schemas.microsoft.com/office/powerpoint/2010/main" val="340720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80">
                                          <p:stCondLst>
                                            <p:cond delay="0"/>
                                          </p:stCondLst>
                                        </p:cTn>
                                        <p:tgtEl>
                                          <p:spTgt spid="3">
                                            <p:txEl>
                                              <p:pRg st="1" end="1"/>
                                            </p:txEl>
                                          </p:spTgt>
                                        </p:tgtEl>
                                      </p:cBhvr>
                                    </p:animEffect>
                                    <p:anim calcmode="lin" valueType="num">
                                      <p:cBhvr>
                                        <p:cTn id="1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1" end="1"/>
                                            </p:txEl>
                                          </p:spTgt>
                                        </p:tgtEl>
                                      </p:cBhvr>
                                      <p:to x="100000" y="60000"/>
                                    </p:animScale>
                                    <p:animScale>
                                      <p:cBhvr>
                                        <p:cTn id="20" dur="166" decel="50000">
                                          <p:stCondLst>
                                            <p:cond delay="676"/>
                                          </p:stCondLst>
                                        </p:cTn>
                                        <p:tgtEl>
                                          <p:spTgt spid="3">
                                            <p:txEl>
                                              <p:pRg st="1" end="1"/>
                                            </p:txEl>
                                          </p:spTgt>
                                        </p:tgtEl>
                                      </p:cBhvr>
                                      <p:to x="100000" y="100000"/>
                                    </p:animScale>
                                    <p:animScale>
                                      <p:cBhvr>
                                        <p:cTn id="21" dur="26">
                                          <p:stCondLst>
                                            <p:cond delay="1312"/>
                                          </p:stCondLst>
                                        </p:cTn>
                                        <p:tgtEl>
                                          <p:spTgt spid="3">
                                            <p:txEl>
                                              <p:pRg st="1" end="1"/>
                                            </p:txEl>
                                          </p:spTgt>
                                        </p:tgtEl>
                                      </p:cBhvr>
                                      <p:to x="100000" y="80000"/>
                                    </p:animScale>
                                    <p:animScale>
                                      <p:cBhvr>
                                        <p:cTn id="22" dur="166" decel="50000">
                                          <p:stCondLst>
                                            <p:cond delay="1338"/>
                                          </p:stCondLst>
                                        </p:cTn>
                                        <p:tgtEl>
                                          <p:spTgt spid="3">
                                            <p:txEl>
                                              <p:pRg st="1" end="1"/>
                                            </p:txEl>
                                          </p:spTgt>
                                        </p:tgtEl>
                                      </p:cBhvr>
                                      <p:to x="100000" y="100000"/>
                                    </p:animScale>
                                    <p:animScale>
                                      <p:cBhvr>
                                        <p:cTn id="23" dur="26">
                                          <p:stCondLst>
                                            <p:cond delay="1642"/>
                                          </p:stCondLst>
                                        </p:cTn>
                                        <p:tgtEl>
                                          <p:spTgt spid="3">
                                            <p:txEl>
                                              <p:pRg st="1" end="1"/>
                                            </p:txEl>
                                          </p:spTgt>
                                        </p:tgtEl>
                                      </p:cBhvr>
                                      <p:to x="100000" y="90000"/>
                                    </p:animScale>
                                    <p:animScale>
                                      <p:cBhvr>
                                        <p:cTn id="24" dur="166" decel="50000">
                                          <p:stCondLst>
                                            <p:cond delay="1668"/>
                                          </p:stCondLst>
                                        </p:cTn>
                                        <p:tgtEl>
                                          <p:spTgt spid="3">
                                            <p:txEl>
                                              <p:pRg st="1" end="1"/>
                                            </p:txEl>
                                          </p:spTgt>
                                        </p:tgtEl>
                                      </p:cBhvr>
                                      <p:to x="100000" y="100000"/>
                                    </p:animScale>
                                    <p:animScale>
                                      <p:cBhvr>
                                        <p:cTn id="25" dur="26">
                                          <p:stCondLst>
                                            <p:cond delay="1808"/>
                                          </p:stCondLst>
                                        </p:cTn>
                                        <p:tgtEl>
                                          <p:spTgt spid="3">
                                            <p:txEl>
                                              <p:pRg st="1" end="1"/>
                                            </p:txEl>
                                          </p:spTgt>
                                        </p:tgtEl>
                                      </p:cBhvr>
                                      <p:to x="100000" y="95000"/>
                                    </p:animScale>
                                    <p:animScale>
                                      <p:cBhvr>
                                        <p:cTn id="26" dur="166" decel="50000">
                                          <p:stCondLst>
                                            <p:cond delay="1834"/>
                                          </p:stCondLst>
                                        </p:cTn>
                                        <p:tgtEl>
                                          <p:spTgt spid="3">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feld 1"/>
          <p:cNvSpPr txBox="1"/>
          <p:nvPr/>
        </p:nvSpPr>
        <p:spPr>
          <a:xfrm>
            <a:off x="838200" y="504825"/>
            <a:ext cx="10306050"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Freier Wille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Der freie Wille ist die Fähigkeit, eine Einsicht zu erlangen und nach dieser Einsicht zu handeln.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BGH, Beschluss vom 09. Februar 2011 – XII ZB 526/10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7248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366DE1-34DB-48B9-9896-D2309D57CF49}"/>
              </a:ext>
            </a:extLst>
          </p:cNvPr>
          <p:cNvSpPr>
            <a:spLocks noGrp="1"/>
          </p:cNvSpPr>
          <p:nvPr>
            <p:ph idx="1"/>
          </p:nvPr>
        </p:nvSpPr>
        <p:spPr>
          <a:xfrm>
            <a:off x="838200" y="371061"/>
            <a:ext cx="10515600" cy="5805902"/>
          </a:xfrm>
        </p:spPr>
        <p:txBody>
          <a:bodyPr>
            <a:normAutofit fontScale="92500" lnSpcReduction="10000"/>
          </a:bodyPr>
          <a:lstStyle/>
          <a:p>
            <a:pPr marL="0" indent="0">
              <a:buNone/>
            </a:pPr>
            <a:r>
              <a:rPr lang="de-DE" dirty="0"/>
              <a:t>Das Rechtsinstitut der „rechtlichen Betreuung“ wurde durch das Inkrafttreten des Betreuungsgesetzes am 01.01.1992 eingeführt.</a:t>
            </a:r>
            <a:br>
              <a:rPr lang="de-DE" dirty="0"/>
            </a:br>
            <a:r>
              <a:rPr lang="de-DE" dirty="0"/>
              <a:t>Seither wurde das Betreuungsrecht durch das 1. und 2. Betreuungsrechts-</a:t>
            </a:r>
            <a:r>
              <a:rPr lang="de-DE" dirty="0" err="1"/>
              <a:t>änderungsgesetz</a:t>
            </a:r>
            <a:r>
              <a:rPr lang="de-DE" dirty="0"/>
              <a:t> weiterentwickelt.</a:t>
            </a:r>
            <a:br>
              <a:rPr lang="de-DE" dirty="0"/>
            </a:br>
            <a:endParaRPr lang="de-DE" dirty="0"/>
          </a:p>
          <a:p>
            <a:pPr marL="0" indent="0">
              <a:buNone/>
            </a:pPr>
            <a:br>
              <a:rPr lang="de-DE" dirty="0"/>
            </a:br>
            <a:r>
              <a:rPr lang="de-DE" dirty="0"/>
              <a:t>Die Bezeichnung wurde durch das 1.BtÄndG vom 25.06.1998 eingeführt.</a:t>
            </a:r>
            <a:r>
              <a:rPr lang="de-DE" dirty="0">
                <a:solidFill>
                  <a:schemeClr val="accent6">
                    <a:lumMod val="75000"/>
                  </a:schemeClr>
                </a:solidFill>
              </a:rPr>
              <a:t> „rechtliche Betreuung“ </a:t>
            </a:r>
            <a:br>
              <a:rPr lang="de-DE" dirty="0"/>
            </a:br>
            <a:r>
              <a:rPr lang="de-DE" dirty="0"/>
              <a:t>Diese ist dabei die offizielle und richtige Bezeichnung. </a:t>
            </a:r>
            <a:br>
              <a:rPr lang="de-DE" dirty="0"/>
            </a:br>
            <a:r>
              <a:rPr lang="de-DE" dirty="0"/>
              <a:t>In der Praxis ist dennoch häufig der Begriff „gesetzliche Betreuung“ zu lesen.</a:t>
            </a:r>
            <a:br>
              <a:rPr lang="de-DE" dirty="0"/>
            </a:br>
            <a:endParaRPr lang="de-DE" dirty="0"/>
          </a:p>
          <a:p>
            <a:pPr marL="0" indent="0">
              <a:buNone/>
            </a:pPr>
            <a:br>
              <a:rPr lang="de-DE" dirty="0"/>
            </a:br>
            <a:r>
              <a:rPr lang="de-DE" dirty="0"/>
              <a:t>Ein rechtlicher Betreuer wird heute durch das Betreuungsgericht bestellt und vertritt den Betroffenen im Rahmen der zugewiesenen Aufgabenkreise.</a:t>
            </a:r>
            <a:br>
              <a:rPr lang="de-DE" dirty="0"/>
            </a:br>
            <a:r>
              <a:rPr lang="de-DE" dirty="0"/>
              <a:t>Dabei wird der Betroffenen jedoch nicht mehr entmündigt. </a:t>
            </a:r>
          </a:p>
          <a:p>
            <a:pPr marL="0" indent="0">
              <a:buNone/>
            </a:pPr>
            <a:endParaRPr lang="de-DE" u="sng" dirty="0"/>
          </a:p>
          <a:p>
            <a:pPr marL="0" indent="0">
              <a:buNone/>
            </a:pPr>
            <a:r>
              <a:rPr lang="de-DE" u="sng" dirty="0"/>
              <a:t>Die Bestellung eines Betreuers hat grundsätzlich keine Auswirkung auf die Geschäftsfähigkeit des Betroffenen.</a:t>
            </a:r>
          </a:p>
        </p:txBody>
      </p:sp>
    </p:spTree>
    <p:extLst>
      <p:ext uri="{BB962C8B-B14F-4D97-AF65-F5344CB8AC3E}">
        <p14:creationId xmlns:p14="http://schemas.microsoft.com/office/powerpoint/2010/main" val="109247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B015727-185D-4DF2-8ECC-8F9781F6419D}"/>
              </a:ext>
            </a:extLst>
          </p:cNvPr>
          <p:cNvSpPr>
            <a:spLocks noGrp="1"/>
          </p:cNvSpPr>
          <p:nvPr>
            <p:ph idx="1"/>
          </p:nvPr>
        </p:nvSpPr>
        <p:spPr>
          <a:xfrm>
            <a:off x="749300" y="492918"/>
            <a:ext cx="10515600" cy="6365082"/>
          </a:xfrm>
        </p:spPr>
        <p:txBody>
          <a:bodyPr>
            <a:normAutofit fontScale="47500" lnSpcReduction="20000"/>
          </a:bodyPr>
          <a:lstStyle/>
          <a:p>
            <a:pPr marL="0" indent="0" algn="l">
              <a:buNone/>
            </a:pPr>
            <a:r>
              <a:rPr lang="de-DE" sz="6500" i="1" dirty="0"/>
              <a:t>Wann ist eine rechtliche Betreuung </a:t>
            </a:r>
            <a:r>
              <a:rPr lang="de-DE" sz="6500" b="1" i="1" dirty="0"/>
              <a:t>erforderlich</a:t>
            </a:r>
            <a:r>
              <a:rPr lang="de-DE" sz="6500" i="1" dirty="0"/>
              <a:t>?</a:t>
            </a:r>
            <a:br>
              <a:rPr lang="de-DE" i="1" dirty="0"/>
            </a:br>
            <a:br>
              <a:rPr lang="de-DE" i="1" dirty="0"/>
            </a:br>
            <a:endParaRPr lang="de-DE" i="1" dirty="0"/>
          </a:p>
          <a:p>
            <a:r>
              <a:rPr lang="de-DE" sz="4400" b="0" i="0" dirty="0">
                <a:effectLst/>
              </a:rPr>
              <a:t>alleine die Feststellung einer Krankheiten oder Behinderung führt nicht automatisch zur Einrichtung einer Betreuung. </a:t>
            </a:r>
            <a:br>
              <a:rPr lang="de-DE" sz="4400" b="0" i="0" dirty="0">
                <a:effectLst/>
              </a:rPr>
            </a:br>
            <a:r>
              <a:rPr lang="de-DE" sz="4400" b="0" i="0" dirty="0">
                <a:effectLst/>
              </a:rPr>
              <a:t>Der Betroffene muss aus diesem Grund nicht in der Lage sein, regelungsbedürftige Angelegenheiten ganz oder teilweise selbst zu besorgen.</a:t>
            </a:r>
          </a:p>
          <a:p>
            <a:pPr algn="l"/>
            <a:r>
              <a:rPr lang="de-DE" sz="4400" b="0" i="0" dirty="0">
                <a:effectLst/>
              </a:rPr>
              <a:t>Zu den regelungsbedürftigen Angelegenheiten können rechtliche Angelegenheiten zählen, wie z.B. Anträge stellen, aber auch die Versorgung des Haushaltes, die Pflege, Wohnungssuche, Begleitung zum Arzt, Besuch von Freizeitveranstaltungen etc.</a:t>
            </a:r>
          </a:p>
          <a:p>
            <a:pPr algn="l"/>
            <a:r>
              <a:rPr lang="de-DE" sz="4400" b="0" i="0" dirty="0">
                <a:effectLst/>
              </a:rPr>
              <a:t>Nach § 1814 IV BGB kann ggf. der Wille des Volljährigen eingeschränkt sein. Er kann seinen Willen durch Antrag nicht kundtun.</a:t>
            </a:r>
            <a:br>
              <a:rPr lang="de-DE" sz="4400" b="0" i="0" dirty="0">
                <a:effectLst/>
              </a:rPr>
            </a:br>
            <a:r>
              <a:rPr lang="de-DE" sz="4400" b="0" i="0" dirty="0">
                <a:effectLst/>
              </a:rPr>
              <a:t>Diese Unfähigkeit zur freien Willensbestimmung muss konkret festgestellt werden. </a:t>
            </a:r>
            <a:br>
              <a:rPr lang="de-DE" sz="4400" b="0" i="0" dirty="0">
                <a:effectLst/>
              </a:rPr>
            </a:br>
            <a:br>
              <a:rPr lang="de-DE" sz="4400" b="0" i="0" dirty="0">
                <a:effectLst/>
              </a:rPr>
            </a:br>
            <a:r>
              <a:rPr lang="de-DE" sz="4400" b="1" i="0" dirty="0">
                <a:effectLst/>
              </a:rPr>
              <a:t>Zur Erforderlichkeit holt das Betreuungsgericht ein Gutachten eines Psychologen ein und muss den Betroffenen selbst anhören. </a:t>
            </a:r>
            <a:br>
              <a:rPr lang="de-DE" sz="4400" b="1" i="0" dirty="0">
                <a:effectLst/>
              </a:rPr>
            </a:br>
            <a:r>
              <a:rPr lang="de-DE" sz="4400" b="1" i="0" dirty="0">
                <a:effectLst/>
              </a:rPr>
              <a:t>Die Erforderlichkeit einer Betreuung wird mit Hilfe des Gutachtens und der persönlichen Anhörung des Betroffenen geprüft.</a:t>
            </a:r>
          </a:p>
          <a:p>
            <a:pPr marL="0" indent="0">
              <a:buNone/>
            </a:pPr>
            <a:br>
              <a:rPr lang="de-DE" sz="4400" i="1" dirty="0"/>
            </a:br>
            <a:r>
              <a:rPr lang="de-DE" sz="4400" dirty="0">
                <a:solidFill>
                  <a:schemeClr val="accent6">
                    <a:lumMod val="75000"/>
                  </a:schemeClr>
                </a:solidFill>
              </a:rPr>
              <a:t>Wenn es sich um rein tatsächliche Angelegenheiten handelt, wie z.B. Haushaltsführung,  können ggf. praktische Hilfen organisiert werden – hier ist keine Betreuerbestellung/-anordnung notwendig.</a:t>
            </a:r>
          </a:p>
        </p:txBody>
      </p:sp>
    </p:spTree>
    <p:extLst>
      <p:ext uri="{BB962C8B-B14F-4D97-AF65-F5344CB8AC3E}">
        <p14:creationId xmlns:p14="http://schemas.microsoft.com/office/powerpoint/2010/main" val="378285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BB2B3F-3625-4C68-B734-A940FD2B8214}"/>
              </a:ext>
            </a:extLst>
          </p:cNvPr>
          <p:cNvSpPr>
            <a:spLocks noGrp="1"/>
          </p:cNvSpPr>
          <p:nvPr>
            <p:ph idx="1"/>
          </p:nvPr>
        </p:nvSpPr>
        <p:spPr>
          <a:xfrm>
            <a:off x="838200" y="477078"/>
            <a:ext cx="10515600" cy="6268279"/>
          </a:xfrm>
        </p:spPr>
        <p:txBody>
          <a:bodyPr>
            <a:normAutofit fontScale="92500" lnSpcReduction="10000"/>
          </a:bodyPr>
          <a:lstStyle/>
          <a:p>
            <a:pPr marL="0" indent="0">
              <a:buNone/>
            </a:pPr>
            <a:r>
              <a:rPr lang="de-DE" u="sng" dirty="0"/>
              <a:t>Die Erforderlichkeit ist für jeden Aufgabenkreis zu prüfen.</a:t>
            </a:r>
          </a:p>
          <a:p>
            <a:pPr marL="0" indent="0">
              <a:buNone/>
            </a:pPr>
            <a:br>
              <a:rPr lang="de-DE" dirty="0"/>
            </a:br>
            <a:r>
              <a:rPr lang="de-DE" dirty="0"/>
              <a:t>Die Aufgabenkreise können beispielsweise die </a:t>
            </a:r>
            <a:r>
              <a:rPr lang="de-DE" dirty="0">
                <a:solidFill>
                  <a:schemeClr val="accent1">
                    <a:lumMod val="75000"/>
                  </a:schemeClr>
                </a:solidFill>
              </a:rPr>
              <a:t>Vermögens- und Gesundheitssorge</a:t>
            </a:r>
            <a:r>
              <a:rPr lang="de-DE" dirty="0"/>
              <a:t>, </a:t>
            </a:r>
            <a:r>
              <a:rPr lang="de-DE" dirty="0">
                <a:solidFill>
                  <a:schemeClr val="accent6">
                    <a:lumMod val="75000"/>
                  </a:schemeClr>
                </a:solidFill>
              </a:rPr>
              <a:t>die Wohnungsangelegenheiten</a:t>
            </a:r>
            <a:r>
              <a:rPr lang="de-DE" dirty="0"/>
              <a:t> oder die </a:t>
            </a:r>
            <a:r>
              <a:rPr lang="de-DE" dirty="0">
                <a:solidFill>
                  <a:srgbClr val="FFC000"/>
                </a:solidFill>
              </a:rPr>
              <a:t>Aufenthaltsbestimmung</a:t>
            </a:r>
            <a:r>
              <a:rPr lang="de-DE" dirty="0"/>
              <a:t> sein. Auch einzelne Aufgaben (z.B. </a:t>
            </a:r>
            <a:r>
              <a:rPr lang="de-DE" dirty="0">
                <a:solidFill>
                  <a:schemeClr val="accent2">
                    <a:lumMod val="75000"/>
                  </a:schemeClr>
                </a:solidFill>
              </a:rPr>
              <a:t>Durchsetzung des Rentenanspruchs) </a:t>
            </a:r>
            <a:r>
              <a:rPr lang="de-DE" dirty="0"/>
              <a:t>können durch das Betreuungsgericht beschrieben werden.</a:t>
            </a:r>
          </a:p>
          <a:p>
            <a:pPr marL="0" indent="0">
              <a:buNone/>
            </a:pPr>
            <a:br>
              <a:rPr lang="de-DE" dirty="0"/>
            </a:br>
            <a:r>
              <a:rPr lang="de-DE" dirty="0">
                <a:solidFill>
                  <a:srgbClr val="C00000"/>
                </a:solidFill>
              </a:rPr>
              <a:t>Die Befugnis zur Entgegennahme, Öffnen und Anhalten der Post ist dagegen </a:t>
            </a:r>
            <a:r>
              <a:rPr lang="de-DE" u="sng" dirty="0">
                <a:solidFill>
                  <a:srgbClr val="C00000"/>
                </a:solidFill>
              </a:rPr>
              <a:t>kein </a:t>
            </a:r>
            <a:r>
              <a:rPr lang="de-DE" dirty="0">
                <a:solidFill>
                  <a:srgbClr val="C00000"/>
                </a:solidFill>
              </a:rPr>
              <a:t>Aufgabenkreis. </a:t>
            </a:r>
            <a:br>
              <a:rPr lang="de-DE" dirty="0"/>
            </a:br>
            <a:r>
              <a:rPr lang="de-DE" dirty="0"/>
              <a:t>§ 1815 Abs. 2 Nr. 6 BGB sagt, dass die Entgegennahme, das Öffnen und Anhalten der Post </a:t>
            </a:r>
            <a:r>
              <a:rPr lang="de-DE" u="sng" dirty="0"/>
              <a:t>nur dann von dem jeweiligen Aufgabenkreis abgedeckt ist, soweit das Betreuungsgericht dies ausdrücklich angeordnet hat</a:t>
            </a:r>
            <a:r>
              <a:rPr lang="de-DE" dirty="0"/>
              <a:t>. Dies hat die Begründung in Art. 10 GG, wonach das Postgeheimnis nur durch ausdrückliche richterliche Anordnung eingeschränkt werden darf.</a:t>
            </a:r>
          </a:p>
          <a:p>
            <a:pPr marL="0" indent="0">
              <a:buNone/>
            </a:pPr>
            <a:br>
              <a:rPr lang="de-DE" dirty="0"/>
            </a:br>
            <a:r>
              <a:rPr lang="de-DE" dirty="0"/>
              <a:t>Die Betreuung muss für jeden einzelnen  Aufgabenkreis erforderlich sein. Das heißt, dass es für jeden einzelnen Aufgabenkreis einen </a:t>
            </a:r>
            <a:r>
              <a:rPr lang="de-DE" u="sng" dirty="0"/>
              <a:t>konkreten</a:t>
            </a:r>
            <a:r>
              <a:rPr lang="de-DE" dirty="0"/>
              <a:t> und objektiven Betreuungsbedarf geben muss.</a:t>
            </a:r>
            <a:br>
              <a:rPr lang="de-DE" dirty="0"/>
            </a:br>
            <a:r>
              <a:rPr lang="de-DE" i="1" dirty="0"/>
              <a:t>(= kein Betreuer für den Aufgabenkreis Grundstücksangelegenheiten nur weil die Möglichkeit besteht, dass das Grundstück irgendwann verkauft werden könnte; vielmehr muss der Betreuungsbedarf konkret vorliegen)</a:t>
            </a:r>
          </a:p>
        </p:txBody>
      </p:sp>
    </p:spTree>
    <p:extLst>
      <p:ext uri="{BB962C8B-B14F-4D97-AF65-F5344CB8AC3E}">
        <p14:creationId xmlns:p14="http://schemas.microsoft.com/office/powerpoint/2010/main" val="177875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0B846-F12F-416A-A5BA-1C271E98B035}"/>
              </a:ext>
            </a:extLst>
          </p:cNvPr>
          <p:cNvSpPr>
            <a:spLocks noGrp="1"/>
          </p:cNvSpPr>
          <p:nvPr>
            <p:ph type="title"/>
          </p:nvPr>
        </p:nvSpPr>
        <p:spPr/>
        <p:txBody>
          <a:bodyPr/>
          <a:lstStyle/>
          <a:p>
            <a:r>
              <a:rPr lang="de-DE" dirty="0">
                <a:solidFill>
                  <a:srgbClr val="FF0000"/>
                </a:solidFill>
              </a:rPr>
              <a:t>A</a:t>
            </a:r>
            <a:r>
              <a:rPr lang="de-DE" dirty="0"/>
              <a:t>ntrag / Anregung / - von Amts wegen</a:t>
            </a:r>
          </a:p>
        </p:txBody>
      </p:sp>
      <p:sp>
        <p:nvSpPr>
          <p:cNvPr id="3" name="Inhaltsplatzhalter 2">
            <a:extLst>
              <a:ext uri="{FF2B5EF4-FFF2-40B4-BE49-F238E27FC236}">
                <a16:creationId xmlns:a16="http://schemas.microsoft.com/office/drawing/2014/main" id="{2C83669D-D388-4A10-BEC6-B7B6AADDAF2F}"/>
              </a:ext>
            </a:extLst>
          </p:cNvPr>
          <p:cNvSpPr>
            <a:spLocks noGrp="1"/>
          </p:cNvSpPr>
          <p:nvPr>
            <p:ph idx="1"/>
          </p:nvPr>
        </p:nvSpPr>
        <p:spPr>
          <a:xfrm>
            <a:off x="838200" y="1431235"/>
            <a:ext cx="10515600" cy="5181600"/>
          </a:xfrm>
        </p:spPr>
        <p:txBody>
          <a:bodyPr>
            <a:normAutofit fontScale="77500" lnSpcReduction="20000"/>
          </a:bodyPr>
          <a:lstStyle/>
          <a:p>
            <a:r>
              <a:rPr lang="de-DE" sz="2600" dirty="0"/>
              <a:t>Ein schriftlicher Antrag / eine Anregung – kann von Jedem gestellt werden:</a:t>
            </a:r>
          </a:p>
          <a:p>
            <a:pPr marL="0" indent="0">
              <a:buNone/>
            </a:pPr>
            <a:r>
              <a:rPr lang="de-DE" sz="2600" dirty="0"/>
              <a:t>- vom Betroffenen selbst (</a:t>
            </a:r>
            <a:r>
              <a:rPr lang="de-DE" sz="2600" dirty="0">
                <a:solidFill>
                  <a:srgbClr val="C00000"/>
                </a:solidFill>
              </a:rPr>
              <a:t>er ist ausschließlich antragsberechtigt</a:t>
            </a:r>
            <a:r>
              <a:rPr lang="de-DE" sz="2600" dirty="0"/>
              <a:t>)</a:t>
            </a:r>
            <a:br>
              <a:rPr lang="de-DE" sz="2600" dirty="0"/>
            </a:br>
            <a:r>
              <a:rPr lang="de-DE" sz="2600" dirty="0"/>
              <a:t>- vom Ehegatten des Betroffen</a:t>
            </a:r>
            <a:br>
              <a:rPr lang="de-DE" sz="2600" dirty="0"/>
            </a:br>
            <a:r>
              <a:rPr lang="de-DE" sz="2600" dirty="0"/>
              <a:t>- von Verwandten</a:t>
            </a:r>
            <a:br>
              <a:rPr lang="de-DE" sz="2600" dirty="0"/>
            </a:br>
            <a:r>
              <a:rPr lang="de-DE" sz="2600" dirty="0"/>
              <a:t>- von Freunden, Bekannten, Nachbarn</a:t>
            </a:r>
            <a:br>
              <a:rPr lang="de-DE" sz="2600" dirty="0"/>
            </a:br>
            <a:r>
              <a:rPr lang="de-DE" sz="2600" dirty="0"/>
              <a:t>- dem Krankenhaus oder Pflegeheim</a:t>
            </a:r>
          </a:p>
          <a:p>
            <a:pPr marL="0" indent="0">
              <a:buNone/>
            </a:pPr>
            <a:endParaRPr lang="de-DE" sz="2600" dirty="0"/>
          </a:p>
          <a:p>
            <a:r>
              <a:rPr lang="de-DE" sz="2600" dirty="0"/>
              <a:t>Die Anregung bedarf keiner bestimmten Form und kann sogar mündlich erfolgen.</a:t>
            </a:r>
            <a:br>
              <a:rPr lang="de-DE" sz="2600" dirty="0"/>
            </a:br>
            <a:r>
              <a:rPr lang="de-DE" sz="2600" dirty="0"/>
              <a:t>Die Anregung veranlasst das Gericht dazu, sein amtswegiges Verfahren aufzunehmen. Grundsätzlich ist das Betreuungsverfahren als Verfahren des </a:t>
            </a:r>
            <a:r>
              <a:rPr lang="de-DE" sz="2600" dirty="0" err="1"/>
              <a:t>FamFG</a:t>
            </a:r>
            <a:r>
              <a:rPr lang="de-DE" sz="2600" dirty="0"/>
              <a:t> , ein Verfahren das von Amts wegen betrieben wird. Das heiß, dass das Gericht von selbst tätig wird und alle erforderlichen Tatsachen eigenständig ermittelt. </a:t>
            </a:r>
          </a:p>
          <a:p>
            <a:pPr marL="0" indent="0">
              <a:buNone/>
            </a:pPr>
            <a:br>
              <a:rPr lang="de-DE" sz="2600" dirty="0"/>
            </a:br>
            <a:r>
              <a:rPr lang="de-DE" sz="2600" dirty="0"/>
              <a:t>Die Betreuung anregende Person ist danach also nicht zwingend auch Beteiligter im eigentlichen Verfahren.</a:t>
            </a:r>
          </a:p>
          <a:p>
            <a:pPr marL="0" indent="0">
              <a:buNone/>
            </a:pPr>
            <a:br>
              <a:rPr lang="de-DE" sz="2600" dirty="0"/>
            </a:br>
            <a:br>
              <a:rPr lang="de-DE" sz="2600" dirty="0"/>
            </a:br>
            <a:r>
              <a:rPr lang="de-DE" sz="2600" dirty="0"/>
              <a:t>- ggf. von Amts wegen </a:t>
            </a:r>
            <a:r>
              <a:rPr lang="de-DE" sz="2000" i="1" dirty="0"/>
              <a:t>(</a:t>
            </a:r>
            <a:r>
              <a:rPr lang="de-DE" sz="2000" b="0" i="1" dirty="0">
                <a:solidFill>
                  <a:srgbClr val="202122"/>
                </a:solidFill>
                <a:effectLst/>
              </a:rPr>
              <a:t>bedeutet z.B. dass ein </a:t>
            </a:r>
            <a:r>
              <a:rPr lang="de-DE" sz="2000" b="0" i="1" u="none" strike="noStrike" dirty="0">
                <a:effectLst/>
              </a:rPr>
              <a:t>Gericht</a:t>
            </a:r>
            <a:r>
              <a:rPr lang="de-DE" sz="2000" b="0" i="1" dirty="0">
                <a:solidFill>
                  <a:srgbClr val="202122"/>
                </a:solidFill>
                <a:effectLst/>
              </a:rPr>
              <a:t> eine bestimmte </a:t>
            </a:r>
            <a:r>
              <a:rPr lang="de-DE" sz="2000" b="0" i="1" u="none" strike="noStrike" dirty="0">
                <a:effectLst/>
              </a:rPr>
              <a:t>Verwaltungshandlung </a:t>
            </a:r>
            <a:r>
              <a:rPr lang="de-DE" sz="2000" b="0" i="1" dirty="0">
                <a:solidFill>
                  <a:srgbClr val="202122"/>
                </a:solidFill>
                <a:effectLst/>
              </a:rPr>
              <a:t>oder Verfahrenshandlung ohne </a:t>
            </a:r>
            <a:r>
              <a:rPr lang="de-DE" sz="2000" b="0" i="1" u="none" strike="noStrike" dirty="0">
                <a:effectLst/>
              </a:rPr>
              <a:t>Antrag</a:t>
            </a:r>
            <a:r>
              <a:rPr lang="de-DE" sz="2000" b="0" i="1" dirty="0">
                <a:solidFill>
                  <a:srgbClr val="202122"/>
                </a:solidFill>
                <a:effectLst/>
              </a:rPr>
              <a:t> oder sonstige </a:t>
            </a:r>
            <a:r>
              <a:rPr lang="de-DE" sz="2000" b="0" i="1" u="none" strike="noStrike" dirty="0">
                <a:effectLst/>
              </a:rPr>
              <a:t>verfahrenseinleitende</a:t>
            </a:r>
            <a:r>
              <a:rPr lang="de-DE" sz="2000" b="0" i="1" dirty="0">
                <a:solidFill>
                  <a:srgbClr val="202122"/>
                </a:solidFill>
                <a:effectLst/>
              </a:rPr>
              <a:t> Maßnahmen von sich aus im </a:t>
            </a:r>
            <a:r>
              <a:rPr lang="de-DE" sz="2000" b="0" i="1" u="none" strike="noStrike" dirty="0">
                <a:effectLst/>
              </a:rPr>
              <a:t>Amtsbetrieb</a:t>
            </a:r>
            <a:r>
              <a:rPr lang="de-DE" sz="2000" b="0" i="1" u="none" strike="noStrike" dirty="0">
                <a:solidFill>
                  <a:srgbClr val="0B0080"/>
                </a:solidFill>
                <a:effectLst/>
              </a:rPr>
              <a:t> </a:t>
            </a:r>
            <a:r>
              <a:rPr lang="de-DE" sz="2000" b="0" i="1" dirty="0">
                <a:solidFill>
                  <a:srgbClr val="202122"/>
                </a:solidFill>
                <a:effectLst/>
              </a:rPr>
              <a:t>vornimmt)</a:t>
            </a:r>
            <a:br>
              <a:rPr lang="de-DE" sz="2000" b="0" i="1" dirty="0">
                <a:solidFill>
                  <a:srgbClr val="202122"/>
                </a:solidFill>
                <a:effectLst/>
              </a:rPr>
            </a:br>
            <a:endParaRPr lang="de-DE" sz="2000" b="0" i="1" dirty="0">
              <a:solidFill>
                <a:srgbClr val="202122"/>
              </a:solidFill>
              <a:effectLst/>
            </a:endParaRPr>
          </a:p>
          <a:p>
            <a:endParaRPr lang="de-DE" i="1" dirty="0"/>
          </a:p>
        </p:txBody>
      </p:sp>
    </p:spTree>
    <p:extLst>
      <p:ext uri="{BB962C8B-B14F-4D97-AF65-F5344CB8AC3E}">
        <p14:creationId xmlns:p14="http://schemas.microsoft.com/office/powerpoint/2010/main" val="54497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C389FC7-E0FD-4F36-8DAA-82B5CDFDB719}"/>
              </a:ext>
            </a:extLst>
          </p:cNvPr>
          <p:cNvSpPr>
            <a:spLocks noGrp="1"/>
          </p:cNvSpPr>
          <p:nvPr>
            <p:ph type="title"/>
          </p:nvPr>
        </p:nvSpPr>
        <p:spPr/>
        <p:txBody>
          <a:bodyPr/>
          <a:lstStyle/>
          <a:p>
            <a:r>
              <a:rPr lang="de-DE" dirty="0"/>
              <a:t>Aufgabenkreise des Betreuers</a:t>
            </a:r>
          </a:p>
        </p:txBody>
      </p:sp>
      <p:sp>
        <p:nvSpPr>
          <p:cNvPr id="3" name="Inhaltsplatzhalter 2">
            <a:extLst>
              <a:ext uri="{FF2B5EF4-FFF2-40B4-BE49-F238E27FC236}">
                <a16:creationId xmlns:a16="http://schemas.microsoft.com/office/drawing/2014/main" id="{5ADF9BCE-2BC6-4F3C-BBE5-CE398D340537}"/>
              </a:ext>
            </a:extLst>
          </p:cNvPr>
          <p:cNvSpPr>
            <a:spLocks noGrp="1"/>
          </p:cNvSpPr>
          <p:nvPr>
            <p:ph idx="1"/>
          </p:nvPr>
        </p:nvSpPr>
        <p:spPr>
          <a:xfrm>
            <a:off x="838200" y="1352282"/>
            <a:ext cx="10515600" cy="4824681"/>
          </a:xfrm>
        </p:spPr>
        <p:txBody>
          <a:bodyPr>
            <a:normAutofit fontScale="92500" lnSpcReduction="20000"/>
          </a:bodyPr>
          <a:lstStyle/>
          <a:p>
            <a:pPr marL="0" indent="0">
              <a:buNone/>
            </a:pPr>
            <a:endParaRPr lang="de-DE" dirty="0"/>
          </a:p>
          <a:p>
            <a:pPr marL="0" indent="0">
              <a:buNone/>
            </a:pPr>
            <a:r>
              <a:rPr lang="de-DE" dirty="0">
                <a:solidFill>
                  <a:schemeClr val="accent6"/>
                </a:solidFill>
              </a:rPr>
              <a:t>Gemäß § 1823 BGB wird der Betreuer nur für die Bereiche bestellt, die für den Betroffenen </a:t>
            </a:r>
            <a:r>
              <a:rPr lang="de-DE" dirty="0">
                <a:solidFill>
                  <a:schemeClr val="accent6">
                    <a:lumMod val="75000"/>
                  </a:schemeClr>
                </a:solidFill>
              </a:rPr>
              <a:t>erforderlich</a:t>
            </a:r>
            <a:r>
              <a:rPr lang="de-DE" dirty="0">
                <a:solidFill>
                  <a:schemeClr val="accent6"/>
                </a:solidFill>
              </a:rPr>
              <a:t> sind. In seinem Aufgabenkreis kann der Betreuer den Betreuten gerichtlich und außergerichtlich vertreten.</a:t>
            </a:r>
          </a:p>
          <a:p>
            <a:pPr marL="0" indent="0">
              <a:buNone/>
            </a:pPr>
            <a:br>
              <a:rPr lang="de-DE" dirty="0">
                <a:solidFill>
                  <a:schemeClr val="accent6"/>
                </a:solidFill>
              </a:rPr>
            </a:br>
            <a:r>
              <a:rPr lang="de-DE" dirty="0"/>
              <a:t>Aufgabenkreise können lauten: 	</a:t>
            </a:r>
          </a:p>
          <a:p>
            <a:pPr marL="0" indent="0">
              <a:buNone/>
            </a:pPr>
            <a:r>
              <a:rPr lang="de-DE" dirty="0"/>
              <a:t>					- Gesundheitssorge,</a:t>
            </a:r>
            <a:br>
              <a:rPr lang="de-DE" dirty="0"/>
            </a:br>
            <a:r>
              <a:rPr lang="de-DE" dirty="0"/>
              <a:t>					- Vertretung vor Behörden und Gerichten,</a:t>
            </a:r>
            <a:br>
              <a:rPr lang="de-DE" dirty="0"/>
            </a:br>
            <a:r>
              <a:rPr lang="de-DE" dirty="0"/>
              <a:t> 					- Aufenthaltsbestimmung,</a:t>
            </a:r>
            <a:br>
              <a:rPr lang="de-DE" dirty="0"/>
            </a:br>
            <a:r>
              <a:rPr lang="de-DE" dirty="0"/>
              <a:t>					- Vermögenssorge,</a:t>
            </a:r>
            <a:br>
              <a:rPr lang="de-DE" dirty="0"/>
            </a:br>
            <a:r>
              <a:rPr lang="de-DE" dirty="0"/>
              <a:t>					- Wohnungsangelegenheit,</a:t>
            </a:r>
            <a:br>
              <a:rPr lang="de-DE" dirty="0"/>
            </a:br>
            <a:r>
              <a:rPr lang="de-DE" dirty="0"/>
              <a:t>					- Wohnangelegenheiten,</a:t>
            </a:r>
            <a:br>
              <a:rPr lang="de-DE" dirty="0"/>
            </a:br>
            <a:r>
              <a:rPr lang="de-DE" dirty="0"/>
              <a:t>					- Postangelegenheiten … u.v.m.</a:t>
            </a:r>
            <a:br>
              <a:rPr lang="de-DE" dirty="0"/>
            </a:br>
            <a:endParaRPr lang="de-DE" dirty="0"/>
          </a:p>
          <a:p>
            <a:pPr marL="0" indent="0">
              <a:buNone/>
            </a:pPr>
            <a:r>
              <a:rPr lang="de-DE" dirty="0"/>
              <a:t>Geschäftsfähige Betroffene können trotzdem ihre </a:t>
            </a:r>
            <a:r>
              <a:rPr lang="de-DE" i="1" dirty="0"/>
              <a:t>höchstpersönlichen</a:t>
            </a:r>
            <a:r>
              <a:rPr lang="de-DE" dirty="0"/>
              <a:t> Angelegenheiten wahrnehmen wie z.B.: elterl. Sorge, Eheschließung, Testamentserrichtung, Religionsfreiheit, Wahlrecht, Patientenverfügung</a:t>
            </a:r>
          </a:p>
          <a:p>
            <a:pPr marL="0" indent="0">
              <a:buNone/>
            </a:pPr>
            <a:endParaRPr lang="de-DE" dirty="0"/>
          </a:p>
        </p:txBody>
      </p:sp>
      <p:sp>
        <p:nvSpPr>
          <p:cNvPr id="5" name="Inhaltsplatzhalter 2">
            <a:extLst>
              <a:ext uri="{FF2B5EF4-FFF2-40B4-BE49-F238E27FC236}">
                <a16:creationId xmlns:a16="http://schemas.microsoft.com/office/drawing/2014/main" id="{79969611-CD95-4FE9-B471-AD46CF6D3023}"/>
              </a:ext>
            </a:extLst>
          </p:cNvPr>
          <p:cNvSpPr txBox="1">
            <a:spLocks/>
          </p:cNvSpPr>
          <p:nvPr/>
        </p:nvSpPr>
        <p:spPr>
          <a:xfrm>
            <a:off x="990600" y="551645"/>
            <a:ext cx="10515600" cy="5777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CAAB0-81E2-4C68-8EC0-91443DE17EF1}"/>
              </a:ext>
            </a:extLst>
          </p:cNvPr>
          <p:cNvSpPr>
            <a:spLocks noGrp="1"/>
          </p:cNvSpPr>
          <p:nvPr>
            <p:ph type="title"/>
          </p:nvPr>
        </p:nvSpPr>
        <p:spPr>
          <a:xfrm>
            <a:off x="838200" y="681037"/>
            <a:ext cx="10515600" cy="645487"/>
          </a:xfrm>
        </p:spPr>
        <p:txBody>
          <a:bodyPr>
            <a:normAutofit fontScale="90000"/>
          </a:bodyPr>
          <a:lstStyle/>
          <a:p>
            <a:br>
              <a:rPr lang="de-DE" dirty="0"/>
            </a:br>
            <a:r>
              <a:rPr lang="de-DE" dirty="0"/>
              <a:t>Grundsatz der Subsidiarität in der Betreuung § 1814 (3) BGB</a:t>
            </a:r>
            <a:br>
              <a:rPr lang="de-DE" dirty="0"/>
            </a:br>
            <a:endParaRPr lang="de-DE" dirty="0"/>
          </a:p>
        </p:txBody>
      </p:sp>
      <p:sp>
        <p:nvSpPr>
          <p:cNvPr id="3" name="Inhaltsplatzhalter 2">
            <a:extLst>
              <a:ext uri="{FF2B5EF4-FFF2-40B4-BE49-F238E27FC236}">
                <a16:creationId xmlns:a16="http://schemas.microsoft.com/office/drawing/2014/main" id="{9653076C-8DAC-4C8E-93AC-BC06D9298F85}"/>
              </a:ext>
            </a:extLst>
          </p:cNvPr>
          <p:cNvSpPr>
            <a:spLocks noGrp="1"/>
          </p:cNvSpPr>
          <p:nvPr>
            <p:ph idx="1"/>
          </p:nvPr>
        </p:nvSpPr>
        <p:spPr>
          <a:xfrm>
            <a:off x="838200" y="1506828"/>
            <a:ext cx="10515600" cy="4670135"/>
          </a:xfrm>
        </p:spPr>
        <p:txBody>
          <a:bodyPr>
            <a:normAutofit lnSpcReduction="10000"/>
          </a:bodyPr>
          <a:lstStyle/>
          <a:p>
            <a:pPr marL="0" indent="0">
              <a:buNone/>
            </a:pPr>
            <a:r>
              <a:rPr lang="de-DE" sz="1900" b="0" i="1" dirty="0">
                <a:solidFill>
                  <a:srgbClr val="000000"/>
                </a:solidFill>
                <a:effectLst/>
              </a:rPr>
              <a:t>Das aus dem Lateinischen kommende Wort "Subsidiarität" bedeutet sinngemäß "zurücktreten" oder "nachrangig sein". Im </a:t>
            </a:r>
            <a:r>
              <a:rPr lang="de-DE" sz="1900" i="1" u="none" strike="noStrike" dirty="0">
                <a:effectLst/>
              </a:rPr>
              <a:t>politischen</a:t>
            </a:r>
            <a:r>
              <a:rPr lang="de-DE" sz="1900" b="1" i="1" u="none" strike="noStrike" dirty="0">
                <a:solidFill>
                  <a:srgbClr val="DE2E02"/>
                </a:solidFill>
                <a:effectLst/>
              </a:rPr>
              <a:t> </a:t>
            </a:r>
            <a:r>
              <a:rPr lang="de-DE" sz="1900" b="0" i="1" dirty="0">
                <a:solidFill>
                  <a:srgbClr val="000000"/>
                </a:solidFill>
                <a:effectLst/>
              </a:rPr>
              <a:t>System unseres Landes bedeutet Subsidiarität, dass der </a:t>
            </a:r>
            <a:r>
              <a:rPr lang="de-DE" sz="1900" i="1" u="none" strike="noStrike" dirty="0">
                <a:effectLst/>
              </a:rPr>
              <a:t>Staat</a:t>
            </a:r>
            <a:r>
              <a:rPr lang="de-DE" sz="1900" i="1" dirty="0">
                <a:effectLst/>
              </a:rPr>
              <a:t> </a:t>
            </a:r>
            <a:r>
              <a:rPr lang="de-DE" sz="1900" b="0" i="1" dirty="0">
                <a:solidFill>
                  <a:srgbClr val="000000"/>
                </a:solidFill>
                <a:effectLst/>
              </a:rPr>
              <a:t>dann von einer Aufgabe zurück tritt, wenn diese Aufgabe auch von einer „untergeordneten“ Organisation erfüllt werden kann.</a:t>
            </a:r>
            <a:endParaRPr lang="de-DE" sz="1900" i="1" dirty="0">
              <a:solidFill>
                <a:srgbClr val="000000"/>
              </a:solidFill>
            </a:endParaRPr>
          </a:p>
          <a:p>
            <a:pPr marL="0" indent="0">
              <a:buNone/>
            </a:pPr>
            <a:br>
              <a:rPr lang="de-DE" b="0" dirty="0">
                <a:solidFill>
                  <a:srgbClr val="000000"/>
                </a:solidFill>
                <a:effectLst/>
              </a:rPr>
            </a:br>
            <a:r>
              <a:rPr lang="de-DE" b="0" dirty="0">
                <a:solidFill>
                  <a:srgbClr val="000000"/>
                </a:solidFill>
                <a:effectLst/>
              </a:rPr>
              <a:t>Eine Betreuung ist nur gerechtfertigt, wenn andere Hilfen nicht zur Verfügung stehen oder versagen.</a:t>
            </a:r>
            <a:br>
              <a:rPr lang="de-DE" b="0" dirty="0">
                <a:solidFill>
                  <a:srgbClr val="000000"/>
                </a:solidFill>
                <a:effectLst/>
              </a:rPr>
            </a:br>
            <a:r>
              <a:rPr lang="de-DE" b="0" dirty="0">
                <a:solidFill>
                  <a:srgbClr val="000000"/>
                </a:solidFill>
                <a:effectLst/>
              </a:rPr>
              <a:t>Das Betreuungsrecht enthält deshalb die Prinzipien der </a:t>
            </a:r>
            <a:r>
              <a:rPr lang="de-DE" b="1" dirty="0">
                <a:solidFill>
                  <a:srgbClr val="000000"/>
                </a:solidFill>
                <a:effectLst/>
              </a:rPr>
              <a:t>Subsidiarität</a:t>
            </a:r>
            <a:br>
              <a:rPr lang="de-DE" b="1" dirty="0">
                <a:solidFill>
                  <a:srgbClr val="000000"/>
                </a:solidFill>
                <a:effectLst/>
              </a:rPr>
            </a:br>
            <a:endParaRPr lang="de-DE" b="1" dirty="0">
              <a:solidFill>
                <a:srgbClr val="000000"/>
              </a:solidFill>
              <a:effectLst/>
            </a:endParaRPr>
          </a:p>
          <a:p>
            <a:pPr marL="0" indent="0">
              <a:buNone/>
            </a:pPr>
            <a:br>
              <a:rPr lang="de-DE" b="1" dirty="0">
                <a:solidFill>
                  <a:srgbClr val="000000"/>
                </a:solidFill>
                <a:effectLst/>
              </a:rPr>
            </a:br>
            <a:r>
              <a:rPr lang="de-DE" b="0" dirty="0">
                <a:solidFill>
                  <a:srgbClr val="000000"/>
                </a:solidFill>
                <a:effectLst/>
              </a:rPr>
              <a:t>Nach dem </a:t>
            </a:r>
            <a:r>
              <a:rPr lang="de-DE" b="1" dirty="0">
                <a:solidFill>
                  <a:srgbClr val="000000"/>
                </a:solidFill>
                <a:effectLst/>
              </a:rPr>
              <a:t>Prinzip der Subsidiarität</a:t>
            </a:r>
            <a:r>
              <a:rPr lang="de-DE" b="0" dirty="0">
                <a:solidFill>
                  <a:srgbClr val="000000"/>
                </a:solidFill>
                <a:effectLst/>
              </a:rPr>
              <a:t> darf ein Betreuer nicht bestellt werden, wenn die Betroffenen ihre Angelegenheiten mittels einer </a:t>
            </a:r>
            <a:r>
              <a:rPr lang="de-DE" b="1" dirty="0">
                <a:solidFill>
                  <a:schemeClr val="accent6"/>
                </a:solidFill>
                <a:effectLst/>
              </a:rPr>
              <a:t>Vorsorgevollmacht</a:t>
            </a:r>
            <a:r>
              <a:rPr lang="de-DE" b="0" dirty="0">
                <a:solidFill>
                  <a:srgbClr val="000000"/>
                </a:solidFill>
                <a:effectLst/>
              </a:rPr>
              <a:t> geregelt haben oder andere Hilfestellungen wie die eigene Familie, Nachbarn und Bekannte, das Heimpersonal oder allgemeine soziale Dienste vorhanden sind, die die rechtlichen Defizite ausgleichen können.</a:t>
            </a:r>
            <a:endParaRPr lang="de-DE" dirty="0"/>
          </a:p>
        </p:txBody>
      </p:sp>
    </p:spTree>
    <p:extLst>
      <p:ext uri="{BB962C8B-B14F-4D97-AF65-F5344CB8AC3E}">
        <p14:creationId xmlns:p14="http://schemas.microsoft.com/office/powerpoint/2010/main" val="8871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65266-F048-46C8-A2E3-DB042769C8F3}"/>
              </a:ext>
            </a:extLst>
          </p:cNvPr>
          <p:cNvSpPr>
            <a:spLocks noGrp="1"/>
          </p:cNvSpPr>
          <p:nvPr>
            <p:ph type="title"/>
          </p:nvPr>
        </p:nvSpPr>
        <p:spPr/>
        <p:txBody>
          <a:bodyPr/>
          <a:lstStyle/>
          <a:p>
            <a:r>
              <a:rPr lang="de-DE" dirty="0">
                <a:solidFill>
                  <a:srgbClr val="0070C0"/>
                </a:solidFill>
              </a:rPr>
              <a:t>Vorsorgevollmacht</a:t>
            </a:r>
            <a:r>
              <a:rPr lang="de-DE" dirty="0"/>
              <a:t> </a:t>
            </a:r>
          </a:p>
        </p:txBody>
      </p:sp>
      <p:sp>
        <p:nvSpPr>
          <p:cNvPr id="3" name="Inhaltsplatzhalter 2">
            <a:extLst>
              <a:ext uri="{FF2B5EF4-FFF2-40B4-BE49-F238E27FC236}">
                <a16:creationId xmlns:a16="http://schemas.microsoft.com/office/drawing/2014/main" id="{0822C6A4-EDD2-430F-ACF2-6A7DF33A9995}"/>
              </a:ext>
            </a:extLst>
          </p:cNvPr>
          <p:cNvSpPr>
            <a:spLocks noGrp="1"/>
          </p:cNvSpPr>
          <p:nvPr>
            <p:ph idx="1"/>
          </p:nvPr>
        </p:nvSpPr>
        <p:spPr/>
        <p:txBody>
          <a:bodyPr>
            <a:normAutofit fontScale="92500" lnSpcReduction="20000"/>
          </a:bodyPr>
          <a:lstStyle/>
          <a:p>
            <a:pPr marL="0" indent="0">
              <a:buNone/>
            </a:pPr>
            <a:r>
              <a:rPr lang="de-DE" dirty="0"/>
              <a:t>Mit einer Vorsorgevollmacht kann ein Bürger einer anderen Person für den Fall eigener körperlicher oder geistiger Behinderung weitreichende Vollmachten erteilen, für ihn rechtlich zu handeln bzw. Verfügungen zur Gesundheitsfürsorge und Aufenthaltsbestimmung zu treffen. </a:t>
            </a:r>
          </a:p>
          <a:p>
            <a:pPr marL="0" indent="0">
              <a:buNone/>
            </a:pPr>
            <a:br>
              <a:rPr lang="de-DE" dirty="0"/>
            </a:br>
            <a:r>
              <a:rPr lang="de-DE" dirty="0"/>
              <a:t>Mit der Vorsorgevollmacht können sehr weitgehende Eingriffsrechte auch in den Bereich der eigenen Persönlichkeitsrechte (Aufenthaltsbestimmung, persönliche Freiheit) an einen Dritten übertragen werden.</a:t>
            </a:r>
            <a:br>
              <a:rPr lang="de-DE" dirty="0"/>
            </a:br>
            <a:r>
              <a:rPr lang="de-DE" dirty="0"/>
              <a:t>Nach § 1814 III BGB ist die Vorsorgevollmacht nach dem Gesetz die vorrangige Form des Subsidiaritätsprinzip im Betreuungsrecht. </a:t>
            </a:r>
            <a:br>
              <a:rPr lang="de-DE" dirty="0"/>
            </a:br>
            <a:endParaRPr lang="de-DE" dirty="0"/>
          </a:p>
          <a:p>
            <a:pPr marL="0" indent="0">
              <a:buNone/>
            </a:pPr>
            <a:br>
              <a:rPr lang="de-DE" dirty="0"/>
            </a:br>
            <a:r>
              <a:rPr lang="de-DE" dirty="0"/>
              <a:t>Die Errichtung einer rechtlichen Betreuung soll dann nicht erfolgen, wenn die Angelegenheiten des Betroffenen durch einen Bevollmächtigten ebenso gut wie durch einen Betreuer besorgt werden können. </a:t>
            </a:r>
          </a:p>
        </p:txBody>
      </p:sp>
    </p:spTree>
    <p:extLst>
      <p:ext uri="{BB962C8B-B14F-4D97-AF65-F5344CB8AC3E}">
        <p14:creationId xmlns:p14="http://schemas.microsoft.com/office/powerpoint/2010/main" val="188483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667B9E7-6B13-4431-A68B-52F74C1BADF3}"/>
              </a:ext>
            </a:extLst>
          </p:cNvPr>
          <p:cNvSpPr>
            <a:spLocks noGrp="1"/>
          </p:cNvSpPr>
          <p:nvPr>
            <p:ph idx="1"/>
          </p:nvPr>
        </p:nvSpPr>
        <p:spPr>
          <a:xfrm>
            <a:off x="838200" y="463639"/>
            <a:ext cx="10515600" cy="5713324"/>
          </a:xfrm>
        </p:spPr>
        <p:txBody>
          <a:bodyPr>
            <a:normAutofit fontScale="92500" lnSpcReduction="20000"/>
          </a:bodyPr>
          <a:lstStyle/>
          <a:p>
            <a:pPr marL="0" indent="0">
              <a:buNone/>
            </a:pPr>
            <a:r>
              <a:rPr lang="de-DE" dirty="0">
                <a:solidFill>
                  <a:schemeClr val="accent1"/>
                </a:solidFill>
              </a:rPr>
              <a:t>Die Bundesnotarkammer führt das zentrale Vorsorgeregister.</a:t>
            </a:r>
          </a:p>
          <a:p>
            <a:pPr marL="0" indent="0">
              <a:buNone/>
            </a:pPr>
            <a:br>
              <a:rPr lang="de-DE" dirty="0">
                <a:solidFill>
                  <a:schemeClr val="accent1"/>
                </a:solidFill>
              </a:rPr>
            </a:br>
            <a:r>
              <a:rPr lang="de-DE" dirty="0">
                <a:solidFill>
                  <a:schemeClr val="accent1"/>
                </a:solidFill>
              </a:rPr>
              <a:t>Bundesnotarkammer</a:t>
            </a:r>
            <a:br>
              <a:rPr lang="de-DE" dirty="0">
                <a:solidFill>
                  <a:schemeClr val="accent1"/>
                </a:solidFill>
              </a:rPr>
            </a:br>
            <a:r>
              <a:rPr lang="de-DE" dirty="0">
                <a:solidFill>
                  <a:schemeClr val="accent1"/>
                </a:solidFill>
              </a:rPr>
              <a:t>Zentrales Vorsorgeregister</a:t>
            </a:r>
            <a:br>
              <a:rPr lang="de-DE" dirty="0">
                <a:solidFill>
                  <a:schemeClr val="accent1"/>
                </a:solidFill>
              </a:rPr>
            </a:br>
            <a:r>
              <a:rPr lang="de-DE" dirty="0">
                <a:solidFill>
                  <a:schemeClr val="accent1"/>
                </a:solidFill>
              </a:rPr>
              <a:t>Postfach 08 01 51</a:t>
            </a:r>
            <a:br>
              <a:rPr lang="de-DE" dirty="0">
                <a:solidFill>
                  <a:schemeClr val="accent1"/>
                </a:solidFill>
              </a:rPr>
            </a:br>
            <a:r>
              <a:rPr lang="de-DE" dirty="0">
                <a:solidFill>
                  <a:schemeClr val="accent1"/>
                </a:solidFill>
              </a:rPr>
              <a:t>10001 Berlin</a:t>
            </a:r>
            <a:br>
              <a:rPr lang="de-DE" dirty="0">
                <a:solidFill>
                  <a:schemeClr val="accent1"/>
                </a:solidFill>
              </a:rPr>
            </a:br>
            <a:endParaRPr lang="de-DE" dirty="0">
              <a:solidFill>
                <a:schemeClr val="accent1"/>
              </a:solidFill>
            </a:endParaRPr>
          </a:p>
          <a:p>
            <a:pPr marL="0" indent="0">
              <a:buNone/>
            </a:pPr>
            <a:br>
              <a:rPr lang="de-DE" dirty="0"/>
            </a:br>
            <a:r>
              <a:rPr lang="de-DE" dirty="0">
                <a:hlinkClick r:id="rId2"/>
              </a:rPr>
              <a:t>www.vorsorgeregister.de</a:t>
            </a:r>
            <a:br>
              <a:rPr lang="de-DE" dirty="0"/>
            </a:br>
            <a:br>
              <a:rPr lang="de-DE" dirty="0"/>
            </a:br>
            <a:br>
              <a:rPr lang="de-DE" dirty="0"/>
            </a:br>
            <a:br>
              <a:rPr lang="de-DE" dirty="0"/>
            </a:br>
            <a:r>
              <a:rPr lang="de-DE" dirty="0">
                <a:solidFill>
                  <a:srgbClr val="FF0000"/>
                </a:solidFill>
                <a:latin typeface="Bradley Hand ITC" panose="03070402050302030203" pitchFamily="66" charset="0"/>
              </a:rPr>
              <a:t>siehe hier die Broschüre vom Bundesministerium der Justiz und für Verbraucherschutz: </a:t>
            </a:r>
            <a:br>
              <a:rPr lang="de-DE" dirty="0">
                <a:solidFill>
                  <a:srgbClr val="FF0000"/>
                </a:solidFill>
                <a:latin typeface="Bradley Hand ITC" panose="03070402050302030203" pitchFamily="66" charset="0"/>
              </a:rPr>
            </a:br>
            <a:r>
              <a:rPr lang="de-DE" dirty="0">
                <a:solidFill>
                  <a:srgbClr val="FF0000"/>
                </a:solidFill>
                <a:latin typeface="Bradley Hand ITC" panose="03070402050302030203" pitchFamily="66" charset="0"/>
              </a:rPr>
              <a:t> diese kann kostenlos unter: </a:t>
            </a:r>
            <a:r>
              <a:rPr lang="de-DE" b="1" dirty="0">
                <a:solidFill>
                  <a:srgbClr val="FF0000"/>
                </a:solidFill>
                <a:latin typeface="Bradley Hand ITC" panose="03070402050302030203" pitchFamily="66" charset="0"/>
                <a:hlinkClick r:id="rId3" action="ppaction://hlinksldjump"/>
              </a:rPr>
              <a:t>www.bmjv.de</a:t>
            </a:r>
            <a:r>
              <a:rPr lang="de-DE" b="1" dirty="0">
                <a:solidFill>
                  <a:srgbClr val="FF0000"/>
                </a:solidFill>
                <a:latin typeface="Bradley Hand ITC" panose="03070402050302030203" pitchFamily="66" charset="0"/>
              </a:rPr>
              <a:t>  </a:t>
            </a:r>
            <a:r>
              <a:rPr lang="de-DE" dirty="0">
                <a:solidFill>
                  <a:srgbClr val="FF0000"/>
                </a:solidFill>
                <a:latin typeface="Bradley Hand ITC" panose="03070402050302030203" pitchFamily="66" charset="0"/>
              </a:rPr>
              <a:t>erworben werden</a:t>
            </a:r>
            <a:br>
              <a:rPr lang="de-DE" dirty="0">
                <a:solidFill>
                  <a:srgbClr val="FF0000"/>
                </a:solidFill>
                <a:latin typeface="Bradley Hand ITC" panose="03070402050302030203" pitchFamily="66" charset="0"/>
              </a:rPr>
            </a:br>
            <a:br>
              <a:rPr lang="de-DE" dirty="0">
                <a:solidFill>
                  <a:srgbClr val="FF0000"/>
                </a:solidFill>
                <a:latin typeface="Bradley Hand ITC" panose="03070402050302030203" pitchFamily="66" charset="0"/>
              </a:rPr>
            </a:br>
            <a:r>
              <a:rPr lang="de-DE" dirty="0">
                <a:solidFill>
                  <a:srgbClr val="FF0000"/>
                </a:solidFill>
                <a:latin typeface="Bradley Hand ITC" panose="03070402050302030203" pitchFamily="66" charset="0"/>
              </a:rPr>
              <a:t>Betreuungsrecht, Mit ausführlichen Informationen zur Vorsorgevollmacht</a:t>
            </a:r>
            <a:br>
              <a:rPr lang="de-DE" dirty="0">
                <a:solidFill>
                  <a:srgbClr val="FF0000"/>
                </a:solidFill>
                <a:latin typeface="Bradley Hand ITC" panose="03070402050302030203" pitchFamily="66" charset="0"/>
              </a:rPr>
            </a:br>
            <a:br>
              <a:rPr lang="de-DE" dirty="0">
                <a:solidFill>
                  <a:srgbClr val="FF0000"/>
                </a:solidFill>
                <a:latin typeface="Bradley Hand ITC" panose="03070402050302030203" pitchFamily="66" charset="0"/>
              </a:rPr>
            </a:br>
            <a:br>
              <a:rPr lang="de-DE" dirty="0"/>
            </a:br>
            <a:br>
              <a:rPr lang="de-DE" dirty="0"/>
            </a:br>
            <a:endParaRPr lang="de-DE" dirty="0"/>
          </a:p>
        </p:txBody>
      </p:sp>
    </p:spTree>
    <p:extLst>
      <p:ext uri="{BB962C8B-B14F-4D97-AF65-F5344CB8AC3E}">
        <p14:creationId xmlns:p14="http://schemas.microsoft.com/office/powerpoint/2010/main" val="9730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173" y="-1622322"/>
            <a:ext cx="13509231" cy="10235380"/>
          </a:xfrm>
        </p:spPr>
      </p:pic>
    </p:spTree>
    <p:extLst>
      <p:ext uri="{BB962C8B-B14F-4D97-AF65-F5344CB8AC3E}">
        <p14:creationId xmlns:p14="http://schemas.microsoft.com/office/powerpoint/2010/main" val="18601637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957FA-2AA9-4988-B51D-38FC4096EBB4}"/>
              </a:ext>
            </a:extLst>
          </p:cNvPr>
          <p:cNvSpPr>
            <a:spLocks noGrp="1"/>
          </p:cNvSpPr>
          <p:nvPr>
            <p:ph type="title"/>
          </p:nvPr>
        </p:nvSpPr>
        <p:spPr/>
        <p:txBody>
          <a:bodyPr/>
          <a:lstStyle/>
          <a:p>
            <a:r>
              <a:rPr lang="de-DE" u="sng" dirty="0">
                <a:solidFill>
                  <a:schemeClr val="accent1">
                    <a:lumMod val="75000"/>
                  </a:schemeClr>
                </a:solidFill>
              </a:rPr>
              <a:t>3. Das Betreuungsverfahren</a:t>
            </a:r>
          </a:p>
        </p:txBody>
      </p:sp>
      <p:sp>
        <p:nvSpPr>
          <p:cNvPr id="3" name="Inhaltsplatzhalter 2">
            <a:extLst>
              <a:ext uri="{FF2B5EF4-FFF2-40B4-BE49-F238E27FC236}">
                <a16:creationId xmlns:a16="http://schemas.microsoft.com/office/drawing/2014/main" id="{216BA26D-1047-4DE2-AC13-D8E1F7E8896F}"/>
              </a:ext>
            </a:extLst>
          </p:cNvPr>
          <p:cNvSpPr>
            <a:spLocks noGrp="1"/>
          </p:cNvSpPr>
          <p:nvPr>
            <p:ph idx="1"/>
          </p:nvPr>
        </p:nvSpPr>
        <p:spPr/>
        <p:txBody>
          <a:bodyPr>
            <a:normAutofit fontScale="92500" lnSpcReduction="20000"/>
          </a:bodyPr>
          <a:lstStyle/>
          <a:p>
            <a:pPr marL="0" indent="0">
              <a:buNone/>
            </a:pPr>
            <a:r>
              <a:rPr lang="de-DE" dirty="0"/>
              <a:t>Das Verfahren in Betreuungssachen ist hauptsachlich im 3. Buch des </a:t>
            </a:r>
            <a:r>
              <a:rPr lang="de-DE" dirty="0" err="1"/>
              <a:t>FamFG</a:t>
            </a:r>
            <a:r>
              <a:rPr lang="de-DE" dirty="0"/>
              <a:t> geregelt.</a:t>
            </a:r>
            <a:br>
              <a:rPr lang="de-DE" dirty="0"/>
            </a:br>
            <a:r>
              <a:rPr lang="de-DE" dirty="0"/>
              <a:t>Betreuungssachen befinden sich hier im Abschnitt 1</a:t>
            </a:r>
            <a:br>
              <a:rPr lang="de-DE" dirty="0"/>
            </a:br>
            <a:br>
              <a:rPr lang="de-DE" dirty="0"/>
            </a:br>
            <a:r>
              <a:rPr lang="de-DE" dirty="0"/>
              <a:t>	Antrag / Anregung</a:t>
            </a:r>
          </a:p>
          <a:p>
            <a:pPr marL="0" indent="0">
              <a:buNone/>
            </a:pPr>
            <a:br>
              <a:rPr lang="de-DE" dirty="0"/>
            </a:br>
            <a:br>
              <a:rPr lang="de-DE" dirty="0"/>
            </a:br>
            <a:r>
              <a:rPr lang="de-DE" dirty="0"/>
              <a:t>	Anhörung der Betreuungsbehörde (§ 279 II </a:t>
            </a:r>
            <a:r>
              <a:rPr lang="de-DE" dirty="0" err="1"/>
              <a:t>FamFG</a:t>
            </a:r>
            <a:r>
              <a:rPr lang="de-DE" dirty="0"/>
              <a:t>) </a:t>
            </a:r>
          </a:p>
          <a:p>
            <a:pPr marL="0" indent="0">
              <a:buNone/>
            </a:pPr>
            <a:br>
              <a:rPr lang="de-DE" dirty="0"/>
            </a:br>
            <a:br>
              <a:rPr lang="de-DE" dirty="0"/>
            </a:br>
            <a:r>
              <a:rPr lang="de-DE" dirty="0"/>
              <a:t>	Einholung Gutachten (§ 280 </a:t>
            </a:r>
            <a:r>
              <a:rPr lang="de-DE" dirty="0" err="1"/>
              <a:t>FamFG</a:t>
            </a:r>
            <a:r>
              <a:rPr lang="de-DE" dirty="0"/>
              <a:t>)</a:t>
            </a:r>
          </a:p>
          <a:p>
            <a:pPr marL="0" indent="0">
              <a:buNone/>
            </a:pPr>
            <a:br>
              <a:rPr lang="de-DE" dirty="0"/>
            </a:br>
            <a:br>
              <a:rPr lang="de-DE" dirty="0"/>
            </a:br>
            <a:r>
              <a:rPr lang="de-DE" dirty="0"/>
              <a:t>	Betreuerbestellung durch Beschluss</a:t>
            </a:r>
            <a:br>
              <a:rPr lang="de-DE" dirty="0"/>
            </a:br>
            <a:br>
              <a:rPr lang="de-DE" dirty="0"/>
            </a:br>
            <a:r>
              <a:rPr lang="de-DE" sz="2000" i="1" dirty="0"/>
              <a:t>(Die Betreuung endet wenn sie nicht entsprechend verlängert wurde oder mit Tod des Betroffenen)</a:t>
            </a:r>
          </a:p>
        </p:txBody>
      </p:sp>
      <p:cxnSp>
        <p:nvCxnSpPr>
          <p:cNvPr id="5" name="Gerade Verbindung mit Pfeil 4">
            <a:extLst>
              <a:ext uri="{FF2B5EF4-FFF2-40B4-BE49-F238E27FC236}">
                <a16:creationId xmlns:a16="http://schemas.microsoft.com/office/drawing/2014/main" id="{672DDE90-EFF4-41FC-9C2D-C6D84E5F46FF}"/>
              </a:ext>
            </a:extLst>
          </p:cNvPr>
          <p:cNvCxnSpPr/>
          <p:nvPr/>
        </p:nvCxnSpPr>
        <p:spPr>
          <a:xfrm>
            <a:off x="2862470" y="3081130"/>
            <a:ext cx="0" cy="331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Gerade Verbindung mit Pfeil 6">
            <a:extLst>
              <a:ext uri="{FF2B5EF4-FFF2-40B4-BE49-F238E27FC236}">
                <a16:creationId xmlns:a16="http://schemas.microsoft.com/office/drawing/2014/main" id="{A0228C16-0DD2-4C14-95A5-3783BCC726D6}"/>
              </a:ext>
            </a:extLst>
          </p:cNvPr>
          <p:cNvCxnSpPr/>
          <p:nvPr/>
        </p:nvCxnSpPr>
        <p:spPr>
          <a:xfrm>
            <a:off x="2862470" y="3818410"/>
            <a:ext cx="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2FA47526-75D3-402D-B8A6-7198A0216FC4}"/>
              </a:ext>
            </a:extLst>
          </p:cNvPr>
          <p:cNvCxnSpPr/>
          <p:nvPr/>
        </p:nvCxnSpPr>
        <p:spPr>
          <a:xfrm>
            <a:off x="2862470" y="4617236"/>
            <a:ext cx="0" cy="344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92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6DEDC-9142-4DE6-B934-1768D78161C0}"/>
              </a:ext>
            </a:extLst>
          </p:cNvPr>
          <p:cNvSpPr>
            <a:spLocks noGrp="1"/>
          </p:cNvSpPr>
          <p:nvPr>
            <p:ph type="title"/>
          </p:nvPr>
        </p:nvSpPr>
        <p:spPr/>
        <p:txBody>
          <a:bodyPr/>
          <a:lstStyle/>
          <a:p>
            <a:r>
              <a:rPr lang="de-DE" dirty="0">
                <a:solidFill>
                  <a:srgbClr val="0070C0"/>
                </a:solidFill>
              </a:rPr>
              <a:t>3.1. Der Ablauf des Betreuungsverfahrens</a:t>
            </a:r>
          </a:p>
        </p:txBody>
      </p:sp>
      <p:sp>
        <p:nvSpPr>
          <p:cNvPr id="3" name="Inhaltsplatzhalter 2">
            <a:extLst>
              <a:ext uri="{FF2B5EF4-FFF2-40B4-BE49-F238E27FC236}">
                <a16:creationId xmlns:a16="http://schemas.microsoft.com/office/drawing/2014/main" id="{7CA17CC8-D6C1-4500-83B4-9C57F7E900D0}"/>
              </a:ext>
            </a:extLst>
          </p:cNvPr>
          <p:cNvSpPr>
            <a:spLocks noGrp="1"/>
          </p:cNvSpPr>
          <p:nvPr>
            <p:ph idx="1"/>
          </p:nvPr>
        </p:nvSpPr>
        <p:spPr/>
        <p:txBody>
          <a:bodyPr>
            <a:normAutofit fontScale="92500" lnSpcReduction="10000"/>
          </a:bodyPr>
          <a:lstStyle/>
          <a:p>
            <a:pPr marL="0" indent="0">
              <a:buNone/>
            </a:pPr>
            <a:r>
              <a:rPr lang="de-DE" b="1" u="sng" dirty="0"/>
              <a:t>3.1.1 Zuständigkeiten</a:t>
            </a:r>
            <a:endParaRPr lang="de-DE" dirty="0"/>
          </a:p>
          <a:p>
            <a:pPr marL="0" indent="0">
              <a:buNone/>
            </a:pPr>
            <a:br>
              <a:rPr lang="de-DE" dirty="0"/>
            </a:br>
            <a:r>
              <a:rPr lang="de-DE" b="1" i="1" dirty="0"/>
              <a:t>sachliche Zuständigkeit:</a:t>
            </a:r>
            <a:br>
              <a:rPr lang="de-DE" i="1" dirty="0"/>
            </a:br>
            <a:r>
              <a:rPr lang="de-DE" dirty="0"/>
              <a:t>Amtsgericht als Betreuungsgericht, § 23a I Nr. 2, II Nr. 1, § 23 c I GVG, §§ 1814 ff BGB, § 271 </a:t>
            </a:r>
            <a:r>
              <a:rPr lang="de-DE" dirty="0" err="1"/>
              <a:t>FamFG</a:t>
            </a:r>
            <a:endParaRPr lang="de-DE" dirty="0"/>
          </a:p>
          <a:p>
            <a:pPr marL="0" indent="0">
              <a:buNone/>
            </a:pPr>
            <a:br>
              <a:rPr lang="de-DE" dirty="0"/>
            </a:br>
            <a:r>
              <a:rPr lang="de-DE" b="1" i="1" dirty="0"/>
              <a:t>örtliche Zuständigkeit:</a:t>
            </a:r>
            <a:br>
              <a:rPr lang="de-DE" i="1" dirty="0"/>
            </a:br>
            <a:r>
              <a:rPr lang="de-DE" i="1" dirty="0"/>
              <a:t>gewöhnlicher Aufenthaltsort des Betroffenen / Wohnort, § 272 I Nr. 2 </a:t>
            </a:r>
            <a:r>
              <a:rPr lang="de-DE" i="1" dirty="0" err="1"/>
              <a:t>FamFG</a:t>
            </a:r>
            <a:r>
              <a:rPr lang="de-DE" i="1" dirty="0"/>
              <a:t>, Sonderfälle regeln § 272 I Nr.1, 3, 4 </a:t>
            </a:r>
            <a:r>
              <a:rPr lang="de-DE" i="1" dirty="0" err="1"/>
              <a:t>FamFG</a:t>
            </a:r>
            <a:endParaRPr lang="de-DE" i="1" dirty="0"/>
          </a:p>
          <a:p>
            <a:pPr marL="0" indent="0">
              <a:buNone/>
            </a:pPr>
            <a:br>
              <a:rPr lang="de-DE" i="1" dirty="0"/>
            </a:br>
            <a:r>
              <a:rPr lang="de-DE" b="1" i="1" dirty="0"/>
              <a:t>funktionelle Zuständigkeit:</a:t>
            </a:r>
            <a:br>
              <a:rPr lang="de-DE" b="1" i="1" dirty="0"/>
            </a:br>
            <a:r>
              <a:rPr lang="de-DE" i="1" dirty="0"/>
              <a:t>Richter § 22 IV GVG i.V. m. § 15 Nr. 1-7 </a:t>
            </a:r>
            <a:r>
              <a:rPr lang="de-DE" i="1" dirty="0" err="1"/>
              <a:t>RpflG</a:t>
            </a:r>
            <a:r>
              <a:rPr lang="de-DE" i="1"/>
              <a:t>, § 1829 BGB</a:t>
            </a:r>
            <a:br>
              <a:rPr lang="de-DE" i="1" dirty="0"/>
            </a:br>
            <a:r>
              <a:rPr lang="de-DE" i="1" dirty="0"/>
              <a:t>Rechtspfleger §§ 3 Nr. 2b, 15 </a:t>
            </a:r>
            <a:r>
              <a:rPr lang="de-DE" i="1" dirty="0" err="1"/>
              <a:t>RpflG</a:t>
            </a:r>
            <a:r>
              <a:rPr lang="de-DE" i="1" dirty="0"/>
              <a:t>, </a:t>
            </a:r>
            <a:br>
              <a:rPr lang="de-DE" i="1" dirty="0"/>
            </a:br>
            <a:endParaRPr lang="de-DE" i="1" dirty="0"/>
          </a:p>
          <a:p>
            <a:pPr marL="0" indent="0">
              <a:buNone/>
            </a:pPr>
            <a:endParaRPr lang="de-DE" dirty="0"/>
          </a:p>
        </p:txBody>
      </p:sp>
    </p:spTree>
    <p:extLst>
      <p:ext uri="{BB962C8B-B14F-4D97-AF65-F5344CB8AC3E}">
        <p14:creationId xmlns:p14="http://schemas.microsoft.com/office/powerpoint/2010/main" val="21234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FF0000"/>
                </a:solidFill>
              </a:rPr>
              <a:t>Neueste Änderung des Betreuungsrechts zum 01.01.2023 !</a:t>
            </a:r>
          </a:p>
        </p:txBody>
      </p:sp>
      <p:sp>
        <p:nvSpPr>
          <p:cNvPr id="3" name="Inhaltsplatzhalter 2"/>
          <p:cNvSpPr>
            <a:spLocks noGrp="1"/>
          </p:cNvSpPr>
          <p:nvPr>
            <p:ph idx="1"/>
          </p:nvPr>
        </p:nvSpPr>
        <p:spPr/>
        <p:txBody>
          <a:bodyPr>
            <a:normAutofit fontScale="92500"/>
          </a:bodyPr>
          <a:lstStyle/>
          <a:p>
            <a:pPr marL="0" indent="0">
              <a:buNone/>
            </a:pPr>
            <a:r>
              <a:rPr lang="de-DE" u="sng" dirty="0"/>
              <a:t>Die Reform:</a:t>
            </a:r>
            <a:r>
              <a:rPr lang="de-DE" dirty="0"/>
              <a:t> </a:t>
            </a:r>
          </a:p>
          <a:p>
            <a:pPr marL="0" indent="0">
              <a:buNone/>
            </a:pPr>
            <a:r>
              <a:rPr lang="de-DE" dirty="0"/>
              <a:t>Die gesetzlichen  Änderungen im BGB zum  Vormundschafts- und Betreuungsrecht sind die wohl umfassendsten Änderungen des BGB seit dessen Einführung.</a:t>
            </a:r>
            <a:endParaRPr lang="de-DE" u="sng" dirty="0"/>
          </a:p>
          <a:p>
            <a:pPr marL="0" indent="0">
              <a:buNone/>
            </a:pPr>
            <a:r>
              <a:rPr lang="de-DE" dirty="0"/>
              <a:t>Diesen Änderungen folgen die Änderungen im EGBGB (Einführungsgesetz zum BGB), </a:t>
            </a:r>
            <a:r>
              <a:rPr lang="de-DE" dirty="0" err="1"/>
              <a:t>FamFG</a:t>
            </a:r>
            <a:r>
              <a:rPr lang="de-DE" dirty="0"/>
              <a:t> (Gesetz über das Verfahren in Familiensachen und den Angelegenheiten der freiwilligen Gerichtsbarkeit), RPflG (</a:t>
            </a:r>
            <a:r>
              <a:rPr lang="de-DE" dirty="0" err="1"/>
              <a:t>Rechtspflegergesetz</a:t>
            </a:r>
            <a:r>
              <a:rPr lang="de-DE" dirty="0"/>
              <a:t>), der </a:t>
            </a:r>
            <a:r>
              <a:rPr lang="de-DE" dirty="0" err="1"/>
              <a:t>BNotO</a:t>
            </a:r>
            <a:r>
              <a:rPr lang="de-DE" dirty="0"/>
              <a:t> (Bundesnotarordnung), dem VBVG (Gesetz über die Vergütung von Vormündern und Betreuern) und das bisherige Betreuungsbehördengesetz (BtBG) wird durch das Betreuungsorganisationsgesetz (</a:t>
            </a:r>
            <a:r>
              <a:rPr lang="de-DE" dirty="0" err="1"/>
              <a:t>BtOG</a:t>
            </a:r>
            <a:r>
              <a:rPr lang="de-DE" dirty="0"/>
              <a:t>) ersetzt.</a:t>
            </a:r>
          </a:p>
          <a:p>
            <a:pPr marL="0" indent="0">
              <a:buNone/>
            </a:pPr>
            <a:endParaRPr lang="de-DE" dirty="0"/>
          </a:p>
        </p:txBody>
      </p:sp>
    </p:spTree>
    <p:extLst>
      <p:ext uri="{BB962C8B-B14F-4D97-AF65-F5344CB8AC3E}">
        <p14:creationId xmlns:p14="http://schemas.microsoft.com/office/powerpoint/2010/main" val="6234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9939" y="827446"/>
            <a:ext cx="535305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Richter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Erstbestellung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Genehmigungen bei ärztlichen Maßnahmen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Betreuerwechsel ohne Vorschlag des Betroffenen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Bestellung eines Kontrollbetreuers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15 (1) Nr.1RPflG </a:t>
            </a:r>
            <a:r>
              <a:rPr kumimoji="0" lang="de-DE" sz="2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i.V.m</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1820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Abs. 3 BGB)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p>
        </p:txBody>
      </p:sp>
      <p:sp>
        <p:nvSpPr>
          <p:cNvPr id="3" name="Textfeld 2"/>
          <p:cNvSpPr txBox="1"/>
          <p:nvPr/>
        </p:nvSpPr>
        <p:spPr>
          <a:xfrm>
            <a:off x="5981700" y="827446"/>
            <a:ext cx="621030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Rechtspfleger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Betreuerwechsel mit Vorschlag des Betroffenen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Genehmigungen vermögensrechtlicher Art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Genehmigungen bei Wohnungskündigung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Aufsicht über Betreuer</a:t>
            </a:r>
          </a:p>
        </p:txBody>
      </p:sp>
    </p:spTree>
    <p:extLst>
      <p:ext uri="{BB962C8B-B14F-4D97-AF65-F5344CB8AC3E}">
        <p14:creationId xmlns:p14="http://schemas.microsoft.com/office/powerpoint/2010/main" val="427474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F441893-F78F-4BAB-86D4-06C12C277597}"/>
              </a:ext>
            </a:extLst>
          </p:cNvPr>
          <p:cNvSpPr>
            <a:spLocks noGrp="1"/>
          </p:cNvSpPr>
          <p:nvPr>
            <p:ph type="title"/>
          </p:nvPr>
        </p:nvSpPr>
        <p:spPr>
          <a:xfrm>
            <a:off x="838200" y="365125"/>
            <a:ext cx="10515600" cy="879475"/>
          </a:xfrm>
        </p:spPr>
        <p:txBody>
          <a:bodyPr/>
          <a:lstStyle/>
          <a:p>
            <a:r>
              <a:rPr lang="de-DE" dirty="0"/>
              <a:t>3.1.2 allg. Reihenfolge eines Betreuungsverfahren</a:t>
            </a:r>
          </a:p>
        </p:txBody>
      </p:sp>
      <p:sp>
        <p:nvSpPr>
          <p:cNvPr id="3" name="Inhaltsplatzhalter 2">
            <a:extLst>
              <a:ext uri="{FF2B5EF4-FFF2-40B4-BE49-F238E27FC236}">
                <a16:creationId xmlns:a16="http://schemas.microsoft.com/office/drawing/2014/main" id="{AA546371-B344-4A34-811D-DB76D94804F5}"/>
              </a:ext>
            </a:extLst>
          </p:cNvPr>
          <p:cNvSpPr>
            <a:spLocks noGrp="1"/>
          </p:cNvSpPr>
          <p:nvPr>
            <p:ph idx="1"/>
          </p:nvPr>
        </p:nvSpPr>
        <p:spPr>
          <a:xfrm>
            <a:off x="838200" y="1460500"/>
            <a:ext cx="10515600" cy="5032375"/>
          </a:xfrm>
        </p:spPr>
        <p:txBody>
          <a:bodyPr>
            <a:noAutofit/>
          </a:bodyPr>
          <a:lstStyle/>
          <a:p>
            <a:pPr marL="457200" indent="-457200">
              <a:buFont typeface="+mj-lt"/>
              <a:buAutoNum type="arabicPeriod"/>
            </a:pPr>
            <a:r>
              <a:rPr lang="de-DE" sz="2300" dirty="0"/>
              <a:t>Ein </a:t>
            </a:r>
            <a:r>
              <a:rPr lang="de-DE" sz="2300" dirty="0">
                <a:solidFill>
                  <a:schemeClr val="accent6">
                    <a:lumMod val="75000"/>
                  </a:schemeClr>
                </a:solidFill>
              </a:rPr>
              <a:t>Antrag</a:t>
            </a:r>
            <a:r>
              <a:rPr lang="de-DE" sz="2300" dirty="0"/>
              <a:t> des Betroffenen oder eine Anregung (von Amts wegen) geht </a:t>
            </a:r>
            <a:r>
              <a:rPr lang="de-DE" sz="2300" dirty="0">
                <a:solidFill>
                  <a:schemeClr val="accent6">
                    <a:lumMod val="75000"/>
                  </a:schemeClr>
                </a:solidFill>
              </a:rPr>
              <a:t>beim zuständigen Gericht</a:t>
            </a:r>
            <a:r>
              <a:rPr lang="de-DE" sz="2300" dirty="0"/>
              <a:t> ein, </a:t>
            </a:r>
          </a:p>
          <a:p>
            <a:pPr marL="457200" indent="-457200">
              <a:buFont typeface="+mj-lt"/>
              <a:buAutoNum type="arabicPeriod"/>
            </a:pPr>
            <a:r>
              <a:rPr lang="de-DE" sz="2300" dirty="0"/>
              <a:t>Die Verfahrenseröffnung beginnt mit der </a:t>
            </a:r>
            <a:r>
              <a:rPr lang="de-DE" sz="2300" dirty="0">
                <a:solidFill>
                  <a:schemeClr val="accent6">
                    <a:lumMod val="75000"/>
                  </a:schemeClr>
                </a:solidFill>
              </a:rPr>
              <a:t>registermäßigen Erfassung </a:t>
            </a:r>
            <a:r>
              <a:rPr lang="de-DE" sz="2300" dirty="0"/>
              <a:t>in der Eingangsregistratur des Gerichts, </a:t>
            </a:r>
            <a:br>
              <a:rPr lang="de-DE" sz="2300" dirty="0"/>
            </a:br>
            <a:r>
              <a:rPr lang="de-DE" sz="2300" dirty="0"/>
              <a:t>-	es wird geprüft, ob schon ein Betreuungsverfahren anhängig ist ,</a:t>
            </a:r>
            <a:br>
              <a:rPr lang="de-DE" sz="2300" dirty="0"/>
            </a:br>
            <a:r>
              <a:rPr lang="de-DE" sz="2300" dirty="0"/>
              <a:t>- 	im zentralen Vorsorgeregister wird geprüft ob eine Vorsorgevollmacht</a:t>
            </a:r>
            <a:br>
              <a:rPr lang="de-DE" sz="2300" dirty="0"/>
            </a:br>
            <a:r>
              <a:rPr lang="de-DE" sz="2300" dirty="0"/>
              <a:t> 	vorliegt,</a:t>
            </a:r>
            <a:br>
              <a:rPr lang="de-DE" sz="2300" dirty="0"/>
            </a:br>
            <a:r>
              <a:rPr lang="de-DE" sz="2300" dirty="0"/>
              <a:t>-	ein Aktenzeichen wird vergeben, das Verfahren im System (derzeit </a:t>
            </a:r>
            <a:r>
              <a:rPr lang="de-DE" sz="2300" dirty="0" err="1"/>
              <a:t>Aulak</a:t>
            </a:r>
            <a:r>
              <a:rPr lang="de-DE" sz="2300" dirty="0"/>
              <a:t> /</a:t>
            </a:r>
            <a:br>
              <a:rPr lang="de-DE" sz="2300" dirty="0"/>
            </a:br>
            <a:r>
              <a:rPr lang="de-DE" sz="2300" dirty="0"/>
              <a:t>	</a:t>
            </a:r>
            <a:r>
              <a:rPr lang="de-DE" sz="2300" dirty="0" err="1"/>
              <a:t>ForumStar</a:t>
            </a:r>
            <a:r>
              <a:rPr lang="de-DE" sz="2300" dirty="0"/>
              <a:t>) erfasst</a:t>
            </a:r>
            <a:r>
              <a:rPr lang="de-DE" sz="2300" i="1" dirty="0"/>
              <a:t> (Abteilungsnummer – Registerzeichen-laufende Nummer- </a:t>
            </a:r>
            <a:br>
              <a:rPr lang="de-DE" sz="2300" i="1" dirty="0"/>
            </a:br>
            <a:r>
              <a:rPr lang="de-DE" sz="2300" i="1" dirty="0"/>
              <a:t>	Jahr; </a:t>
            </a:r>
            <a:r>
              <a:rPr lang="de-DE" sz="2300" i="1" dirty="0" err="1"/>
              <a:t>Bsp</a:t>
            </a:r>
            <a:r>
              <a:rPr lang="de-DE" sz="2300" i="1" dirty="0"/>
              <a:t>: 56 </a:t>
            </a:r>
            <a:r>
              <a:rPr lang="de-DE" sz="2300" b="1" i="1" dirty="0"/>
              <a:t>XVII</a:t>
            </a:r>
            <a:r>
              <a:rPr lang="de-DE" sz="2300" i="1" dirty="0"/>
              <a:t> 24/20 gem. § 4 </a:t>
            </a:r>
            <a:r>
              <a:rPr lang="de-DE" sz="2300" i="1" dirty="0" err="1"/>
              <a:t>i.V.m</a:t>
            </a:r>
            <a:r>
              <a:rPr lang="de-DE" sz="2300" i="1" dirty="0"/>
              <a:t>. Anlage 1 </a:t>
            </a:r>
            <a:r>
              <a:rPr lang="de-DE" sz="2300" i="1" dirty="0" err="1"/>
              <a:t>AktO</a:t>
            </a:r>
            <a:r>
              <a:rPr lang="de-DE" sz="2300" i="1" dirty="0"/>
              <a:t>)</a:t>
            </a:r>
            <a:br>
              <a:rPr lang="de-DE" sz="2300" i="1" dirty="0"/>
            </a:br>
            <a:r>
              <a:rPr lang="de-DE" sz="2300" i="1" dirty="0"/>
              <a:t>- 	</a:t>
            </a:r>
            <a:r>
              <a:rPr lang="de-DE" sz="2300" dirty="0"/>
              <a:t>Aktendeckel wird angelegt und der Antrag nebst Prüfergebnis abgeheftet,</a:t>
            </a:r>
            <a:br>
              <a:rPr lang="de-DE" sz="2300" dirty="0"/>
            </a:br>
            <a:r>
              <a:rPr lang="de-DE" sz="2300" dirty="0"/>
              <a:t>-	die Beteiligten werden im System angelegt </a:t>
            </a:r>
            <a:r>
              <a:rPr lang="de-DE" sz="2300" i="1" dirty="0"/>
              <a:t>(Betroffener , evtl. vorgeschlagener</a:t>
            </a:r>
            <a:br>
              <a:rPr lang="de-DE" sz="2300" i="1" dirty="0"/>
            </a:br>
            <a:r>
              <a:rPr lang="de-DE" sz="2300" i="1" dirty="0"/>
              <a:t>	Betreuer, Antragsteller, zuständige Betreuungsbehörde)</a:t>
            </a:r>
          </a:p>
          <a:p>
            <a:pPr marL="457200" indent="-457200">
              <a:buFont typeface="+mj-lt"/>
              <a:buAutoNum type="arabicPeriod"/>
            </a:pPr>
            <a:r>
              <a:rPr lang="de-DE" sz="2300" dirty="0"/>
              <a:t>Der zuständige </a:t>
            </a:r>
            <a:r>
              <a:rPr lang="de-DE" sz="2300" dirty="0">
                <a:solidFill>
                  <a:schemeClr val="accent6">
                    <a:lumMod val="75000"/>
                  </a:schemeClr>
                </a:solidFill>
              </a:rPr>
              <a:t>Richter prüft die Notwendigkeit </a:t>
            </a:r>
            <a:r>
              <a:rPr lang="de-DE" sz="2300" dirty="0"/>
              <a:t>der Betreuung durch das Einholen eines Sachverständigengutachtens und der Beteiligung der Betreuungsbehörde</a:t>
            </a:r>
          </a:p>
        </p:txBody>
      </p:sp>
    </p:spTree>
    <p:extLst>
      <p:ext uri="{BB962C8B-B14F-4D97-AF65-F5344CB8AC3E}">
        <p14:creationId xmlns:p14="http://schemas.microsoft.com/office/powerpoint/2010/main" val="20137931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05F2EA-99F9-4DB9-9CF0-80227A20B5BD}"/>
              </a:ext>
            </a:extLst>
          </p:cNvPr>
          <p:cNvSpPr>
            <a:spLocks noGrp="1"/>
          </p:cNvSpPr>
          <p:nvPr>
            <p:ph idx="1"/>
          </p:nvPr>
        </p:nvSpPr>
        <p:spPr>
          <a:xfrm>
            <a:off x="838200" y="304800"/>
            <a:ext cx="10515600" cy="5872163"/>
          </a:xfrm>
        </p:spPr>
        <p:txBody>
          <a:bodyPr>
            <a:normAutofit/>
          </a:bodyPr>
          <a:lstStyle/>
          <a:p>
            <a:pPr marL="457200" indent="-457200">
              <a:buAutoNum type="arabicPeriod" startAt="4"/>
            </a:pPr>
            <a:r>
              <a:rPr lang="de-DE" sz="2300" dirty="0"/>
              <a:t>Ein </a:t>
            </a:r>
            <a:r>
              <a:rPr lang="de-DE" sz="2300" dirty="0">
                <a:solidFill>
                  <a:schemeClr val="accent6"/>
                </a:solidFill>
              </a:rPr>
              <a:t>Betreuer</a:t>
            </a:r>
            <a:r>
              <a:rPr lang="de-DE" sz="2300" dirty="0"/>
              <a:t> wird von der Betreuungsbehörde </a:t>
            </a:r>
            <a:r>
              <a:rPr lang="de-DE" sz="2300" i="1" dirty="0"/>
              <a:t>(oder auch vom</a:t>
            </a:r>
            <a:br>
              <a:rPr lang="de-DE" sz="2300" i="1" dirty="0"/>
            </a:br>
            <a:r>
              <a:rPr lang="de-DE" sz="2300" i="1" dirty="0"/>
              <a:t>Antragsteller) </a:t>
            </a:r>
            <a:r>
              <a:rPr lang="de-DE" sz="2300" dirty="0">
                <a:solidFill>
                  <a:schemeClr val="accent6"/>
                </a:solidFill>
              </a:rPr>
              <a:t>vorgeschlagen, </a:t>
            </a:r>
            <a:r>
              <a:rPr lang="de-DE" sz="2300" dirty="0"/>
              <a:t>Eignung wird geprüft,</a:t>
            </a:r>
          </a:p>
          <a:p>
            <a:pPr marL="457200" indent="-457200">
              <a:buAutoNum type="arabicPeriod" startAt="4"/>
            </a:pPr>
            <a:r>
              <a:rPr lang="de-DE" sz="2300" dirty="0"/>
              <a:t>Der </a:t>
            </a:r>
            <a:r>
              <a:rPr lang="de-DE" sz="2300" dirty="0">
                <a:solidFill>
                  <a:schemeClr val="accent6"/>
                </a:solidFill>
              </a:rPr>
              <a:t>Betroffene</a:t>
            </a:r>
            <a:r>
              <a:rPr lang="de-DE" sz="2300" dirty="0"/>
              <a:t> wird persönlich </a:t>
            </a:r>
            <a:r>
              <a:rPr lang="de-DE" sz="2300" dirty="0">
                <a:solidFill>
                  <a:schemeClr val="accent6"/>
                </a:solidFill>
              </a:rPr>
              <a:t>angehört und </a:t>
            </a:r>
            <a:r>
              <a:rPr lang="de-DE" sz="2300" b="1" dirty="0">
                <a:solidFill>
                  <a:schemeClr val="accent6"/>
                </a:solidFill>
              </a:rPr>
              <a:t>dessen Wünsche erfragt </a:t>
            </a:r>
            <a:r>
              <a:rPr lang="de-DE" sz="2300" dirty="0"/>
              <a:t>(§§ 278 I, 279 </a:t>
            </a:r>
            <a:r>
              <a:rPr lang="de-DE" sz="2300" dirty="0" err="1"/>
              <a:t>FamFG</a:t>
            </a:r>
            <a:r>
              <a:rPr lang="de-DE" sz="2300" dirty="0"/>
              <a:t>) durch den Richter und ggf. auch durch die Betreuungsbehörde, - ein unmittelbarer Eindruck und das Recht auf Gehör (Art. 103 I GG) notwendig,</a:t>
            </a:r>
          </a:p>
          <a:p>
            <a:pPr marL="457200" indent="-457200">
              <a:buFont typeface="Arial" panose="020B0604020202020204" pitchFamily="34" charset="0"/>
              <a:buAutoNum type="arabicPeriod" startAt="4"/>
            </a:pPr>
            <a:r>
              <a:rPr lang="de-DE" sz="2300" dirty="0"/>
              <a:t>Nach Feststellung der Voraussetzungen für die Betreuung und Auswahl eines Betreuers sowie ggf. eines Einwilligungsvorbehaltes kann ein richterlicher Beschluss = ein Einheitsbeschluss – erfolgen.</a:t>
            </a:r>
            <a:br>
              <a:rPr lang="de-DE" sz="2300" dirty="0"/>
            </a:br>
            <a:r>
              <a:rPr lang="de-DE" sz="2300" dirty="0"/>
              <a:t>Inhalt und Form ergeben sich aus §§ 38, 286 </a:t>
            </a:r>
            <a:r>
              <a:rPr lang="de-DE" sz="2300" dirty="0" err="1"/>
              <a:t>FamFG</a:t>
            </a:r>
            <a:br>
              <a:rPr lang="de-DE" sz="2300" dirty="0"/>
            </a:br>
            <a:br>
              <a:rPr lang="de-DE" sz="2300" dirty="0"/>
            </a:br>
            <a:r>
              <a:rPr lang="de-DE" sz="2300" dirty="0"/>
              <a:t>- Anordnung der Betreuung</a:t>
            </a:r>
            <a:br>
              <a:rPr lang="de-DE" sz="2300" dirty="0"/>
            </a:br>
            <a:r>
              <a:rPr lang="de-DE" sz="2300" dirty="0"/>
              <a:t>- Bestimmung der Aufgabenkreise</a:t>
            </a:r>
            <a:br>
              <a:rPr lang="de-DE" sz="2300" dirty="0"/>
            </a:br>
            <a:r>
              <a:rPr lang="de-DE" sz="2300" dirty="0"/>
              <a:t>- Bestimmung des Betreuers</a:t>
            </a:r>
            <a:br>
              <a:rPr lang="de-DE" sz="2300" dirty="0"/>
            </a:br>
            <a:br>
              <a:rPr lang="de-DE" sz="2300" dirty="0"/>
            </a:br>
            <a:r>
              <a:rPr lang="de-DE" sz="2300" dirty="0"/>
              <a:t>* Rechtsmittel / Rechtsbehelfe: 	- einfache Beschwerde </a:t>
            </a:r>
            <a:br>
              <a:rPr lang="de-DE" sz="2300" dirty="0"/>
            </a:br>
            <a:r>
              <a:rPr lang="de-DE" sz="2300" dirty="0"/>
              <a:t> 					- sofortige Beschwerde (LG)</a:t>
            </a:r>
            <a:br>
              <a:rPr lang="de-DE" sz="2300" dirty="0"/>
            </a:br>
            <a:endParaRPr lang="de-DE" sz="2300" dirty="0"/>
          </a:p>
          <a:p>
            <a:pPr marL="457200" indent="-457200">
              <a:buAutoNum type="arabicPeriod" startAt="4"/>
            </a:pPr>
            <a:endParaRPr lang="de-DE" dirty="0"/>
          </a:p>
          <a:p>
            <a:pPr marL="457200" indent="-457200">
              <a:buAutoNum type="arabicPeriod" startAt="4"/>
            </a:pPr>
            <a:endParaRPr lang="de-DE" dirty="0"/>
          </a:p>
        </p:txBody>
      </p:sp>
    </p:spTree>
    <p:extLst>
      <p:ext uri="{BB962C8B-B14F-4D97-AF65-F5344CB8AC3E}">
        <p14:creationId xmlns:p14="http://schemas.microsoft.com/office/powerpoint/2010/main" val="2127276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88571" y="2211977"/>
            <a:ext cx="97797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Antrag/Anregung</a:t>
            </a:r>
          </a:p>
        </p:txBody>
      </p:sp>
    </p:spTree>
    <p:extLst>
      <p:ext uri="{BB962C8B-B14F-4D97-AF65-F5344CB8AC3E}">
        <p14:creationId xmlns:p14="http://schemas.microsoft.com/office/powerpoint/2010/main" val="950247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48937" y="487680"/>
            <a:ext cx="10615749"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Antrag gem. § 23 </a:t>
            </a:r>
            <a:r>
              <a:rPr kumimoji="0" lang="de-DE" sz="40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FamFG</a:t>
            </a:r>
            <a:endPar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Nur Betroffener kann Antrag stellen !!! (</a:t>
            </a:r>
            <a:r>
              <a:rPr kumimoji="0" lang="de-DE" sz="28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§1814 Abs. 4 BGB </a:t>
            </a:r>
            <a:r>
              <a:rPr kumimoji="0" lang="de-DE" sz="2800" b="0" i="0" u="none" strike="noStrike" kern="1200" cap="none" spc="0" normalizeH="0" baseline="0" noProof="0" dirty="0" err="1">
                <a:ln>
                  <a:noFill/>
                </a:ln>
                <a:solidFill>
                  <a:srgbClr val="FF0000"/>
                </a:solidFill>
                <a:effectLst/>
                <a:uLnTx/>
                <a:uFillTx/>
                <a:latin typeface="Arial Narrow" panose="020B0606020202030204" pitchFamily="34" charset="0"/>
                <a:ea typeface="+mn-ea"/>
                <a:cs typeface="+mn-cs"/>
              </a:rPr>
              <a:t>nF</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Antrag ist an keine bestimmte Form gebunden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Antrag muss beschieden </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werden; Anregung nicht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71037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88274" y="748937"/>
            <a:ext cx="10249989"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Anregung gem. § 24 </a:t>
            </a:r>
            <a:r>
              <a:rPr kumimoji="0" lang="de-DE" sz="40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FamFG</a:t>
            </a:r>
            <a:endParaRPr kumimoji="0" lang="de-DE"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Grundsätzlich </a:t>
            </a:r>
            <a:r>
              <a:rPr kumimoji="0" lang="de-DE" sz="2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amtswegiges</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Verfahren (§ 26 </a:t>
            </a:r>
            <a:r>
              <a:rPr kumimoji="0" lang="de-DE" sz="2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Anregung zur Verfahrenseinleitung Jeder kann das Verfahren anregen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Bsp.: Angehörige, Krankenhäuser, Polizei, Behörden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Anregender nicht zwingend auch am Verfahren beteiligt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670504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7BB4E2D-0D03-480C-B682-B9320ABEFFA0}"/>
              </a:ext>
            </a:extLst>
          </p:cNvPr>
          <p:cNvSpPr>
            <a:spLocks noGrp="1"/>
          </p:cNvSpPr>
          <p:nvPr>
            <p:ph idx="1"/>
          </p:nvPr>
        </p:nvSpPr>
        <p:spPr>
          <a:xfrm>
            <a:off x="838200" y="431800"/>
            <a:ext cx="10515600" cy="5745163"/>
          </a:xfrm>
        </p:spPr>
        <p:txBody>
          <a:bodyPr/>
          <a:lstStyle/>
          <a:p>
            <a:pPr marL="0" indent="0" algn="ctr">
              <a:buNone/>
            </a:pPr>
            <a:br>
              <a:rPr lang="de-DE" dirty="0"/>
            </a:br>
            <a:br>
              <a:rPr lang="de-DE" dirty="0"/>
            </a:br>
            <a:r>
              <a:rPr lang="de-DE" sz="3200" b="1" u="sng" dirty="0">
                <a:solidFill>
                  <a:srgbClr val="C00000"/>
                </a:solidFill>
              </a:rPr>
              <a:t>Merke: </a:t>
            </a:r>
            <a:br>
              <a:rPr lang="de-DE" dirty="0"/>
            </a:br>
            <a:endParaRPr lang="de-DE" dirty="0"/>
          </a:p>
          <a:p>
            <a:pPr marL="0" indent="0" algn="ctr">
              <a:buNone/>
            </a:pPr>
            <a:r>
              <a:rPr lang="de-DE" dirty="0"/>
              <a:t>Die Voraussetzung für eine Betreuerbestellung ist immer ein </a:t>
            </a:r>
            <a:br>
              <a:rPr lang="de-DE" dirty="0"/>
            </a:br>
            <a:r>
              <a:rPr lang="de-DE" dirty="0"/>
              <a:t>Antrag oder eine Anregung (§ 1814 IV BGB).</a:t>
            </a:r>
            <a:br>
              <a:rPr lang="de-DE" dirty="0"/>
            </a:br>
            <a:br>
              <a:rPr lang="de-DE" dirty="0"/>
            </a:br>
            <a:r>
              <a:rPr lang="de-DE" dirty="0"/>
              <a:t>Der Antrag oder die Anregung ist immer notwendig zur Verfahrenseröffnung.</a:t>
            </a:r>
          </a:p>
        </p:txBody>
      </p:sp>
    </p:spTree>
    <p:extLst>
      <p:ext uri="{BB962C8B-B14F-4D97-AF65-F5344CB8AC3E}">
        <p14:creationId xmlns:p14="http://schemas.microsoft.com/office/powerpoint/2010/main" val="821913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9A6AB6-47B8-4D68-A415-953B43B8A9D0}"/>
              </a:ext>
            </a:extLst>
          </p:cNvPr>
          <p:cNvSpPr>
            <a:spLocks noGrp="1"/>
          </p:cNvSpPr>
          <p:nvPr>
            <p:ph type="title"/>
          </p:nvPr>
        </p:nvSpPr>
        <p:spPr/>
        <p:txBody>
          <a:bodyPr/>
          <a:lstStyle/>
          <a:p>
            <a:r>
              <a:rPr lang="de-DE" dirty="0"/>
              <a:t>3.1.3 Die </a:t>
            </a:r>
            <a:r>
              <a:rPr lang="de-DE" u="sng" dirty="0"/>
              <a:t>einstweilige Anordnung</a:t>
            </a:r>
            <a:r>
              <a:rPr lang="de-DE" dirty="0"/>
              <a:t> §§ 300, 49 ff </a:t>
            </a:r>
            <a:r>
              <a:rPr lang="de-DE" dirty="0" err="1"/>
              <a:t>FamFG</a:t>
            </a:r>
            <a:endParaRPr lang="de-DE" dirty="0"/>
          </a:p>
        </p:txBody>
      </p:sp>
      <p:sp>
        <p:nvSpPr>
          <p:cNvPr id="5" name="Inhaltsplatzhalter 4">
            <a:extLst>
              <a:ext uri="{FF2B5EF4-FFF2-40B4-BE49-F238E27FC236}">
                <a16:creationId xmlns:a16="http://schemas.microsoft.com/office/drawing/2014/main" id="{A046F2D3-95C3-4745-91FD-CA439A6AD5F1}"/>
              </a:ext>
            </a:extLst>
          </p:cNvPr>
          <p:cNvSpPr>
            <a:spLocks noGrp="1"/>
          </p:cNvSpPr>
          <p:nvPr>
            <p:ph idx="1"/>
          </p:nvPr>
        </p:nvSpPr>
        <p:spPr/>
        <p:txBody>
          <a:bodyPr/>
          <a:lstStyle/>
          <a:p>
            <a:r>
              <a:rPr lang="de-DE" dirty="0"/>
              <a:t>Ist ein </a:t>
            </a:r>
            <a:r>
              <a:rPr lang="de-DE" b="1" u="sng" dirty="0"/>
              <a:t>Eilverfahren</a:t>
            </a:r>
            <a:r>
              <a:rPr lang="de-DE" dirty="0"/>
              <a:t> als Besonderheit des Hauptverfahren – Eile ist geboten! Gefahr in Verzug</a:t>
            </a:r>
            <a:br>
              <a:rPr lang="de-DE" dirty="0"/>
            </a:br>
            <a:br>
              <a:rPr lang="de-DE" dirty="0"/>
            </a:br>
            <a:r>
              <a:rPr lang="de-DE" dirty="0"/>
              <a:t>- es können schnell vorläufige Maßnahmen, wie z.B. eine Betreuerbestellung oder</a:t>
            </a:r>
            <a:br>
              <a:rPr lang="de-DE" dirty="0"/>
            </a:br>
            <a:r>
              <a:rPr lang="de-DE" dirty="0"/>
              <a:t>  ein vorläufiger Einwilligungsvorbehalt angeordnet werden (§ 1825 BGB),</a:t>
            </a:r>
          </a:p>
          <a:p>
            <a:endParaRPr lang="de-DE" dirty="0"/>
          </a:p>
          <a:p>
            <a:r>
              <a:rPr lang="de-DE" dirty="0"/>
              <a:t>Diese Anordnung darf </a:t>
            </a:r>
            <a:r>
              <a:rPr lang="de-DE" b="1" dirty="0"/>
              <a:t>höchstens 6 Monate </a:t>
            </a:r>
            <a:r>
              <a:rPr lang="de-DE" dirty="0"/>
              <a:t>andauern und nur ausnahmsweise ist eine </a:t>
            </a:r>
            <a:r>
              <a:rPr lang="de-DE" b="1" dirty="0"/>
              <a:t>Verlängerung bis zu 1 Jahr möglich ( § 302 </a:t>
            </a:r>
            <a:r>
              <a:rPr lang="de-DE" b="1" dirty="0" err="1"/>
              <a:t>FamFG</a:t>
            </a:r>
            <a:r>
              <a:rPr lang="de-DE" b="1" dirty="0"/>
              <a:t> ),</a:t>
            </a:r>
            <a:br>
              <a:rPr lang="de-DE" b="1" dirty="0"/>
            </a:br>
            <a:br>
              <a:rPr lang="de-DE" b="1" dirty="0"/>
            </a:br>
            <a:r>
              <a:rPr lang="de-DE" b="1" i="1" dirty="0">
                <a:solidFill>
                  <a:srgbClr val="C00000"/>
                </a:solidFill>
                <a:latin typeface="Bradley Hand ITC" panose="03070402050302030203" pitchFamily="66" charset="0"/>
              </a:rPr>
              <a:t>Bsp. Für </a:t>
            </a:r>
            <a:r>
              <a:rPr lang="de-DE" b="1" i="1" dirty="0" err="1">
                <a:solidFill>
                  <a:srgbClr val="C00000"/>
                </a:solidFill>
                <a:latin typeface="Bradley Hand ITC" panose="03070402050302030203" pitchFamily="66" charset="0"/>
              </a:rPr>
              <a:t>einstw</a:t>
            </a:r>
            <a:r>
              <a:rPr lang="de-DE" b="1" i="1" dirty="0">
                <a:solidFill>
                  <a:srgbClr val="C00000"/>
                </a:solidFill>
                <a:latin typeface="Bradley Hand ITC" panose="03070402050302030203" pitchFamily="66" charset="0"/>
              </a:rPr>
              <a:t>. AO, §§ 300-302 </a:t>
            </a:r>
            <a:r>
              <a:rPr lang="de-DE" b="1" i="1" dirty="0" err="1">
                <a:solidFill>
                  <a:srgbClr val="C00000"/>
                </a:solidFill>
                <a:latin typeface="Bradley Hand ITC" panose="03070402050302030203" pitchFamily="66" charset="0"/>
              </a:rPr>
              <a:t>FamFG</a:t>
            </a:r>
            <a:endParaRPr lang="de-DE" b="1"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29590855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A5EB3C-78A0-42EB-9B33-7A3558983904}"/>
              </a:ext>
            </a:extLst>
          </p:cNvPr>
          <p:cNvSpPr>
            <a:spLocks noGrp="1"/>
          </p:cNvSpPr>
          <p:nvPr>
            <p:ph idx="1"/>
          </p:nvPr>
        </p:nvSpPr>
        <p:spPr>
          <a:xfrm>
            <a:off x="838200" y="463826"/>
            <a:ext cx="10515600" cy="5713137"/>
          </a:xfrm>
        </p:spPr>
        <p:txBody>
          <a:bodyPr>
            <a:normAutofit fontScale="92500" lnSpcReduction="20000"/>
          </a:bodyPr>
          <a:lstStyle/>
          <a:p>
            <a:pPr marL="0" indent="0">
              <a:buNone/>
            </a:pPr>
            <a:r>
              <a:rPr lang="de-DE" b="1" u="sng" dirty="0"/>
              <a:t>Das Betreuungsverfahren kann also bei Vorliegen dringender Gründe im sogenannten Eilverfahren durchgeführt werden.</a:t>
            </a:r>
            <a:br>
              <a:rPr lang="de-DE" dirty="0"/>
            </a:br>
            <a:br>
              <a:rPr lang="de-DE" dirty="0"/>
            </a:br>
            <a:r>
              <a:rPr lang="de-DE" dirty="0"/>
              <a:t>Es ist hier möglich, einen vorläufigen Betreuer zu bestellen </a:t>
            </a:r>
            <a:r>
              <a:rPr lang="de-DE" b="1" dirty="0"/>
              <a:t>ohne</a:t>
            </a:r>
            <a:r>
              <a:rPr lang="de-DE" dirty="0"/>
              <a:t> zuvor ein ärztliches Gutachten oder den Bericht der Betreuungsbehörde einzuholen, wenn die Voraussetzungen des § 300 </a:t>
            </a:r>
            <a:r>
              <a:rPr lang="de-DE" dirty="0" err="1"/>
              <a:t>FamFG</a:t>
            </a:r>
            <a:r>
              <a:rPr lang="de-DE" dirty="0"/>
              <a:t> vorliegen.</a:t>
            </a:r>
            <a:br>
              <a:rPr lang="de-DE" dirty="0"/>
            </a:br>
            <a:br>
              <a:rPr lang="de-DE" dirty="0"/>
            </a:br>
            <a:r>
              <a:rPr lang="de-DE" dirty="0"/>
              <a:t>- es liegen dringende Gründe für die Annahme vor, dass die Betreuungs-</a:t>
            </a:r>
            <a:br>
              <a:rPr lang="de-DE" dirty="0"/>
            </a:br>
            <a:r>
              <a:rPr lang="de-DE" dirty="0"/>
              <a:t>  </a:t>
            </a:r>
            <a:r>
              <a:rPr lang="de-DE" dirty="0" err="1"/>
              <a:t>voraussetzungen</a:t>
            </a:r>
            <a:r>
              <a:rPr lang="de-DE" dirty="0"/>
              <a:t> gegeben sind und ein sofortiges Tätigwerden ist </a:t>
            </a:r>
            <a:br>
              <a:rPr lang="de-DE" dirty="0"/>
            </a:br>
            <a:r>
              <a:rPr lang="de-DE" dirty="0"/>
              <a:t>  erforderlich,</a:t>
            </a:r>
            <a:br>
              <a:rPr lang="de-DE" dirty="0"/>
            </a:br>
            <a:br>
              <a:rPr lang="de-DE" dirty="0"/>
            </a:br>
            <a:r>
              <a:rPr lang="de-DE" dirty="0"/>
              <a:t>- ein ärztliche Zeugnis über den Zustand des Betroffenen liegt vor,</a:t>
            </a:r>
            <a:br>
              <a:rPr lang="de-DE" dirty="0"/>
            </a:br>
            <a:br>
              <a:rPr lang="de-DE" dirty="0"/>
            </a:br>
            <a:r>
              <a:rPr lang="de-DE" dirty="0"/>
              <a:t>- ein Verfahrenspfleger ist bestellt und wurde angehört (im Fall des § 276 </a:t>
            </a:r>
            <a:r>
              <a:rPr lang="de-DE" dirty="0" err="1"/>
              <a:t>FamFG</a:t>
            </a:r>
            <a:r>
              <a:rPr lang="de-DE" dirty="0"/>
              <a:t>),</a:t>
            </a:r>
            <a:br>
              <a:rPr lang="de-DE" dirty="0"/>
            </a:br>
            <a:br>
              <a:rPr lang="de-DE" dirty="0"/>
            </a:br>
            <a:r>
              <a:rPr lang="de-DE" dirty="0"/>
              <a:t>- der Betroffene pers. angehört wurde.</a:t>
            </a:r>
            <a:br>
              <a:rPr lang="de-DE" dirty="0"/>
            </a:br>
            <a:br>
              <a:rPr lang="de-DE" dirty="0"/>
            </a:br>
            <a:r>
              <a:rPr lang="de-DE" dirty="0"/>
              <a:t>Zusätzlich kann gem. § 301 </a:t>
            </a:r>
            <a:r>
              <a:rPr lang="de-DE" dirty="0" err="1"/>
              <a:t>FamFG</a:t>
            </a:r>
            <a:r>
              <a:rPr lang="de-DE" dirty="0"/>
              <a:t> ein vorläufiger Betreuer bestellt werden, wenn der Betroffene oder der Verfahrenspfleger noch nicht angehört wurden, wenn eine besondere</a:t>
            </a:r>
            <a:br>
              <a:rPr lang="de-DE" dirty="0"/>
            </a:br>
            <a:r>
              <a:rPr lang="de-DE" dirty="0"/>
              <a:t>Eiligkeit (gesteigerte Dringlichkeit) vorliegt. Dies ist dann jedoch sofort nachzuholen.</a:t>
            </a:r>
          </a:p>
          <a:p>
            <a:pPr marL="0" indent="0">
              <a:buNone/>
            </a:pPr>
            <a:br>
              <a:rPr lang="de-DE" dirty="0"/>
            </a:br>
            <a:endParaRPr lang="de-DE" dirty="0"/>
          </a:p>
        </p:txBody>
      </p:sp>
    </p:spTree>
    <p:extLst>
      <p:ext uri="{BB962C8B-B14F-4D97-AF65-F5344CB8AC3E}">
        <p14:creationId xmlns:p14="http://schemas.microsoft.com/office/powerpoint/2010/main" val="3081704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11E541E-854A-4258-9495-F62D0734AA8B}"/>
              </a:ext>
            </a:extLst>
          </p:cNvPr>
          <p:cNvSpPr>
            <a:spLocks noGrp="1"/>
          </p:cNvSpPr>
          <p:nvPr>
            <p:ph idx="1"/>
          </p:nvPr>
        </p:nvSpPr>
        <p:spPr>
          <a:xfrm>
            <a:off x="679174" y="304800"/>
            <a:ext cx="10515600" cy="5805902"/>
          </a:xfrm>
        </p:spPr>
        <p:txBody>
          <a:bodyPr>
            <a:normAutofit/>
          </a:bodyPr>
          <a:lstStyle/>
          <a:p>
            <a:pPr marL="0" indent="0">
              <a:buNone/>
            </a:pPr>
            <a:r>
              <a:rPr lang="de-DE" b="1" u="sng" dirty="0"/>
              <a:t>Ablauf Eilverfahren</a:t>
            </a:r>
            <a:br>
              <a:rPr lang="de-DE" u="sng" dirty="0"/>
            </a:br>
            <a:br>
              <a:rPr lang="de-DE" u="sng" dirty="0"/>
            </a:br>
            <a:r>
              <a:rPr lang="de-DE" dirty="0"/>
              <a:t>		Ärztliche Gutachten</a:t>
            </a:r>
            <a:br>
              <a:rPr lang="de-DE" dirty="0"/>
            </a:br>
            <a:br>
              <a:rPr lang="de-DE" dirty="0"/>
            </a:br>
            <a:br>
              <a:rPr lang="de-DE" dirty="0"/>
            </a:br>
            <a:br>
              <a:rPr lang="de-DE" dirty="0"/>
            </a:br>
            <a:br>
              <a:rPr lang="de-DE" dirty="0"/>
            </a:br>
            <a:r>
              <a:rPr lang="de-DE" dirty="0"/>
              <a:t>		Anhörung des Betroffenen /			besondere Eile</a:t>
            </a:r>
            <a:br>
              <a:rPr lang="de-DE" dirty="0"/>
            </a:br>
            <a:r>
              <a:rPr lang="de-DE" dirty="0"/>
              <a:t>		    Verfahrenspflegers				Gefahr in Verzug</a:t>
            </a:r>
            <a:br>
              <a:rPr lang="de-DE" dirty="0"/>
            </a:br>
            <a:br>
              <a:rPr lang="de-DE" dirty="0"/>
            </a:br>
            <a:br>
              <a:rPr lang="de-DE" dirty="0"/>
            </a:br>
            <a:br>
              <a:rPr lang="de-DE" dirty="0"/>
            </a:br>
            <a:r>
              <a:rPr lang="de-DE" dirty="0"/>
              <a:t>		Einstweilige Anordnung</a:t>
            </a:r>
            <a:br>
              <a:rPr lang="de-DE" dirty="0"/>
            </a:br>
            <a:br>
              <a:rPr lang="de-DE" dirty="0"/>
            </a:br>
            <a:br>
              <a:rPr lang="de-DE" dirty="0"/>
            </a:br>
            <a:endParaRPr lang="de-DE" u="sng" dirty="0"/>
          </a:p>
        </p:txBody>
      </p:sp>
      <p:cxnSp>
        <p:nvCxnSpPr>
          <p:cNvPr id="5" name="Gerade Verbindung mit Pfeil 4">
            <a:extLst>
              <a:ext uri="{FF2B5EF4-FFF2-40B4-BE49-F238E27FC236}">
                <a16:creationId xmlns:a16="http://schemas.microsoft.com/office/drawing/2014/main" id="{2147E6AB-6C54-4621-8287-8A454D7E28C1}"/>
              </a:ext>
            </a:extLst>
          </p:cNvPr>
          <p:cNvCxnSpPr/>
          <p:nvPr/>
        </p:nvCxnSpPr>
        <p:spPr>
          <a:xfrm>
            <a:off x="3763617" y="1391478"/>
            <a:ext cx="0" cy="1258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Gerade Verbindung mit Pfeil 6">
            <a:extLst>
              <a:ext uri="{FF2B5EF4-FFF2-40B4-BE49-F238E27FC236}">
                <a16:creationId xmlns:a16="http://schemas.microsoft.com/office/drawing/2014/main" id="{24C6E986-B12D-4AA1-8191-8915B558F5DA}"/>
              </a:ext>
            </a:extLst>
          </p:cNvPr>
          <p:cNvCxnSpPr>
            <a:cxnSpLocks/>
          </p:cNvCxnSpPr>
          <p:nvPr/>
        </p:nvCxnSpPr>
        <p:spPr>
          <a:xfrm>
            <a:off x="3763617" y="3429000"/>
            <a:ext cx="0" cy="911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895B9ECA-C83B-4E9F-B49E-A4F706BD4D65}"/>
              </a:ext>
            </a:extLst>
          </p:cNvPr>
          <p:cNvCxnSpPr>
            <a:cxnSpLocks/>
          </p:cNvCxnSpPr>
          <p:nvPr/>
        </p:nvCxnSpPr>
        <p:spPr>
          <a:xfrm>
            <a:off x="5552661" y="1252330"/>
            <a:ext cx="3843130" cy="0"/>
          </a:xfrm>
          <a:prstGeom prst="line">
            <a:avLst/>
          </a:prstGeom>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16DA0D0D-3653-47D2-9BFD-7964B03D1238}"/>
              </a:ext>
            </a:extLst>
          </p:cNvPr>
          <p:cNvCxnSpPr>
            <a:cxnSpLocks/>
          </p:cNvCxnSpPr>
          <p:nvPr/>
        </p:nvCxnSpPr>
        <p:spPr>
          <a:xfrm>
            <a:off x="9409043" y="1252330"/>
            <a:ext cx="0" cy="1398105"/>
          </a:xfrm>
          <a:prstGeom prst="line">
            <a:avLst/>
          </a:prstGeom>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DEDC44DB-7403-4DCD-995E-40376C05F486}"/>
              </a:ext>
            </a:extLst>
          </p:cNvPr>
          <p:cNvCxnSpPr>
            <a:cxnSpLocks/>
          </p:cNvCxnSpPr>
          <p:nvPr/>
        </p:nvCxnSpPr>
        <p:spPr>
          <a:xfrm>
            <a:off x="9395791" y="3429000"/>
            <a:ext cx="0" cy="1089991"/>
          </a:xfrm>
          <a:prstGeom prst="line">
            <a:avLst/>
          </a:prstGeom>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30377912-B999-4341-A4E9-D0078568CC0C}"/>
              </a:ext>
            </a:extLst>
          </p:cNvPr>
          <p:cNvCxnSpPr>
            <a:cxnSpLocks/>
          </p:cNvCxnSpPr>
          <p:nvPr/>
        </p:nvCxnSpPr>
        <p:spPr>
          <a:xfrm flipH="1">
            <a:off x="5791201" y="4518991"/>
            <a:ext cx="36045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868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654" y="580293"/>
            <a:ext cx="10515600" cy="1063869"/>
          </a:xfrm>
        </p:spPr>
        <p:txBody>
          <a:bodyPr/>
          <a:lstStyle/>
          <a:p>
            <a:r>
              <a:rPr lang="de-DE" b="1" dirty="0"/>
              <a:t>Änderung des Betreuungsrechts</a:t>
            </a:r>
          </a:p>
        </p:txBody>
      </p:sp>
      <p:sp>
        <p:nvSpPr>
          <p:cNvPr id="3" name="Inhaltsplatzhalter 2"/>
          <p:cNvSpPr>
            <a:spLocks noGrp="1"/>
          </p:cNvSpPr>
          <p:nvPr>
            <p:ph idx="1"/>
          </p:nvPr>
        </p:nvSpPr>
        <p:spPr>
          <a:xfrm>
            <a:off x="776654" y="1802423"/>
            <a:ext cx="10515600" cy="5679830"/>
          </a:xfrm>
        </p:spPr>
        <p:txBody>
          <a:bodyPr>
            <a:noAutofit/>
          </a:bodyPr>
          <a:lstStyle/>
          <a:p>
            <a:pPr marL="0" indent="0">
              <a:buNone/>
            </a:pPr>
            <a:r>
              <a:rPr lang="de-DE" sz="2000" dirty="0"/>
              <a:t>ab dem 1. Januar 2023 gilt ein neues </a:t>
            </a:r>
            <a:r>
              <a:rPr lang="de-DE" sz="2000" i="1" u="sng" dirty="0">
                <a:hlinkClick r:id="rId3" tooltip="Begriff &quot;Betreuungsrecht&quot; im Wörterbuch nachschlagen"/>
              </a:rPr>
              <a:t>Betreuungsrecht</a:t>
            </a:r>
            <a:r>
              <a:rPr lang="de-DE" sz="2000" dirty="0"/>
              <a:t>. </a:t>
            </a:r>
            <a:br>
              <a:rPr lang="de-DE" sz="2000" dirty="0"/>
            </a:br>
            <a:br>
              <a:rPr lang="de-DE" sz="2000" dirty="0"/>
            </a:br>
            <a:r>
              <a:rPr lang="de-DE" sz="2000" dirty="0"/>
              <a:t>Der bislang gültige Gesetzestext wurde überarbeitet.</a:t>
            </a:r>
            <a:br>
              <a:rPr lang="de-DE" sz="2000" dirty="0"/>
            </a:br>
            <a:r>
              <a:rPr lang="de-DE" sz="2000" dirty="0"/>
              <a:t>Dadurch sollen betreute Menschen </a:t>
            </a:r>
            <a:r>
              <a:rPr lang="de-DE" sz="2000" b="1" dirty="0"/>
              <a:t>mehr Selbstständigkeit und mehr Möglichkeiten zur Mitbestimmung bekommen. </a:t>
            </a:r>
            <a:br>
              <a:rPr lang="de-DE" sz="2000" b="1" dirty="0"/>
            </a:br>
            <a:endParaRPr lang="de-DE" sz="2000" b="1" dirty="0"/>
          </a:p>
        </p:txBody>
      </p:sp>
    </p:spTree>
    <p:extLst>
      <p:ext uri="{BB962C8B-B14F-4D97-AF65-F5344CB8AC3E}">
        <p14:creationId xmlns:p14="http://schemas.microsoft.com/office/powerpoint/2010/main" val="20958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68190-AB22-4F17-8920-C93DAE796D1D}"/>
              </a:ext>
            </a:extLst>
          </p:cNvPr>
          <p:cNvSpPr>
            <a:spLocks noGrp="1"/>
          </p:cNvSpPr>
          <p:nvPr>
            <p:ph idx="1"/>
          </p:nvPr>
        </p:nvSpPr>
        <p:spPr>
          <a:xfrm>
            <a:off x="838200" y="477078"/>
            <a:ext cx="10515600" cy="5699885"/>
          </a:xfrm>
        </p:spPr>
        <p:txBody>
          <a:bodyPr/>
          <a:lstStyle/>
          <a:p>
            <a:pPr marL="0" indent="0">
              <a:buNone/>
            </a:pPr>
            <a:br>
              <a:rPr lang="de-DE" dirty="0"/>
            </a:br>
            <a:r>
              <a:rPr lang="de-DE" dirty="0"/>
              <a:t>Auch der Beschluss über die einstweilige Anordnung wird grundsätzlich mit Bekanntgabe an den Betreuer wirksam. </a:t>
            </a:r>
            <a:br>
              <a:rPr lang="de-DE" dirty="0"/>
            </a:br>
            <a:br>
              <a:rPr lang="de-DE" dirty="0"/>
            </a:br>
            <a:r>
              <a:rPr lang="de-DE" dirty="0"/>
              <a:t>Allerdings kann der Richter hier die sofortige Wirksamkeit nach § 287 Abs. 2 </a:t>
            </a:r>
            <a:r>
              <a:rPr lang="de-DE" dirty="0" err="1"/>
              <a:t>FamFG</a:t>
            </a:r>
            <a:r>
              <a:rPr lang="de-DE" dirty="0"/>
              <a:t> anordnen.</a:t>
            </a:r>
            <a:br>
              <a:rPr lang="de-DE" dirty="0"/>
            </a:br>
            <a:r>
              <a:rPr lang="de-DE" dirty="0"/>
              <a:t>Dann wird der Beschluss mit Bekanntgabe an der Betreuer oder mit Übergabe an die Geschäftsstelle wirksam.</a:t>
            </a:r>
            <a:br>
              <a:rPr lang="de-DE" dirty="0"/>
            </a:br>
            <a:br>
              <a:rPr lang="de-DE" dirty="0"/>
            </a:br>
            <a:r>
              <a:rPr lang="de-DE" dirty="0"/>
              <a:t>Regelmäßig wird die Übergabe an die Geschäftsstelle der frühere Zeitpunkt sein. Dieser ist dann auf dem Beschluss zu vermerken.</a:t>
            </a:r>
          </a:p>
        </p:txBody>
      </p:sp>
    </p:spTree>
    <p:extLst>
      <p:ext uri="{BB962C8B-B14F-4D97-AF65-F5344CB8AC3E}">
        <p14:creationId xmlns:p14="http://schemas.microsoft.com/office/powerpoint/2010/main" val="49981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t>Also wenn es mal eilig wird…..</a:t>
            </a:r>
            <a:br>
              <a:rPr kumimoji="0" lang="de-DE" sz="4400" b="0" i="0" u="none" strike="noStrike" kern="1200" cap="none" spc="0" normalizeH="0" baseline="0" noProof="0" dirty="0">
                <a:ln>
                  <a:noFill/>
                </a:ln>
                <a:solidFill>
                  <a:sysClr val="windowText" lastClr="000000"/>
                </a:solidFill>
                <a:effectLst/>
                <a:uLnTx/>
                <a:uFillTx/>
                <a:latin typeface=" Arial Narrow"/>
                <a:ea typeface="+mj-ea"/>
                <a:cs typeface="+mj-cs"/>
              </a:rPr>
            </a:br>
            <a:r>
              <a:rPr kumimoji="0" lang="de-DE" sz="44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t> </a:t>
            </a:r>
            <a:br>
              <a:rPr kumimoji="0" lang="de-DE" sz="44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br>
            <a:r>
              <a:rPr kumimoji="0" lang="de-DE" sz="4400" b="0" i="1" u="none" strike="noStrike" kern="1200" cap="none" spc="0" normalizeH="0" baseline="0" noProof="0" dirty="0">
                <a:ln>
                  <a:noFill/>
                </a:ln>
                <a:solidFill>
                  <a:sysClr val="windowText" lastClr="000000"/>
                </a:solidFill>
                <a:effectLst/>
                <a:uLnTx/>
                <a:uFillTx/>
                <a:latin typeface="Calibri" panose="020F0502020204030204"/>
                <a:ea typeface="+mj-ea"/>
                <a:cs typeface="+mj-cs"/>
              </a:rPr>
              <a:t>Kommt es zum </a:t>
            </a:r>
            <a:r>
              <a:rPr kumimoji="0" lang="de-DE" sz="4400" b="1" i="1" u="none" strike="noStrike" kern="1200" cap="none" spc="0" normalizeH="0" baseline="0" noProof="0" dirty="0">
                <a:ln>
                  <a:noFill/>
                </a:ln>
                <a:solidFill>
                  <a:sysClr val="windowText" lastClr="000000"/>
                </a:solidFill>
                <a:effectLst/>
                <a:uLnTx/>
                <a:uFillTx/>
                <a:latin typeface="Calibri" panose="020F0502020204030204"/>
                <a:ea typeface="+mj-ea"/>
                <a:cs typeface="+mj-cs"/>
              </a:rPr>
              <a:t>Eilverfahren</a:t>
            </a:r>
            <a:r>
              <a:rPr kumimoji="0" lang="de-DE" sz="4400" b="0" i="1" u="none" strike="noStrike" kern="1200" cap="none" spc="0" normalizeH="0" baseline="0" noProof="0" dirty="0">
                <a:ln>
                  <a:noFill/>
                </a:ln>
                <a:solidFill>
                  <a:sysClr val="windowText" lastClr="000000"/>
                </a:solidFill>
                <a:effectLst/>
                <a:uLnTx/>
                <a:uFillTx/>
                <a:latin typeface="Calibri" panose="020F0502020204030204"/>
                <a:ea typeface="+mj-ea"/>
                <a:cs typeface="+mj-cs"/>
              </a:rPr>
              <a:t> in Betreuungssachen.</a:t>
            </a:r>
          </a:p>
        </p:txBody>
      </p:sp>
      <p:sp>
        <p:nvSpPr>
          <p:cNvPr id="3" name="Inhaltsplatzhalter 2"/>
          <p:cNvSpPr txBox="1">
            <a:spLocks/>
          </p:cNvSpPr>
          <p:nvPr/>
        </p:nvSpPr>
        <p:spPr>
          <a:xfrm>
            <a:off x="690716" y="211782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Unterscheidung nach § 300 und § 301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 im Hinblick auf die Dringlichkeit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Voraussetzungen für den Erlass regelt § 300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Tritt spätestens nach 6 Monaten außer Kraft/  Verlängerung möglich auf maximal 1 Jahr (§302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Beschwerde innerhalb von 2 Wochen möglich (§ 63 Abs. 2 S. 1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210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95222-70D4-4760-8A75-8B99906A71BB}"/>
              </a:ext>
            </a:extLst>
          </p:cNvPr>
          <p:cNvSpPr>
            <a:spLocks noGrp="1"/>
          </p:cNvSpPr>
          <p:nvPr>
            <p:ph type="title"/>
          </p:nvPr>
        </p:nvSpPr>
        <p:spPr/>
        <p:txBody>
          <a:bodyPr/>
          <a:lstStyle/>
          <a:p>
            <a:r>
              <a:rPr lang="de-DE" dirty="0"/>
              <a:t>3.1.4 Was begründet die Einholung eines ärztl. Gutachtens?</a:t>
            </a:r>
          </a:p>
        </p:txBody>
      </p:sp>
      <p:sp>
        <p:nvSpPr>
          <p:cNvPr id="3" name="Inhaltsplatzhalter 2">
            <a:extLst>
              <a:ext uri="{FF2B5EF4-FFF2-40B4-BE49-F238E27FC236}">
                <a16:creationId xmlns:a16="http://schemas.microsoft.com/office/drawing/2014/main" id="{AB770505-625B-4067-BF71-47D18CB798D0}"/>
              </a:ext>
            </a:extLst>
          </p:cNvPr>
          <p:cNvSpPr>
            <a:spLocks noGrp="1"/>
          </p:cNvSpPr>
          <p:nvPr>
            <p:ph idx="1"/>
          </p:nvPr>
        </p:nvSpPr>
        <p:spPr/>
        <p:txBody>
          <a:bodyPr>
            <a:normAutofit lnSpcReduction="10000"/>
          </a:bodyPr>
          <a:lstStyle/>
          <a:p>
            <a:r>
              <a:rPr lang="de-DE" u="sng" dirty="0"/>
              <a:t>§ 280 I,III </a:t>
            </a:r>
            <a:r>
              <a:rPr lang="de-DE" u="sng" dirty="0" err="1"/>
              <a:t>FamFG</a:t>
            </a:r>
            <a:br>
              <a:rPr lang="de-DE" dirty="0"/>
            </a:br>
            <a:br>
              <a:rPr lang="de-DE" dirty="0"/>
            </a:br>
            <a:r>
              <a:rPr lang="de-DE" b="0" i="0" dirty="0">
                <a:solidFill>
                  <a:srgbClr val="333333"/>
                </a:solidFill>
                <a:effectLst/>
              </a:rPr>
              <a:t>1 Vor der Bestellung eines Betreuers oder der Anordnung eines Einwilligungsvorbehalts hat eine förmliche Beweisaufnahme durch Einholung eines Gutachtens über die Notwendigkeit der Maßnahme stattzufinden. </a:t>
            </a:r>
            <a:br>
              <a:rPr lang="de-DE" b="0" i="0" dirty="0">
                <a:solidFill>
                  <a:srgbClr val="333333"/>
                </a:solidFill>
                <a:effectLst/>
              </a:rPr>
            </a:br>
            <a:r>
              <a:rPr lang="de-DE" b="0" i="0" dirty="0">
                <a:solidFill>
                  <a:srgbClr val="333333"/>
                </a:solidFill>
                <a:effectLst/>
              </a:rPr>
              <a:t>2 Der Sachverständige soll Arzt für Psychiatrie oder Arzt mit Erfahrung auf dem Gebiet der Psychiatrie sein</a:t>
            </a:r>
            <a:br>
              <a:rPr lang="de-DE" b="0" i="0" dirty="0">
                <a:solidFill>
                  <a:srgbClr val="333333"/>
                </a:solidFill>
                <a:effectLst/>
              </a:rPr>
            </a:br>
            <a:br>
              <a:rPr lang="de-DE" b="0" i="0" dirty="0">
                <a:solidFill>
                  <a:srgbClr val="333333"/>
                </a:solidFill>
                <a:effectLst/>
              </a:rPr>
            </a:br>
            <a:r>
              <a:rPr lang="de-DE" b="0" i="0" u="sng" dirty="0">
                <a:solidFill>
                  <a:srgbClr val="333333"/>
                </a:solidFill>
                <a:effectLst/>
              </a:rPr>
              <a:t>Das Gutachten hat sich auf folgende Bereiche zu erstrecken:</a:t>
            </a:r>
            <a:br>
              <a:rPr lang="de-DE" b="0" i="0" dirty="0">
                <a:solidFill>
                  <a:srgbClr val="333333"/>
                </a:solidFill>
                <a:effectLst/>
              </a:rPr>
            </a:br>
            <a:r>
              <a:rPr lang="de-DE" b="0" i="0" dirty="0">
                <a:solidFill>
                  <a:srgbClr val="333333"/>
                </a:solidFill>
                <a:effectLst/>
              </a:rPr>
              <a:t>* Krankheits- o. Behinderungsbild und dessen Entwicklung,</a:t>
            </a:r>
            <a:br>
              <a:rPr lang="de-DE" b="0" i="0" dirty="0">
                <a:solidFill>
                  <a:srgbClr val="333333"/>
                </a:solidFill>
                <a:effectLst/>
              </a:rPr>
            </a:br>
            <a:r>
              <a:rPr lang="de-DE" b="0" i="0" dirty="0">
                <a:solidFill>
                  <a:srgbClr val="333333"/>
                </a:solidFill>
                <a:effectLst/>
              </a:rPr>
              <a:t>* durchgeführte Untersuchungen und zugrundeliegende Forschungserkenntnisse,</a:t>
            </a:r>
            <a:br>
              <a:rPr lang="de-DE" b="0" i="0" dirty="0">
                <a:solidFill>
                  <a:srgbClr val="333333"/>
                </a:solidFill>
                <a:effectLst/>
              </a:rPr>
            </a:br>
            <a:r>
              <a:rPr lang="de-DE" b="0" i="0" dirty="0">
                <a:solidFill>
                  <a:srgbClr val="333333"/>
                </a:solidFill>
                <a:effectLst/>
              </a:rPr>
              <a:t>* körperlicher und psych. Zustand des Betroffenen,</a:t>
            </a:r>
            <a:br>
              <a:rPr lang="de-DE" b="0" i="0" dirty="0">
                <a:solidFill>
                  <a:srgbClr val="333333"/>
                </a:solidFill>
                <a:effectLst/>
              </a:rPr>
            </a:br>
            <a:r>
              <a:rPr lang="de-DE" b="0" i="0" dirty="0">
                <a:solidFill>
                  <a:srgbClr val="333333"/>
                </a:solidFill>
                <a:effectLst/>
              </a:rPr>
              <a:t>* Umfang der Aufgabenkreise,</a:t>
            </a:r>
            <a:br>
              <a:rPr lang="de-DE" b="0" i="0" dirty="0">
                <a:solidFill>
                  <a:srgbClr val="333333"/>
                </a:solidFill>
                <a:effectLst/>
              </a:rPr>
            </a:br>
            <a:r>
              <a:rPr lang="de-DE" b="0" i="0" dirty="0">
                <a:solidFill>
                  <a:srgbClr val="333333"/>
                </a:solidFill>
                <a:effectLst/>
              </a:rPr>
              <a:t>* voraussichtliche Dauer der Maßnahme (z.B. Betreuerbestellung)</a:t>
            </a:r>
            <a:endParaRPr lang="de-DE"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32174028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1466854-DF1C-4A1E-A4C4-373179D9BABA}"/>
              </a:ext>
            </a:extLst>
          </p:cNvPr>
          <p:cNvSpPr>
            <a:spLocks noGrp="1"/>
          </p:cNvSpPr>
          <p:nvPr>
            <p:ph idx="1"/>
          </p:nvPr>
        </p:nvSpPr>
        <p:spPr>
          <a:xfrm>
            <a:off x="838200" y="172278"/>
            <a:ext cx="10515600" cy="6685721"/>
          </a:xfrm>
        </p:spPr>
        <p:txBody>
          <a:bodyPr>
            <a:normAutofit fontScale="92500" lnSpcReduction="20000"/>
          </a:bodyPr>
          <a:lstStyle/>
          <a:p>
            <a:pPr marL="0" indent="0">
              <a:buNone/>
            </a:pPr>
            <a:r>
              <a:rPr lang="de-DE" sz="2600" dirty="0"/>
              <a:t>Die Beauftragung des Gutachters geschieht regelmäßig durch Beschluss.</a:t>
            </a:r>
            <a:br>
              <a:rPr lang="de-DE" sz="2600" dirty="0"/>
            </a:br>
            <a:r>
              <a:rPr lang="de-DE" sz="2600" dirty="0"/>
              <a:t>Allerdings ist dies nicht vorgeschrieben, die Beauftragung könnte auch schriftlich oder mündlich erfolgen.</a:t>
            </a:r>
            <a:br>
              <a:rPr lang="de-DE" sz="2600" dirty="0"/>
            </a:br>
            <a:r>
              <a:rPr lang="de-DE" sz="2600" dirty="0"/>
              <a:t>Sie erfolgt jedoch in der Praxis regelmäßig durch Beschluss, da es aufgrund des Entschädigungsanspruchs des Gutachtes zweckmäßig ist.</a:t>
            </a:r>
            <a:br>
              <a:rPr lang="de-DE" sz="2600" dirty="0"/>
            </a:br>
            <a:br>
              <a:rPr lang="de-DE" sz="2600" dirty="0"/>
            </a:br>
            <a:r>
              <a:rPr lang="de-DE" sz="2600" dirty="0"/>
              <a:t>Vor der Anhörung des Betroffenen durch den Gutachter ist der der Betroffene über den Zweck des Gutachtens und die Person des Gutachters in Kenntnis zu setzen.</a:t>
            </a:r>
            <a:br>
              <a:rPr lang="de-DE" sz="2600" dirty="0"/>
            </a:br>
            <a:br>
              <a:rPr lang="de-DE" sz="2600" dirty="0"/>
            </a:br>
            <a:r>
              <a:rPr lang="de-DE" sz="2600" dirty="0"/>
              <a:t>Der Gutachter ist nach dem JVEG zu entschädigen.</a:t>
            </a:r>
            <a:br>
              <a:rPr lang="de-DE" sz="2600" dirty="0"/>
            </a:br>
            <a:r>
              <a:rPr lang="de-DE" sz="2600" dirty="0"/>
              <a:t>(Honorargruppe M2 mit einem Stundesatz von 90,00 EUR, § 9 Abs. 1 JVEG)</a:t>
            </a:r>
            <a:br>
              <a:rPr lang="de-DE" sz="2600" dirty="0"/>
            </a:br>
            <a:br>
              <a:rPr lang="de-DE" sz="2600" dirty="0"/>
            </a:br>
            <a:r>
              <a:rPr lang="de-DE" sz="2600" dirty="0"/>
              <a:t>Von der Einholung eines ärztl. Fachgutachtens kann unter Umständen abgesehen werden, wenn der Betroffene selbst einen Antrag auf Betreuung stellt, wenn es um die Verlängerung der Betreuung geht und die gesundheitlichen Umstände sich krankheitsbedingt nicht mehr verändern werden oder lediglich ein Kontrollbetreuer bestellt werden soll.</a:t>
            </a:r>
            <a:br>
              <a:rPr lang="de-DE" sz="2600" dirty="0"/>
            </a:br>
            <a:r>
              <a:rPr lang="de-DE" sz="2600" dirty="0"/>
              <a:t>Dann reicht ein ärztl. Attest aus, § 281 Fam FG.</a:t>
            </a:r>
            <a:br>
              <a:rPr lang="de-DE" sz="2600" dirty="0"/>
            </a:br>
            <a:br>
              <a:rPr lang="de-DE" sz="2600" dirty="0"/>
            </a:br>
            <a:r>
              <a:rPr lang="de-DE" sz="2600" dirty="0"/>
              <a:t>Auch kann auf ein Gutachten verzichtet werden, wenn ein Gutachten des medizinischen Dienstes der Krankenversicherung vorliegt, dass den Anforderungen an ein Gutachten nach § 280 </a:t>
            </a:r>
            <a:r>
              <a:rPr lang="de-DE" sz="2600" dirty="0" err="1"/>
              <a:t>FamFG</a:t>
            </a:r>
            <a:r>
              <a:rPr lang="de-DE" sz="2600" dirty="0"/>
              <a:t> genügt, vgl. § 282 </a:t>
            </a:r>
            <a:r>
              <a:rPr lang="de-DE" sz="2600" dirty="0" err="1"/>
              <a:t>FamFG</a:t>
            </a:r>
            <a:r>
              <a:rPr lang="de-DE" sz="2600" dirty="0"/>
              <a:t>.</a:t>
            </a:r>
            <a:br>
              <a:rPr lang="de-DE" dirty="0"/>
            </a:br>
            <a:br>
              <a:rPr lang="de-DE" dirty="0"/>
            </a:br>
            <a:endParaRPr lang="de-DE" dirty="0"/>
          </a:p>
        </p:txBody>
      </p:sp>
    </p:spTree>
    <p:extLst>
      <p:ext uri="{BB962C8B-B14F-4D97-AF65-F5344CB8AC3E}">
        <p14:creationId xmlns:p14="http://schemas.microsoft.com/office/powerpoint/2010/main" val="3280861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1B545-77C0-4B6C-9534-05EBD964162A}"/>
              </a:ext>
            </a:extLst>
          </p:cNvPr>
          <p:cNvSpPr>
            <a:spLocks noGrp="1"/>
          </p:cNvSpPr>
          <p:nvPr>
            <p:ph type="title"/>
          </p:nvPr>
        </p:nvSpPr>
        <p:spPr/>
        <p:txBody>
          <a:bodyPr/>
          <a:lstStyle/>
          <a:p>
            <a:r>
              <a:rPr lang="de-DE" dirty="0"/>
              <a:t>3.1.5 die pers. Anhörung</a:t>
            </a:r>
          </a:p>
        </p:txBody>
      </p:sp>
      <p:sp>
        <p:nvSpPr>
          <p:cNvPr id="3" name="Inhaltsplatzhalter 2">
            <a:extLst>
              <a:ext uri="{FF2B5EF4-FFF2-40B4-BE49-F238E27FC236}">
                <a16:creationId xmlns:a16="http://schemas.microsoft.com/office/drawing/2014/main" id="{9D644A04-CDA6-4EC7-A612-DC6399A09870}"/>
              </a:ext>
            </a:extLst>
          </p:cNvPr>
          <p:cNvSpPr>
            <a:spLocks noGrp="1"/>
          </p:cNvSpPr>
          <p:nvPr>
            <p:ph idx="1"/>
          </p:nvPr>
        </p:nvSpPr>
        <p:spPr>
          <a:xfrm>
            <a:off x="838200" y="1371600"/>
            <a:ext cx="10515600" cy="5486400"/>
          </a:xfrm>
        </p:spPr>
        <p:txBody>
          <a:bodyPr>
            <a:noAutofit/>
          </a:bodyPr>
          <a:lstStyle/>
          <a:p>
            <a:pPr marL="0" indent="0">
              <a:buNone/>
            </a:pPr>
            <a:r>
              <a:rPr lang="de-DE" b="1" u="sng" dirty="0">
                <a:solidFill>
                  <a:srgbClr val="333333"/>
                </a:solidFill>
              </a:rPr>
              <a:t>§ </a:t>
            </a:r>
            <a:r>
              <a:rPr lang="de-DE" b="1" i="0" u="sng" dirty="0">
                <a:solidFill>
                  <a:srgbClr val="333333"/>
                </a:solidFill>
                <a:effectLst/>
              </a:rPr>
              <a:t>278 I  </a:t>
            </a:r>
            <a:r>
              <a:rPr lang="de-DE" b="1" i="0" u="sng" dirty="0" err="1">
                <a:solidFill>
                  <a:srgbClr val="333333"/>
                </a:solidFill>
                <a:effectLst/>
              </a:rPr>
              <a:t>FamFG</a:t>
            </a:r>
            <a:r>
              <a:rPr lang="de-DE" b="1" i="0" u="sng" dirty="0">
                <a:solidFill>
                  <a:srgbClr val="333333"/>
                </a:solidFill>
                <a:effectLst/>
              </a:rPr>
              <a:t> </a:t>
            </a:r>
            <a:br>
              <a:rPr lang="de-DE" b="1" i="0" dirty="0">
                <a:solidFill>
                  <a:srgbClr val="333333"/>
                </a:solidFill>
                <a:effectLst/>
              </a:rPr>
            </a:br>
            <a:r>
              <a:rPr lang="de-DE" b="1" i="0" dirty="0">
                <a:solidFill>
                  <a:srgbClr val="333333"/>
                </a:solidFill>
                <a:effectLst/>
              </a:rPr>
              <a:t>1 </a:t>
            </a:r>
            <a:r>
              <a:rPr lang="de-DE" i="0" dirty="0">
                <a:solidFill>
                  <a:srgbClr val="333333"/>
                </a:solidFill>
                <a:effectLst/>
              </a:rPr>
              <a:t>Das</a:t>
            </a:r>
            <a:r>
              <a:rPr lang="de-DE" b="1" i="0" dirty="0">
                <a:solidFill>
                  <a:srgbClr val="333333"/>
                </a:solidFill>
                <a:effectLst/>
              </a:rPr>
              <a:t> </a:t>
            </a:r>
            <a:r>
              <a:rPr lang="de-DE" b="0" i="0" dirty="0">
                <a:solidFill>
                  <a:srgbClr val="333333"/>
                </a:solidFill>
                <a:effectLst/>
              </a:rPr>
              <a:t>Gericht hat den Betroffenen vor der Bestellung eines Betreuers oder der Anordnung eines Einwilligungsvorbehalts persönlich anzuhören und dessen Wünsche zu erfragen. </a:t>
            </a:r>
            <a:br>
              <a:rPr lang="de-DE" b="0" i="0" dirty="0">
                <a:solidFill>
                  <a:srgbClr val="333333"/>
                </a:solidFill>
                <a:effectLst/>
              </a:rPr>
            </a:br>
            <a:r>
              <a:rPr lang="de-DE" b="1" i="0" dirty="0">
                <a:solidFill>
                  <a:srgbClr val="333333"/>
                </a:solidFill>
                <a:effectLst/>
              </a:rPr>
              <a:t>2 </a:t>
            </a:r>
            <a:r>
              <a:rPr lang="de-DE" b="0" i="0" dirty="0">
                <a:solidFill>
                  <a:srgbClr val="333333"/>
                </a:solidFill>
                <a:effectLst/>
              </a:rPr>
              <a:t>Es hat sich einen persönlichen Eindruck von dem Betroffenen zu verschaffen. </a:t>
            </a:r>
            <a:br>
              <a:rPr lang="de-DE" b="0" i="0" dirty="0">
                <a:solidFill>
                  <a:srgbClr val="333333"/>
                </a:solidFill>
                <a:effectLst/>
              </a:rPr>
            </a:br>
            <a:r>
              <a:rPr lang="de-DE" b="1" i="0" dirty="0">
                <a:solidFill>
                  <a:srgbClr val="333333"/>
                </a:solidFill>
                <a:effectLst/>
              </a:rPr>
              <a:t>3 </a:t>
            </a:r>
            <a:r>
              <a:rPr lang="de-DE" b="0" i="0" dirty="0">
                <a:solidFill>
                  <a:srgbClr val="333333"/>
                </a:solidFill>
                <a:effectLst/>
              </a:rPr>
              <a:t>Diesen persönlichen Eindruck soll sich das Gericht in dessen üblicher Umgebung verschaffen, wenn es der Betroffene verlangt oder wenn es der Sachaufklärung dient und der Betroffene nicht widerspricht.</a:t>
            </a:r>
            <a:r>
              <a:rPr lang="de-DE" b="1" dirty="0">
                <a:solidFill>
                  <a:srgbClr val="333333"/>
                </a:solidFill>
              </a:rPr>
              <a:t> </a:t>
            </a:r>
            <a:br>
              <a:rPr lang="de-DE" b="1" dirty="0">
                <a:solidFill>
                  <a:srgbClr val="333333"/>
                </a:solidFill>
              </a:rPr>
            </a:br>
            <a:r>
              <a:rPr lang="de-DE" b="1" u="sng" dirty="0">
                <a:solidFill>
                  <a:srgbClr val="333333"/>
                </a:solidFill>
              </a:rPr>
              <a:t>und § 34 </a:t>
            </a:r>
            <a:r>
              <a:rPr lang="de-DE" b="1" u="sng" dirty="0" err="1">
                <a:solidFill>
                  <a:srgbClr val="333333"/>
                </a:solidFill>
              </a:rPr>
              <a:t>FamFG</a:t>
            </a:r>
            <a:r>
              <a:rPr lang="de-DE" b="1" u="sng" dirty="0">
                <a:solidFill>
                  <a:srgbClr val="333333"/>
                </a:solidFill>
              </a:rPr>
              <a:t> I</a:t>
            </a:r>
            <a:br>
              <a:rPr lang="de-DE" b="1" i="0" dirty="0">
                <a:solidFill>
                  <a:srgbClr val="333333"/>
                </a:solidFill>
                <a:effectLst/>
              </a:rPr>
            </a:br>
            <a:r>
              <a:rPr lang="de-DE" b="0" i="0" dirty="0">
                <a:solidFill>
                  <a:srgbClr val="333333"/>
                </a:solidFill>
                <a:effectLst/>
              </a:rPr>
              <a:t>Das Gericht hat einen Beteiligten persönlich anzuhören</a:t>
            </a:r>
            <a:br>
              <a:rPr lang="de-DE" b="0" i="0" dirty="0">
                <a:solidFill>
                  <a:srgbClr val="333333"/>
                </a:solidFill>
                <a:effectLst/>
              </a:rPr>
            </a:br>
            <a:r>
              <a:rPr lang="de-DE" b="1" i="0" dirty="0">
                <a:solidFill>
                  <a:srgbClr val="333333"/>
                </a:solidFill>
                <a:effectLst/>
              </a:rPr>
              <a:t>1. </a:t>
            </a:r>
            <a:r>
              <a:rPr lang="de-DE" b="0" i="0" dirty="0">
                <a:solidFill>
                  <a:srgbClr val="333333"/>
                </a:solidFill>
                <a:effectLst/>
              </a:rPr>
              <a:t>wenn dies zur Gewährleistung des rechtlichen Gehörs des Beteiligten erforderlich ist oder</a:t>
            </a:r>
            <a:br>
              <a:rPr lang="de-DE" b="0" i="0" dirty="0">
                <a:solidFill>
                  <a:srgbClr val="333333"/>
                </a:solidFill>
                <a:effectLst/>
              </a:rPr>
            </a:br>
            <a:r>
              <a:rPr lang="de-DE" b="1" i="0" dirty="0">
                <a:solidFill>
                  <a:srgbClr val="333333"/>
                </a:solidFill>
                <a:effectLst/>
              </a:rPr>
              <a:t>2 . </a:t>
            </a:r>
            <a:r>
              <a:rPr lang="de-DE" dirty="0">
                <a:solidFill>
                  <a:srgbClr val="333333"/>
                </a:solidFill>
              </a:rPr>
              <a:t>w</a:t>
            </a:r>
            <a:r>
              <a:rPr lang="de-DE" b="0" i="0" dirty="0">
                <a:solidFill>
                  <a:srgbClr val="333333"/>
                </a:solidFill>
                <a:effectLst/>
              </a:rPr>
              <a:t>enn dies in diesem oder einem anderen Gesetz vorgeschrieben ist.</a:t>
            </a:r>
            <a:br>
              <a:rPr lang="de-DE" b="0" i="0" dirty="0">
                <a:solidFill>
                  <a:srgbClr val="333333"/>
                </a:solidFill>
                <a:effectLst/>
              </a:rPr>
            </a:br>
            <a:br>
              <a:rPr lang="de-DE" b="0" i="0" dirty="0">
                <a:solidFill>
                  <a:srgbClr val="333333"/>
                </a:solidFill>
                <a:effectLst/>
              </a:rPr>
            </a:br>
            <a:r>
              <a:rPr lang="de-DE" i="1" dirty="0">
                <a:solidFill>
                  <a:srgbClr val="C00000"/>
                </a:solidFill>
                <a:latin typeface="Bradley Hand ITC" panose="03070402050302030203" pitchFamily="66" charset="0"/>
              </a:rPr>
              <a:t>Bsp. Anhörungsvermerk aus einer Akte</a:t>
            </a:r>
            <a:br>
              <a:rPr lang="de-DE" dirty="0">
                <a:latin typeface="Bradley Hand ITC" panose="03070402050302030203" pitchFamily="66" charset="0"/>
              </a:rPr>
            </a:br>
            <a:endParaRPr lang="de-DE"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30880081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5698D26-3A3E-4F5A-9CBE-6FDCBAAAD23C}"/>
              </a:ext>
            </a:extLst>
          </p:cNvPr>
          <p:cNvSpPr>
            <a:spLocks noGrp="1"/>
          </p:cNvSpPr>
          <p:nvPr>
            <p:ph idx="1"/>
          </p:nvPr>
        </p:nvSpPr>
        <p:spPr>
          <a:xfrm>
            <a:off x="838200" y="424070"/>
            <a:ext cx="10515600" cy="5752893"/>
          </a:xfrm>
        </p:spPr>
        <p:txBody>
          <a:bodyPr>
            <a:normAutofit lnSpcReduction="10000"/>
          </a:bodyPr>
          <a:lstStyle/>
          <a:p>
            <a:pPr marL="0" indent="0">
              <a:buNone/>
            </a:pPr>
            <a:endParaRPr lang="de-DE" dirty="0"/>
          </a:p>
          <a:p>
            <a:pPr marL="0" indent="0">
              <a:buNone/>
            </a:pPr>
            <a:r>
              <a:rPr lang="de-DE" dirty="0"/>
              <a:t>Über die Anhörung ist ein Vermerk gem. § 28 Ab. 4 </a:t>
            </a:r>
            <a:r>
              <a:rPr lang="de-DE" dirty="0" err="1"/>
              <a:t>FamFG</a:t>
            </a:r>
            <a:r>
              <a:rPr lang="de-DE" dirty="0"/>
              <a:t> zu fertigen.</a:t>
            </a:r>
            <a:br>
              <a:rPr lang="de-DE" dirty="0"/>
            </a:br>
            <a:r>
              <a:rPr lang="de-DE" dirty="0"/>
              <a:t>Der Richter kann zwar einen </a:t>
            </a:r>
            <a:r>
              <a:rPr lang="de-DE" dirty="0" err="1"/>
              <a:t>UdG</a:t>
            </a:r>
            <a:r>
              <a:rPr lang="de-DE" dirty="0"/>
              <a:t> dafür hinzuziehen, in der Praxis erstellt er diesen Vermerk jedoch meist eigenhändig. Die Anhörung erfolgt aufgrund § 170 GVG nichtöffentlich.</a:t>
            </a:r>
            <a:br>
              <a:rPr lang="de-DE" dirty="0"/>
            </a:br>
            <a:br>
              <a:rPr lang="de-DE" dirty="0"/>
            </a:br>
            <a:r>
              <a:rPr lang="de-DE" dirty="0"/>
              <a:t>Das Gericht hat den Betroffenen bei der Anhörung über den Gegenstand des Verfahrens und dessen möglichen Ausgang zu informieren. Ferner ist auch die Möglichkeit der Vorsorgevollmacht zu erörtern und über die in Betracht kommenden Aufgabenkreise der Betreuung sowie über die Person, welche als Betreuer in Betracht kommt, aufzuklären.</a:t>
            </a:r>
            <a:br>
              <a:rPr lang="de-DE" dirty="0"/>
            </a:br>
            <a:br>
              <a:rPr lang="de-DE" dirty="0"/>
            </a:br>
            <a:r>
              <a:rPr lang="de-DE" dirty="0"/>
              <a:t>Die Anhörung des Betroffenen führt grundsätzlich der Richter durch.</a:t>
            </a:r>
            <a:br>
              <a:rPr lang="de-DE" dirty="0"/>
            </a:br>
            <a:r>
              <a:rPr lang="de-DE" dirty="0"/>
              <a:t>Die Anhörung des Betroffenen ist von enormer Bedeutung, da ihm hier das Grundrecht auf rechtliches Gehör nach Art. 103 GG gewährt wird.</a:t>
            </a:r>
            <a:br>
              <a:rPr lang="de-DE" dirty="0"/>
            </a:br>
            <a:r>
              <a:rPr lang="de-DE" dirty="0"/>
              <a:t>Die Anhörung des Betroffenen wird regelmäßig zuletzt vor der Entscheidung durchgeführt, da der Betroffene über die gesammelten Erkenntnisse informiert werden soll.</a:t>
            </a:r>
          </a:p>
        </p:txBody>
      </p:sp>
    </p:spTree>
    <p:extLst>
      <p:ext uri="{BB962C8B-B14F-4D97-AF65-F5344CB8AC3E}">
        <p14:creationId xmlns:p14="http://schemas.microsoft.com/office/powerpoint/2010/main" val="38528974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6C749-29A9-4E4A-AEBA-BB4B5CAE30F4}"/>
              </a:ext>
            </a:extLst>
          </p:cNvPr>
          <p:cNvSpPr>
            <a:spLocks noGrp="1"/>
          </p:cNvSpPr>
          <p:nvPr>
            <p:ph type="title"/>
          </p:nvPr>
        </p:nvSpPr>
        <p:spPr/>
        <p:txBody>
          <a:bodyPr/>
          <a:lstStyle/>
          <a:p>
            <a:r>
              <a:rPr lang="de-DE" dirty="0"/>
              <a:t>3.1.6 Beteiligte im Betreuungsverfahren </a:t>
            </a:r>
            <a:r>
              <a:rPr lang="de-DE" sz="2800" dirty="0"/>
              <a:t>(§§ 7, 274 </a:t>
            </a:r>
            <a:r>
              <a:rPr lang="de-DE" sz="2800" dirty="0" err="1"/>
              <a:t>FamFG</a:t>
            </a:r>
            <a:r>
              <a:rPr lang="de-DE" sz="2800" dirty="0"/>
              <a:t>)</a:t>
            </a:r>
          </a:p>
        </p:txBody>
      </p:sp>
      <p:sp>
        <p:nvSpPr>
          <p:cNvPr id="3" name="Inhaltsplatzhalter 2">
            <a:extLst>
              <a:ext uri="{FF2B5EF4-FFF2-40B4-BE49-F238E27FC236}">
                <a16:creationId xmlns:a16="http://schemas.microsoft.com/office/drawing/2014/main" id="{CCFCADAA-48DC-4437-857F-155B303D1CAF}"/>
              </a:ext>
            </a:extLst>
          </p:cNvPr>
          <p:cNvSpPr>
            <a:spLocks noGrp="1"/>
          </p:cNvSpPr>
          <p:nvPr>
            <p:ph idx="1"/>
          </p:nvPr>
        </p:nvSpPr>
        <p:spPr/>
        <p:txBody>
          <a:bodyPr>
            <a:normAutofit/>
          </a:bodyPr>
          <a:lstStyle/>
          <a:p>
            <a:pPr>
              <a:buFont typeface="Wingdings" panose="05000000000000000000" pitchFamily="2" charset="2"/>
              <a:buChar char="v"/>
            </a:pPr>
            <a:r>
              <a:rPr lang="de-DE" dirty="0"/>
              <a:t> 	Betroffener,</a:t>
            </a:r>
            <a:r>
              <a:rPr lang="de-DE" i="1" dirty="0">
                <a:solidFill>
                  <a:srgbClr val="C00000"/>
                </a:solidFill>
                <a:latin typeface="Bradley Hand ITC" panose="03070402050302030203" pitchFamily="66" charset="0"/>
              </a:rPr>
              <a:t>  						Bsp. für die Beteiligten</a:t>
            </a:r>
            <a:br>
              <a:rPr lang="de-DE" dirty="0"/>
            </a:br>
            <a:endParaRPr lang="de-DE" dirty="0"/>
          </a:p>
          <a:p>
            <a:pPr>
              <a:buFont typeface="Wingdings" panose="05000000000000000000" pitchFamily="2" charset="2"/>
              <a:buChar char="v"/>
            </a:pPr>
            <a:r>
              <a:rPr lang="de-DE" dirty="0"/>
              <a:t> 	Betreuer, 						</a:t>
            </a:r>
            <a:br>
              <a:rPr lang="de-DE" dirty="0"/>
            </a:br>
            <a:endParaRPr lang="de-DE" dirty="0"/>
          </a:p>
          <a:p>
            <a:pPr>
              <a:buFont typeface="Wingdings" panose="05000000000000000000" pitchFamily="2" charset="2"/>
              <a:buChar char="v"/>
            </a:pPr>
            <a:r>
              <a:rPr lang="de-DE" dirty="0"/>
              <a:t> 	ggf. Bevollmächtigter,</a:t>
            </a:r>
            <a:br>
              <a:rPr lang="de-DE" dirty="0"/>
            </a:br>
            <a:endParaRPr lang="de-DE" dirty="0"/>
          </a:p>
          <a:p>
            <a:pPr>
              <a:buFont typeface="Wingdings" panose="05000000000000000000" pitchFamily="2" charset="2"/>
              <a:buChar char="v"/>
            </a:pPr>
            <a:r>
              <a:rPr lang="de-DE" dirty="0"/>
              <a:t> 	ggf. Verfahrenspfleger,</a:t>
            </a:r>
            <a:br>
              <a:rPr lang="de-DE" dirty="0"/>
            </a:br>
            <a:endParaRPr lang="de-DE" dirty="0"/>
          </a:p>
          <a:p>
            <a:pPr>
              <a:buFont typeface="Wingdings" panose="05000000000000000000" pitchFamily="2" charset="2"/>
              <a:buChar char="v"/>
            </a:pPr>
            <a:r>
              <a:rPr lang="de-DE" dirty="0"/>
              <a:t> 	zuständige Betreuungsbehörde,</a:t>
            </a:r>
            <a:br>
              <a:rPr lang="de-DE" dirty="0"/>
            </a:br>
            <a:endParaRPr lang="de-DE" dirty="0"/>
          </a:p>
          <a:p>
            <a:pPr>
              <a:buFont typeface="Wingdings" panose="05000000000000000000" pitchFamily="2" charset="2"/>
              <a:buChar char="v"/>
            </a:pPr>
            <a:r>
              <a:rPr lang="de-DE" dirty="0"/>
              <a:t> 	ggf. der Vertreter der Staatskasse (Bezirksrevisor)</a:t>
            </a:r>
          </a:p>
        </p:txBody>
      </p:sp>
    </p:spTree>
    <p:extLst>
      <p:ext uri="{BB962C8B-B14F-4D97-AF65-F5344CB8AC3E}">
        <p14:creationId xmlns:p14="http://schemas.microsoft.com/office/powerpoint/2010/main" val="3695462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602820-1D07-4420-94D9-2548A020E54B}"/>
              </a:ext>
            </a:extLst>
          </p:cNvPr>
          <p:cNvSpPr>
            <a:spLocks noGrp="1"/>
          </p:cNvSpPr>
          <p:nvPr>
            <p:ph idx="1"/>
          </p:nvPr>
        </p:nvSpPr>
        <p:spPr>
          <a:xfrm>
            <a:off x="838200" y="291548"/>
            <a:ext cx="10515600" cy="5885415"/>
          </a:xfrm>
        </p:spPr>
        <p:txBody>
          <a:bodyPr/>
          <a:lstStyle/>
          <a:p>
            <a:pPr marL="0" indent="0">
              <a:buNone/>
            </a:pPr>
            <a:r>
              <a:rPr lang="de-DE" dirty="0"/>
              <a:t>Es wird gem. § 274 </a:t>
            </a:r>
            <a:r>
              <a:rPr lang="de-DE" dirty="0" err="1"/>
              <a:t>FamFG</a:t>
            </a:r>
            <a:r>
              <a:rPr lang="de-DE" dirty="0"/>
              <a:t> in Kann- und Mussbeteiligte unterschieden.</a:t>
            </a:r>
            <a:br>
              <a:rPr lang="de-DE" dirty="0"/>
            </a:br>
            <a:r>
              <a:rPr lang="de-DE" dirty="0"/>
              <a:t>Dabei sind Muss-Beteiligte zwingend am Verfahren zu beteiligen, während das Gericht bei den Kann-Beteiligten einen Ermessensspielraum hat.</a:t>
            </a:r>
            <a:br>
              <a:rPr lang="de-DE" dirty="0"/>
            </a:br>
            <a:br>
              <a:rPr lang="de-DE" dirty="0"/>
            </a:br>
            <a:r>
              <a:rPr lang="de-DE" dirty="0"/>
              <a:t>Den Beteiligten stehen die typischen Verfahrensrechte (z.B. Akteneinsicht, Bekanntgabe) zu.</a:t>
            </a:r>
            <a:br>
              <a:rPr lang="de-DE" dirty="0"/>
            </a:br>
            <a:r>
              <a:rPr lang="de-DE" dirty="0"/>
              <a:t>Außerdem werden durch die Beteiligung Pflichten begründet, z.B. Mitwirkungspflicht nach § 274 </a:t>
            </a:r>
            <a:r>
              <a:rPr lang="de-DE" dirty="0" err="1"/>
              <a:t>FamFG</a:t>
            </a:r>
            <a:br>
              <a:rPr lang="de-DE" dirty="0"/>
            </a:br>
            <a:br>
              <a:rPr lang="de-DE" b="1" dirty="0"/>
            </a:br>
            <a:r>
              <a:rPr lang="de-DE" b="1" dirty="0"/>
              <a:t>Muss-Beteiligte				Kann-Beteiligte</a:t>
            </a:r>
            <a:br>
              <a:rPr lang="de-DE" dirty="0"/>
            </a:br>
            <a:r>
              <a:rPr lang="de-DE" dirty="0"/>
              <a:t>Betroffener 					Angehörige / Vertrauensperson</a:t>
            </a:r>
            <a:br>
              <a:rPr lang="de-DE" dirty="0"/>
            </a:br>
            <a:r>
              <a:rPr lang="de-DE" dirty="0"/>
              <a:t>Betreuer					Vertreter der Staatskasse</a:t>
            </a:r>
            <a:br>
              <a:rPr lang="de-DE" dirty="0"/>
            </a:br>
            <a:r>
              <a:rPr lang="de-DE" dirty="0"/>
              <a:t>Bevollmächtigter				</a:t>
            </a:r>
            <a:br>
              <a:rPr lang="de-DE" dirty="0"/>
            </a:br>
            <a:r>
              <a:rPr lang="de-DE" dirty="0"/>
              <a:t>Verfahrenspfleger</a:t>
            </a:r>
            <a:br>
              <a:rPr lang="de-DE" dirty="0"/>
            </a:br>
            <a:r>
              <a:rPr lang="de-DE" dirty="0"/>
              <a:t>Betreuungsbehörde</a:t>
            </a:r>
          </a:p>
        </p:txBody>
      </p:sp>
    </p:spTree>
    <p:extLst>
      <p:ext uri="{BB962C8B-B14F-4D97-AF65-F5344CB8AC3E}">
        <p14:creationId xmlns:p14="http://schemas.microsoft.com/office/powerpoint/2010/main" val="2901530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14994" y="783771"/>
            <a:ext cx="9771017" cy="5478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Betroffener</a:t>
            </a:r>
            <a:endParaRPr kumimoji="0" lang="de-DE" sz="40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Zwingend beteiligt ( § 274 Abs. 1 Nr. 1 </a:t>
            </a:r>
            <a:r>
              <a:rPr kumimoji="0" lang="de-DE" sz="2800" b="0" i="0" u="none" strike="noStrike" kern="0" cap="none" spc="0" normalizeH="0" baseline="0" noProof="0" dirty="0" err="1">
                <a:ln>
                  <a:noFill/>
                </a:ln>
                <a:solidFill>
                  <a:prstClr val="black"/>
                </a:solidFill>
                <a:effectLst/>
                <a:uLnTx/>
                <a:uFillTx/>
                <a:latin typeface="Arial Narrow" panose="020B0606020202030204" pitchFamily="34" charset="0"/>
                <a:ea typeface="+mn-ea"/>
                <a:cs typeface="+mn-cs"/>
              </a:rPr>
              <a:t>FamFG</a:t>
            </a: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a:t>
            </a:r>
            <a:b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Nie bloßes Verfahrensobjekt</a:t>
            </a:r>
            <a:b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sng" strike="noStrike" kern="0" cap="none" spc="0" normalizeH="0" baseline="0" noProof="0" dirty="0">
                <a:ln>
                  <a:noFill/>
                </a:ln>
                <a:solidFill>
                  <a:prstClr val="black"/>
                </a:solidFill>
                <a:effectLst/>
                <a:uLnTx/>
                <a:uFillTx/>
                <a:latin typeface="Arial Narrow" panose="020B0606020202030204" pitchFamily="34" charset="0"/>
                <a:ea typeface="+mn-ea"/>
                <a:cs typeface="+mn-cs"/>
              </a:rPr>
              <a:t>Immer verfahrensfähig (§§ 9, 275 </a:t>
            </a:r>
            <a:r>
              <a:rPr kumimoji="0" lang="de-DE" sz="2800" b="0" i="0" u="sng" strike="noStrike" kern="0" cap="none" spc="0" normalizeH="0" baseline="0" noProof="0" dirty="0" err="1">
                <a:ln>
                  <a:noFill/>
                </a:ln>
                <a:solidFill>
                  <a:prstClr val="black"/>
                </a:solidFill>
                <a:effectLst/>
                <a:uLnTx/>
                <a:uFillTx/>
                <a:latin typeface="Arial Narrow" panose="020B0606020202030204" pitchFamily="34" charset="0"/>
                <a:ea typeface="+mn-ea"/>
                <a:cs typeface="+mn-cs"/>
              </a:rPr>
              <a:t>FamFG</a:t>
            </a:r>
            <a:r>
              <a:rPr kumimoji="0" lang="de-DE" sz="2800" b="0" i="0" u="sng" strike="noStrike" kern="0" cap="none" spc="0" normalizeH="0" baseline="0" noProof="0" dirty="0">
                <a:ln>
                  <a:noFill/>
                </a:ln>
                <a:solidFill>
                  <a:prstClr val="black"/>
                </a:solidFill>
                <a:effectLst/>
                <a:uLnTx/>
                <a:uFillTx/>
                <a:latin typeface="Arial Narrow" panose="020B0606020202030204" pitchFamily="34" charset="0"/>
                <a:ea typeface="+mn-ea"/>
                <a:cs typeface="+mn-cs"/>
              </a:rPr>
              <a:t>)</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Auch, wenn geschäftsunfähig</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Fähigkeit selbst oder durch einen selbst gewählten Vertreter Verfahrensrechte wahrzunehmen (z.B. Antragsstellung, Rechtsbehelf einlegen, Entgegennahme von Entscheidungen)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40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916925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45326" y="836023"/>
            <a:ext cx="10232571" cy="60631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Betreuer</a:t>
            </a:r>
            <a:endParaRPr kumimoji="0" lang="de-DE"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Zwingend beteiligt (§ 274 Abs. 1 Nr. 2 </a:t>
            </a:r>
            <a:r>
              <a:rPr kumimoji="0" lang="de-DE" sz="2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b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Bei mehreren Betreuern: nur Betreuer des betroffenen Aufgabenkreises</a:t>
            </a:r>
            <a:b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Beispiele:</a:t>
            </a:r>
          </a:p>
          <a:p>
            <a:pPr marL="2743200" marR="0" lvl="5"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Bestellung des Betreuers</a:t>
            </a:r>
          </a:p>
          <a:p>
            <a:pPr marL="2743200" marR="0" lvl="5"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Entlassung des Betreuers</a:t>
            </a:r>
          </a:p>
          <a:p>
            <a:pPr marL="2743200" marR="0" lvl="5"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Erweiterung der Aufgabenkreise</a:t>
            </a:r>
          </a:p>
          <a:p>
            <a:pPr marL="2286000" marR="0" lvl="5" indent="0" algn="l" defTabSz="914400" rtl="0" eaLnBrk="1" fontAlgn="auto" latinLnBrk="0" hangingPunct="1">
              <a:lnSpc>
                <a:spcPct val="100000"/>
              </a:lnSpc>
              <a:spcBef>
                <a:spcPts val="0"/>
              </a:spcBef>
              <a:spcAft>
                <a:spcPts val="0"/>
              </a:spcAft>
              <a:buClrTx/>
              <a:buSzTx/>
              <a:buFontTx/>
              <a:buNone/>
              <a:tabLst/>
              <a:defRPr/>
            </a:pPr>
            <a:b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de-DE" sz="2800" b="0" i="1"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später zum Betreuer mehr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76568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1"/>
          </p:nvPr>
        </p:nvSpPr>
        <p:spPr>
          <a:xfrm>
            <a:off x="653561" y="378070"/>
            <a:ext cx="10515600" cy="5679830"/>
          </a:xfrm>
        </p:spPr>
        <p:txBody>
          <a:bodyPr>
            <a:noAutofit/>
          </a:bodyPr>
          <a:lstStyle/>
          <a:p>
            <a:pPr marL="0" indent="0">
              <a:buNone/>
            </a:pPr>
            <a:br>
              <a:rPr lang="de-DE" sz="2000" dirty="0"/>
            </a:br>
            <a:r>
              <a:rPr lang="de-DE" sz="2000" b="1" dirty="0"/>
              <a:t>Hier die wichtigsten Änderungen im Überblick:</a:t>
            </a:r>
          </a:p>
          <a:p>
            <a:r>
              <a:rPr lang="de-DE" sz="2000" dirty="0"/>
              <a:t>Betreuer*innen müssen den Willen und die Wünsche der betreuten Person stärker als bisher berücksichtigen.</a:t>
            </a:r>
          </a:p>
          <a:p>
            <a:r>
              <a:rPr lang="de-DE" sz="2000" dirty="0"/>
              <a:t>Die betreute Person soll dabei unterstützt werden, selbst Entscheidungen zu treffen. Stellvertretende Entscheidungen der Betreuer*innen sollen die Ausnahme sein.</a:t>
            </a:r>
          </a:p>
          <a:p>
            <a:r>
              <a:rPr lang="de-DE" sz="2000" dirty="0"/>
              <a:t>Betreuer*innen und betreute Personen müssen sich kennenlernen, bevor die Betreuung beginnt.</a:t>
            </a:r>
          </a:p>
          <a:p>
            <a:r>
              <a:rPr lang="de-DE" sz="2000" dirty="0"/>
              <a:t>Die betreute Person und der oder die Betreuer*in sollen mehr persönlichen Kontakt haben als bisher.</a:t>
            </a:r>
          </a:p>
          <a:p>
            <a:r>
              <a:rPr lang="de-DE" sz="2000" dirty="0"/>
              <a:t>Das </a:t>
            </a:r>
            <a:r>
              <a:rPr lang="de-DE" sz="2000" i="1" dirty="0">
                <a:hlinkClick r:id="rId2" tooltip="Begriff &quot;Betreuungsgericht&quot; im Wörterbuch nachschlagen"/>
              </a:rPr>
              <a:t>Betreuungsgericht</a:t>
            </a:r>
            <a:r>
              <a:rPr lang="de-DE" sz="2000" dirty="0"/>
              <a:t> soll die betreute Person besser informieren. Zum Beispiel über Gerichtsentscheidungen zu der Betreuung. Und das Gericht soll der betreuten Person mehr Rechte zur Mitsprache und zur Beschwerde geben.</a:t>
            </a:r>
          </a:p>
          <a:p>
            <a:r>
              <a:rPr lang="de-DE" sz="2000" dirty="0"/>
              <a:t>Betreute Personen können jetzt bei Gericht selbst Erklärungen abgeben, Anträge stellen oder gegen Gerichtsentscheidungen vorgehen.</a:t>
            </a:r>
          </a:p>
          <a:p>
            <a:r>
              <a:rPr lang="de-DE" sz="2000" dirty="0"/>
              <a:t>Ehrenamtliche Betreuer*innen sollen besser unterstützt werden, zum Beispiel durch Betreuungsvereine.</a:t>
            </a:r>
          </a:p>
        </p:txBody>
      </p:sp>
    </p:spTree>
    <p:extLst>
      <p:ext uri="{BB962C8B-B14F-4D97-AF65-F5344CB8AC3E}">
        <p14:creationId xmlns:p14="http://schemas.microsoft.com/office/powerpoint/2010/main" val="23062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7541</Words>
  <Application>Microsoft Office PowerPoint</Application>
  <PresentationFormat>Breitbild</PresentationFormat>
  <Paragraphs>398</Paragraphs>
  <Slides>89</Slides>
  <Notes>1</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89</vt:i4>
      </vt:variant>
    </vt:vector>
  </HeadingPairs>
  <TitlesOfParts>
    <vt:vector size="100" baseType="lpstr">
      <vt:lpstr> Arial Narrow</vt:lpstr>
      <vt:lpstr>arial</vt:lpstr>
      <vt:lpstr>arial</vt:lpstr>
      <vt:lpstr>Arial Narrow</vt:lpstr>
      <vt:lpstr>Bradley Hand ITC</vt:lpstr>
      <vt:lpstr>Calibri</vt:lpstr>
      <vt:lpstr>Calibri Light</vt:lpstr>
      <vt:lpstr>Castellar</vt:lpstr>
      <vt:lpstr>Wingdings</vt:lpstr>
      <vt:lpstr>Office</vt:lpstr>
      <vt:lpstr>1_Office</vt:lpstr>
      <vt:lpstr>Betreuungssachen</vt:lpstr>
      <vt:lpstr>Betreuung  </vt:lpstr>
      <vt:lpstr>historischer Hintergrund Betreuungsgesetz (BtG)                           </vt:lpstr>
      <vt:lpstr>Betreuungsgesetz ist seit 01.01.1992 in Kraft</vt:lpstr>
      <vt:lpstr>Welche Gründe gab es für eine Gesetzesänderung ?</vt:lpstr>
      <vt:lpstr>PowerPoint-Präsentation</vt:lpstr>
      <vt:lpstr>Neueste Änderung des Betreuungsrechts zum 01.01.2023 !</vt:lpstr>
      <vt:lpstr>Änderung des Betreuungsrechts</vt:lpstr>
      <vt:lpstr>PowerPoint-Präsentation</vt:lpstr>
      <vt:lpstr>PowerPoint-Präsentation</vt:lpstr>
      <vt:lpstr>1. Grundbegriffe der Betreuung</vt:lpstr>
      <vt:lpstr>PowerPoint-Präsentation</vt:lpstr>
      <vt:lpstr>PowerPoint-Präsentation</vt:lpstr>
      <vt:lpstr>PowerPoint-Präsentation</vt:lpstr>
      <vt:lpstr>1.1. Grundbegriffe 4. Buch des BGB</vt:lpstr>
      <vt:lpstr>PowerPoint-Präsentation</vt:lpstr>
      <vt:lpstr>Das Bürgerliche Gesetzbuch (BGB) ist in 5 Bücher gegliedert, die allgemeine und besondere Regelungen beinhalten</vt:lpstr>
      <vt:lpstr>Das 4. Buch des BGB / Familienrecht</vt:lpstr>
      <vt:lpstr>1.1.1 Wer gehört lt. BGB zur Familie ?</vt:lpstr>
      <vt:lpstr>PowerPoint-Präsentation</vt:lpstr>
      <vt:lpstr>PowerPoint-Präsentation</vt:lpstr>
      <vt:lpstr>1.1.2 Ehe / Lebenspartnerschaft</vt:lpstr>
      <vt:lpstr>Ehefähigkeit</vt:lpstr>
      <vt:lpstr>Keine Eheverbote</vt:lpstr>
      <vt:lpstr>Fehlen von Willensmängeln (§1310 I 3 BGB)</vt:lpstr>
      <vt:lpstr>Einhaltung von Formvorschriften</vt:lpstr>
      <vt:lpstr>1.1.3 Verwandtschaft / Schwägerschaft</vt:lpstr>
      <vt:lpstr>PowerPoint-Präsentation</vt:lpstr>
      <vt:lpstr>PowerPoint-Präsentation</vt:lpstr>
      <vt:lpstr>PowerPoint-Präsentation</vt:lpstr>
      <vt:lpstr>PowerPoint-Präsentation</vt:lpstr>
      <vt:lpstr>Verwandtschaft</vt:lpstr>
      <vt:lpstr>PowerPoint-Präsentation</vt:lpstr>
      <vt:lpstr>PowerPoint-Präsentation</vt:lpstr>
      <vt:lpstr>Schwägerschaft</vt:lpstr>
      <vt:lpstr>PowerPoint-Präsentation</vt:lpstr>
      <vt:lpstr>1.2 Grundbegriffe des Persönlichkeitsrechts  Geschäftsfähigkeit  Rechtsfähigkeit </vt:lpstr>
      <vt:lpstr>Geschäftsfähigkeit (§ 104 BGB)  ist die Fähigkeit, mit freiem Willen rechtlich bindende Willenserklärungen abzugeben, zum Beispiel Verträge zu schließen.</vt:lpstr>
      <vt:lpstr>PowerPoint-Präsentation</vt:lpstr>
      <vt:lpstr>PowerPoint-Präsentation</vt:lpstr>
      <vt:lpstr>Geschäftsunfähigkeit</vt:lpstr>
      <vt:lpstr> Geschäftsunfähige Personen im Bereich der rechtlichen Betreuung </vt:lpstr>
      <vt:lpstr>PowerPoint-Präsentation</vt:lpstr>
      <vt:lpstr>Rechtsfähigkeit (§ 1BGB)</vt:lpstr>
      <vt:lpstr>Entmündigung</vt:lpstr>
      <vt:lpstr>Wirksame und unwirksame Rechtsgeschäfte</vt:lpstr>
      <vt:lpstr>   1.3  ZPO / FamFG   </vt:lpstr>
      <vt:lpstr>1.3.1  ZPO  / Zivilprozessordnung für die Zivil-gerichtsbarkeit</vt:lpstr>
      <vt:lpstr>PowerPoint-Präsentation</vt:lpstr>
      <vt:lpstr>1.3.2 FamFG / Gesetz über das Verfahren in Familiensachen und in Angelegenheiten der freiwilligen Gerichtsbarkeit</vt:lpstr>
      <vt:lpstr>1.3.2 allg. Unterschied zwischen Betreuungssachen und Unterbringungssachen</vt:lpstr>
      <vt:lpstr>2. Voraussetzungen der Betreuung, § 1814 BGB</vt:lpstr>
      <vt:lpstr>Betreuerbestellung, § 1814 BGB.</vt:lpstr>
      <vt:lpstr>PowerPoint-Präsentation</vt:lpstr>
      <vt:lpstr>Behinderung oder Krankheit</vt:lpstr>
      <vt:lpstr>PowerPoint-Präsentation</vt:lpstr>
      <vt:lpstr>Erforderlichkeit / Grundsatz des freien Willens</vt:lpstr>
      <vt:lpstr>PowerPoint-Präsentation</vt:lpstr>
      <vt:lpstr>PowerPoint-Präsentation</vt:lpstr>
      <vt:lpstr>PowerPoint-Präsentation</vt:lpstr>
      <vt:lpstr>PowerPoint-Präsentation</vt:lpstr>
      <vt:lpstr>Antrag / Anregung / - von Amts wegen</vt:lpstr>
      <vt:lpstr>Aufgabenkreise des Betreuers</vt:lpstr>
      <vt:lpstr> Grundsatz der Subsidiarität in der Betreuung § 1814 (3) BGB </vt:lpstr>
      <vt:lpstr>Vorsorgevollmacht </vt:lpstr>
      <vt:lpstr>PowerPoint-Präsentation</vt:lpstr>
      <vt:lpstr>PowerPoint-Präsentation</vt:lpstr>
      <vt:lpstr>3. Das Betreuungsverfahren</vt:lpstr>
      <vt:lpstr>3.1. Der Ablauf des Betreuungsverfahrens</vt:lpstr>
      <vt:lpstr>PowerPoint-Präsentation</vt:lpstr>
      <vt:lpstr>3.1.2 allg. Reihenfolge eines Betreuungsverfahren</vt:lpstr>
      <vt:lpstr>PowerPoint-Präsentation</vt:lpstr>
      <vt:lpstr>PowerPoint-Präsentation</vt:lpstr>
      <vt:lpstr>PowerPoint-Präsentation</vt:lpstr>
      <vt:lpstr>PowerPoint-Präsentation</vt:lpstr>
      <vt:lpstr>PowerPoint-Präsentation</vt:lpstr>
      <vt:lpstr>3.1.3 Die einstweilige Anordnung §§ 300, 49 ff FamFG</vt:lpstr>
      <vt:lpstr>PowerPoint-Präsentation</vt:lpstr>
      <vt:lpstr>PowerPoint-Präsentation</vt:lpstr>
      <vt:lpstr>PowerPoint-Präsentation</vt:lpstr>
      <vt:lpstr>PowerPoint-Präsentation</vt:lpstr>
      <vt:lpstr>3.1.4 Was begründet die Einholung eines ärztl. Gutachtens?</vt:lpstr>
      <vt:lpstr>PowerPoint-Präsentation</vt:lpstr>
      <vt:lpstr>3.1.5 die pers. Anhörung</vt:lpstr>
      <vt:lpstr>PowerPoint-Präsentation</vt:lpstr>
      <vt:lpstr>3.1.6 Beteiligte im Betreuungsverfahren (§§ 7, 274 FamFG)</vt:lpstr>
      <vt:lpstr>PowerPoint-Präsentation</vt:lpstr>
      <vt:lpstr>PowerPoint-Präsentation</vt:lpstr>
      <vt:lpstr>PowerPoint-Präsentation</vt:lpstr>
    </vt:vector>
  </TitlesOfParts>
  <Company>ITDZ-Berlin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Simmerl-Hübner, Susanne</dc:creator>
  <cp:lastModifiedBy>Simmerl-Hübner, Susanne</cp:lastModifiedBy>
  <cp:revision>6</cp:revision>
  <dcterms:created xsi:type="dcterms:W3CDTF">2024-11-04T12:56:18Z</dcterms:created>
  <dcterms:modified xsi:type="dcterms:W3CDTF">2026-02-22T17:11:00Z</dcterms:modified>
</cp:coreProperties>
</file>