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0" autoAdjust="0"/>
    <p:restoredTop sz="42030" autoAdjust="0"/>
  </p:normalViewPr>
  <p:slideViewPr>
    <p:cSldViewPr snapToGrid="0">
      <p:cViewPr varScale="1">
        <p:scale>
          <a:sx n="55" d="100"/>
          <a:sy n="55" d="100"/>
        </p:scale>
        <p:origin x="2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6B327-E559-4D23-B84B-9015B902DA20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21A50-A6F6-48B0-9909-4BE9AF148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83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b="1" u="none" dirty="0"/>
          </a:p>
        </p:txBody>
      </p:sp>
    </p:spTree>
    <p:extLst>
      <p:ext uri="{BB962C8B-B14F-4D97-AF65-F5344CB8AC3E}">
        <p14:creationId xmlns:p14="http://schemas.microsoft.com/office/powerpoint/2010/main" val="91322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7395ca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7395ca4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40292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27395ca4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27395ca4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95301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27395ca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27395ca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endParaRPr b="0" dirty="0"/>
          </a:p>
        </p:txBody>
      </p:sp>
    </p:spTree>
    <p:extLst>
      <p:ext uri="{BB962C8B-B14F-4D97-AF65-F5344CB8AC3E}">
        <p14:creationId xmlns:p14="http://schemas.microsoft.com/office/powerpoint/2010/main" val="3079500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2a1a8f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2a1a8fd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5001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2a1a8fda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2a1a8fda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6614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2a1a8fda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2a1a8fda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u="none" dirty="0"/>
          </a:p>
        </p:txBody>
      </p:sp>
    </p:spTree>
    <p:extLst>
      <p:ext uri="{BB962C8B-B14F-4D97-AF65-F5344CB8AC3E}">
        <p14:creationId xmlns:p14="http://schemas.microsoft.com/office/powerpoint/2010/main" val="3928874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2c5c7e466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2c5c7e466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0609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2a1a8fda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2a1a8fda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769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87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38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0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26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66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3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58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630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85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24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29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443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E4432-0075-4E5F-AFE3-C40B4D59B885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83D5-18BF-46E6-8B2A-EDF3356001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67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Möglichkeiten des Gläubigers: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52396" indent="0">
              <a:buNone/>
            </a:pPr>
            <a:endParaRPr lang="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" dirty="0" smtClean="0"/>
              <a:t>gütliche </a:t>
            </a:r>
            <a:r>
              <a:rPr lang="de" dirty="0"/>
              <a:t>Erledigung anstreben , z.Bsp. Ratenzahlung vereinbaren (eventuell durch GV</a:t>
            </a:r>
            <a:r>
              <a:rPr lang="de" dirty="0" smtClean="0"/>
              <a:t>) § 802b ZPO</a:t>
            </a:r>
          </a:p>
          <a:p>
            <a:pPr>
              <a:buFont typeface="Wingdings" panose="05000000000000000000" pitchFamily="2" charset="2"/>
              <a:buChar char="§"/>
            </a:pPr>
            <a:endParaRPr dirty="0"/>
          </a:p>
          <a:p>
            <a:pPr>
              <a:buFont typeface="Wingdings" panose="05000000000000000000" pitchFamily="2" charset="2"/>
              <a:buChar char="§"/>
            </a:pPr>
            <a:r>
              <a:rPr lang="de" dirty="0"/>
              <a:t>in Forderungen vollstrecken, die der Schuldner Dritten gegenüber hat</a:t>
            </a:r>
            <a:endParaRPr dirty="0"/>
          </a:p>
          <a:p>
            <a:pPr>
              <a:spcBef>
                <a:spcPts val="2133"/>
              </a:spcBef>
              <a:buFont typeface="Wingdings" panose="05000000000000000000" pitchFamily="2" charset="2"/>
              <a:buChar char="§"/>
            </a:pPr>
            <a:r>
              <a:rPr lang="de" dirty="0" smtClean="0"/>
              <a:t>Vermögensauskunft </a:t>
            </a:r>
            <a:r>
              <a:rPr lang="de" dirty="0"/>
              <a:t>abnehmen </a:t>
            </a:r>
            <a:endParaRPr lang="de" dirty="0" smtClean="0"/>
          </a:p>
          <a:p>
            <a:pPr>
              <a:buFont typeface="Wingdings" panose="05000000000000000000" pitchFamily="2" charset="2"/>
              <a:buChar char="§"/>
            </a:pPr>
            <a:endParaRPr lang="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" dirty="0" smtClean="0"/>
              <a:t>in </a:t>
            </a:r>
            <a:r>
              <a:rPr lang="de" dirty="0"/>
              <a:t>Gegenstände vollstrecken ( Pfändung und Verwertung</a:t>
            </a:r>
            <a:r>
              <a:rPr lang="de" dirty="0" smtClean="0"/>
              <a:t>)</a:t>
            </a:r>
          </a:p>
          <a:p>
            <a:pPr marL="152396" indent="0">
              <a:buNone/>
            </a:pPr>
            <a:endParaRPr dirty="0"/>
          </a:p>
          <a:p>
            <a:pPr>
              <a:buFont typeface="Wingdings" panose="05000000000000000000" pitchFamily="2" charset="2"/>
              <a:buChar char="§"/>
            </a:pPr>
            <a:r>
              <a:rPr lang="de" dirty="0"/>
              <a:t>Vollstreckung in unbewegliches Vermögen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537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Prüfung der Voraussetzungen durch den GV 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52396" indent="0">
              <a:buNone/>
            </a:pPr>
            <a:r>
              <a:rPr lang="de" b="1" dirty="0"/>
              <a:t>1. Auftrag</a:t>
            </a:r>
            <a:endParaRPr b="1" dirty="0"/>
          </a:p>
          <a:p>
            <a:pPr indent="0">
              <a:spcBef>
                <a:spcPts val="2133"/>
              </a:spcBef>
              <a:buNone/>
            </a:pPr>
            <a:r>
              <a:rPr lang="de" dirty="0"/>
              <a:t>-Inhalt des Auftrages</a:t>
            </a:r>
          </a:p>
          <a:p>
            <a:pPr indent="0">
              <a:spcBef>
                <a:spcPts val="2133"/>
              </a:spcBef>
              <a:buNone/>
            </a:pPr>
            <a:r>
              <a:rPr lang="de" dirty="0"/>
              <a:t>-Zuständigkeit (örtlich, funktionell)</a:t>
            </a:r>
            <a:endParaRPr dirty="0"/>
          </a:p>
          <a:p>
            <a:pPr marL="152396" indent="0">
              <a:spcBef>
                <a:spcPts val="2133"/>
              </a:spcBef>
              <a:buNone/>
            </a:pPr>
            <a:r>
              <a:rPr lang="de" b="1" dirty="0"/>
              <a:t>2. Allgemeine Voraussetzungen</a:t>
            </a:r>
            <a:endParaRPr b="1" dirty="0"/>
          </a:p>
          <a:p>
            <a:pPr indent="0">
              <a:lnSpc>
                <a:spcPct val="100000"/>
              </a:lnSpc>
              <a:spcBef>
                <a:spcPts val="2133"/>
              </a:spcBef>
              <a:buNone/>
            </a:pPr>
            <a:r>
              <a:rPr lang="de" dirty="0"/>
              <a:t>-Titel (§§704,794 ZPO)</a:t>
            </a:r>
          </a:p>
          <a:p>
            <a:pPr indent="0">
              <a:lnSpc>
                <a:spcPct val="100000"/>
              </a:lnSpc>
              <a:spcBef>
                <a:spcPts val="2133"/>
              </a:spcBef>
              <a:buNone/>
            </a:pPr>
            <a:r>
              <a:rPr lang="de" dirty="0"/>
              <a:t>-Klausel (§§724ff ZPO)</a:t>
            </a:r>
          </a:p>
          <a:p>
            <a:pPr indent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</a:pPr>
            <a:r>
              <a:rPr lang="de" dirty="0"/>
              <a:t>-Zustellung (§750 ZPO)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197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de" dirty="0"/>
              <a:t>Prüfung der Voraussetzungen durch den GV</a:t>
            </a:r>
            <a:endParaRPr dirty="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de" b="1" dirty="0"/>
              <a:t>3. Besondere Voraussetzungen</a:t>
            </a:r>
            <a:endParaRPr b="1" dirty="0"/>
          </a:p>
          <a:p>
            <a:pPr>
              <a:spcBef>
                <a:spcPts val="2133"/>
              </a:spcBef>
              <a:buChar char="-"/>
            </a:pPr>
            <a:r>
              <a:rPr lang="de" dirty="0"/>
              <a:t>Ablauf einer Wartefrist nach Zustellung ( z.Bsp. KFB)</a:t>
            </a:r>
            <a:endParaRPr dirty="0"/>
          </a:p>
          <a:p>
            <a:pPr>
              <a:buChar char="-"/>
            </a:pPr>
            <a:r>
              <a:rPr lang="de" dirty="0"/>
              <a:t>Abhängigkeit vom Eintritt eines Kalendertages</a:t>
            </a:r>
            <a:endParaRPr dirty="0"/>
          </a:p>
          <a:p>
            <a:pPr>
              <a:buChar char="-"/>
            </a:pPr>
            <a:r>
              <a:rPr lang="de" dirty="0"/>
              <a:t>Abhängigkeit von einer Sicherheitsleistung des Gläubigers</a:t>
            </a:r>
            <a:endParaRPr dirty="0"/>
          </a:p>
          <a:p>
            <a:pPr>
              <a:buChar char="-"/>
            </a:pPr>
            <a:r>
              <a:rPr lang="de" dirty="0"/>
              <a:t>Abhängigkeit von einer Zug um Zug zu erbringenden Leistung</a:t>
            </a:r>
            <a:endParaRPr dirty="0"/>
          </a:p>
          <a:p>
            <a:pPr indent="0">
              <a:spcBef>
                <a:spcPts val="2133"/>
              </a:spcBef>
              <a:buNone/>
            </a:pP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de" b="1" dirty="0"/>
              <a:t>4. Keine Vollstreckungshindernisse</a:t>
            </a:r>
            <a:endParaRPr b="1" dirty="0"/>
          </a:p>
          <a:p>
            <a:pPr marL="0" indent="0">
              <a:spcBef>
                <a:spcPts val="2133"/>
              </a:spcBef>
              <a:buNone/>
            </a:pP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de" dirty="0"/>
              <a:t>  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807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Vollstreckungshindernisse</a:t>
            </a:r>
            <a:endParaRPr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457189">
              <a:buFont typeface="+mj-lt"/>
              <a:buAutoNum type="arabicPeriod"/>
            </a:pPr>
            <a:r>
              <a:rPr lang="de" b="1" dirty="0"/>
              <a:t>Einstellung der Zwangsvollstreckung auf Anweisung des Gläubigers</a:t>
            </a:r>
          </a:p>
          <a:p>
            <a:pPr marL="457189">
              <a:buFont typeface="+mj-lt"/>
              <a:buAutoNum type="arabicPeriod"/>
            </a:pPr>
            <a:endParaRPr b="1"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b="1" dirty="0"/>
              <a:t>Vollstreckungshindernisse nach § 775 ZPO</a:t>
            </a:r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endParaRPr b="1"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b="1" dirty="0"/>
              <a:t>Eröffnung des Insolvenzverfahrens</a:t>
            </a:r>
            <a:endParaRPr b="1"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12172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Merke:</a:t>
            </a:r>
            <a:endParaRPr dirty="0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  <a:buNone/>
            </a:pPr>
            <a:endParaRPr lang="de" dirty="0"/>
          </a:p>
          <a:p>
            <a:pPr marL="0" indent="0">
              <a:spcAft>
                <a:spcPts val="2133"/>
              </a:spcAft>
              <a:buNone/>
            </a:pPr>
            <a:r>
              <a:rPr lang="de" sz="3200" dirty="0"/>
              <a:t>Sollte trotz Vorliegen eines Vollstreckungshindernisses eine Vollstreckungsmaßnahme durchgeführt worden sein, ist die Vollstreckungshandlung nicht nichtig, sondern anfechtbar mit § 766 ZPO.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64110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Abnahme der Vermögensauskunft  §802c ZPO</a:t>
            </a:r>
            <a:endParaRPr dirty="0"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de" dirty="0"/>
              <a:t>-gem. § 802d ZPO ist Schuldner </a:t>
            </a:r>
            <a:r>
              <a:rPr lang="de" b="1" dirty="0"/>
              <a:t>innerhalb von 2 Jahren nur 1x</a:t>
            </a:r>
            <a:r>
              <a:rPr lang="de" dirty="0"/>
              <a:t> zur Abgabe der VAK verpflichtet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de" dirty="0"/>
              <a:t>-GV prüft von Amts wegen, ob VAK bereits geleistet wurde (in den letzten 2 Jahren)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de" dirty="0"/>
              <a:t>-bei </a:t>
            </a:r>
            <a:r>
              <a:rPr lang="de" b="1" dirty="0"/>
              <a:t>vorhandener VAK</a:t>
            </a:r>
            <a:r>
              <a:rPr lang="de" dirty="0"/>
              <a:t> bekommt der Gläubiger eine Abschrift (802d ZPO)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de" dirty="0"/>
              <a:t>-</a:t>
            </a:r>
            <a:r>
              <a:rPr lang="de" b="1" dirty="0"/>
              <a:t>innerhalb </a:t>
            </a:r>
            <a:r>
              <a:rPr lang="de" dirty="0"/>
              <a:t>der Zweijahresfrist nur möglich bei </a:t>
            </a:r>
            <a:r>
              <a:rPr lang="de" u="sng" dirty="0">
                <a:solidFill>
                  <a:schemeClr val="dk1"/>
                </a:solidFill>
              </a:rPr>
              <a:t>wesentlicher Veränderung der Vermögensverhältnisse</a:t>
            </a:r>
            <a:endParaRPr u="sng" dirty="0">
              <a:solidFill>
                <a:schemeClr val="dk1"/>
              </a:solidFill>
            </a:endParaRPr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46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Abnahme der Vermögensauskunft durch den GV</a:t>
            </a:r>
            <a:endParaRPr dirty="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457189">
              <a:buFont typeface="+mj-lt"/>
              <a:buAutoNum type="arabicPeriod"/>
            </a:pPr>
            <a:r>
              <a:rPr lang="de" dirty="0"/>
              <a:t>Ladung zum Termin und Zahlungsaufforderung binnen 2 Wochen inkl. Belehrung über Rechte und Pflichten durch Zustellung an den Schuldner (802f ZPO)</a:t>
            </a: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/>
              <a:t>Terminsmitteilung an den Gläubiger</a:t>
            </a: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/>
              <a:t>GV erstellt nach Angaben des Schuldners ein Vermögensverzeichnis im Termin</a:t>
            </a: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/>
              <a:t>GV hinterlegt das Vermögensverzeichnis bei dem zentralen Vollstreckungsgericht  (eine Abschrift erhält der Gläubiger)</a:t>
            </a: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846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Sofortige Abnahme der VAK § 807 ZPO</a:t>
            </a:r>
            <a:endParaRPr dirty="0"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endParaRPr lang="de" dirty="0"/>
          </a:p>
          <a:p>
            <a:pPr marL="0" indent="0">
              <a:buNone/>
            </a:pPr>
            <a:r>
              <a:rPr lang="de" dirty="0"/>
              <a:t>-Antrag des Gläubigers liegt vor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de" dirty="0"/>
              <a:t>-erfolgloser Pfändungsversuch ist erfolgt bzw. Schuldner hat Durchsuchung der Wohnung verweigert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de" dirty="0"/>
              <a:t>-keine Sperrfrist nach § 802d ZPO ( 2 Jahre)</a:t>
            </a: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de" dirty="0"/>
              <a:t>-Schuldner muss mit der Sofortabnahme einverstanden sein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145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Berührung zum Vollstreckungsgericht</a:t>
            </a:r>
            <a:endParaRPr dirty="0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endParaRPr lang="de" dirty="0"/>
          </a:p>
          <a:p>
            <a:pPr marL="0" indent="0">
              <a:buNone/>
            </a:pPr>
            <a:r>
              <a:rPr lang="de" sz="2667" dirty="0"/>
              <a:t>1.Haftbefehlsverfahren</a:t>
            </a:r>
          </a:p>
          <a:p>
            <a:pPr marL="0" indent="0">
              <a:buNone/>
            </a:pPr>
            <a:endParaRPr sz="2667" dirty="0"/>
          </a:p>
          <a:p>
            <a:pPr marL="0" indent="0">
              <a:spcBef>
                <a:spcPts val="2133"/>
              </a:spcBef>
              <a:buNone/>
            </a:pPr>
            <a:r>
              <a:rPr lang="de" sz="2667" dirty="0"/>
              <a:t>2.Erinnerung gegen die Verpflichtung zur Abgabe der VAK § 766 ZPO</a:t>
            </a:r>
          </a:p>
          <a:p>
            <a:pPr marL="0" indent="0">
              <a:spcBef>
                <a:spcPts val="2133"/>
              </a:spcBef>
              <a:buNone/>
            </a:pPr>
            <a:endParaRPr lang="de" sz="2667"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de" sz="2667" dirty="0"/>
              <a:t>3.Widerspruch gegen die Eintragungsanordnung § 882d ZPO</a:t>
            </a:r>
            <a:endParaRPr sz="2667" dirty="0"/>
          </a:p>
        </p:txBody>
      </p:sp>
    </p:spTree>
    <p:extLst>
      <p:ext uri="{BB962C8B-B14F-4D97-AF65-F5344CB8AC3E}">
        <p14:creationId xmlns:p14="http://schemas.microsoft.com/office/powerpoint/2010/main" val="79862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Breitbild</PresentationFormat>
  <Paragraphs>60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</vt:lpstr>
      <vt:lpstr>Möglichkeiten des Gläubigers:</vt:lpstr>
      <vt:lpstr>Prüfung der Voraussetzungen durch den GV </vt:lpstr>
      <vt:lpstr>Prüfung der Voraussetzungen durch den GV</vt:lpstr>
      <vt:lpstr>Vollstreckungshindernisse</vt:lpstr>
      <vt:lpstr>Merke:</vt:lpstr>
      <vt:lpstr>Abnahme der Vermögensauskunft  §802c ZPO</vt:lpstr>
      <vt:lpstr>Abnahme der Vermögensauskunft durch den GV</vt:lpstr>
      <vt:lpstr>Sofortige Abnahme der VAK § 807 ZPO</vt:lpstr>
      <vt:lpstr>Berührung zum Vollstreckungsgericht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Möglichkeiten des Gläubigers:</dc:title>
  <dc:creator>Rachner, Kathrin</dc:creator>
  <cp:lastModifiedBy>Rachner, Kathrin</cp:lastModifiedBy>
  <cp:revision>1</cp:revision>
  <dcterms:created xsi:type="dcterms:W3CDTF">2023-10-20T07:52:14Z</dcterms:created>
  <dcterms:modified xsi:type="dcterms:W3CDTF">2023-10-20T07:52:50Z</dcterms:modified>
</cp:coreProperties>
</file>