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1" r:id="rId2"/>
    <p:sldId id="435" r:id="rId3"/>
    <p:sldId id="312" r:id="rId4"/>
    <p:sldId id="313" r:id="rId5"/>
    <p:sldId id="314" r:id="rId6"/>
    <p:sldId id="315" r:id="rId7"/>
    <p:sldId id="316" r:id="rId8"/>
    <p:sldId id="317" r:id="rId9"/>
    <p:sldId id="318" r:id="rId10"/>
    <p:sldId id="319" r:id="rId11"/>
    <p:sldId id="320" r:id="rId12"/>
    <p:sldId id="321" r:id="rId13"/>
    <p:sldId id="322"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1" d="100"/>
          <a:sy n="81" d="100"/>
        </p:scale>
        <p:origin x="120" y="1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Titelmasterformat durch Klicken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642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Date Placeholder 2"/>
          <p:cNvSpPr>
            <a:spLocks noGrp="1"/>
          </p:cNvSpPr>
          <p:nvPr>
            <p:ph type="dt" sz="half" idx="10"/>
          </p:nvPr>
        </p:nvSpPr>
        <p:spPr/>
        <p:txBody>
          <a:bodyPr/>
          <a:lstStyle/>
          <a:p>
            <a:fld id="{1317EEDE-9A0F-4F4C-9483-37B287FACD18}" type="datetimeFigureOut">
              <a:rPr lang="de-DE" smtClean="0"/>
              <a:t>10.05.2026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45269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491417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Titelmasterformat durch Klicken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52173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2309305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Titelmasterformat durch Klicken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Formatvorlagen des Textmasters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62472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Titelmasterformat durch Klicken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Formatvorlagen des Textmasters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23487635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717703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076279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nchor="ct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242979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10.05.2026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057660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317EEDE-9A0F-4F4C-9483-37B287FACD18}" type="datetimeFigureOut">
              <a:rPr lang="de-DE" smtClean="0"/>
              <a:t>10.05.2026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4039974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Titelmasterformat durch Klicken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317EEDE-9A0F-4F4C-9483-37B287FACD18}" type="datetimeFigureOut">
              <a:rPr lang="de-DE" smtClean="0"/>
              <a:t>10.05.2026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4918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317EEDE-9A0F-4F4C-9483-37B287FACD18}" type="datetimeFigureOut">
              <a:rPr lang="de-DE" smtClean="0"/>
              <a:t>10.05.2026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100875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7EEDE-9A0F-4F4C-9483-37B287FACD18}" type="datetimeFigureOut">
              <a:rPr lang="de-DE" smtClean="0"/>
              <a:t>10.05.2026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411469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Titelmasterformat durch Klicken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317EEDE-9A0F-4F4C-9483-37B287FACD18}" type="datetimeFigureOut">
              <a:rPr lang="de-DE" smtClean="0"/>
              <a:t>10.05.2026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103769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Titelmasterformat durch Klicken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317EEDE-9A0F-4F4C-9483-37B287FACD18}" type="datetimeFigureOut">
              <a:rPr lang="de-DE" smtClean="0"/>
              <a:t>10.05.2026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509028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317EEDE-9A0F-4F4C-9483-37B287FACD18}" type="datetimeFigureOut">
              <a:rPr lang="de-DE" smtClean="0"/>
              <a:t>10.05.2026</a:t>
            </a:fld>
            <a:endParaRPr lang="de-D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de-D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7E79344-8BBB-424A-A73A-F5C83737747D}" type="slidenum">
              <a:rPr lang="de-DE" smtClean="0"/>
              <a:t>‹Nr.›</a:t>
            </a:fld>
            <a:endParaRPr lang="de-DE"/>
          </a:p>
        </p:txBody>
      </p:sp>
    </p:spTree>
    <p:extLst>
      <p:ext uri="{BB962C8B-B14F-4D97-AF65-F5344CB8AC3E}">
        <p14:creationId xmlns:p14="http://schemas.microsoft.com/office/powerpoint/2010/main" val="1820692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73504" y="239271"/>
            <a:ext cx="8643938" cy="686714"/>
          </a:xfrm>
        </p:spPr>
        <p:txBody>
          <a:bodyPr>
            <a:noAutofit/>
          </a:bodyPr>
          <a:lstStyle/>
          <a:p>
            <a:pPr algn="ctr"/>
            <a:r>
              <a:rPr lang="de-DE" b="1" dirty="0">
                <a:solidFill>
                  <a:schemeClr val="bg1"/>
                </a:solidFill>
                <a:latin typeface="Arial Narrow" panose="020B0606020202030204" pitchFamily="34" charset="0"/>
              </a:rPr>
              <a:t>Betreuungsverfügung</a:t>
            </a:r>
          </a:p>
        </p:txBody>
      </p:sp>
      <p:sp>
        <p:nvSpPr>
          <p:cNvPr id="3" name="Inhaltsplatzhalter 2"/>
          <p:cNvSpPr>
            <a:spLocks noGrp="1"/>
          </p:cNvSpPr>
          <p:nvPr>
            <p:ph idx="1"/>
          </p:nvPr>
        </p:nvSpPr>
        <p:spPr>
          <a:xfrm rot="10800000" flipV="1">
            <a:off x="1893658" y="1885950"/>
            <a:ext cx="8643938" cy="3714750"/>
          </a:xfrm>
        </p:spPr>
        <p:txBody>
          <a:bodyPr>
            <a:noAutofit/>
          </a:bodyPr>
          <a:lstStyle/>
          <a:p>
            <a:pPr>
              <a:spcBef>
                <a:spcPts val="422"/>
              </a:spcBef>
              <a:buFont typeface="Wingdings" panose="05000000000000000000" pitchFamily="2" charset="2"/>
              <a:buChar char="Ø"/>
            </a:pPr>
            <a:r>
              <a:rPr lang="en-US" b="1" dirty="0" err="1">
                <a:solidFill>
                  <a:schemeClr val="bg1"/>
                </a:solidFill>
                <a:latin typeface="Arial Narrow" panose="020B0606020202030204" pitchFamily="34" charset="0"/>
              </a:rPr>
              <a:t>Betreuungsverfügung</a:t>
            </a:r>
            <a:r>
              <a:rPr lang="en-US" b="1" dirty="0">
                <a:solidFill>
                  <a:schemeClr val="bg1"/>
                </a:solidFill>
                <a:latin typeface="Arial Narrow" panose="020B0606020202030204" pitchFamily="34" charset="0"/>
              </a:rPr>
              <a:t> </a:t>
            </a:r>
            <a:r>
              <a:rPr lang="en-US" b="1" dirty="0">
                <a:solidFill>
                  <a:schemeClr val="bg1"/>
                </a:solidFill>
                <a:latin typeface="Arial Narrow" panose="020B0606020202030204" pitchFamily="34" charset="0"/>
                <a:sym typeface="Wingdings" panose="05000000000000000000" pitchFamily="2" charset="2"/>
              </a:rPr>
              <a:t></a:t>
            </a:r>
            <a:r>
              <a:rPr lang="en-US" b="1" dirty="0" err="1">
                <a:solidFill>
                  <a:schemeClr val="bg1"/>
                </a:solidFill>
                <a:latin typeface="Arial Narrow" panose="020B0606020202030204" pitchFamily="34" charset="0"/>
              </a:rPr>
              <a:t>für</a:t>
            </a:r>
            <a:r>
              <a:rPr lang="en-US" b="1" dirty="0">
                <a:solidFill>
                  <a:schemeClr val="bg1"/>
                </a:solidFill>
                <a:latin typeface="Arial Narrow" panose="020B0606020202030204" pitchFamily="34" charset="0"/>
              </a:rPr>
              <a:t> den Fall der </a:t>
            </a:r>
            <a:r>
              <a:rPr lang="en-US" b="1" dirty="0" err="1">
                <a:solidFill>
                  <a:schemeClr val="bg1"/>
                </a:solidFill>
                <a:latin typeface="Arial Narrow" panose="020B0606020202030204" pitchFamily="34" charset="0"/>
              </a:rPr>
              <a:t>Anordnung</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einer</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Betreuung</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bestimmte</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Willensäußerung</a:t>
            </a:r>
            <a:endParaRPr lang="en-US" b="1" dirty="0">
              <a:solidFill>
                <a:schemeClr val="bg1"/>
              </a:solidFill>
              <a:latin typeface="Arial Narrow" panose="020B0606020202030204" pitchFamily="34" charset="0"/>
            </a:endParaRPr>
          </a:p>
          <a:p>
            <a:pPr>
              <a:spcBef>
                <a:spcPts val="422"/>
              </a:spcBef>
              <a:buFont typeface="Wingdings" panose="05000000000000000000" pitchFamily="2" charset="2"/>
              <a:buChar char="Ø"/>
            </a:pPr>
            <a:r>
              <a:rPr lang="en-US" b="1" dirty="0" err="1">
                <a:solidFill>
                  <a:schemeClr val="bg1"/>
                </a:solidFill>
                <a:latin typeface="Arial Narrow" panose="020B0606020202030204" pitchFamily="34" charset="0"/>
              </a:rPr>
              <a:t>Berücksichtigung</a:t>
            </a:r>
            <a:r>
              <a:rPr lang="en-US" b="1" dirty="0">
                <a:solidFill>
                  <a:schemeClr val="bg1"/>
                </a:solidFill>
                <a:latin typeface="Arial Narrow" panose="020B0606020202030204" pitchFamily="34" charset="0"/>
              </a:rPr>
              <a:t> des in </a:t>
            </a:r>
            <a:r>
              <a:rPr lang="en-US" b="1" dirty="0" err="1">
                <a:solidFill>
                  <a:schemeClr val="bg1"/>
                </a:solidFill>
                <a:latin typeface="Arial Narrow" panose="020B0606020202030204" pitchFamily="34" charset="0"/>
              </a:rPr>
              <a:t>ihr</a:t>
            </a:r>
            <a:r>
              <a:rPr lang="en-US" b="1" dirty="0">
                <a:solidFill>
                  <a:schemeClr val="bg1"/>
                </a:solidFill>
                <a:latin typeface="Arial Narrow" panose="020B0606020202030204" pitchFamily="34" charset="0"/>
              </a:rPr>
              <a:t> von dem </a:t>
            </a:r>
            <a:r>
              <a:rPr lang="en-US" b="1" dirty="0" err="1">
                <a:solidFill>
                  <a:schemeClr val="bg1"/>
                </a:solidFill>
                <a:latin typeface="Arial Narrow" panose="020B0606020202030204" pitchFamily="34" charset="0"/>
              </a:rPr>
              <a:t>Betroffenen</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geäußerten</a:t>
            </a:r>
            <a:r>
              <a:rPr lang="en-US" b="1" dirty="0">
                <a:solidFill>
                  <a:schemeClr val="bg1"/>
                </a:solidFill>
                <a:latin typeface="Arial Narrow" panose="020B0606020202030204" pitchFamily="34" charset="0"/>
              </a:rPr>
              <a:t> Willens hat </a:t>
            </a:r>
            <a:r>
              <a:rPr lang="en-US" b="1" dirty="0" err="1">
                <a:solidFill>
                  <a:schemeClr val="bg1"/>
                </a:solidFill>
                <a:latin typeface="Arial Narrow" panose="020B0606020202030204" pitchFamily="34" charset="0"/>
              </a:rPr>
              <a:t>unabhängig</a:t>
            </a:r>
            <a:r>
              <a:rPr lang="en-US" b="1" dirty="0">
                <a:solidFill>
                  <a:schemeClr val="bg1"/>
                </a:solidFill>
                <a:latin typeface="Arial Narrow" panose="020B0606020202030204" pitchFamily="34" charset="0"/>
              </a:rPr>
              <a:t> von der </a:t>
            </a:r>
            <a:r>
              <a:rPr lang="en-US" b="1" dirty="0" err="1">
                <a:solidFill>
                  <a:schemeClr val="bg1"/>
                </a:solidFill>
                <a:latin typeface="Arial Narrow" panose="020B0606020202030204" pitchFamily="34" charset="0"/>
              </a:rPr>
              <a:t>Geschäftsfähigkeit</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zu</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erfolgen</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sofern</a:t>
            </a:r>
            <a:r>
              <a:rPr lang="en-US" b="1" dirty="0">
                <a:solidFill>
                  <a:schemeClr val="bg1"/>
                </a:solidFill>
                <a:latin typeface="Arial Narrow" panose="020B0606020202030204" pitchFamily="34" charset="0"/>
              </a:rPr>
              <a:t> der Wille </a:t>
            </a:r>
            <a:r>
              <a:rPr lang="en-US" b="1" dirty="0" err="1">
                <a:solidFill>
                  <a:schemeClr val="bg1"/>
                </a:solidFill>
                <a:latin typeface="Arial Narrow" panose="020B0606020202030204" pitchFamily="34" charset="0"/>
              </a:rPr>
              <a:t>mit</a:t>
            </a:r>
            <a:r>
              <a:rPr lang="en-US" b="1" dirty="0">
                <a:solidFill>
                  <a:schemeClr val="bg1"/>
                </a:solidFill>
                <a:latin typeface="Arial Narrow" panose="020B0606020202030204" pitchFamily="34" charset="0"/>
              </a:rPr>
              <a:t> dem Wohl des </a:t>
            </a:r>
            <a:r>
              <a:rPr lang="en-US" b="1" dirty="0" err="1">
                <a:solidFill>
                  <a:schemeClr val="bg1"/>
                </a:solidFill>
                <a:latin typeface="Arial Narrow" panose="020B0606020202030204" pitchFamily="34" charset="0"/>
              </a:rPr>
              <a:t>Betreuten</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vereinbar</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ist</a:t>
            </a:r>
            <a:endParaRPr lang="en-US" b="1" dirty="0">
              <a:solidFill>
                <a:schemeClr val="bg1"/>
              </a:solidFill>
              <a:latin typeface="Arial Narrow" panose="020B0606020202030204" pitchFamily="34" charset="0"/>
            </a:endParaRPr>
          </a:p>
          <a:p>
            <a:pPr marL="0" indent="0">
              <a:spcBef>
                <a:spcPts val="422"/>
              </a:spcBef>
              <a:buNone/>
            </a:pPr>
            <a:endParaRPr lang="en-US" b="1" dirty="0">
              <a:solidFill>
                <a:schemeClr val="bg1"/>
              </a:solidFill>
              <a:latin typeface="Arial Narrow" panose="020B0606020202030204" pitchFamily="34" charset="0"/>
            </a:endParaRPr>
          </a:p>
          <a:p>
            <a:pPr>
              <a:spcBef>
                <a:spcPts val="422"/>
              </a:spcBef>
              <a:buFont typeface="Wingdings" panose="05000000000000000000" pitchFamily="2" charset="2"/>
              <a:buChar char="Ø"/>
            </a:pPr>
            <a:r>
              <a:rPr lang="en-US" b="1" dirty="0" err="1">
                <a:solidFill>
                  <a:schemeClr val="bg1"/>
                </a:solidFill>
                <a:latin typeface="Arial Narrow" panose="020B0606020202030204" pitchFamily="34" charset="0"/>
              </a:rPr>
              <a:t>Möglicher</a:t>
            </a:r>
            <a:r>
              <a:rPr lang="en-US" b="1" dirty="0">
                <a:solidFill>
                  <a:schemeClr val="bg1"/>
                </a:solidFill>
                <a:latin typeface="Arial Narrow" panose="020B0606020202030204" pitchFamily="34" charset="0"/>
              </a:rPr>
              <a:t> </a:t>
            </a:r>
            <a:r>
              <a:rPr lang="en-US" b="1" dirty="0" err="1">
                <a:solidFill>
                  <a:schemeClr val="bg1"/>
                </a:solidFill>
                <a:latin typeface="Arial Narrow" panose="020B0606020202030204" pitchFamily="34" charset="0"/>
              </a:rPr>
              <a:t>Inhalt</a:t>
            </a:r>
            <a:r>
              <a:rPr lang="en-US" b="1" dirty="0">
                <a:solidFill>
                  <a:schemeClr val="bg1"/>
                </a:solidFill>
                <a:latin typeface="Arial Narrow" panose="020B0606020202030204" pitchFamily="34" charset="0"/>
              </a:rPr>
              <a:t> der </a:t>
            </a:r>
            <a:r>
              <a:rPr lang="en-US" b="1" dirty="0" err="1">
                <a:solidFill>
                  <a:schemeClr val="bg1"/>
                </a:solidFill>
                <a:latin typeface="Arial Narrow" panose="020B0606020202030204" pitchFamily="34" charset="0"/>
              </a:rPr>
              <a:t>Betreuungsverfügung</a:t>
            </a:r>
            <a:r>
              <a:rPr lang="en-US" b="1" dirty="0">
                <a:solidFill>
                  <a:schemeClr val="bg1"/>
                </a:solidFill>
                <a:latin typeface="Arial Narrow" panose="020B0606020202030204" pitchFamily="34" charset="0"/>
              </a:rPr>
              <a:t>:</a:t>
            </a:r>
          </a:p>
          <a:p>
            <a:pPr>
              <a:spcBef>
                <a:spcPts val="422"/>
              </a:spcBef>
              <a:buFont typeface="Wingdings" panose="05000000000000000000" pitchFamily="2" charset="2"/>
              <a:buChar char="Ø"/>
            </a:pPr>
            <a:endParaRPr lang="de-DE" b="1" dirty="0">
              <a:solidFill>
                <a:schemeClr val="bg1"/>
              </a:solidFill>
              <a:latin typeface="Arial Narrow" panose="020B0606020202030204" pitchFamily="34" charset="0"/>
            </a:endParaRPr>
          </a:p>
          <a:p>
            <a:pPr lvl="1">
              <a:spcBef>
                <a:spcPts val="422"/>
              </a:spcBef>
              <a:buFont typeface="Wingdings" panose="05000000000000000000" pitchFamily="2" charset="2"/>
              <a:buChar char="§"/>
            </a:pPr>
            <a:r>
              <a:rPr lang="en-US" sz="2000" b="1" dirty="0" err="1">
                <a:solidFill>
                  <a:schemeClr val="bg1"/>
                </a:solidFill>
                <a:latin typeface="Arial Narrow" panose="020B0606020202030204" pitchFamily="34" charset="0"/>
              </a:rPr>
              <a:t>Vorschläge</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zur</a:t>
            </a:r>
            <a:r>
              <a:rPr lang="en-US" sz="2000" b="1" dirty="0">
                <a:solidFill>
                  <a:schemeClr val="bg1"/>
                </a:solidFill>
                <a:latin typeface="Arial Narrow" panose="020B0606020202030204" pitchFamily="34" charset="0"/>
              </a:rPr>
              <a:t> Person des </a:t>
            </a:r>
            <a:r>
              <a:rPr lang="en-US" sz="2000" b="1" dirty="0" err="1">
                <a:solidFill>
                  <a:schemeClr val="bg1"/>
                </a:solidFill>
                <a:latin typeface="Arial Narrow" panose="020B0606020202030204" pitchFamily="34" charset="0"/>
              </a:rPr>
              <a:t>Betreuers</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vgl</a:t>
            </a:r>
            <a:r>
              <a:rPr lang="en-US" sz="2000" b="1" dirty="0">
                <a:solidFill>
                  <a:schemeClr val="bg1"/>
                </a:solidFill>
                <a:latin typeface="Arial Narrow" panose="020B0606020202030204" pitchFamily="34" charset="0"/>
              </a:rPr>
              <a:t>. § 1816 BGB </a:t>
            </a:r>
            <a:endParaRPr lang="de-DE" sz="2000" b="1" dirty="0">
              <a:solidFill>
                <a:schemeClr val="bg1"/>
              </a:solidFill>
              <a:latin typeface="Arial Narrow" panose="020B0606020202030204" pitchFamily="34" charset="0"/>
            </a:endParaRPr>
          </a:p>
          <a:p>
            <a:pPr lvl="1">
              <a:spcBef>
                <a:spcPts val="422"/>
              </a:spcBef>
              <a:buFont typeface="Wingdings" panose="05000000000000000000" pitchFamily="2" charset="2"/>
              <a:buChar char="§"/>
            </a:pPr>
            <a:r>
              <a:rPr lang="en-US" sz="2000" b="1" dirty="0" err="1">
                <a:solidFill>
                  <a:schemeClr val="bg1"/>
                </a:solidFill>
                <a:latin typeface="Arial Narrow" panose="020B0606020202030204" pitchFamily="34" charset="0"/>
              </a:rPr>
              <a:t>Wünsche</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zur</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Übertragung</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bestimmter</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Aufgabenkreise</a:t>
            </a:r>
            <a:endParaRPr lang="en-US" sz="2000" b="1" dirty="0">
              <a:solidFill>
                <a:schemeClr val="bg1"/>
              </a:solidFill>
              <a:latin typeface="Arial Narrow" panose="020B0606020202030204" pitchFamily="34" charset="0"/>
            </a:endParaRPr>
          </a:p>
          <a:p>
            <a:pPr lvl="1">
              <a:spcBef>
                <a:spcPts val="422"/>
              </a:spcBef>
              <a:buFont typeface="Wingdings" panose="05000000000000000000" pitchFamily="2" charset="2"/>
              <a:buChar char="§"/>
            </a:pPr>
            <a:r>
              <a:rPr lang="en-US" sz="2000" b="1" dirty="0" err="1">
                <a:solidFill>
                  <a:schemeClr val="bg1"/>
                </a:solidFill>
                <a:latin typeface="Arial Narrow" panose="020B0606020202030204" pitchFamily="34" charset="0"/>
              </a:rPr>
              <a:t>Wünsche</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hinsichtlich</a:t>
            </a:r>
            <a:r>
              <a:rPr lang="en-US" sz="2000" b="1" dirty="0">
                <a:solidFill>
                  <a:schemeClr val="bg1"/>
                </a:solidFill>
                <a:latin typeface="Arial Narrow" panose="020B0606020202030204" pitchFamily="34" charset="0"/>
              </a:rPr>
              <a:t> der </a:t>
            </a:r>
            <a:r>
              <a:rPr lang="en-US" sz="2000" b="1" dirty="0" err="1">
                <a:solidFill>
                  <a:schemeClr val="bg1"/>
                </a:solidFill>
                <a:latin typeface="Arial Narrow" panose="020B0606020202030204" pitchFamily="34" charset="0"/>
              </a:rPr>
              <a:t>Lebensgestaltung</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während</a:t>
            </a:r>
            <a:r>
              <a:rPr lang="en-US" sz="2000" b="1" dirty="0">
                <a:solidFill>
                  <a:schemeClr val="bg1"/>
                </a:solidFill>
                <a:latin typeface="Arial Narrow" panose="020B0606020202030204" pitchFamily="34" charset="0"/>
              </a:rPr>
              <a:t> der </a:t>
            </a:r>
            <a:r>
              <a:rPr lang="en-US" sz="2000" b="1" dirty="0" err="1">
                <a:solidFill>
                  <a:schemeClr val="bg1"/>
                </a:solidFill>
                <a:latin typeface="Arial Narrow" panose="020B0606020202030204" pitchFamily="34" charset="0"/>
              </a:rPr>
              <a:t>Betreuung</a:t>
            </a:r>
            <a:r>
              <a:rPr lang="en-US" sz="2000" b="1" dirty="0">
                <a:solidFill>
                  <a:schemeClr val="bg1"/>
                </a:solidFill>
                <a:latin typeface="Arial Narrow" panose="020B0606020202030204" pitchFamily="34" charset="0"/>
              </a:rPr>
              <a:t>, </a:t>
            </a:r>
            <a:r>
              <a:rPr lang="en-US" sz="2000" b="1" dirty="0" err="1">
                <a:solidFill>
                  <a:schemeClr val="bg1"/>
                </a:solidFill>
                <a:latin typeface="Arial Narrow" panose="020B0606020202030204" pitchFamily="34" charset="0"/>
              </a:rPr>
              <a:t>vgl</a:t>
            </a:r>
            <a:r>
              <a:rPr lang="en-US" sz="2000" b="1" dirty="0">
                <a:solidFill>
                  <a:schemeClr val="bg1"/>
                </a:solidFill>
                <a:latin typeface="Arial Narrow" panose="020B0606020202030204" pitchFamily="34" charset="0"/>
              </a:rPr>
              <a:t>. §1821 Abs. 2 BGB </a:t>
            </a:r>
          </a:p>
          <a:p>
            <a:pPr lvl="1">
              <a:spcBef>
                <a:spcPts val="422"/>
              </a:spcBef>
              <a:buFont typeface="Wingdings" panose="05000000000000000000" pitchFamily="2" charset="2"/>
              <a:buChar char="§"/>
            </a:pPr>
            <a:r>
              <a:rPr lang="de-DE" sz="2000" b="1" dirty="0">
                <a:solidFill>
                  <a:schemeClr val="bg1"/>
                </a:solidFill>
                <a:latin typeface="Arial Narrow" panose="020B0606020202030204" pitchFamily="34" charset="0"/>
              </a:rPr>
              <a:t>§ 285 Abs. 2 </a:t>
            </a:r>
            <a:r>
              <a:rPr lang="de-DE" sz="2000" b="1" dirty="0" err="1">
                <a:solidFill>
                  <a:schemeClr val="bg1"/>
                </a:solidFill>
                <a:latin typeface="Arial Narrow" panose="020B0606020202030204" pitchFamily="34" charset="0"/>
              </a:rPr>
              <a:t>FamFG</a:t>
            </a:r>
            <a:r>
              <a:rPr lang="de-DE" sz="2000" b="1" dirty="0">
                <a:solidFill>
                  <a:schemeClr val="bg1"/>
                </a:solidFill>
                <a:latin typeface="Arial Narrow" panose="020B0606020202030204" pitchFamily="34" charset="0"/>
              </a:rPr>
              <a:t> (Herausgabe an das Betreuungsgericht) gilt hierfür ebenso.</a:t>
            </a:r>
          </a:p>
          <a:p>
            <a:pPr marL="0" indent="0">
              <a:buNone/>
            </a:pPr>
            <a:endParaRPr lang="de-DE" dirty="0"/>
          </a:p>
        </p:txBody>
      </p:sp>
    </p:spTree>
    <p:extLst>
      <p:ext uri="{BB962C8B-B14F-4D97-AF65-F5344CB8AC3E}">
        <p14:creationId xmlns:p14="http://schemas.microsoft.com/office/powerpoint/2010/main" val="300999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38200" y="476250"/>
            <a:ext cx="10344150" cy="273921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Prinzip der Subsidiarität in der Betreuung § 1814(3) BGB</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36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Eine Betreuung ist nur gerechtfertigt, wenn andere Hilfen nicht zur Verfügung stehen oder versagen.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Nach diesem Prinzip darf ein Betreuer nicht bestellt werden, wenn die Betroffenen ihre Angelegenheiten mittels einer Vorsorgevollmacht geregelt haben oder andere Hilfestellungen wie die eigene Familie, Nachbarn und Bekannte, das Heimpersonal oder allgemeine soziale Dienste vorhanden sind, die die rechtlichen Defizite ausgleichen können.</a:t>
            </a:r>
          </a:p>
        </p:txBody>
      </p:sp>
    </p:spTree>
    <p:extLst>
      <p:ext uri="{BB962C8B-B14F-4D97-AF65-F5344CB8AC3E}">
        <p14:creationId xmlns:p14="http://schemas.microsoft.com/office/powerpoint/2010/main" val="2313349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A8FB4C-3D34-41DA-90AF-C16BBB0703F5}"/>
              </a:ext>
            </a:extLst>
          </p:cNvPr>
          <p:cNvSpPr>
            <a:spLocks noGrp="1"/>
          </p:cNvSpPr>
          <p:nvPr>
            <p:ph type="title"/>
          </p:nvPr>
        </p:nvSpPr>
        <p:spPr/>
        <p:txBody>
          <a:bodyPr/>
          <a:lstStyle/>
          <a:p>
            <a:pPr algn="ctr"/>
            <a:r>
              <a:rPr lang="de-DE" b="1" u="sng" dirty="0">
                <a:solidFill>
                  <a:schemeClr val="bg1"/>
                </a:solidFill>
                <a:latin typeface="Arial Narrow" panose="020B0606020202030204" pitchFamily="34" charset="0"/>
              </a:rPr>
              <a:t>Keine anderen Hilfen</a:t>
            </a:r>
          </a:p>
        </p:txBody>
      </p:sp>
      <p:sp>
        <p:nvSpPr>
          <p:cNvPr id="3" name="Inhaltsplatzhalter 2">
            <a:extLst>
              <a:ext uri="{FF2B5EF4-FFF2-40B4-BE49-F238E27FC236}">
                <a16:creationId xmlns:a16="http://schemas.microsoft.com/office/drawing/2014/main" id="{29774C0E-3CB6-474D-92A3-03E26AC86263}"/>
              </a:ext>
            </a:extLst>
          </p:cNvPr>
          <p:cNvSpPr>
            <a:spLocks noGrp="1"/>
          </p:cNvSpPr>
          <p:nvPr>
            <p:ph idx="1"/>
          </p:nvPr>
        </p:nvSpPr>
        <p:spPr>
          <a:xfrm>
            <a:off x="1014470" y="506186"/>
            <a:ext cx="10515600" cy="5439423"/>
          </a:xfrm>
        </p:spPr>
        <p:txBody>
          <a:bodyPr>
            <a:normAutofit/>
          </a:bodyPr>
          <a:lstStyle/>
          <a:p>
            <a:pPr>
              <a:buFont typeface="Wingdings" panose="05000000000000000000" pitchFamily="2" charset="2"/>
              <a:buChar char="Ø"/>
            </a:pPr>
            <a:r>
              <a:rPr lang="de-DE" b="1" dirty="0">
                <a:solidFill>
                  <a:schemeClr val="bg1"/>
                </a:solidFill>
                <a:latin typeface="Arial Narrow" panose="020B0606020202030204" pitchFamily="34" charset="0"/>
              </a:rPr>
              <a:t>Keine Betreuung, wenn wirksame Vollmacht für alle erforderlichen Aufgabenkreise vorliegt</a:t>
            </a:r>
          </a:p>
          <a:p>
            <a:pPr>
              <a:buFont typeface="Wingdings" panose="05000000000000000000" pitchFamily="2" charset="2"/>
              <a:buChar char="Ø"/>
            </a:pPr>
            <a:r>
              <a:rPr lang="de-DE" b="1" dirty="0">
                <a:solidFill>
                  <a:schemeClr val="bg1"/>
                </a:solidFill>
                <a:latin typeface="Arial Narrow" panose="020B0606020202030204" pitchFamily="34" charset="0"/>
              </a:rPr>
              <a:t>Unterstützung durch Familienangehörige, Nachbarn, Freunde</a:t>
            </a:r>
          </a:p>
          <a:p>
            <a:pPr>
              <a:buFont typeface="Wingdings" panose="05000000000000000000" pitchFamily="2" charset="2"/>
              <a:buChar char="Ø"/>
            </a:pPr>
            <a:r>
              <a:rPr lang="de-DE" b="1" dirty="0">
                <a:solidFill>
                  <a:schemeClr val="bg1"/>
                </a:solidFill>
                <a:latin typeface="Arial Narrow" panose="020B0606020202030204" pitchFamily="34" charset="0"/>
              </a:rPr>
              <a:t>Hilfen tatsächlicher Art</a:t>
            </a:r>
          </a:p>
          <a:p>
            <a:pPr>
              <a:buFont typeface="Wingdings" panose="05000000000000000000" pitchFamily="2" charset="2"/>
              <a:buChar char="Ø"/>
            </a:pPr>
            <a:r>
              <a:rPr lang="de-DE" sz="3200" b="1" dirty="0">
                <a:solidFill>
                  <a:srgbClr val="FF0000"/>
                </a:solidFill>
                <a:latin typeface="Arial Narrow" panose="020B0606020202030204" pitchFamily="34" charset="0"/>
              </a:rPr>
              <a:t>ABER !!! Helfer können nicht rechtsgeschäftlich vertreten</a:t>
            </a:r>
          </a:p>
        </p:txBody>
      </p:sp>
    </p:spTree>
    <p:extLst>
      <p:ext uri="{BB962C8B-B14F-4D97-AF65-F5344CB8AC3E}">
        <p14:creationId xmlns:p14="http://schemas.microsoft.com/office/powerpoint/2010/main" val="276448824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3600" b="1" dirty="0">
                <a:solidFill>
                  <a:schemeClr val="bg1"/>
                </a:solidFill>
                <a:latin typeface=" Arial Narrow"/>
              </a:rPr>
              <a:t>Erforderlichkeit</a:t>
            </a:r>
          </a:p>
        </p:txBody>
      </p:sp>
      <p:sp>
        <p:nvSpPr>
          <p:cNvPr id="3" name="Untertitel 2"/>
          <p:cNvSpPr>
            <a:spLocks noGrp="1"/>
          </p:cNvSpPr>
          <p:nvPr>
            <p:ph type="subTitle" idx="1"/>
          </p:nvPr>
        </p:nvSpPr>
        <p:spPr/>
        <p:txBody>
          <a:bodyPr/>
          <a:lstStyle/>
          <a:p>
            <a:endParaRPr lang="de-DE"/>
          </a:p>
        </p:txBody>
      </p:sp>
    </p:spTree>
    <p:extLst>
      <p:ext uri="{BB962C8B-B14F-4D97-AF65-F5344CB8AC3E}">
        <p14:creationId xmlns:p14="http://schemas.microsoft.com/office/powerpoint/2010/main" val="1088552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85825" y="638175"/>
            <a:ext cx="10287000" cy="384720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Interesse des Betroffenen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4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 Arial Narrow"/>
                <a:ea typeface="+mn-ea"/>
                <a:cs typeface="+mn-cs"/>
              </a:rPr>
              <a:t>Nur für die Aufgabenkreise, in denen die Betreuung notwendig ist</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 Arial Narrow"/>
                <a:ea typeface="+mn-ea"/>
                <a:cs typeface="+mn-cs"/>
              </a:rPr>
              <a:t>Konkreter Handlungsbedarf muss vorliegen</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 Arial Narrow"/>
                <a:ea typeface="+mn-ea"/>
                <a:cs typeface="+mn-cs"/>
              </a:rPr>
              <a:t>Keine „prophylaktische“ Betreuung</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 Arial Narrow"/>
                <a:ea typeface="+mn-ea"/>
                <a:cs typeface="+mn-cs"/>
              </a:rPr>
              <a:t>Notwendigkeit für jeden einzelnen Aufgabenbereich gesondert zu prüfen</a:t>
            </a: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 Arial Narrow"/>
                <a:ea typeface="+mn-ea"/>
                <a:cs typeface="+mn-cs"/>
              </a:rPr>
              <a:t>Aufgabenkreise können sein: Vermögenssorge, Gesundheitssorge, Wohnungsangelegenheiten, etc.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 Arial Narr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28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2435836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96519F-63A3-4276-AD0C-816D375476BE}"/>
              </a:ext>
            </a:extLst>
          </p:cNvPr>
          <p:cNvSpPr>
            <a:spLocks noGrp="1"/>
          </p:cNvSpPr>
          <p:nvPr>
            <p:ph type="title"/>
          </p:nvPr>
        </p:nvSpPr>
        <p:spPr/>
        <p:txBody>
          <a:bodyPr/>
          <a:lstStyle/>
          <a:p>
            <a:r>
              <a:rPr lang="de-DE" b="1" dirty="0">
                <a:solidFill>
                  <a:schemeClr val="bg1"/>
                </a:solidFill>
                <a:latin typeface=" Arial Narrow"/>
              </a:rPr>
              <a:t>Betreuungsverfügung</a:t>
            </a:r>
            <a:br>
              <a:rPr lang="de-DE" b="1" dirty="0"/>
            </a:br>
            <a:r>
              <a:rPr lang="de-DE" sz="900" b="1" dirty="0"/>
              <a:t>Bild: Jan </a:t>
            </a:r>
            <a:r>
              <a:rPr lang="de-DE" sz="900" b="1" dirty="0" err="1"/>
              <a:t>Tomaschoff</a:t>
            </a:r>
            <a:endParaRPr lang="de-DE" sz="900" b="1" dirty="0"/>
          </a:p>
        </p:txBody>
      </p:sp>
      <p:pic>
        <p:nvPicPr>
          <p:cNvPr id="4" name="Inhaltsplatzhalter 3">
            <a:extLst>
              <a:ext uri="{FF2B5EF4-FFF2-40B4-BE49-F238E27FC236}">
                <a16:creationId xmlns:a16="http://schemas.microsoft.com/office/drawing/2014/main" id="{9C6D6EE3-33CC-424F-B277-95305A6B2E2F}"/>
              </a:ext>
            </a:extLst>
          </p:cNvPr>
          <p:cNvPicPr>
            <a:picLocks noGrp="1" noChangeAspect="1"/>
          </p:cNvPicPr>
          <p:nvPr>
            <p:ph idx="1"/>
          </p:nvPr>
        </p:nvPicPr>
        <p:blipFill>
          <a:blip r:embed="rId2"/>
          <a:stretch>
            <a:fillRect/>
          </a:stretch>
        </p:blipFill>
        <p:spPr>
          <a:xfrm>
            <a:off x="2570163" y="812006"/>
            <a:ext cx="4762500" cy="3362325"/>
          </a:xfrm>
          <a:prstGeom prst="rect">
            <a:avLst/>
          </a:prstGeom>
        </p:spPr>
      </p:pic>
    </p:spTree>
    <p:extLst>
      <p:ext uri="{BB962C8B-B14F-4D97-AF65-F5344CB8AC3E}">
        <p14:creationId xmlns:p14="http://schemas.microsoft.com/office/powerpoint/2010/main" val="1529280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85800" y="523875"/>
            <a:ext cx="10248900" cy="34778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Ursächlichkeit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40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40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Krankheit o. Behinderung muss Ursache für Betreuungsbedarf sein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Allgemeine soziale Probleme, Sprachprobleme, usw. rechtfertigen Betreuerbestellung nicht</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Krankheit o. Behinderung allein reicht nicht aus, wenn der Betroffene seine Angelegenheit dennoch selbst besorgen kann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715175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91135" y="289901"/>
            <a:ext cx="8643938" cy="636083"/>
          </a:xfrm>
        </p:spPr>
        <p:txBody>
          <a:bodyPr>
            <a:noAutofit/>
          </a:bodyPr>
          <a:lstStyle/>
          <a:p>
            <a:pPr algn="ctr"/>
            <a:r>
              <a:rPr lang="de-DE" b="1" dirty="0">
                <a:solidFill>
                  <a:schemeClr val="bg1"/>
                </a:solidFill>
                <a:latin typeface="Arial Narrow" panose="020B0606020202030204" pitchFamily="34" charset="0"/>
              </a:rPr>
              <a:t>Krankheit</a:t>
            </a:r>
          </a:p>
        </p:txBody>
      </p:sp>
      <p:sp>
        <p:nvSpPr>
          <p:cNvPr id="3" name="Inhaltsplatzhalter 2"/>
          <p:cNvSpPr>
            <a:spLocks noGrp="1"/>
          </p:cNvSpPr>
          <p:nvPr>
            <p:ph idx="1"/>
          </p:nvPr>
        </p:nvSpPr>
        <p:spPr>
          <a:xfrm>
            <a:off x="1893658" y="1049359"/>
            <a:ext cx="8643938" cy="5433083"/>
          </a:xfrm>
        </p:spPr>
        <p:txBody>
          <a:bodyPr>
            <a:normAutofit fontScale="47500" lnSpcReduction="20000"/>
          </a:bodyPr>
          <a:lstStyle/>
          <a:p>
            <a:pPr>
              <a:buFont typeface="Wingdings" panose="05000000000000000000" pitchFamily="2" charset="2"/>
              <a:buChar char="Ø"/>
            </a:pPr>
            <a:r>
              <a:rPr lang="de-DE" sz="6200" b="1" dirty="0">
                <a:solidFill>
                  <a:schemeClr val="bg1"/>
                </a:solidFill>
                <a:latin typeface="Arial Narrow" panose="020B0606020202030204" pitchFamily="34" charset="0"/>
              </a:rPr>
              <a:t>Anerkannte Krankheitsbilder der Psychiatrie (ICD-10)</a:t>
            </a:r>
          </a:p>
          <a:p>
            <a:pPr>
              <a:buFont typeface="Wingdings" panose="05000000000000000000" pitchFamily="2" charset="2"/>
              <a:buChar char="Ø"/>
            </a:pPr>
            <a:r>
              <a:rPr lang="de-DE" sz="6200" b="1" dirty="0">
                <a:solidFill>
                  <a:schemeClr val="bg1"/>
                </a:solidFill>
                <a:latin typeface="Arial Narrow" panose="020B0606020202030204" pitchFamily="34" charset="0"/>
              </a:rPr>
              <a:t>Endogene Psychosen, d.h. körperlich nicht begründet (Schizophrenie, Depressionen, etc.)</a:t>
            </a:r>
          </a:p>
          <a:p>
            <a:pPr>
              <a:buFont typeface="Wingdings" panose="05000000000000000000" pitchFamily="2" charset="2"/>
              <a:buChar char="Ø"/>
            </a:pPr>
            <a:r>
              <a:rPr lang="de-DE" sz="6200" b="1" dirty="0">
                <a:solidFill>
                  <a:schemeClr val="bg1"/>
                </a:solidFill>
                <a:latin typeface="Arial Narrow" panose="020B0606020202030204" pitchFamily="34" charset="0"/>
              </a:rPr>
              <a:t>Exogene Psychosen, d.h. körperlich begründbare Psychosen (hirnorganisches Psychosyndrom)</a:t>
            </a:r>
          </a:p>
          <a:p>
            <a:pPr>
              <a:buFont typeface="Wingdings" panose="05000000000000000000" pitchFamily="2" charset="2"/>
              <a:buChar char="Ø"/>
            </a:pPr>
            <a:r>
              <a:rPr lang="de-DE" sz="6200" b="1" dirty="0">
                <a:solidFill>
                  <a:schemeClr val="bg1"/>
                </a:solidFill>
                <a:latin typeface="Arial Narrow" panose="020B0606020202030204" pitchFamily="34" charset="0"/>
              </a:rPr>
              <a:t>Abhängigkeitskrankheiten (z.B. Alkohol- oder Drogensucht)  </a:t>
            </a:r>
            <a:r>
              <a:rPr lang="de-DE" sz="6200" b="1" dirty="0">
                <a:solidFill>
                  <a:schemeClr val="bg1"/>
                </a:solidFill>
                <a:latin typeface="Arial Narrow" panose="020B0606020202030204" pitchFamily="34" charset="0"/>
                <a:sym typeface="Wingdings" panose="05000000000000000000" pitchFamily="2" charset="2"/>
              </a:rPr>
              <a:t> </a:t>
            </a:r>
            <a:r>
              <a:rPr lang="de-DE" sz="6200" b="1" dirty="0">
                <a:solidFill>
                  <a:schemeClr val="bg1"/>
                </a:solidFill>
                <a:latin typeface="Arial Narrow" panose="020B0606020202030204" pitchFamily="34" charset="0"/>
              </a:rPr>
              <a:t>neben der Abhängigkeit muss abhängigkeitsbedingte Psychose oder geistige Erkrankung vorliegen</a:t>
            </a:r>
          </a:p>
          <a:p>
            <a:pPr>
              <a:buFont typeface="Wingdings" panose="05000000000000000000" pitchFamily="2" charset="2"/>
              <a:buChar char="Ø"/>
            </a:pPr>
            <a:r>
              <a:rPr lang="de-DE" sz="6200" b="1" dirty="0">
                <a:solidFill>
                  <a:schemeClr val="bg1"/>
                </a:solidFill>
                <a:latin typeface="Arial Narrow" panose="020B0606020202030204" pitchFamily="34" charset="0"/>
              </a:rPr>
              <a:t>Neurosen, Persönlichkeitsstörungen in sehr schweren Fällen</a:t>
            </a:r>
          </a:p>
          <a:p>
            <a:pPr marL="0" indent="0">
              <a:buNone/>
            </a:pPr>
            <a:endParaRPr lang="de-DE" dirty="0"/>
          </a:p>
        </p:txBody>
      </p:sp>
    </p:spTree>
    <p:extLst>
      <p:ext uri="{BB962C8B-B14F-4D97-AF65-F5344CB8AC3E}">
        <p14:creationId xmlns:p14="http://schemas.microsoft.com/office/powerpoint/2010/main" val="3705181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91135" y="340532"/>
            <a:ext cx="8643938" cy="534822"/>
          </a:xfrm>
        </p:spPr>
        <p:txBody>
          <a:bodyPr>
            <a:noAutofit/>
          </a:bodyPr>
          <a:lstStyle/>
          <a:p>
            <a:pPr algn="ctr"/>
            <a:r>
              <a:rPr lang="de-DE" b="1" dirty="0">
                <a:solidFill>
                  <a:schemeClr val="bg1"/>
                </a:solidFill>
                <a:latin typeface="Arial Narrow" panose="020B0606020202030204" pitchFamily="34" charset="0"/>
              </a:rPr>
              <a:t>Geistige Behinderung</a:t>
            </a:r>
          </a:p>
        </p:txBody>
      </p:sp>
      <p:sp>
        <p:nvSpPr>
          <p:cNvPr id="3" name="Inhaltsplatzhalter 2"/>
          <p:cNvSpPr>
            <a:spLocks noGrp="1"/>
          </p:cNvSpPr>
          <p:nvPr>
            <p:ph idx="1"/>
          </p:nvPr>
        </p:nvSpPr>
        <p:spPr>
          <a:xfrm>
            <a:off x="1804307" y="1445078"/>
            <a:ext cx="8682658" cy="4955721"/>
          </a:xfrm>
        </p:spPr>
        <p:txBody>
          <a:bodyPr>
            <a:noAutofit/>
          </a:bodyPr>
          <a:lstStyle/>
          <a:p>
            <a:endParaRPr lang="de-DE" sz="2800" dirty="0">
              <a:latin typeface="Arial Narrow" panose="020B0606020202030204" pitchFamily="34" charset="0"/>
            </a:endParaRPr>
          </a:p>
          <a:p>
            <a:endParaRPr lang="de-DE" sz="2800" dirty="0">
              <a:latin typeface="Arial Narrow" panose="020B0606020202030204" pitchFamily="34" charset="0"/>
            </a:endParaRPr>
          </a:p>
        </p:txBody>
      </p:sp>
      <p:sp>
        <p:nvSpPr>
          <p:cNvPr id="4" name="Rechteck 3"/>
          <p:cNvSpPr/>
          <p:nvPr/>
        </p:nvSpPr>
        <p:spPr>
          <a:xfrm>
            <a:off x="1691135" y="1445078"/>
            <a:ext cx="7452865" cy="224676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Oligophrenie </a:t>
            </a: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 </a:t>
            </a:r>
            <a:r>
              <a:rPr kumimoji="0" lang="de-DE" sz="2000" b="1"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sym typeface="Wingdings" panose="05000000000000000000" pitchFamily="2" charset="2"/>
              </a:rPr>
              <a:t>oligos</a:t>
            </a: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 („wenig“) und </a:t>
            </a:r>
            <a:r>
              <a:rPr kumimoji="0" lang="de-DE" sz="2000" b="1"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sym typeface="Wingdings" panose="05000000000000000000" pitchFamily="2" charset="2"/>
              </a:rPr>
              <a:t>phrenos</a:t>
            </a: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 („Geist“)</a:t>
            </a: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Leichte Oligophrenie (IQ von 50-69)</a:t>
            </a: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Mittelgradige Oligophrenie (IQ von 35-49)</a:t>
            </a: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Hochgradige Oligophrenie (IQ von 20-34)</a:t>
            </a: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IQ über 65 entspricht Lernbehinderung</a:t>
            </a: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Angeborene oder erworbene Intelligenzdefizite:</a:t>
            </a:r>
          </a:p>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Beispiel für Intelligenzminderung  Down-Syndrom</a:t>
            </a: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65587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38200" y="504825"/>
            <a:ext cx="10306050" cy="35394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Freier Wille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40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2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2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400" b="1" i="0" u="none" strike="noStrike" kern="1200" cap="none" spc="0" normalizeH="0" baseline="0" noProof="0" dirty="0">
                <a:ln>
                  <a:noFill/>
                </a:ln>
                <a:solidFill>
                  <a:prstClr val="black"/>
                </a:solidFill>
                <a:effectLst/>
                <a:uLnTx/>
                <a:uFillTx/>
                <a:latin typeface=" Arial Narrow"/>
                <a:ea typeface="+mn-ea"/>
                <a:cs typeface="+mn-cs"/>
              </a:rPr>
              <a:t>Der freie Wille ist die Fähigkeit, eine Einsicht zu erlangen und nach dieser Einsicht zu handeln.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400" b="1" i="1" u="none" strike="noStrike" kern="1200" cap="none" spc="0" normalizeH="0" baseline="0" noProof="0" dirty="0">
                <a:ln>
                  <a:noFill/>
                </a:ln>
                <a:solidFill>
                  <a:prstClr val="black"/>
                </a:solidFill>
                <a:effectLst/>
                <a:uLnTx/>
                <a:uFillTx/>
                <a:latin typeface=" Arial Narrow"/>
                <a:ea typeface="+mn-ea"/>
                <a:cs typeface="+mn-cs"/>
              </a:rPr>
              <a:t>BGH, Beschluss vom 09. Februar 2011 – XII ZB 526/10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600" b="0" i="1"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3476294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91135" y="441793"/>
            <a:ext cx="8643938" cy="585453"/>
          </a:xfrm>
        </p:spPr>
        <p:txBody>
          <a:bodyPr>
            <a:noAutofit/>
          </a:bodyPr>
          <a:lstStyle/>
          <a:p>
            <a:pPr algn="ctr"/>
            <a:r>
              <a:rPr lang="de-DE" b="1" dirty="0">
                <a:solidFill>
                  <a:schemeClr val="bg1"/>
                </a:solidFill>
                <a:latin typeface="Arial Narrow" panose="020B0606020202030204" pitchFamily="34" charset="0"/>
              </a:rPr>
              <a:t>Freier Wille</a:t>
            </a:r>
          </a:p>
        </p:txBody>
      </p:sp>
      <p:sp>
        <p:nvSpPr>
          <p:cNvPr id="3" name="Inhaltsplatzhalter 2"/>
          <p:cNvSpPr>
            <a:spLocks noGrp="1"/>
          </p:cNvSpPr>
          <p:nvPr>
            <p:ph idx="1"/>
          </p:nvPr>
        </p:nvSpPr>
        <p:spPr>
          <a:xfrm>
            <a:off x="1792397" y="1624692"/>
            <a:ext cx="8643938" cy="4425043"/>
          </a:xfrm>
        </p:spPr>
        <p:txBody>
          <a:bodyPr>
            <a:normAutofit/>
          </a:bodyPr>
          <a:lstStyle/>
          <a:p>
            <a:pPr>
              <a:buFont typeface="Wingdings" panose="05000000000000000000" pitchFamily="2" charset="2"/>
              <a:buChar char="Ø"/>
            </a:pPr>
            <a:r>
              <a:rPr lang="de-DE" sz="2200" b="1" dirty="0">
                <a:solidFill>
                  <a:schemeClr val="bg1"/>
                </a:solidFill>
                <a:latin typeface="Arial Narrow" panose="020B0606020202030204" pitchFamily="34" charset="0"/>
              </a:rPr>
              <a:t>Keine Bestellung eines Betreuers gegen den freien Willen des Betroffenen</a:t>
            </a:r>
          </a:p>
          <a:p>
            <a:pPr>
              <a:buFont typeface="Wingdings" panose="05000000000000000000" pitchFamily="2" charset="2"/>
              <a:buChar char="Ø"/>
            </a:pPr>
            <a:r>
              <a:rPr lang="de-DE" sz="2200" b="1" dirty="0">
                <a:solidFill>
                  <a:schemeClr val="bg1"/>
                </a:solidFill>
                <a:latin typeface="Arial Narrow" panose="020B0606020202030204" pitchFamily="34" charset="0"/>
              </a:rPr>
              <a:t>Staat hat kein Recht, Betroffenen zu erziehen, zu bessern oder zu hindern, sich selbst zu schädigen, wenn dieser den freien Willen bilden kann</a:t>
            </a:r>
          </a:p>
          <a:p>
            <a:pPr>
              <a:buFont typeface="Wingdings" panose="05000000000000000000" pitchFamily="2" charset="2"/>
              <a:buChar char="Ø"/>
            </a:pPr>
            <a:r>
              <a:rPr lang="de-DE" sz="2200" b="1" dirty="0">
                <a:solidFill>
                  <a:schemeClr val="bg1"/>
                </a:solidFill>
                <a:latin typeface="Arial Narrow" panose="020B0606020202030204" pitchFamily="34" charset="0"/>
              </a:rPr>
              <a:t>Muss immer geprüft werden</a:t>
            </a:r>
          </a:p>
          <a:p>
            <a:pPr>
              <a:buFont typeface="Wingdings" panose="05000000000000000000" pitchFamily="2" charset="2"/>
              <a:buChar char="Ø"/>
            </a:pPr>
            <a:r>
              <a:rPr lang="de-DE" sz="2200" b="1" dirty="0">
                <a:solidFill>
                  <a:schemeClr val="bg1"/>
                </a:solidFill>
                <a:latin typeface="Arial Narrow" panose="020B0606020202030204" pitchFamily="34" charset="0"/>
              </a:rPr>
              <a:t>Gutachten über Fähigkeit zur freien Willensbestimmung ist einzuholen</a:t>
            </a:r>
          </a:p>
          <a:p>
            <a:endParaRPr lang="de-DE" dirty="0"/>
          </a:p>
        </p:txBody>
      </p:sp>
    </p:spTree>
    <p:extLst>
      <p:ext uri="{BB962C8B-B14F-4D97-AF65-F5344CB8AC3E}">
        <p14:creationId xmlns:p14="http://schemas.microsoft.com/office/powerpoint/2010/main" val="151855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a:solidFill>
                  <a:schemeClr val="bg1"/>
                </a:solidFill>
                <a:latin typeface=" Arial Narrow"/>
              </a:rPr>
              <a:t>Freier Wille</a:t>
            </a:r>
          </a:p>
        </p:txBody>
      </p:sp>
      <p:sp>
        <p:nvSpPr>
          <p:cNvPr id="3" name="Inhaltsplatzhalter 2"/>
          <p:cNvSpPr>
            <a:spLocks noGrp="1"/>
          </p:cNvSpPr>
          <p:nvPr>
            <p:ph idx="1"/>
          </p:nvPr>
        </p:nvSpPr>
        <p:spPr/>
        <p:txBody>
          <a:bodyPr/>
          <a:lstStyle/>
          <a:p>
            <a:pPr marL="0" indent="0">
              <a:buNone/>
            </a:pPr>
            <a:br>
              <a:rPr lang="de-DE" dirty="0"/>
            </a:br>
            <a:r>
              <a:rPr lang="de-DE" b="1" dirty="0">
                <a:solidFill>
                  <a:srgbClr val="FF0000"/>
                </a:solidFill>
                <a:latin typeface=" Arial Narrow"/>
              </a:rPr>
              <a:t>Bekommen Menschen mit schwerer körperlicher Behinderung automatisch eine rechtliche Betreuung?</a:t>
            </a:r>
          </a:p>
          <a:p>
            <a:pPr marL="0" indent="0">
              <a:buNone/>
            </a:pPr>
            <a:r>
              <a:rPr lang="de-DE" b="1" dirty="0">
                <a:solidFill>
                  <a:schemeClr val="bg1"/>
                </a:solidFill>
                <a:latin typeface=" Arial Narrow"/>
              </a:rPr>
              <a:t>Nein! Kann ein Mensch mit körperlicher Behinderung seinen Willen mitteilen, darf keiner für diesen Menschen eine rechtliche Betreuung bestellen. Nur wenn er oder sie selbst eine Betreuung wünschen, kann das Gericht eine*n Betreuer*in bestimmen</a:t>
            </a:r>
          </a:p>
        </p:txBody>
      </p:sp>
    </p:spTree>
    <p:extLst>
      <p:ext uri="{BB962C8B-B14F-4D97-AF65-F5344CB8AC3E}">
        <p14:creationId xmlns:p14="http://schemas.microsoft.com/office/powerpoint/2010/main" val="4182551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38200" y="476250"/>
            <a:ext cx="10344150" cy="169277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Prinzip der Subsidiarität in der Betreuung</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32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32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2039851064"/>
      </p:ext>
    </p:extLst>
  </p:cSld>
  <p:clrMapOvr>
    <a:masterClrMapping/>
  </p:clrMapOvr>
</p:sld>
</file>

<file path=ppt/theme/theme1.xml><?xml version="1.0" encoding="utf-8"?>
<a:theme xmlns:a="http://schemas.openxmlformats.org/drawingml/2006/main" name="Segment">
  <a:themeElements>
    <a:clrScheme name="Segment">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gmen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gment">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0</TotalTime>
  <Words>547</Words>
  <Application>Microsoft Office PowerPoint</Application>
  <PresentationFormat>Breitbild</PresentationFormat>
  <Paragraphs>63</Paragraphs>
  <Slides>13</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13</vt:i4>
      </vt:variant>
    </vt:vector>
  </HeadingPairs>
  <TitlesOfParts>
    <vt:vector size="20" baseType="lpstr">
      <vt:lpstr> Arial Narrow</vt:lpstr>
      <vt:lpstr>Arial</vt:lpstr>
      <vt:lpstr>Arial Narrow</vt:lpstr>
      <vt:lpstr>Century Gothic</vt:lpstr>
      <vt:lpstr>Wingdings</vt:lpstr>
      <vt:lpstr>Wingdings 3</vt:lpstr>
      <vt:lpstr>Segment</vt:lpstr>
      <vt:lpstr>Betreuungsverfügung</vt:lpstr>
      <vt:lpstr>Betreuungsverfügung Bild: Jan Tomaschoff</vt:lpstr>
      <vt:lpstr>PowerPoint-Präsentation</vt:lpstr>
      <vt:lpstr>Krankheit</vt:lpstr>
      <vt:lpstr>Geistige Behinderung</vt:lpstr>
      <vt:lpstr>PowerPoint-Präsentation</vt:lpstr>
      <vt:lpstr>Freier Wille</vt:lpstr>
      <vt:lpstr>Freier Wille</vt:lpstr>
      <vt:lpstr>PowerPoint-Präsentation</vt:lpstr>
      <vt:lpstr>PowerPoint-Präsentation</vt:lpstr>
      <vt:lpstr>Keine anderen Hilfen</vt:lpstr>
      <vt:lpstr>Erforderlichkeit</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Simmerl-Hübner, Susanne</dc:creator>
  <cp:lastModifiedBy>Simmerl-Hübner, Susanne</cp:lastModifiedBy>
  <cp:revision>1</cp:revision>
  <dcterms:created xsi:type="dcterms:W3CDTF">2026-05-10T15:53:58Z</dcterms:created>
  <dcterms:modified xsi:type="dcterms:W3CDTF">2026-05-10T15:54:54Z</dcterms:modified>
</cp:coreProperties>
</file>