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58" r:id="rId4"/>
    <p:sldId id="264" r:id="rId5"/>
    <p:sldId id="265" r:id="rId6"/>
    <p:sldId id="260" r:id="rId7"/>
    <p:sldId id="261" r:id="rId8"/>
    <p:sldId id="262" r:id="rId9"/>
    <p:sldId id="263" r:id="rId10"/>
    <p:sldId id="257" r:id="rId11"/>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2" autoAdjust="0"/>
    <p:restoredTop sz="94660"/>
  </p:normalViewPr>
  <p:slideViewPr>
    <p:cSldViewPr snapToGrid="0">
      <p:cViewPr varScale="1">
        <p:scale>
          <a:sx n="67" d="100"/>
          <a:sy n="67" d="100"/>
        </p:scale>
        <p:origin x="64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smtClean="0"/>
              <a:t>Titelmasterformat durch Klicken bearbeiten</a:t>
            </a:r>
            <a:endParaRPr lang="de-DE"/>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p>
            <a:fld id="{132FFF72-8D17-4388-A02F-F55CB695899E}" type="datetimeFigureOut">
              <a:rPr lang="de-DE" smtClean="0"/>
              <a:t>05.01.2024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25591044-6089-49AE-8BB9-48EBC4D8D1F1}" type="slidenum">
              <a:rPr lang="de-DE" smtClean="0"/>
              <a:t>‹Nr.›</a:t>
            </a:fld>
            <a:endParaRPr lang="de-DE"/>
          </a:p>
        </p:txBody>
      </p:sp>
    </p:spTree>
    <p:extLst>
      <p:ext uri="{BB962C8B-B14F-4D97-AF65-F5344CB8AC3E}">
        <p14:creationId xmlns:p14="http://schemas.microsoft.com/office/powerpoint/2010/main" val="16171972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132FFF72-8D17-4388-A02F-F55CB695899E}" type="datetimeFigureOut">
              <a:rPr lang="de-DE" smtClean="0"/>
              <a:t>05.01.2024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25591044-6089-49AE-8BB9-48EBC4D8D1F1}" type="slidenum">
              <a:rPr lang="de-DE" smtClean="0"/>
              <a:t>‹Nr.›</a:t>
            </a:fld>
            <a:endParaRPr lang="de-DE"/>
          </a:p>
        </p:txBody>
      </p:sp>
    </p:spTree>
    <p:extLst>
      <p:ext uri="{BB962C8B-B14F-4D97-AF65-F5344CB8AC3E}">
        <p14:creationId xmlns:p14="http://schemas.microsoft.com/office/powerpoint/2010/main" val="39373684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132FFF72-8D17-4388-A02F-F55CB695899E}" type="datetimeFigureOut">
              <a:rPr lang="de-DE" smtClean="0"/>
              <a:t>05.01.2024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25591044-6089-49AE-8BB9-48EBC4D8D1F1}" type="slidenum">
              <a:rPr lang="de-DE" smtClean="0"/>
              <a:t>‹Nr.›</a:t>
            </a:fld>
            <a:endParaRPr lang="de-DE"/>
          </a:p>
        </p:txBody>
      </p:sp>
    </p:spTree>
    <p:extLst>
      <p:ext uri="{BB962C8B-B14F-4D97-AF65-F5344CB8AC3E}">
        <p14:creationId xmlns:p14="http://schemas.microsoft.com/office/powerpoint/2010/main" val="29870521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132FFF72-8D17-4388-A02F-F55CB695899E}" type="datetimeFigureOut">
              <a:rPr lang="de-DE" smtClean="0"/>
              <a:t>05.01.2024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25591044-6089-49AE-8BB9-48EBC4D8D1F1}" type="slidenum">
              <a:rPr lang="de-DE" smtClean="0"/>
              <a:t>‹Nr.›</a:t>
            </a:fld>
            <a:endParaRPr lang="de-DE"/>
          </a:p>
        </p:txBody>
      </p:sp>
    </p:spTree>
    <p:extLst>
      <p:ext uri="{BB962C8B-B14F-4D97-AF65-F5344CB8AC3E}">
        <p14:creationId xmlns:p14="http://schemas.microsoft.com/office/powerpoint/2010/main" val="37824641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smtClean="0"/>
              <a:t>Titelmasterformat durch Klicken bearbeiten</a:t>
            </a:r>
            <a:endParaRPr lang="de-DE"/>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smtClean="0"/>
              <a:t>Formatvorlagen des Textmasters bearbeiten</a:t>
            </a:r>
          </a:p>
        </p:txBody>
      </p:sp>
      <p:sp>
        <p:nvSpPr>
          <p:cNvPr id="4" name="Datumsplatzhalter 3"/>
          <p:cNvSpPr>
            <a:spLocks noGrp="1"/>
          </p:cNvSpPr>
          <p:nvPr>
            <p:ph type="dt" sz="half" idx="10"/>
          </p:nvPr>
        </p:nvSpPr>
        <p:spPr/>
        <p:txBody>
          <a:bodyPr/>
          <a:lstStyle/>
          <a:p>
            <a:fld id="{132FFF72-8D17-4388-A02F-F55CB695899E}" type="datetimeFigureOut">
              <a:rPr lang="de-DE" smtClean="0"/>
              <a:t>05.01.2024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25591044-6089-49AE-8BB9-48EBC4D8D1F1}" type="slidenum">
              <a:rPr lang="de-DE" smtClean="0"/>
              <a:t>‹Nr.›</a:t>
            </a:fld>
            <a:endParaRPr lang="de-DE"/>
          </a:p>
        </p:txBody>
      </p:sp>
    </p:spTree>
    <p:extLst>
      <p:ext uri="{BB962C8B-B14F-4D97-AF65-F5344CB8AC3E}">
        <p14:creationId xmlns:p14="http://schemas.microsoft.com/office/powerpoint/2010/main" val="24532586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838200" y="1825625"/>
            <a:ext cx="5181600" cy="435133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6172200" y="1825625"/>
            <a:ext cx="5181600" cy="435133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fld id="{132FFF72-8D17-4388-A02F-F55CB695899E}" type="datetimeFigureOut">
              <a:rPr lang="de-DE" smtClean="0"/>
              <a:t>05.01.2024</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25591044-6089-49AE-8BB9-48EBC4D8D1F1}" type="slidenum">
              <a:rPr lang="de-DE" smtClean="0"/>
              <a:t>‹Nr.›</a:t>
            </a:fld>
            <a:endParaRPr lang="de-DE"/>
          </a:p>
        </p:txBody>
      </p:sp>
    </p:spTree>
    <p:extLst>
      <p:ext uri="{BB962C8B-B14F-4D97-AF65-F5344CB8AC3E}">
        <p14:creationId xmlns:p14="http://schemas.microsoft.com/office/powerpoint/2010/main" val="7671050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smtClean="0"/>
              <a:t>Titelmasterformat durch Klicken bearbeiten</a:t>
            </a:r>
            <a:endParaRPr lang="de-DE"/>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4" name="Inhaltsplatzhalter 3"/>
          <p:cNvSpPr>
            <a:spLocks noGrp="1"/>
          </p:cNvSpPr>
          <p:nvPr>
            <p:ph sz="half" idx="2"/>
          </p:nvPr>
        </p:nvSpPr>
        <p:spPr>
          <a:xfrm>
            <a:off x="839788" y="2505075"/>
            <a:ext cx="5157787" cy="368458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fld id="{132FFF72-8D17-4388-A02F-F55CB695899E}" type="datetimeFigureOut">
              <a:rPr lang="de-DE" smtClean="0"/>
              <a:t>05.01.2024</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25591044-6089-49AE-8BB9-48EBC4D8D1F1}" type="slidenum">
              <a:rPr lang="de-DE" smtClean="0"/>
              <a:t>‹Nr.›</a:t>
            </a:fld>
            <a:endParaRPr lang="de-DE"/>
          </a:p>
        </p:txBody>
      </p:sp>
    </p:spTree>
    <p:extLst>
      <p:ext uri="{BB962C8B-B14F-4D97-AF65-F5344CB8AC3E}">
        <p14:creationId xmlns:p14="http://schemas.microsoft.com/office/powerpoint/2010/main" val="28786529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fld id="{132FFF72-8D17-4388-A02F-F55CB695899E}" type="datetimeFigureOut">
              <a:rPr lang="de-DE" smtClean="0"/>
              <a:t>05.01.2024</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25591044-6089-49AE-8BB9-48EBC4D8D1F1}" type="slidenum">
              <a:rPr lang="de-DE" smtClean="0"/>
              <a:t>‹Nr.›</a:t>
            </a:fld>
            <a:endParaRPr lang="de-DE"/>
          </a:p>
        </p:txBody>
      </p:sp>
    </p:spTree>
    <p:extLst>
      <p:ext uri="{BB962C8B-B14F-4D97-AF65-F5344CB8AC3E}">
        <p14:creationId xmlns:p14="http://schemas.microsoft.com/office/powerpoint/2010/main" val="2614413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132FFF72-8D17-4388-A02F-F55CB695899E}" type="datetimeFigureOut">
              <a:rPr lang="de-DE" smtClean="0"/>
              <a:t>05.01.2024</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25591044-6089-49AE-8BB9-48EBC4D8D1F1}" type="slidenum">
              <a:rPr lang="de-DE" smtClean="0"/>
              <a:t>‹Nr.›</a:t>
            </a:fld>
            <a:endParaRPr lang="de-DE"/>
          </a:p>
        </p:txBody>
      </p:sp>
    </p:spTree>
    <p:extLst>
      <p:ext uri="{BB962C8B-B14F-4D97-AF65-F5344CB8AC3E}">
        <p14:creationId xmlns:p14="http://schemas.microsoft.com/office/powerpoint/2010/main" val="10517306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DE"/>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Formatvorlagen des Textmasters bearbeiten</a:t>
            </a:r>
          </a:p>
        </p:txBody>
      </p:sp>
      <p:sp>
        <p:nvSpPr>
          <p:cNvPr id="5" name="Datumsplatzhalter 4"/>
          <p:cNvSpPr>
            <a:spLocks noGrp="1"/>
          </p:cNvSpPr>
          <p:nvPr>
            <p:ph type="dt" sz="half" idx="10"/>
          </p:nvPr>
        </p:nvSpPr>
        <p:spPr/>
        <p:txBody>
          <a:bodyPr/>
          <a:lstStyle/>
          <a:p>
            <a:fld id="{132FFF72-8D17-4388-A02F-F55CB695899E}" type="datetimeFigureOut">
              <a:rPr lang="de-DE" smtClean="0"/>
              <a:t>05.01.2024</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25591044-6089-49AE-8BB9-48EBC4D8D1F1}" type="slidenum">
              <a:rPr lang="de-DE" smtClean="0"/>
              <a:t>‹Nr.›</a:t>
            </a:fld>
            <a:endParaRPr lang="de-DE"/>
          </a:p>
        </p:txBody>
      </p:sp>
    </p:spTree>
    <p:extLst>
      <p:ext uri="{BB962C8B-B14F-4D97-AF65-F5344CB8AC3E}">
        <p14:creationId xmlns:p14="http://schemas.microsoft.com/office/powerpoint/2010/main" val="8730228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DE"/>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Formatvorlagen des Textmasters bearbeiten</a:t>
            </a:r>
          </a:p>
        </p:txBody>
      </p:sp>
      <p:sp>
        <p:nvSpPr>
          <p:cNvPr id="5" name="Datumsplatzhalter 4"/>
          <p:cNvSpPr>
            <a:spLocks noGrp="1"/>
          </p:cNvSpPr>
          <p:nvPr>
            <p:ph type="dt" sz="half" idx="10"/>
          </p:nvPr>
        </p:nvSpPr>
        <p:spPr/>
        <p:txBody>
          <a:bodyPr/>
          <a:lstStyle/>
          <a:p>
            <a:fld id="{132FFF72-8D17-4388-A02F-F55CB695899E}" type="datetimeFigureOut">
              <a:rPr lang="de-DE" smtClean="0"/>
              <a:t>05.01.2024</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25591044-6089-49AE-8BB9-48EBC4D8D1F1}" type="slidenum">
              <a:rPr lang="de-DE" smtClean="0"/>
              <a:t>‹Nr.›</a:t>
            </a:fld>
            <a:endParaRPr lang="de-DE"/>
          </a:p>
        </p:txBody>
      </p:sp>
    </p:spTree>
    <p:extLst>
      <p:ext uri="{BB962C8B-B14F-4D97-AF65-F5344CB8AC3E}">
        <p14:creationId xmlns:p14="http://schemas.microsoft.com/office/powerpoint/2010/main" val="5790302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smtClean="0"/>
              <a:t>Titelmasterformat durch Klicken bearbeiten</a:t>
            </a:r>
            <a:endParaRPr lang="de-DE"/>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2FFF72-8D17-4388-A02F-F55CB695899E}" type="datetimeFigureOut">
              <a:rPr lang="de-DE" smtClean="0"/>
              <a:t>05.01.2024</a:t>
            </a:fld>
            <a:endParaRPr lang="de-DE"/>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591044-6089-49AE-8BB9-48EBC4D8D1F1}" type="slidenum">
              <a:rPr lang="de-DE" smtClean="0"/>
              <a:t>‹Nr.›</a:t>
            </a:fld>
            <a:endParaRPr lang="de-DE"/>
          </a:p>
        </p:txBody>
      </p:sp>
    </p:spTree>
    <p:extLst>
      <p:ext uri="{BB962C8B-B14F-4D97-AF65-F5344CB8AC3E}">
        <p14:creationId xmlns:p14="http://schemas.microsoft.com/office/powerpoint/2010/main" val="2532200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337403" y="3216745"/>
            <a:ext cx="7061480" cy="1464231"/>
          </a:xfrm>
          <a:prstGeom prst="roundRect">
            <a:avLst/>
          </a:prstGeom>
          <a:solidFill>
            <a:schemeClr val="accent2">
              <a:lumMod val="60000"/>
              <a:lumOff val="40000"/>
            </a:schemeClr>
          </a:solidFill>
          <a:ln>
            <a:noFill/>
          </a:ln>
        </p:spPr>
        <p:style>
          <a:lnRef idx="2">
            <a:schemeClr val="accent5"/>
          </a:lnRef>
          <a:fillRef idx="1">
            <a:schemeClr val="lt1"/>
          </a:fillRef>
          <a:effectRef idx="0">
            <a:schemeClr val="accent5"/>
          </a:effectRef>
          <a:fontRef idx="minor">
            <a:schemeClr val="dk1"/>
          </a:fontRef>
        </p:style>
        <p:txBody>
          <a:bodyPr wrap="square">
            <a:spAutoFit/>
          </a:bodyPr>
          <a:lstStyle/>
          <a:p>
            <a:pPr algn="ctr"/>
            <a:r>
              <a:rPr lang="de-DE" sz="2000" dirty="0">
                <a:latin typeface="Arial" panose="020B0604020202020204" pitchFamily="34" charset="0"/>
                <a:ea typeface="Calibri" panose="020F0502020204030204" pitchFamily="34" charset="0"/>
                <a:cs typeface="Arial" panose="020B0604020202020204" pitchFamily="34" charset="0"/>
              </a:rPr>
              <a:t>Prüfung der </a:t>
            </a:r>
            <a:r>
              <a:rPr lang="de-DE" sz="2000" dirty="0" smtClean="0">
                <a:latin typeface="Arial" panose="020B0604020202020204" pitchFamily="34" charset="0"/>
                <a:ea typeface="Calibri" panose="020F0502020204030204" pitchFamily="34" charset="0"/>
                <a:cs typeface="Arial" panose="020B0604020202020204" pitchFamily="34" charset="0"/>
              </a:rPr>
              <a:t>Zulässigkeit</a:t>
            </a:r>
          </a:p>
          <a:p>
            <a:pPr algn="ctr"/>
            <a:r>
              <a:rPr lang="de-DE" sz="2000" dirty="0">
                <a:latin typeface="Arial" panose="020B0604020202020204" pitchFamily="34" charset="0"/>
                <a:cs typeface="Arial" panose="020B0604020202020204" pitchFamily="34" charset="0"/>
              </a:rPr>
              <a:t>Zustellung des Antrags an </a:t>
            </a:r>
            <a:r>
              <a:rPr lang="de-DE" sz="2000" dirty="0" smtClean="0">
                <a:latin typeface="Arial" panose="020B0604020202020204" pitchFamily="34" charset="0"/>
                <a:cs typeface="Arial" panose="020B0604020202020204" pitchFamily="34" charset="0"/>
              </a:rPr>
              <a:t>Antragsgegner </a:t>
            </a:r>
            <a:r>
              <a:rPr lang="de-DE" sz="2000" dirty="0">
                <a:latin typeface="Arial" panose="020B0604020202020204" pitchFamily="34" charset="0"/>
                <a:cs typeface="Arial" panose="020B0604020202020204" pitchFamily="34" charset="0"/>
              </a:rPr>
              <a:t>(§ 251 I FamFG) </a:t>
            </a:r>
          </a:p>
          <a:p>
            <a:pPr algn="ctr"/>
            <a:r>
              <a:rPr lang="de-DE" sz="2000" dirty="0" smtClean="0">
                <a:latin typeface="Arial" panose="020B0604020202020204" pitchFamily="34" charset="0"/>
                <a:cs typeface="Arial" panose="020B0604020202020204" pitchFamily="34" charset="0"/>
              </a:rPr>
              <a:t>Einwendungen </a:t>
            </a:r>
            <a:r>
              <a:rPr lang="de-DE" sz="2000" dirty="0">
                <a:latin typeface="Arial" panose="020B0604020202020204" pitchFamily="34" charset="0"/>
                <a:cs typeface="Arial" panose="020B0604020202020204" pitchFamily="34" charset="0"/>
              </a:rPr>
              <a:t>des </a:t>
            </a:r>
            <a:r>
              <a:rPr lang="de-DE" sz="2000" dirty="0" smtClean="0">
                <a:latin typeface="Arial" panose="020B0604020202020204" pitchFamily="34" charset="0"/>
                <a:cs typeface="Arial" panose="020B0604020202020204" pitchFamily="34" charset="0"/>
              </a:rPr>
              <a:t>Antragsgegners (§ 252 </a:t>
            </a:r>
            <a:r>
              <a:rPr lang="de-DE" sz="2000" dirty="0">
                <a:latin typeface="Arial" panose="020B0604020202020204" pitchFamily="34" charset="0"/>
                <a:cs typeface="Arial" panose="020B0604020202020204" pitchFamily="34" charset="0"/>
              </a:rPr>
              <a:t>FamFG</a:t>
            </a:r>
            <a:r>
              <a:rPr lang="de-DE" sz="2000" dirty="0" smtClean="0">
                <a:latin typeface="Arial" panose="020B0604020202020204" pitchFamily="34" charset="0"/>
                <a:cs typeface="Arial" panose="020B0604020202020204" pitchFamily="34" charset="0"/>
              </a:rPr>
              <a:t>)</a:t>
            </a:r>
          </a:p>
          <a:p>
            <a:pPr algn="ctr"/>
            <a:r>
              <a:rPr lang="de-DE" sz="2000" dirty="0">
                <a:latin typeface="Arial" panose="020B0604020202020204" pitchFamily="34" charset="0"/>
                <a:cs typeface="Arial" panose="020B0604020202020204" pitchFamily="34" charset="0"/>
              </a:rPr>
              <a:t>Festsetzungsbeschluss (§ 253 FamFG</a:t>
            </a:r>
            <a:r>
              <a:rPr lang="de-DE" sz="2000" dirty="0" smtClean="0">
                <a:latin typeface="Arial" panose="020B0604020202020204" pitchFamily="34" charset="0"/>
                <a:cs typeface="Arial" panose="020B0604020202020204" pitchFamily="34" charset="0"/>
              </a:rPr>
              <a:t>)</a:t>
            </a:r>
            <a:r>
              <a:rPr lang="de-DE" sz="2000" dirty="0" smtClean="0">
                <a:latin typeface="Arial" panose="020B0604020202020204" pitchFamily="34" charset="0"/>
                <a:ea typeface="Calibri" panose="020F0502020204030204" pitchFamily="34" charset="0"/>
              </a:rPr>
              <a:t> </a:t>
            </a:r>
            <a:endParaRPr lang="de-DE" sz="2000" dirty="0"/>
          </a:p>
        </p:txBody>
      </p:sp>
      <p:sp>
        <p:nvSpPr>
          <p:cNvPr id="3" name="Ecken des Rechtecks auf der gleichen Seite schneiden 2"/>
          <p:cNvSpPr/>
          <p:nvPr/>
        </p:nvSpPr>
        <p:spPr>
          <a:xfrm>
            <a:off x="3377293" y="5286567"/>
            <a:ext cx="6096000" cy="1104067"/>
          </a:xfrm>
          <a:prstGeom prst="snip2SameRect">
            <a:avLst/>
          </a:prstGeom>
          <a:solidFill>
            <a:schemeClr val="accent6">
              <a:lumMod val="20000"/>
              <a:lumOff val="80000"/>
            </a:schemeClr>
          </a:solidFill>
        </p:spPr>
        <p:style>
          <a:lnRef idx="2">
            <a:schemeClr val="accent3"/>
          </a:lnRef>
          <a:fillRef idx="1">
            <a:schemeClr val="lt1"/>
          </a:fillRef>
          <a:effectRef idx="0">
            <a:schemeClr val="accent3"/>
          </a:effectRef>
          <a:fontRef idx="minor">
            <a:schemeClr val="dk1"/>
          </a:fontRef>
        </p:style>
        <p:txBody>
          <a:bodyPr>
            <a:spAutoFit/>
          </a:bodyPr>
          <a:lstStyle/>
          <a:p>
            <a:pPr algn="just">
              <a:spcAft>
                <a:spcPts val="0"/>
              </a:spcAft>
            </a:pPr>
            <a:r>
              <a:rPr lang="de-DE" sz="2000" b="1" dirty="0">
                <a:latin typeface="Arial" panose="020B0604020202020204" pitchFamily="34" charset="0"/>
                <a:ea typeface="Calibri" panose="020F0502020204030204" pitchFamily="34" charset="0"/>
                <a:cs typeface="Arial" panose="020B0604020202020204" pitchFamily="34" charset="0"/>
              </a:rPr>
              <a:t>Rechtsbehelf:</a:t>
            </a:r>
            <a:r>
              <a:rPr lang="de-DE" sz="2000" dirty="0">
                <a:latin typeface="Arial" panose="020B0604020202020204" pitchFamily="34" charset="0"/>
                <a:ea typeface="Calibri" panose="020F0502020204030204" pitchFamily="34" charset="0"/>
                <a:cs typeface="Arial" panose="020B0604020202020204" pitchFamily="34" charset="0"/>
              </a:rPr>
              <a:t> </a:t>
            </a:r>
            <a:endParaRPr lang="de-DE" sz="2000" dirty="0">
              <a:latin typeface="Arial" panose="020B0604020202020204" pitchFamily="34" charset="0"/>
              <a:ea typeface="Calibri" panose="020F0502020204030204" pitchFamily="34" charset="0"/>
              <a:cs typeface="Times New Roman" panose="02020603050405020304" pitchFamily="18" charset="0"/>
            </a:endParaRPr>
          </a:p>
          <a:p>
            <a:pPr lvl="0" algn="just">
              <a:spcAft>
                <a:spcPts val="0"/>
              </a:spcAft>
              <a:tabLst>
                <a:tab pos="358775" algn="l"/>
              </a:tabLst>
            </a:pPr>
            <a:r>
              <a:rPr lang="de-DE" sz="2000" dirty="0" smtClean="0">
                <a:latin typeface="Arial" panose="020B0604020202020204" pitchFamily="34" charset="0"/>
                <a:ea typeface="Calibri" panose="020F0502020204030204" pitchFamily="34" charset="0"/>
                <a:cs typeface="Arial" panose="020B0604020202020204" pitchFamily="34" charset="0"/>
              </a:rPr>
              <a:t>	Beschwerde (Verfahrenswert </a:t>
            </a:r>
            <a:r>
              <a:rPr lang="de-DE" sz="2000" dirty="0">
                <a:latin typeface="Arial" panose="020B0604020202020204" pitchFamily="34" charset="0"/>
                <a:ea typeface="Calibri" panose="020F0502020204030204" pitchFamily="34" charset="0"/>
                <a:cs typeface="Arial" panose="020B0604020202020204" pitchFamily="34" charset="0"/>
              </a:rPr>
              <a:t>&gt; 600,00 </a:t>
            </a:r>
            <a:r>
              <a:rPr lang="de-DE" sz="2000" dirty="0" smtClean="0">
                <a:latin typeface="Arial" panose="020B0604020202020204" pitchFamily="34" charset="0"/>
                <a:ea typeface="Calibri" panose="020F0502020204030204" pitchFamily="34" charset="0"/>
                <a:cs typeface="Arial" panose="020B0604020202020204" pitchFamily="34" charset="0"/>
              </a:rPr>
              <a:t>€)</a:t>
            </a:r>
            <a:endParaRPr lang="de-DE" sz="2000" dirty="0">
              <a:latin typeface="Arial" panose="020B0604020202020204" pitchFamily="34" charset="0"/>
              <a:ea typeface="Calibri" panose="020F0502020204030204" pitchFamily="34" charset="0"/>
              <a:cs typeface="Times New Roman" panose="02020603050405020304" pitchFamily="18" charset="0"/>
            </a:endParaRPr>
          </a:p>
          <a:p>
            <a:pPr lvl="0" algn="just">
              <a:spcAft>
                <a:spcPts val="0"/>
              </a:spcAft>
              <a:tabLst>
                <a:tab pos="358775" algn="l"/>
              </a:tabLst>
            </a:pPr>
            <a:r>
              <a:rPr lang="de-DE" sz="2000" dirty="0" smtClean="0">
                <a:latin typeface="Arial" panose="020B0604020202020204" pitchFamily="34" charset="0"/>
                <a:ea typeface="Calibri" panose="020F0502020204030204" pitchFamily="34" charset="0"/>
                <a:cs typeface="Arial" panose="020B0604020202020204" pitchFamily="34" charset="0"/>
              </a:rPr>
              <a:t>	Erinnerung (Verfahrenswert </a:t>
            </a:r>
            <a:r>
              <a:rPr lang="de-DE" sz="2000" dirty="0">
                <a:latin typeface="Arial" panose="020B0604020202020204" pitchFamily="34" charset="0"/>
                <a:ea typeface="Calibri" panose="020F0502020204030204" pitchFamily="34" charset="0"/>
                <a:cs typeface="Arial" panose="020B0604020202020204" pitchFamily="34" charset="0"/>
              </a:rPr>
              <a:t>&lt; 600,00 </a:t>
            </a:r>
            <a:r>
              <a:rPr lang="de-DE" sz="2000" dirty="0" smtClean="0">
                <a:latin typeface="Arial" panose="020B0604020202020204" pitchFamily="34" charset="0"/>
                <a:ea typeface="Calibri" panose="020F0502020204030204" pitchFamily="34" charset="0"/>
                <a:cs typeface="Arial" panose="020B0604020202020204" pitchFamily="34" charset="0"/>
              </a:rPr>
              <a:t>€) </a:t>
            </a:r>
            <a:endParaRPr lang="de-DE" sz="2000" dirty="0">
              <a:latin typeface="Arial" panose="020B0604020202020204" pitchFamily="34" charset="0"/>
              <a:ea typeface="Calibri" panose="020F0502020204030204" pitchFamily="34" charset="0"/>
              <a:cs typeface="Times New Roman" panose="02020603050405020304" pitchFamily="18" charset="0"/>
            </a:endParaRPr>
          </a:p>
        </p:txBody>
      </p:sp>
      <p:sp>
        <p:nvSpPr>
          <p:cNvPr id="5" name="Abgerundetes Rechteck 4"/>
          <p:cNvSpPr/>
          <p:nvPr/>
        </p:nvSpPr>
        <p:spPr>
          <a:xfrm>
            <a:off x="7950654" y="3315300"/>
            <a:ext cx="3907971" cy="1123712"/>
          </a:xfrm>
          <a:prstGeom prst="roundRect">
            <a:avLst/>
          </a:prstGeom>
          <a:solidFill>
            <a:schemeClr val="accent2">
              <a:lumMod val="20000"/>
              <a:lumOff val="80000"/>
            </a:schemeClr>
          </a:solidFill>
          <a:ln>
            <a:noFill/>
          </a:ln>
        </p:spPr>
        <p:style>
          <a:lnRef idx="2">
            <a:schemeClr val="accent2"/>
          </a:lnRef>
          <a:fillRef idx="1">
            <a:schemeClr val="lt1"/>
          </a:fillRef>
          <a:effectRef idx="0">
            <a:schemeClr val="accent2"/>
          </a:effectRef>
          <a:fontRef idx="minor">
            <a:schemeClr val="dk1"/>
          </a:fontRef>
        </p:style>
        <p:txBody>
          <a:bodyPr wrap="square">
            <a:spAutoFit/>
          </a:bodyPr>
          <a:lstStyle/>
          <a:p>
            <a:pPr algn="ctr">
              <a:spcAft>
                <a:spcPts val="0"/>
              </a:spcAft>
            </a:pPr>
            <a:r>
              <a:rPr lang="de-DE" sz="2000" dirty="0">
                <a:latin typeface="Arial" panose="020B0604020202020204" pitchFamily="34" charset="0"/>
                <a:ea typeface="Calibri" panose="020F0502020204030204" pitchFamily="34" charset="0"/>
                <a:cs typeface="Arial" panose="020B0604020202020204" pitchFamily="34" charset="0"/>
              </a:rPr>
              <a:t>Übergang ins streitige Verfahren ist möglich (§§ 254, 255 FamFG)</a:t>
            </a:r>
            <a:endParaRPr lang="de-DE" sz="2000" dirty="0">
              <a:latin typeface="Arial" panose="020B0604020202020204" pitchFamily="34" charset="0"/>
              <a:ea typeface="Calibri" panose="020F0502020204030204" pitchFamily="34" charset="0"/>
              <a:cs typeface="Times New Roman" panose="02020603050405020304" pitchFamily="18" charset="0"/>
            </a:endParaRPr>
          </a:p>
        </p:txBody>
      </p:sp>
      <p:sp>
        <p:nvSpPr>
          <p:cNvPr id="7" name="Rechteck 6"/>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noProof="0" dirty="0" smtClean="0">
                <a:solidFill>
                  <a:prstClr val="black"/>
                </a:solidFill>
                <a:latin typeface="Calibri" panose="020F0502020204030204"/>
              </a:rPr>
              <a:t>184</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9" name="Abgerundetes Rechteck 8"/>
          <p:cNvSpPr/>
          <p:nvPr/>
        </p:nvSpPr>
        <p:spPr>
          <a:xfrm>
            <a:off x="984449" y="230426"/>
            <a:ext cx="10329863" cy="714375"/>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a:latin typeface="Arial" panose="020B0604020202020204" pitchFamily="34" charset="0"/>
                <a:cs typeface="Arial" panose="020B0604020202020204" pitchFamily="34" charset="0"/>
              </a:rPr>
              <a:t>Verfahrensablauf – vereinfachtes Unterhaltsverfahren </a:t>
            </a:r>
            <a:endParaRPr lang="de-DE" sz="2400" b="1" dirty="0">
              <a:latin typeface="Arial" panose="020B0604020202020204" pitchFamily="34" charset="0"/>
              <a:cs typeface="Arial" panose="020B0604020202020204" pitchFamily="34" charset="0"/>
            </a:endParaRPr>
          </a:p>
        </p:txBody>
      </p:sp>
      <p:sp>
        <p:nvSpPr>
          <p:cNvPr id="10" name="Abgerundetes Rechteck 9"/>
          <p:cNvSpPr/>
          <p:nvPr/>
        </p:nvSpPr>
        <p:spPr>
          <a:xfrm>
            <a:off x="1998861" y="1104021"/>
            <a:ext cx="8545314" cy="1953504"/>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dirty="0">
                <a:solidFill>
                  <a:schemeClr val="tx1"/>
                </a:solidFill>
                <a:latin typeface="Arial" panose="020B0604020202020204" pitchFamily="34" charset="0"/>
                <a:cs typeface="Arial" panose="020B0604020202020204" pitchFamily="34" charset="0"/>
              </a:rPr>
              <a:t>Voraussetzungen:</a:t>
            </a:r>
            <a:r>
              <a:rPr lang="de-DE" b="1" u="sng" dirty="0">
                <a:solidFill>
                  <a:schemeClr val="tx1"/>
                </a:solidFill>
                <a:latin typeface="Arial" panose="020B0604020202020204" pitchFamily="34" charset="0"/>
                <a:cs typeface="Arial" panose="020B0604020202020204" pitchFamily="34" charset="0"/>
              </a:rPr>
              <a:t> </a:t>
            </a:r>
          </a:p>
          <a:p>
            <a:pPr marL="285750" indent="-285750">
              <a:buFont typeface="Arial" panose="020B0604020202020204" pitchFamily="34" charset="0"/>
              <a:buChar char="•"/>
            </a:pPr>
            <a:r>
              <a:rPr lang="de-DE" dirty="0">
                <a:solidFill>
                  <a:schemeClr val="tx1"/>
                </a:solidFill>
                <a:latin typeface="Arial" panose="020B0604020202020204" pitchFamily="34" charset="0"/>
                <a:cs typeface="Arial" panose="020B0604020202020204" pitchFamily="34" charset="0"/>
              </a:rPr>
              <a:t>Antrag </a:t>
            </a:r>
          </a:p>
          <a:p>
            <a:pPr marL="285750" indent="-285750">
              <a:buFont typeface="Arial" panose="020B0604020202020204" pitchFamily="34" charset="0"/>
              <a:buChar char="•"/>
            </a:pPr>
            <a:r>
              <a:rPr lang="de-DE" dirty="0">
                <a:solidFill>
                  <a:schemeClr val="tx1"/>
                </a:solidFill>
                <a:latin typeface="Arial" panose="020B0604020202020204" pitchFamily="34" charset="0"/>
                <a:cs typeface="Arial" panose="020B0604020202020204" pitchFamily="34" charset="0"/>
              </a:rPr>
              <a:t>minderjähriges Kind </a:t>
            </a:r>
          </a:p>
          <a:p>
            <a:pPr marL="285750" indent="-285750">
              <a:buFont typeface="Arial" panose="020B0604020202020204" pitchFamily="34" charset="0"/>
              <a:buChar char="•"/>
            </a:pPr>
            <a:r>
              <a:rPr lang="de-DE" dirty="0">
                <a:solidFill>
                  <a:schemeClr val="tx1"/>
                </a:solidFill>
                <a:latin typeface="Arial" panose="020B0604020202020204" pitchFamily="34" charset="0"/>
                <a:cs typeface="Arial" panose="020B0604020202020204" pitchFamily="34" charset="0"/>
              </a:rPr>
              <a:t>nicht im Haushalt des Antragsgegners lebend </a:t>
            </a:r>
          </a:p>
          <a:p>
            <a:pPr marL="285750" indent="-285750">
              <a:buFont typeface="Arial" panose="020B0604020202020204" pitchFamily="34" charset="0"/>
              <a:buChar char="•"/>
            </a:pPr>
            <a:r>
              <a:rPr lang="de-DE" dirty="0">
                <a:solidFill>
                  <a:schemeClr val="tx1"/>
                </a:solidFill>
                <a:latin typeface="Arial" panose="020B0604020202020204" pitchFamily="34" charset="0"/>
                <a:cs typeface="Arial" panose="020B0604020202020204" pitchFamily="34" charset="0"/>
              </a:rPr>
              <a:t>Höchstgrenze: 1,2-facher Mindestunterhalt </a:t>
            </a:r>
          </a:p>
          <a:p>
            <a:pPr marL="285750" indent="-285750">
              <a:buFont typeface="Arial" panose="020B0604020202020204" pitchFamily="34" charset="0"/>
              <a:buChar char="•"/>
            </a:pPr>
            <a:r>
              <a:rPr lang="de-DE" dirty="0">
                <a:solidFill>
                  <a:schemeClr val="tx1"/>
                </a:solidFill>
                <a:latin typeface="Arial" panose="020B0604020202020204" pitchFamily="34" charset="0"/>
                <a:cs typeface="Arial" panose="020B0604020202020204" pitchFamily="34" charset="0"/>
              </a:rPr>
              <a:t>keine anderweitige Anhängigkeit, Entscheidung oder Titulierung  </a:t>
            </a:r>
            <a:endParaRPr lang="de-DE" dirty="0">
              <a:solidFill>
                <a:schemeClr val="tx1"/>
              </a:solidFill>
            </a:endParaRPr>
          </a:p>
        </p:txBody>
      </p:sp>
    </p:spTree>
    <p:extLst>
      <p:ext uri="{BB962C8B-B14F-4D97-AF65-F5344CB8AC3E}">
        <p14:creationId xmlns:p14="http://schemas.microsoft.com/office/powerpoint/2010/main" val="8260703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bgerundetes Rechteck 2"/>
          <p:cNvSpPr/>
          <p:nvPr/>
        </p:nvSpPr>
        <p:spPr>
          <a:xfrm>
            <a:off x="310243" y="1215317"/>
            <a:ext cx="11576957" cy="5087350"/>
          </a:xfrm>
          <a:prstGeom prst="roundRect">
            <a:avLst/>
          </a:prstGeom>
          <a:solidFill>
            <a:schemeClr val="accent6">
              <a:lumMod val="20000"/>
              <a:lumOff val="80000"/>
            </a:schemeClr>
          </a:solidFill>
          <a:ln>
            <a:noFill/>
          </a:ln>
        </p:spPr>
        <p:style>
          <a:lnRef idx="2">
            <a:schemeClr val="accent2"/>
          </a:lnRef>
          <a:fillRef idx="1">
            <a:schemeClr val="lt1"/>
          </a:fillRef>
          <a:effectRef idx="0">
            <a:schemeClr val="accent2"/>
          </a:effectRef>
          <a:fontRef idx="minor">
            <a:schemeClr val="dk1"/>
          </a:fontRef>
        </p:style>
        <p:txBody>
          <a:bodyPr wrap="square">
            <a:spAutoFit/>
          </a:bodyPr>
          <a:lstStyle/>
          <a:p>
            <a:pPr algn="ctr">
              <a:lnSpc>
                <a:spcPct val="115000"/>
              </a:lnSpc>
              <a:spcAft>
                <a:spcPts val="0"/>
              </a:spcAft>
            </a:pPr>
            <a:r>
              <a:rPr lang="de-DE" sz="2400" dirty="0">
                <a:latin typeface="Arial" panose="020B0604020202020204" pitchFamily="34" charset="0"/>
                <a:ea typeface="Times New Roman" panose="02020603050405020304" pitchFamily="18" charset="0"/>
                <a:cs typeface="Arial" panose="020B0604020202020204" pitchFamily="34" charset="0"/>
              </a:rPr>
              <a:t>Eingang des Antrages </a:t>
            </a:r>
            <a:r>
              <a:rPr lang="de-DE" sz="2400" dirty="0">
                <a:latin typeface="Arial" panose="020B0604020202020204" pitchFamily="34" charset="0"/>
                <a:ea typeface="Calibri" panose="020F0502020204030204" pitchFamily="34" charset="0"/>
                <a:cs typeface="Arial" panose="020B0604020202020204" pitchFamily="34" charset="0"/>
                <a:sym typeface="Symbol" panose="05050102010706020507" pitchFamily="18" charset="2"/>
              </a:rPr>
              <a:t></a:t>
            </a:r>
            <a:r>
              <a:rPr lang="de-DE" sz="2400" dirty="0">
                <a:latin typeface="Arial" panose="020B0604020202020204" pitchFamily="34" charset="0"/>
                <a:ea typeface="Calibri" panose="020F0502020204030204" pitchFamily="34" charset="0"/>
                <a:cs typeface="Arial" panose="020B0604020202020204" pitchFamily="34" charset="0"/>
              </a:rPr>
              <a:t> Registrierung in forum</a:t>
            </a:r>
            <a:r>
              <a:rPr lang="de-DE" sz="2400" baseline="30000" dirty="0">
                <a:latin typeface="Arial" panose="020B0604020202020204" pitchFamily="34" charset="0"/>
                <a:ea typeface="Calibri" panose="020F0502020204030204" pitchFamily="34" charset="0"/>
                <a:cs typeface="Arial" panose="020B0604020202020204" pitchFamily="34" charset="0"/>
              </a:rPr>
              <a:t>STAR</a:t>
            </a:r>
            <a:r>
              <a:rPr lang="de-DE" sz="2400" dirty="0">
                <a:latin typeface="Arial" panose="020B0604020202020204" pitchFamily="34" charset="0"/>
                <a:ea typeface="Calibri" panose="020F0502020204030204" pitchFamily="34" charset="0"/>
                <a:cs typeface="Arial" panose="020B0604020202020204" pitchFamily="34" charset="0"/>
              </a:rPr>
              <a:t> + Aktenanlegung </a:t>
            </a:r>
            <a:r>
              <a:rPr lang="de-DE" sz="2400" dirty="0">
                <a:latin typeface="Arial" panose="020B0604020202020204" pitchFamily="34" charset="0"/>
                <a:ea typeface="Calibri" panose="020F0502020204030204" pitchFamily="34" charset="0"/>
                <a:cs typeface="Arial" panose="020B0604020202020204" pitchFamily="34" charset="0"/>
                <a:sym typeface="Symbol" panose="05050102010706020507" pitchFamily="18" charset="2"/>
              </a:rPr>
              <a:t></a:t>
            </a:r>
            <a:r>
              <a:rPr lang="de-DE" sz="2400" dirty="0">
                <a:latin typeface="Arial" panose="020B0604020202020204" pitchFamily="34" charset="0"/>
                <a:ea typeface="Calibri" panose="020F0502020204030204" pitchFamily="34" charset="0"/>
                <a:cs typeface="Arial" panose="020B0604020202020204" pitchFamily="34" charset="0"/>
              </a:rPr>
              <a:t> Vorlage an den Rechtspfleger (Prüfung der Antragsvoraussetzungen + Fertigung der Antragsmitteilungsverfügung) </a:t>
            </a:r>
            <a:r>
              <a:rPr lang="de-DE" sz="2400" dirty="0">
                <a:latin typeface="Arial" panose="020B0604020202020204" pitchFamily="34" charset="0"/>
                <a:ea typeface="Calibri" panose="020F0502020204030204" pitchFamily="34" charset="0"/>
                <a:cs typeface="Arial" panose="020B0604020202020204" pitchFamily="34" charset="0"/>
                <a:sym typeface="Symbol" panose="05050102010706020507" pitchFamily="18" charset="2"/>
              </a:rPr>
              <a:t></a:t>
            </a:r>
            <a:r>
              <a:rPr lang="de-DE" sz="2400" dirty="0">
                <a:latin typeface="Arial" panose="020B0604020202020204" pitchFamily="34" charset="0"/>
                <a:ea typeface="Calibri" panose="020F0502020204030204" pitchFamily="34" charset="0"/>
                <a:cs typeface="Arial" panose="020B0604020202020204" pitchFamily="34" charset="0"/>
              </a:rPr>
              <a:t> Zustellung des Antrags an den Antragsgegner </a:t>
            </a:r>
            <a:r>
              <a:rPr lang="de-DE" sz="2400" dirty="0">
                <a:latin typeface="Arial" panose="020B0604020202020204" pitchFamily="34" charset="0"/>
                <a:ea typeface="Calibri" panose="020F0502020204030204" pitchFamily="34" charset="0"/>
                <a:cs typeface="Arial" panose="020B0604020202020204" pitchFamily="34" charset="0"/>
                <a:sym typeface="Symbol" panose="05050102010706020507" pitchFamily="18" charset="2"/>
              </a:rPr>
              <a:t></a:t>
            </a:r>
            <a:r>
              <a:rPr lang="de-DE" sz="2400" dirty="0">
                <a:latin typeface="Arial" panose="020B0604020202020204" pitchFamily="34" charset="0"/>
                <a:ea typeface="Calibri" panose="020F0502020204030204" pitchFamily="34" charset="0"/>
                <a:cs typeface="Arial" panose="020B0604020202020204" pitchFamily="34" charset="0"/>
              </a:rPr>
              <a:t> ggf. Einwendungen des Antragsgegners (ggf. Antrag auf Übergang in das streitige Verfahren) </a:t>
            </a:r>
            <a:r>
              <a:rPr lang="de-DE" sz="2400" dirty="0">
                <a:latin typeface="Arial" panose="020B0604020202020204" pitchFamily="34" charset="0"/>
                <a:ea typeface="Calibri" panose="020F0502020204030204" pitchFamily="34" charset="0"/>
                <a:cs typeface="Arial" panose="020B0604020202020204" pitchFamily="34" charset="0"/>
                <a:sym typeface="Symbol" panose="05050102010706020507" pitchFamily="18" charset="2"/>
              </a:rPr>
              <a:t></a:t>
            </a:r>
            <a:r>
              <a:rPr lang="de-DE" sz="2400" dirty="0">
                <a:latin typeface="Arial" panose="020B0604020202020204" pitchFamily="34" charset="0"/>
                <a:ea typeface="Calibri" panose="020F0502020204030204" pitchFamily="34" charset="0"/>
                <a:cs typeface="Arial" panose="020B0604020202020204" pitchFamily="34" charset="0"/>
              </a:rPr>
              <a:t> Vorlage an Rechtspfleger (Zurückweisungsbeschluss oder Unterhaltsfestsetzungsbeschluss) </a:t>
            </a:r>
            <a:r>
              <a:rPr lang="de-DE" sz="2400" dirty="0">
                <a:latin typeface="Arial" panose="020B0604020202020204" pitchFamily="34" charset="0"/>
                <a:ea typeface="Calibri" panose="020F0502020204030204" pitchFamily="34" charset="0"/>
                <a:cs typeface="Arial" panose="020B0604020202020204" pitchFamily="34" charset="0"/>
                <a:sym typeface="Symbol" panose="05050102010706020507" pitchFamily="18" charset="2"/>
              </a:rPr>
              <a:t></a:t>
            </a:r>
            <a:r>
              <a:rPr lang="de-DE" sz="2400" dirty="0">
                <a:latin typeface="Arial" panose="020B0604020202020204" pitchFamily="34" charset="0"/>
                <a:ea typeface="Calibri" panose="020F0502020204030204" pitchFamily="34" charset="0"/>
                <a:cs typeface="Arial" panose="020B0604020202020204" pitchFamily="34" charset="0"/>
              </a:rPr>
              <a:t> Beschluss expedieren </a:t>
            </a:r>
            <a:r>
              <a:rPr lang="de-DE" sz="2400" dirty="0">
                <a:latin typeface="Arial" panose="020B0604020202020204" pitchFamily="34" charset="0"/>
                <a:ea typeface="Calibri" panose="020F0502020204030204" pitchFamily="34" charset="0"/>
                <a:cs typeface="Arial" panose="020B0604020202020204" pitchFamily="34" charset="0"/>
                <a:sym typeface="Symbol" panose="05050102010706020507" pitchFamily="18" charset="2"/>
              </a:rPr>
              <a:t></a:t>
            </a:r>
            <a:r>
              <a:rPr lang="de-DE" sz="2400" dirty="0">
                <a:latin typeface="Arial" panose="020B0604020202020204" pitchFamily="34" charset="0"/>
                <a:ea typeface="Calibri" panose="020F0502020204030204" pitchFamily="34" charset="0"/>
                <a:cs typeface="Arial" panose="020B0604020202020204" pitchFamily="34" charset="0"/>
              </a:rPr>
              <a:t> ggf. vollstreckbare Ausfertigung erteilen </a:t>
            </a:r>
            <a:r>
              <a:rPr lang="de-DE" sz="2400" dirty="0">
                <a:latin typeface="Arial" panose="020B0604020202020204" pitchFamily="34" charset="0"/>
                <a:ea typeface="Calibri" panose="020F0502020204030204" pitchFamily="34" charset="0"/>
                <a:cs typeface="Arial" panose="020B0604020202020204" pitchFamily="34" charset="0"/>
                <a:sym typeface="Symbol" panose="05050102010706020507" pitchFamily="18" charset="2"/>
              </a:rPr>
              <a:t></a:t>
            </a:r>
            <a:r>
              <a:rPr lang="de-DE" sz="2400" dirty="0">
                <a:latin typeface="Arial" panose="020B0604020202020204" pitchFamily="34" charset="0"/>
                <a:ea typeface="Calibri" panose="020F0502020204030204" pitchFamily="34" charset="0"/>
                <a:cs typeface="Arial" panose="020B0604020202020204" pitchFamily="34" charset="0"/>
              </a:rPr>
              <a:t> </a:t>
            </a:r>
            <a:r>
              <a:rPr lang="de-DE" sz="2400" dirty="0" smtClean="0">
                <a:latin typeface="Arial" panose="020B0604020202020204" pitchFamily="34" charset="0"/>
                <a:ea typeface="Calibri" panose="020F0502020204030204" pitchFamily="34" charset="0"/>
                <a:cs typeface="Arial" panose="020B0604020202020204" pitchFamily="34" charset="0"/>
              </a:rPr>
              <a:t>VE, Kosten</a:t>
            </a:r>
            <a:r>
              <a:rPr lang="de-DE" sz="2400" smtClean="0">
                <a:latin typeface="Arial" panose="020B0604020202020204" pitchFamily="34" charset="0"/>
                <a:ea typeface="Calibri" panose="020F0502020204030204" pitchFamily="34" charset="0"/>
                <a:cs typeface="Arial" panose="020B0604020202020204" pitchFamily="34" charset="0"/>
              </a:rPr>
              <a:t>, weglegen</a:t>
            </a:r>
            <a:endParaRPr lang="de-DE" sz="2400" dirty="0">
              <a:latin typeface="Arial" panose="020B0604020202020204" pitchFamily="34" charset="0"/>
              <a:ea typeface="Calibri" panose="020F0502020204030204" pitchFamily="34" charset="0"/>
              <a:cs typeface="Times New Roman" panose="02020603050405020304" pitchFamily="18" charset="0"/>
            </a:endParaRPr>
          </a:p>
          <a:p>
            <a:pPr algn="ctr">
              <a:lnSpc>
                <a:spcPct val="115000"/>
              </a:lnSpc>
              <a:spcAft>
                <a:spcPts val="0"/>
              </a:spcAft>
            </a:pPr>
            <a:r>
              <a:rPr lang="de-DE" sz="2400" dirty="0">
                <a:latin typeface="Arial" panose="020B0604020202020204" pitchFamily="34" charset="0"/>
                <a:ea typeface="Calibri" panose="020F0502020204030204" pitchFamily="34" charset="0"/>
                <a:cs typeface="Arial" panose="020B0604020202020204" pitchFamily="34" charset="0"/>
              </a:rPr>
              <a:t> </a:t>
            </a:r>
            <a:endParaRPr lang="de-DE" sz="2400" dirty="0">
              <a:latin typeface="Arial" panose="020B0604020202020204" pitchFamily="34" charset="0"/>
              <a:ea typeface="Calibri" panose="020F0502020204030204" pitchFamily="34" charset="0"/>
              <a:cs typeface="Times New Roman" panose="02020603050405020304" pitchFamily="18" charset="0"/>
            </a:endParaRPr>
          </a:p>
          <a:p>
            <a:pPr algn="ctr"/>
            <a:r>
              <a:rPr lang="de-DE" sz="2400" dirty="0">
                <a:latin typeface="Arial" panose="020B0604020202020204" pitchFamily="34" charset="0"/>
                <a:ea typeface="Calibri" panose="020F0502020204030204" pitchFamily="34" charset="0"/>
              </a:rPr>
              <a:t>bei Antrag auf Übergang in das streitige Verfahren: Vorlage an Rechtspfleger (Umtragung und Verfügung der Richtervorlage) </a:t>
            </a:r>
            <a:r>
              <a:rPr lang="de-DE" sz="2400" dirty="0">
                <a:latin typeface="Arial" panose="020B0604020202020204" pitchFamily="34" charset="0"/>
                <a:ea typeface="Calibri" panose="020F0502020204030204" pitchFamily="34" charset="0"/>
                <a:cs typeface="Arial" panose="020B0604020202020204" pitchFamily="34" charset="0"/>
                <a:sym typeface="Symbol" panose="05050102010706020507" pitchFamily="18" charset="2"/>
              </a:rPr>
              <a:t></a:t>
            </a:r>
            <a:r>
              <a:rPr lang="de-DE" sz="2400" dirty="0">
                <a:latin typeface="Arial" panose="020B0604020202020204" pitchFamily="34" charset="0"/>
                <a:ea typeface="Calibri" panose="020F0502020204030204" pitchFamily="34" charset="0"/>
              </a:rPr>
              <a:t> Vorlage an Eingangsregistratur</a:t>
            </a:r>
            <a:endParaRPr lang="de-DE" sz="2400" dirty="0"/>
          </a:p>
        </p:txBody>
      </p:sp>
      <p:sp>
        <p:nvSpPr>
          <p:cNvPr id="4" name="Rechteck 3"/>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Rechteck 4"/>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noProof="0" smtClean="0">
                <a:solidFill>
                  <a:prstClr val="black"/>
                </a:solidFill>
                <a:latin typeface="Calibri" panose="020F0502020204030204"/>
              </a:rPr>
              <a:t>186g</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 name="Abgerundetes Rechteck 5"/>
          <p:cNvSpPr/>
          <p:nvPr/>
        </p:nvSpPr>
        <p:spPr>
          <a:xfrm>
            <a:off x="1042987" y="251873"/>
            <a:ext cx="10329863" cy="714375"/>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a:latin typeface="Arial" panose="020B0604020202020204" pitchFamily="34" charset="0"/>
                <a:cs typeface="Arial" panose="020B0604020202020204" pitchFamily="34" charset="0"/>
              </a:rPr>
              <a:t>Verfahrensablauf – vereinfachtes Unterhaltsverfahren </a:t>
            </a:r>
            <a:endParaRPr lang="de-DE" sz="2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2927483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Rechteck 4"/>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noProof="0" dirty="0" smtClean="0">
                <a:solidFill>
                  <a:prstClr val="black"/>
                </a:solidFill>
                <a:latin typeface="Calibri" panose="020F0502020204030204"/>
              </a:rPr>
              <a:t>185</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 name="Abgerundetes Rechteck 5"/>
          <p:cNvSpPr/>
          <p:nvPr/>
        </p:nvSpPr>
        <p:spPr>
          <a:xfrm>
            <a:off x="1042987" y="262321"/>
            <a:ext cx="10329863" cy="714375"/>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a:latin typeface="Arial" panose="020B0604020202020204" pitchFamily="34" charset="0"/>
                <a:cs typeface="Arial" panose="020B0604020202020204" pitchFamily="34" charset="0"/>
              </a:rPr>
              <a:t>Verfahrensablauf – vereinfachtes Unterhaltsverfahren </a:t>
            </a:r>
            <a:endParaRPr lang="de-DE" sz="2400" b="1" dirty="0">
              <a:latin typeface="Arial" panose="020B0604020202020204" pitchFamily="34" charset="0"/>
              <a:cs typeface="Arial" panose="020B0604020202020204" pitchFamily="34" charset="0"/>
            </a:endParaRPr>
          </a:p>
        </p:txBody>
      </p:sp>
      <p:sp>
        <p:nvSpPr>
          <p:cNvPr id="2" name="Abgerundetes Rechteck 1"/>
          <p:cNvSpPr/>
          <p:nvPr/>
        </p:nvSpPr>
        <p:spPr>
          <a:xfrm>
            <a:off x="7643814" y="2380709"/>
            <a:ext cx="1871662" cy="841121"/>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t>437 EUR</a:t>
            </a:r>
            <a:endParaRPr lang="de-DE" dirty="0"/>
          </a:p>
        </p:txBody>
      </p:sp>
      <p:sp>
        <p:nvSpPr>
          <p:cNvPr id="7" name="Abgerundetes Rechteck 6"/>
          <p:cNvSpPr/>
          <p:nvPr/>
        </p:nvSpPr>
        <p:spPr>
          <a:xfrm>
            <a:off x="1042987" y="1517937"/>
            <a:ext cx="5372100" cy="557212"/>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Mindestunterhalt</a:t>
            </a:r>
            <a:r>
              <a:rPr lang="de-DE" sz="2400" dirty="0" smtClean="0"/>
              <a:t> § 1612a I BGB</a:t>
            </a:r>
            <a:endParaRPr lang="de-DE" sz="2400" dirty="0"/>
          </a:p>
        </p:txBody>
      </p:sp>
      <p:sp>
        <p:nvSpPr>
          <p:cNvPr id="8" name="Abgerundetes Rechteck 7"/>
          <p:cNvSpPr/>
          <p:nvPr/>
        </p:nvSpPr>
        <p:spPr>
          <a:xfrm>
            <a:off x="3257547" y="2380708"/>
            <a:ext cx="3914775" cy="841122"/>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t> bis zur Vollendung des sechsten Lebensjahrs</a:t>
            </a:r>
            <a:endParaRPr lang="de-DE" dirty="0"/>
          </a:p>
        </p:txBody>
      </p:sp>
      <p:sp>
        <p:nvSpPr>
          <p:cNvPr id="9" name="Abgerundetes Rechteck 8"/>
          <p:cNvSpPr/>
          <p:nvPr/>
        </p:nvSpPr>
        <p:spPr>
          <a:xfrm>
            <a:off x="3257547" y="3562887"/>
            <a:ext cx="3914775" cy="841122"/>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t>vom siebten  bis zur Vollendung des zwölften Lebensjahrs</a:t>
            </a:r>
            <a:endParaRPr lang="de-DE" dirty="0"/>
          </a:p>
        </p:txBody>
      </p:sp>
      <p:sp>
        <p:nvSpPr>
          <p:cNvPr id="10" name="Abgerundetes Rechteck 9"/>
          <p:cNvSpPr/>
          <p:nvPr/>
        </p:nvSpPr>
        <p:spPr>
          <a:xfrm>
            <a:off x="3257547" y="4730995"/>
            <a:ext cx="3914775" cy="819695"/>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t> vom 13. Lebensjahrs an</a:t>
            </a:r>
            <a:endParaRPr lang="de-DE" dirty="0"/>
          </a:p>
        </p:txBody>
      </p:sp>
      <p:sp>
        <p:nvSpPr>
          <p:cNvPr id="11" name="Abgerundetes Rechteck 10"/>
          <p:cNvSpPr/>
          <p:nvPr/>
        </p:nvSpPr>
        <p:spPr>
          <a:xfrm>
            <a:off x="1042987" y="2380708"/>
            <a:ext cx="1843088" cy="841122"/>
          </a:xfrm>
          <a:prstGeom prst="round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smtClean="0"/>
              <a:t>1. Altersstufe</a:t>
            </a:r>
            <a:endParaRPr lang="de-DE" sz="2000" dirty="0"/>
          </a:p>
        </p:txBody>
      </p:sp>
      <p:sp>
        <p:nvSpPr>
          <p:cNvPr id="12" name="Abgerundetes Rechteck 11"/>
          <p:cNvSpPr/>
          <p:nvPr/>
        </p:nvSpPr>
        <p:spPr>
          <a:xfrm>
            <a:off x="1042987" y="3562887"/>
            <a:ext cx="1843088" cy="841122"/>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smtClean="0"/>
              <a:t>2. </a:t>
            </a:r>
            <a:r>
              <a:rPr lang="de-DE" sz="2000" dirty="0"/>
              <a:t>Altersstufe</a:t>
            </a:r>
          </a:p>
        </p:txBody>
      </p:sp>
      <p:sp>
        <p:nvSpPr>
          <p:cNvPr id="13" name="Abgerundetes Rechteck 12"/>
          <p:cNvSpPr/>
          <p:nvPr/>
        </p:nvSpPr>
        <p:spPr>
          <a:xfrm>
            <a:off x="1042987" y="4709568"/>
            <a:ext cx="1843088" cy="841122"/>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smtClean="0"/>
              <a:t>3. </a:t>
            </a:r>
            <a:r>
              <a:rPr lang="de-DE" sz="2000" dirty="0"/>
              <a:t>Altersstufe</a:t>
            </a:r>
          </a:p>
        </p:txBody>
      </p:sp>
      <p:sp>
        <p:nvSpPr>
          <p:cNvPr id="14" name="Abgerundetes Rechteck 13"/>
          <p:cNvSpPr/>
          <p:nvPr/>
        </p:nvSpPr>
        <p:spPr>
          <a:xfrm>
            <a:off x="7643814" y="3562887"/>
            <a:ext cx="1871662" cy="841122"/>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t>502 EUR</a:t>
            </a:r>
            <a:endParaRPr lang="de-DE" dirty="0"/>
          </a:p>
        </p:txBody>
      </p:sp>
      <p:sp>
        <p:nvSpPr>
          <p:cNvPr id="15" name="Abgerundetes Rechteck 14"/>
          <p:cNvSpPr/>
          <p:nvPr/>
        </p:nvSpPr>
        <p:spPr>
          <a:xfrm>
            <a:off x="7643814" y="4745065"/>
            <a:ext cx="1871662" cy="805625"/>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t>588 EUR</a:t>
            </a:r>
            <a:endParaRPr lang="de-DE" dirty="0"/>
          </a:p>
        </p:txBody>
      </p:sp>
      <p:sp>
        <p:nvSpPr>
          <p:cNvPr id="16" name="Abgerundetes Rechteck 15"/>
          <p:cNvSpPr/>
          <p:nvPr/>
        </p:nvSpPr>
        <p:spPr>
          <a:xfrm>
            <a:off x="9667876" y="2396455"/>
            <a:ext cx="1871662" cy="841121"/>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t>525 EUR</a:t>
            </a:r>
            <a:endParaRPr lang="de-DE" dirty="0"/>
          </a:p>
        </p:txBody>
      </p:sp>
      <p:sp>
        <p:nvSpPr>
          <p:cNvPr id="17" name="Abgerundetes Rechteck 16"/>
          <p:cNvSpPr/>
          <p:nvPr/>
        </p:nvSpPr>
        <p:spPr>
          <a:xfrm>
            <a:off x="9667876" y="3562887"/>
            <a:ext cx="1871662" cy="841121"/>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t>603 EUR</a:t>
            </a:r>
            <a:endParaRPr lang="de-DE" dirty="0"/>
          </a:p>
        </p:txBody>
      </p:sp>
      <p:sp>
        <p:nvSpPr>
          <p:cNvPr id="18" name="Abgerundetes Rechteck 17"/>
          <p:cNvSpPr/>
          <p:nvPr/>
        </p:nvSpPr>
        <p:spPr>
          <a:xfrm>
            <a:off x="9667876" y="4750747"/>
            <a:ext cx="1871662" cy="841121"/>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t>706 EUR</a:t>
            </a:r>
            <a:endParaRPr lang="de-DE" dirty="0"/>
          </a:p>
        </p:txBody>
      </p:sp>
      <p:sp>
        <p:nvSpPr>
          <p:cNvPr id="19" name="Pfeil nach unten 18"/>
          <p:cNvSpPr/>
          <p:nvPr/>
        </p:nvSpPr>
        <p:spPr>
          <a:xfrm>
            <a:off x="9214246" y="966248"/>
            <a:ext cx="2778922" cy="1595344"/>
          </a:xfrm>
          <a:prstGeom prst="downArrow">
            <a:avLst>
              <a:gd name="adj1" fmla="val 50000"/>
              <a:gd name="adj2" fmla="val 75688"/>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dirty="0" err="1" smtClean="0"/>
              <a:t>Höhster</a:t>
            </a:r>
            <a:r>
              <a:rPr lang="de-DE" sz="1600" dirty="0" smtClean="0"/>
              <a:t> Betrag für vereinfachtes Verfahren</a:t>
            </a:r>
            <a:endParaRPr lang="de-DE" sz="1600" dirty="0"/>
          </a:p>
        </p:txBody>
      </p:sp>
    </p:spTree>
    <p:extLst>
      <p:ext uri="{BB962C8B-B14F-4D97-AF65-F5344CB8AC3E}">
        <p14:creationId xmlns:p14="http://schemas.microsoft.com/office/powerpoint/2010/main" val="41808164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anim calcmode="lin" valueType="num">
                                      <p:cBhvr additive="base">
                                        <p:cTn id="13" dur="500" fill="hold"/>
                                        <p:tgtEl>
                                          <p:spTgt spid="11"/>
                                        </p:tgtEl>
                                        <p:attrNameLst>
                                          <p:attrName>ppt_x</p:attrName>
                                        </p:attrNameLst>
                                      </p:cBhvr>
                                      <p:tavLst>
                                        <p:tav tm="0">
                                          <p:val>
                                            <p:strVal val="#ppt_x"/>
                                          </p:val>
                                        </p:tav>
                                        <p:tav tm="100000">
                                          <p:val>
                                            <p:strVal val="#ppt_x"/>
                                          </p:val>
                                        </p:tav>
                                      </p:tavLst>
                                    </p:anim>
                                    <p:anim calcmode="lin" valueType="num">
                                      <p:cBhvr additive="base">
                                        <p:cTn id="1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gtEl>
                                        <p:attrNameLst>
                                          <p:attrName>style.visibility</p:attrName>
                                        </p:attrNameLst>
                                      </p:cBhvr>
                                      <p:to>
                                        <p:strVal val="visible"/>
                                      </p:to>
                                    </p:set>
                                    <p:anim calcmode="lin" valueType="num">
                                      <p:cBhvr additive="base">
                                        <p:cTn id="25" dur="500" fill="hold"/>
                                        <p:tgtEl>
                                          <p:spTgt spid="2"/>
                                        </p:tgtEl>
                                        <p:attrNameLst>
                                          <p:attrName>ppt_x</p:attrName>
                                        </p:attrNameLst>
                                      </p:cBhvr>
                                      <p:tavLst>
                                        <p:tav tm="0">
                                          <p:val>
                                            <p:strVal val="#ppt_x"/>
                                          </p:val>
                                        </p:tav>
                                        <p:tav tm="100000">
                                          <p:val>
                                            <p:strVal val="#ppt_x"/>
                                          </p:val>
                                        </p:tav>
                                      </p:tavLst>
                                    </p:anim>
                                    <p:anim calcmode="lin" valueType="num">
                                      <p:cBhvr additive="base">
                                        <p:cTn id="26"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anim calcmode="lin" valueType="num">
                                      <p:cBhvr additive="base">
                                        <p:cTn id="31" dur="500" fill="hold"/>
                                        <p:tgtEl>
                                          <p:spTgt spid="12"/>
                                        </p:tgtEl>
                                        <p:attrNameLst>
                                          <p:attrName>ppt_x</p:attrName>
                                        </p:attrNameLst>
                                      </p:cBhvr>
                                      <p:tavLst>
                                        <p:tav tm="0">
                                          <p:val>
                                            <p:strVal val="#ppt_x"/>
                                          </p:val>
                                        </p:tav>
                                        <p:tav tm="100000">
                                          <p:val>
                                            <p:strVal val="#ppt_x"/>
                                          </p:val>
                                        </p:tav>
                                      </p:tavLst>
                                    </p:anim>
                                    <p:anim calcmode="lin" valueType="num">
                                      <p:cBhvr additive="base">
                                        <p:cTn id="32"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 calcmode="lin" valueType="num">
                                      <p:cBhvr additive="base">
                                        <p:cTn id="37" dur="500" fill="hold"/>
                                        <p:tgtEl>
                                          <p:spTgt spid="9"/>
                                        </p:tgtEl>
                                        <p:attrNameLst>
                                          <p:attrName>ppt_x</p:attrName>
                                        </p:attrNameLst>
                                      </p:cBhvr>
                                      <p:tavLst>
                                        <p:tav tm="0">
                                          <p:val>
                                            <p:strVal val="#ppt_x"/>
                                          </p:val>
                                        </p:tav>
                                        <p:tav tm="100000">
                                          <p:val>
                                            <p:strVal val="#ppt_x"/>
                                          </p:val>
                                        </p:tav>
                                      </p:tavLst>
                                    </p:anim>
                                    <p:anim calcmode="lin" valueType="num">
                                      <p:cBhvr additive="base">
                                        <p:cTn id="3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4"/>
                                        </p:tgtEl>
                                        <p:attrNameLst>
                                          <p:attrName>style.visibility</p:attrName>
                                        </p:attrNameLst>
                                      </p:cBhvr>
                                      <p:to>
                                        <p:strVal val="visible"/>
                                      </p:to>
                                    </p:set>
                                    <p:anim calcmode="lin" valueType="num">
                                      <p:cBhvr additive="base">
                                        <p:cTn id="43" dur="500" fill="hold"/>
                                        <p:tgtEl>
                                          <p:spTgt spid="14"/>
                                        </p:tgtEl>
                                        <p:attrNameLst>
                                          <p:attrName>ppt_x</p:attrName>
                                        </p:attrNameLst>
                                      </p:cBhvr>
                                      <p:tavLst>
                                        <p:tav tm="0">
                                          <p:val>
                                            <p:strVal val="#ppt_x"/>
                                          </p:val>
                                        </p:tav>
                                        <p:tav tm="100000">
                                          <p:val>
                                            <p:strVal val="#ppt_x"/>
                                          </p:val>
                                        </p:tav>
                                      </p:tavLst>
                                    </p:anim>
                                    <p:anim calcmode="lin" valueType="num">
                                      <p:cBhvr additive="base">
                                        <p:cTn id="4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3"/>
                                        </p:tgtEl>
                                        <p:attrNameLst>
                                          <p:attrName>style.visibility</p:attrName>
                                        </p:attrNameLst>
                                      </p:cBhvr>
                                      <p:to>
                                        <p:strVal val="visible"/>
                                      </p:to>
                                    </p:set>
                                    <p:anim calcmode="lin" valueType="num">
                                      <p:cBhvr additive="base">
                                        <p:cTn id="49" dur="500" fill="hold"/>
                                        <p:tgtEl>
                                          <p:spTgt spid="13"/>
                                        </p:tgtEl>
                                        <p:attrNameLst>
                                          <p:attrName>ppt_x</p:attrName>
                                        </p:attrNameLst>
                                      </p:cBhvr>
                                      <p:tavLst>
                                        <p:tav tm="0">
                                          <p:val>
                                            <p:strVal val="#ppt_x"/>
                                          </p:val>
                                        </p:tav>
                                        <p:tav tm="100000">
                                          <p:val>
                                            <p:strVal val="#ppt_x"/>
                                          </p:val>
                                        </p:tav>
                                      </p:tavLst>
                                    </p:anim>
                                    <p:anim calcmode="lin" valueType="num">
                                      <p:cBhvr additive="base">
                                        <p:cTn id="50"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0"/>
                                        </p:tgtEl>
                                        <p:attrNameLst>
                                          <p:attrName>style.visibility</p:attrName>
                                        </p:attrNameLst>
                                      </p:cBhvr>
                                      <p:to>
                                        <p:strVal val="visible"/>
                                      </p:to>
                                    </p:set>
                                    <p:anim calcmode="lin" valueType="num">
                                      <p:cBhvr additive="base">
                                        <p:cTn id="55" dur="500" fill="hold"/>
                                        <p:tgtEl>
                                          <p:spTgt spid="10"/>
                                        </p:tgtEl>
                                        <p:attrNameLst>
                                          <p:attrName>ppt_x</p:attrName>
                                        </p:attrNameLst>
                                      </p:cBhvr>
                                      <p:tavLst>
                                        <p:tav tm="0">
                                          <p:val>
                                            <p:strVal val="#ppt_x"/>
                                          </p:val>
                                        </p:tav>
                                        <p:tav tm="100000">
                                          <p:val>
                                            <p:strVal val="#ppt_x"/>
                                          </p:val>
                                        </p:tav>
                                      </p:tavLst>
                                    </p:anim>
                                    <p:anim calcmode="lin" valueType="num">
                                      <p:cBhvr additive="base">
                                        <p:cTn id="56"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5"/>
                                        </p:tgtEl>
                                        <p:attrNameLst>
                                          <p:attrName>style.visibility</p:attrName>
                                        </p:attrNameLst>
                                      </p:cBhvr>
                                      <p:to>
                                        <p:strVal val="visible"/>
                                      </p:to>
                                    </p:set>
                                    <p:anim calcmode="lin" valueType="num">
                                      <p:cBhvr additive="base">
                                        <p:cTn id="61" dur="500" fill="hold"/>
                                        <p:tgtEl>
                                          <p:spTgt spid="15"/>
                                        </p:tgtEl>
                                        <p:attrNameLst>
                                          <p:attrName>ppt_x</p:attrName>
                                        </p:attrNameLst>
                                      </p:cBhvr>
                                      <p:tavLst>
                                        <p:tav tm="0">
                                          <p:val>
                                            <p:strVal val="#ppt_x"/>
                                          </p:val>
                                        </p:tav>
                                        <p:tav tm="100000">
                                          <p:val>
                                            <p:strVal val="#ppt_x"/>
                                          </p:val>
                                        </p:tav>
                                      </p:tavLst>
                                    </p:anim>
                                    <p:anim calcmode="lin" valueType="num">
                                      <p:cBhvr additive="base">
                                        <p:cTn id="6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9"/>
                                        </p:tgtEl>
                                        <p:attrNameLst>
                                          <p:attrName>style.visibility</p:attrName>
                                        </p:attrNameLst>
                                      </p:cBhvr>
                                      <p:to>
                                        <p:strVal val="visible"/>
                                      </p:to>
                                    </p:set>
                                    <p:anim calcmode="lin" valueType="num">
                                      <p:cBhvr additive="base">
                                        <p:cTn id="67" dur="500" fill="hold"/>
                                        <p:tgtEl>
                                          <p:spTgt spid="19"/>
                                        </p:tgtEl>
                                        <p:attrNameLst>
                                          <p:attrName>ppt_x</p:attrName>
                                        </p:attrNameLst>
                                      </p:cBhvr>
                                      <p:tavLst>
                                        <p:tav tm="0">
                                          <p:val>
                                            <p:strVal val="#ppt_x"/>
                                          </p:val>
                                        </p:tav>
                                        <p:tav tm="100000">
                                          <p:val>
                                            <p:strVal val="#ppt_x"/>
                                          </p:val>
                                        </p:tav>
                                      </p:tavLst>
                                    </p:anim>
                                    <p:anim calcmode="lin" valueType="num">
                                      <p:cBhvr additive="base">
                                        <p:cTn id="68"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16"/>
                                        </p:tgtEl>
                                        <p:attrNameLst>
                                          <p:attrName>style.visibility</p:attrName>
                                        </p:attrNameLst>
                                      </p:cBhvr>
                                      <p:to>
                                        <p:strVal val="visible"/>
                                      </p:to>
                                    </p:set>
                                    <p:anim calcmode="lin" valueType="num">
                                      <p:cBhvr additive="base">
                                        <p:cTn id="73" dur="500" fill="hold"/>
                                        <p:tgtEl>
                                          <p:spTgt spid="16"/>
                                        </p:tgtEl>
                                        <p:attrNameLst>
                                          <p:attrName>ppt_x</p:attrName>
                                        </p:attrNameLst>
                                      </p:cBhvr>
                                      <p:tavLst>
                                        <p:tav tm="0">
                                          <p:val>
                                            <p:strVal val="#ppt_x"/>
                                          </p:val>
                                        </p:tav>
                                        <p:tav tm="100000">
                                          <p:val>
                                            <p:strVal val="#ppt_x"/>
                                          </p:val>
                                        </p:tav>
                                      </p:tavLst>
                                    </p:anim>
                                    <p:anim calcmode="lin" valueType="num">
                                      <p:cBhvr additive="base">
                                        <p:cTn id="74"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17"/>
                                        </p:tgtEl>
                                        <p:attrNameLst>
                                          <p:attrName>style.visibility</p:attrName>
                                        </p:attrNameLst>
                                      </p:cBhvr>
                                      <p:to>
                                        <p:strVal val="visible"/>
                                      </p:to>
                                    </p:set>
                                    <p:anim calcmode="lin" valueType="num">
                                      <p:cBhvr additive="base">
                                        <p:cTn id="79" dur="500" fill="hold"/>
                                        <p:tgtEl>
                                          <p:spTgt spid="17"/>
                                        </p:tgtEl>
                                        <p:attrNameLst>
                                          <p:attrName>ppt_x</p:attrName>
                                        </p:attrNameLst>
                                      </p:cBhvr>
                                      <p:tavLst>
                                        <p:tav tm="0">
                                          <p:val>
                                            <p:strVal val="#ppt_x"/>
                                          </p:val>
                                        </p:tav>
                                        <p:tav tm="100000">
                                          <p:val>
                                            <p:strVal val="#ppt_x"/>
                                          </p:val>
                                        </p:tav>
                                      </p:tavLst>
                                    </p:anim>
                                    <p:anim calcmode="lin" valueType="num">
                                      <p:cBhvr additive="base">
                                        <p:cTn id="80"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18"/>
                                        </p:tgtEl>
                                        <p:attrNameLst>
                                          <p:attrName>style.visibility</p:attrName>
                                        </p:attrNameLst>
                                      </p:cBhvr>
                                      <p:to>
                                        <p:strVal val="visible"/>
                                      </p:to>
                                    </p:set>
                                    <p:anim calcmode="lin" valueType="num">
                                      <p:cBhvr additive="base">
                                        <p:cTn id="85" dur="500" fill="hold"/>
                                        <p:tgtEl>
                                          <p:spTgt spid="18"/>
                                        </p:tgtEl>
                                        <p:attrNameLst>
                                          <p:attrName>ppt_x</p:attrName>
                                        </p:attrNameLst>
                                      </p:cBhvr>
                                      <p:tavLst>
                                        <p:tav tm="0">
                                          <p:val>
                                            <p:strVal val="#ppt_x"/>
                                          </p:val>
                                        </p:tav>
                                        <p:tav tm="100000">
                                          <p:val>
                                            <p:strVal val="#ppt_x"/>
                                          </p:val>
                                        </p:tav>
                                      </p:tavLst>
                                    </p:anim>
                                    <p:anim calcmode="lin" valueType="num">
                                      <p:cBhvr additive="base">
                                        <p:cTn id="86"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bgerundetes Rechteck 4"/>
          <p:cNvSpPr/>
          <p:nvPr/>
        </p:nvSpPr>
        <p:spPr>
          <a:xfrm>
            <a:off x="307647" y="1207293"/>
            <a:ext cx="11463337" cy="2621757"/>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dirty="0"/>
              <a:t>Minderjährige, die nicht im Haushalt des barunterhaltspflichtigen Elternteils leben, haben auch die Möglichkeit ihren Unterhaltsanspruch im vereinfachten Verfahren geltend zum machen </a:t>
            </a:r>
            <a:endParaRPr lang="de-DE" sz="2000" dirty="0" smtClean="0"/>
          </a:p>
          <a:p>
            <a:r>
              <a:rPr lang="de-DE" sz="2000" dirty="0" smtClean="0"/>
              <a:t>(§§ </a:t>
            </a:r>
            <a:r>
              <a:rPr lang="de-DE" sz="2000" dirty="0"/>
              <a:t>249 – 260 </a:t>
            </a:r>
            <a:r>
              <a:rPr lang="de-DE" sz="2000" dirty="0" err="1"/>
              <a:t>FamFG</a:t>
            </a:r>
            <a:r>
              <a:rPr lang="de-DE" sz="2000" dirty="0"/>
              <a:t>) – egal, ob die Eltern verheiratet sind oder nicht </a:t>
            </a:r>
          </a:p>
          <a:p>
            <a:r>
              <a:rPr lang="de-DE" sz="2000" dirty="0"/>
              <a:t> </a:t>
            </a:r>
          </a:p>
          <a:p>
            <a:r>
              <a:rPr lang="de-DE" sz="2000" dirty="0"/>
              <a:t>wird ein Kind im Wechselmodell betreut, dann lebt es auch im Haushalt des Antragsgegners = vereinfachtes Verfahren ist unzulässig (OLG Nürnberg NJW 2018, 479, OLG Dresden </a:t>
            </a:r>
            <a:r>
              <a:rPr lang="de-DE" sz="2000" dirty="0" err="1"/>
              <a:t>NZFam</a:t>
            </a:r>
            <a:r>
              <a:rPr lang="de-DE" sz="2000" dirty="0"/>
              <a:t> 2019, 967) </a:t>
            </a:r>
          </a:p>
        </p:txBody>
      </p:sp>
      <p:sp>
        <p:nvSpPr>
          <p:cNvPr id="3" name="Rechteck 2"/>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noProof="0" dirty="0" smtClean="0">
                <a:solidFill>
                  <a:prstClr val="black"/>
                </a:solidFill>
                <a:latin typeface="Calibri" panose="020F0502020204030204"/>
              </a:rPr>
              <a:t>186</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4" name="Rechteck 3"/>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 name="Abgerundetes Rechteck 5"/>
          <p:cNvSpPr/>
          <p:nvPr/>
        </p:nvSpPr>
        <p:spPr>
          <a:xfrm>
            <a:off x="307647" y="942974"/>
            <a:ext cx="9707891" cy="528637"/>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u="dotted" dirty="0">
                <a:latin typeface="Arial" panose="020B0604020202020204" pitchFamily="34" charset="0"/>
                <a:ea typeface="Calibri" panose="020F0502020204030204" pitchFamily="34" charset="0"/>
                <a:cs typeface="Arial" panose="020B0604020202020204" pitchFamily="34" charset="0"/>
              </a:rPr>
              <a:t>Vereinfachtes Verfahren über den Unterhalt Minderjähriger </a:t>
            </a:r>
            <a:endParaRPr lang="de-DE" sz="2400" b="1" dirty="0"/>
          </a:p>
        </p:txBody>
      </p:sp>
      <p:sp>
        <p:nvSpPr>
          <p:cNvPr id="7" name="Abgerundetes Rechteck 6"/>
          <p:cNvSpPr/>
          <p:nvPr/>
        </p:nvSpPr>
        <p:spPr>
          <a:xfrm>
            <a:off x="3896191" y="104683"/>
            <a:ext cx="4286251" cy="617753"/>
          </a:xfrm>
          <a:prstGeom prst="roundRect">
            <a:avLst/>
          </a:prstGeom>
          <a:solidFill>
            <a:schemeClr val="accent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ctr">
              <a:defRPr/>
            </a:pPr>
            <a:r>
              <a:rPr kumimoji="0" lang="de-DE" sz="2800" b="1" i="0" strike="noStrike" kern="1200" cap="none" spc="0" normalizeH="0" baseline="0" noProof="0" dirty="0" smtClean="0">
                <a:ln>
                  <a:noFill/>
                </a:ln>
                <a:solidFill>
                  <a:prstClr val="white"/>
                </a:solidFill>
                <a:effectLst/>
                <a:uLnTx/>
                <a:uFillTx/>
                <a:latin typeface="Calibri" panose="020F0502020204030204"/>
              </a:rPr>
              <a:t>Unterhalt</a:t>
            </a:r>
            <a:endParaRPr kumimoji="0" lang="de-DE" sz="2800" b="1" i="0" strike="noStrike" kern="1200" cap="none" spc="0" normalizeH="0" baseline="0" noProof="0" dirty="0">
              <a:ln>
                <a:noFill/>
              </a:ln>
              <a:solidFill>
                <a:prstClr val="white"/>
              </a:solidFill>
              <a:effectLst/>
              <a:uLnTx/>
              <a:uFillTx/>
              <a:latin typeface="Calibri" panose="020F0502020204030204"/>
            </a:endParaRPr>
          </a:p>
        </p:txBody>
      </p:sp>
      <p:sp>
        <p:nvSpPr>
          <p:cNvPr id="2" name="Abgerundetes Rechteck 1"/>
          <p:cNvSpPr/>
          <p:nvPr/>
        </p:nvSpPr>
        <p:spPr>
          <a:xfrm>
            <a:off x="3408498" y="3982182"/>
            <a:ext cx="8362486" cy="2722686"/>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u="sng" dirty="0"/>
              <a:t>Verfahrensrecht</a:t>
            </a:r>
            <a:endParaRPr lang="de-DE" dirty="0"/>
          </a:p>
          <a:p>
            <a:r>
              <a:rPr lang="de-DE" dirty="0"/>
              <a:t>Zuständigkeiten:</a:t>
            </a:r>
          </a:p>
          <a:p>
            <a:pPr lvl="0"/>
            <a:r>
              <a:rPr lang="de-DE" dirty="0"/>
              <a:t>sachlich: 	Amtsgericht - Familiengericht § 23a I Nr. 1, 23b I GVG</a:t>
            </a:r>
          </a:p>
          <a:p>
            <a:pPr lvl="0"/>
            <a:r>
              <a:rPr lang="de-DE" dirty="0"/>
              <a:t>örtlich: 	richtet sich nach § 232 </a:t>
            </a:r>
            <a:r>
              <a:rPr lang="de-DE" dirty="0" err="1" smtClean="0"/>
              <a:t>FamFG</a:t>
            </a:r>
            <a:r>
              <a:rPr lang="de-DE" dirty="0" smtClean="0"/>
              <a:t>, Aufenthaltsort des Kindes</a:t>
            </a:r>
            <a:endParaRPr lang="de-DE" dirty="0"/>
          </a:p>
          <a:p>
            <a:pPr lvl="0"/>
            <a:r>
              <a:rPr lang="de-DE" dirty="0"/>
              <a:t>funktionell: 	Rechtspfleger: §§ 3 Nr. 3b, 25 Nr. 2c RPflG</a:t>
            </a:r>
          </a:p>
          <a:p>
            <a:r>
              <a:rPr lang="de-DE" dirty="0"/>
              <a:t> </a:t>
            </a:r>
          </a:p>
          <a:p>
            <a:r>
              <a:rPr lang="de-DE" dirty="0"/>
              <a:t>Antragsverfahren (Familienstreitsache gemäß § 112 Nr. 1 und § 231 I Nr. 1 </a:t>
            </a:r>
            <a:r>
              <a:rPr lang="de-DE" dirty="0" err="1"/>
              <a:t>FamFG</a:t>
            </a:r>
            <a:r>
              <a:rPr lang="de-DE" dirty="0"/>
              <a:t>)</a:t>
            </a:r>
          </a:p>
        </p:txBody>
      </p:sp>
      <p:sp>
        <p:nvSpPr>
          <p:cNvPr id="8" name="Gefaltete Ecke 7"/>
          <p:cNvSpPr/>
          <p:nvPr/>
        </p:nvSpPr>
        <p:spPr>
          <a:xfrm rot="171909">
            <a:off x="471604" y="3682856"/>
            <a:ext cx="1493179" cy="1471137"/>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 249 – 260</a:t>
            </a:r>
          </a:p>
          <a:p>
            <a:pPr algn="ctr"/>
            <a:r>
              <a:rPr lang="de-DE" sz="2400" b="1" dirty="0" err="1" smtClean="0">
                <a:solidFill>
                  <a:schemeClr val="tx1"/>
                </a:solidFill>
                <a:latin typeface="MV Boli" panose="02000500030200090000" pitchFamily="2" charset="0"/>
                <a:cs typeface="MV Boli" panose="02000500030200090000" pitchFamily="2" charset="0"/>
              </a:rPr>
              <a:t>FamFG</a:t>
            </a:r>
            <a:endParaRPr lang="de-DE" sz="2400" b="1"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12907506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bgerundetes Rechteck 4"/>
          <p:cNvSpPr/>
          <p:nvPr/>
        </p:nvSpPr>
        <p:spPr>
          <a:xfrm>
            <a:off x="307647" y="1207293"/>
            <a:ext cx="11463337" cy="2621757"/>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dirty="0"/>
              <a:t>Durch ein vereinfachtes Verfahren wird einem Elternteil die Möglichkeit gegeben, den </a:t>
            </a:r>
            <a:r>
              <a:rPr lang="de-DE" sz="2000" b="1" dirty="0"/>
              <a:t>Unterhaltsanspruch für sein minderjähriges Kind</a:t>
            </a:r>
            <a:r>
              <a:rPr lang="de-DE" sz="2000" dirty="0"/>
              <a:t> gegenüber dem </a:t>
            </a:r>
            <a:r>
              <a:rPr lang="de-DE" sz="2000" b="1" dirty="0"/>
              <a:t>unterhaltspflichtigen Elternteil</a:t>
            </a:r>
            <a:r>
              <a:rPr lang="de-DE" sz="2000" dirty="0"/>
              <a:t>, der </a:t>
            </a:r>
            <a:r>
              <a:rPr lang="de-DE" sz="2000" b="1" dirty="0"/>
              <a:t>nicht im selben Haushalt lebt</a:t>
            </a:r>
            <a:r>
              <a:rPr lang="de-DE" sz="2000" dirty="0" smtClean="0"/>
              <a:t>,</a:t>
            </a:r>
            <a:r>
              <a:rPr lang="de-DE" sz="2000" b="1" dirty="0" smtClean="0"/>
              <a:t> </a:t>
            </a:r>
            <a:r>
              <a:rPr lang="de-DE" sz="2000" b="1" dirty="0"/>
              <a:t>schneller und kostengünstiger durchzusetzen</a:t>
            </a:r>
            <a:r>
              <a:rPr lang="de-DE" sz="2000" dirty="0"/>
              <a:t>, als es auf dem normalen Klageweg der Fall wäre.</a:t>
            </a:r>
          </a:p>
          <a:p>
            <a:r>
              <a:rPr lang="de-DE" sz="2000" dirty="0"/>
              <a:t>Dabei ist jedoch zu beachten, dass diese Möglichkeit</a:t>
            </a:r>
            <a:r>
              <a:rPr lang="de-DE" sz="2000" b="1" dirty="0"/>
              <a:t> nur in jenen Fällen</a:t>
            </a:r>
            <a:r>
              <a:rPr lang="de-DE" sz="2000" dirty="0"/>
              <a:t> genutzt werden kann, in denen </a:t>
            </a:r>
            <a:r>
              <a:rPr lang="de-DE" sz="2000" b="1" dirty="0"/>
              <a:t>noch kein Unterhaltstitel besteht</a:t>
            </a:r>
            <a:r>
              <a:rPr lang="de-DE" sz="2000" dirty="0"/>
              <a:t> und auch </a:t>
            </a:r>
            <a:r>
              <a:rPr lang="de-DE" sz="2000" b="1" dirty="0"/>
              <a:t>kein gerichtliches Verfahren anhängig</a:t>
            </a:r>
            <a:r>
              <a:rPr lang="de-DE" sz="2000" dirty="0"/>
              <a:t> ist.</a:t>
            </a:r>
          </a:p>
        </p:txBody>
      </p:sp>
      <p:sp>
        <p:nvSpPr>
          <p:cNvPr id="3" name="Rechteck 2"/>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noProof="0" dirty="0" smtClean="0">
                <a:solidFill>
                  <a:prstClr val="black"/>
                </a:solidFill>
                <a:latin typeface="Calibri" panose="020F0502020204030204"/>
              </a:rPr>
              <a:t>186a</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4" name="Rechteck 3"/>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 name="Abgerundetes Rechteck 5"/>
          <p:cNvSpPr/>
          <p:nvPr/>
        </p:nvSpPr>
        <p:spPr>
          <a:xfrm>
            <a:off x="307647" y="942974"/>
            <a:ext cx="9707891" cy="528637"/>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u="dotted" dirty="0">
                <a:latin typeface="Arial" panose="020B0604020202020204" pitchFamily="34" charset="0"/>
                <a:ea typeface="Calibri" panose="020F0502020204030204" pitchFamily="34" charset="0"/>
                <a:cs typeface="Arial" panose="020B0604020202020204" pitchFamily="34" charset="0"/>
              </a:rPr>
              <a:t>Vereinfachtes Verfahren über den Unterhalt Minderjähriger </a:t>
            </a:r>
            <a:endParaRPr lang="de-DE" sz="2400" b="1" dirty="0"/>
          </a:p>
        </p:txBody>
      </p:sp>
      <p:sp>
        <p:nvSpPr>
          <p:cNvPr id="7" name="Abgerundetes Rechteck 6"/>
          <p:cNvSpPr/>
          <p:nvPr/>
        </p:nvSpPr>
        <p:spPr>
          <a:xfrm>
            <a:off x="3896191" y="104683"/>
            <a:ext cx="4286251" cy="617753"/>
          </a:xfrm>
          <a:prstGeom prst="roundRect">
            <a:avLst/>
          </a:prstGeom>
          <a:solidFill>
            <a:schemeClr val="accent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ctr">
              <a:defRPr/>
            </a:pPr>
            <a:r>
              <a:rPr kumimoji="0" lang="de-DE" sz="2800" b="1" i="0" strike="noStrike" kern="1200" cap="none" spc="0" normalizeH="0" baseline="0" noProof="0" dirty="0" smtClean="0">
                <a:ln>
                  <a:noFill/>
                </a:ln>
                <a:solidFill>
                  <a:prstClr val="white"/>
                </a:solidFill>
                <a:effectLst/>
                <a:uLnTx/>
                <a:uFillTx/>
                <a:latin typeface="Calibri" panose="020F0502020204030204"/>
              </a:rPr>
              <a:t>Unterhalt</a:t>
            </a:r>
            <a:endParaRPr kumimoji="0" lang="de-DE" sz="2800" b="1" i="0" strike="noStrike" kern="1200" cap="none" spc="0" normalizeH="0" baseline="0" noProof="0" dirty="0">
              <a:ln>
                <a:noFill/>
              </a:ln>
              <a:solidFill>
                <a:prstClr val="white"/>
              </a:solidFill>
              <a:effectLst/>
              <a:uLnTx/>
              <a:uFillTx/>
              <a:latin typeface="Calibri" panose="020F0502020204030204"/>
            </a:endParaRPr>
          </a:p>
        </p:txBody>
      </p:sp>
      <p:sp>
        <p:nvSpPr>
          <p:cNvPr id="8" name="Gefaltete Ecke 7"/>
          <p:cNvSpPr/>
          <p:nvPr/>
        </p:nvSpPr>
        <p:spPr>
          <a:xfrm rot="171909">
            <a:off x="10234062" y="86641"/>
            <a:ext cx="1493179" cy="1471137"/>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 249 – 260</a:t>
            </a:r>
          </a:p>
          <a:p>
            <a:pPr algn="ctr"/>
            <a:r>
              <a:rPr lang="de-DE" sz="2400" b="1" dirty="0" err="1" smtClean="0">
                <a:solidFill>
                  <a:schemeClr val="tx1"/>
                </a:solidFill>
                <a:latin typeface="MV Boli" panose="02000500030200090000" pitchFamily="2" charset="0"/>
                <a:cs typeface="MV Boli" panose="02000500030200090000" pitchFamily="2" charset="0"/>
              </a:rPr>
              <a:t>FamFG</a:t>
            </a:r>
            <a:endParaRPr lang="de-DE" sz="2400" b="1" dirty="0">
              <a:solidFill>
                <a:schemeClr val="tx1"/>
              </a:solidFill>
              <a:latin typeface="MV Boli" panose="02000500030200090000" pitchFamily="2" charset="0"/>
              <a:cs typeface="MV Boli" panose="02000500030200090000" pitchFamily="2" charset="0"/>
            </a:endParaRPr>
          </a:p>
        </p:txBody>
      </p:sp>
      <p:sp>
        <p:nvSpPr>
          <p:cNvPr id="9" name="Abgerundetes Rechteck 8"/>
          <p:cNvSpPr/>
          <p:nvPr/>
        </p:nvSpPr>
        <p:spPr>
          <a:xfrm>
            <a:off x="299739" y="3879514"/>
            <a:ext cx="11463337" cy="1923047"/>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dirty="0"/>
              <a:t>Bevor der Weg über ein vereinfachtes Verfahren gegangen wird, sollte grundsätzlich dem unterhaltspflichtigen Elternteil die </a:t>
            </a:r>
            <a:r>
              <a:rPr lang="de-DE" sz="2000" b="1" dirty="0"/>
              <a:t>Möglichkeit</a:t>
            </a:r>
            <a:r>
              <a:rPr lang="de-DE" sz="2000" dirty="0"/>
              <a:t> gegeben werden, sich auf </a:t>
            </a:r>
            <a:r>
              <a:rPr lang="de-DE" sz="2000" b="1" dirty="0"/>
              <a:t>freiwilliger Basis zur Zahlung von vollstreckbarem Unterhalt </a:t>
            </a:r>
            <a:r>
              <a:rPr lang="de-DE" sz="2000" dirty="0"/>
              <a:t>bereitzuerklären. Dies geschieht in Form einer </a:t>
            </a:r>
            <a:r>
              <a:rPr lang="de-DE" sz="2000" b="1" dirty="0"/>
              <a:t>Urkunde</a:t>
            </a:r>
            <a:r>
              <a:rPr lang="de-DE" sz="2000" dirty="0"/>
              <a:t>, welche vom zuständigen </a:t>
            </a:r>
            <a:r>
              <a:rPr lang="de-DE" sz="2000" b="1" u="sng" dirty="0" smtClean="0"/>
              <a:t>Amtsgericht</a:t>
            </a:r>
            <a:r>
              <a:rPr lang="de-DE" sz="2000" dirty="0" smtClean="0"/>
              <a:t> beziehungsweise </a:t>
            </a:r>
            <a:r>
              <a:rPr lang="de-DE" sz="2000" dirty="0"/>
              <a:t>Jugendamt aufgenommen wird.</a:t>
            </a:r>
          </a:p>
        </p:txBody>
      </p:sp>
    </p:spTree>
    <p:extLst>
      <p:ext uri="{BB962C8B-B14F-4D97-AF65-F5344CB8AC3E}">
        <p14:creationId xmlns:p14="http://schemas.microsoft.com/office/powerpoint/2010/main" val="4019754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ppt_x"/>
                                          </p:val>
                                        </p:tav>
                                        <p:tav tm="100000">
                                          <p:val>
                                            <p:strVal val="#ppt_x"/>
                                          </p:val>
                                        </p:tav>
                                      </p:tavLst>
                                    </p:anim>
                                    <p:anim calcmode="lin" valueType="num">
                                      <p:cBhvr additive="base">
                                        <p:cTn id="1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bgerundetes Rechteck 4"/>
          <p:cNvSpPr/>
          <p:nvPr/>
        </p:nvSpPr>
        <p:spPr>
          <a:xfrm>
            <a:off x="307647" y="1207293"/>
            <a:ext cx="11463337" cy="2621757"/>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a:t>Versäumt </a:t>
            </a:r>
            <a:r>
              <a:rPr lang="de-DE" sz="2000" dirty="0"/>
              <a:t>es der </a:t>
            </a:r>
            <a:r>
              <a:rPr lang="de-DE" sz="2000" b="1" dirty="0"/>
              <a:t>Elternteil, welcher den </a:t>
            </a:r>
            <a:r>
              <a:rPr lang="de-DE" sz="2000" b="1" dirty="0" smtClean="0"/>
              <a:t>Antrag auf </a:t>
            </a:r>
            <a:r>
              <a:rPr lang="de-DE" sz="2000" b="1" dirty="0"/>
              <a:t>ein vereinfachtes Verfahren stellt</a:t>
            </a:r>
            <a:r>
              <a:rPr lang="de-DE" sz="2000" dirty="0"/>
              <a:t>, dem unterhaltspflichtigen Elternteil diese </a:t>
            </a:r>
            <a:r>
              <a:rPr lang="de-DE" sz="2000" b="1" dirty="0"/>
              <a:t>Möglichkeit einzuräumen</a:t>
            </a:r>
            <a:r>
              <a:rPr lang="de-DE" sz="2000" dirty="0"/>
              <a:t>, so werden ihm die </a:t>
            </a:r>
            <a:r>
              <a:rPr lang="de-DE" sz="2000" b="1" dirty="0"/>
              <a:t>Kosten für das </a:t>
            </a:r>
            <a:r>
              <a:rPr lang="de-DE" sz="2000" b="1" dirty="0" smtClean="0"/>
              <a:t>vereinfachte </a:t>
            </a:r>
            <a:r>
              <a:rPr lang="de-DE" sz="2000" b="1" dirty="0"/>
              <a:t>Verfahren auferlegt </a:t>
            </a:r>
            <a:r>
              <a:rPr lang="de-DE" sz="2000" dirty="0"/>
              <a:t>werden. Dies geschieht in jenen Fällen, in denen der Unterhaltspflichtige sofort mit den Zahlungen des Unterhalts beginnt und den Einwand äußert, dass es überhaupt keinen Anlass zu einem derartigen Verfahren gegeben hat.</a:t>
            </a:r>
          </a:p>
        </p:txBody>
      </p:sp>
      <p:sp>
        <p:nvSpPr>
          <p:cNvPr id="3" name="Rechteck 2"/>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noProof="0" dirty="0" smtClean="0">
                <a:solidFill>
                  <a:prstClr val="black"/>
                </a:solidFill>
                <a:latin typeface="Calibri" panose="020F0502020204030204"/>
              </a:rPr>
              <a:t>186b</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4" name="Rechteck 3"/>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 name="Abgerundetes Rechteck 5"/>
          <p:cNvSpPr/>
          <p:nvPr/>
        </p:nvSpPr>
        <p:spPr>
          <a:xfrm>
            <a:off x="307647" y="942974"/>
            <a:ext cx="9707891" cy="528637"/>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u="dotted" dirty="0">
                <a:latin typeface="Arial" panose="020B0604020202020204" pitchFamily="34" charset="0"/>
                <a:ea typeface="Calibri" panose="020F0502020204030204" pitchFamily="34" charset="0"/>
                <a:cs typeface="Arial" panose="020B0604020202020204" pitchFamily="34" charset="0"/>
              </a:rPr>
              <a:t>Vereinfachtes Verfahren über den Unterhalt Minderjähriger </a:t>
            </a:r>
            <a:endParaRPr lang="de-DE" sz="2400" b="1" dirty="0"/>
          </a:p>
        </p:txBody>
      </p:sp>
      <p:sp>
        <p:nvSpPr>
          <p:cNvPr id="7" name="Abgerundetes Rechteck 6"/>
          <p:cNvSpPr/>
          <p:nvPr/>
        </p:nvSpPr>
        <p:spPr>
          <a:xfrm>
            <a:off x="3896191" y="104683"/>
            <a:ext cx="4286251" cy="617753"/>
          </a:xfrm>
          <a:prstGeom prst="roundRect">
            <a:avLst/>
          </a:prstGeom>
          <a:solidFill>
            <a:schemeClr val="accent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ctr">
              <a:defRPr/>
            </a:pPr>
            <a:r>
              <a:rPr kumimoji="0" lang="de-DE" sz="2800" b="1" i="0" strike="noStrike" kern="1200" cap="none" spc="0" normalizeH="0" baseline="0" noProof="0" dirty="0" smtClean="0">
                <a:ln>
                  <a:noFill/>
                </a:ln>
                <a:solidFill>
                  <a:prstClr val="white"/>
                </a:solidFill>
                <a:effectLst/>
                <a:uLnTx/>
                <a:uFillTx/>
                <a:latin typeface="Calibri" panose="020F0502020204030204"/>
              </a:rPr>
              <a:t>Unterhalt</a:t>
            </a:r>
            <a:endParaRPr kumimoji="0" lang="de-DE" sz="2800" b="1" i="0" strike="noStrike" kern="1200" cap="none" spc="0" normalizeH="0" baseline="0" noProof="0" dirty="0">
              <a:ln>
                <a:noFill/>
              </a:ln>
              <a:solidFill>
                <a:prstClr val="white"/>
              </a:solidFill>
              <a:effectLst/>
              <a:uLnTx/>
              <a:uFillTx/>
              <a:latin typeface="Calibri" panose="020F0502020204030204"/>
            </a:endParaRPr>
          </a:p>
        </p:txBody>
      </p:sp>
      <p:sp>
        <p:nvSpPr>
          <p:cNvPr id="9" name="Abgerundetes Rechteck 8"/>
          <p:cNvSpPr/>
          <p:nvPr/>
        </p:nvSpPr>
        <p:spPr>
          <a:xfrm>
            <a:off x="299739" y="3879514"/>
            <a:ext cx="11463337" cy="1592599"/>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dirty="0"/>
              <a:t>Der Antrag auf ein vereinfachtes Verfahren wird mit Hilfe von speziellen</a:t>
            </a:r>
            <a:r>
              <a:rPr lang="de-DE" sz="2000" b="1" dirty="0"/>
              <a:t> Antragsformularen </a:t>
            </a:r>
            <a:r>
              <a:rPr lang="de-DE" sz="2000" dirty="0"/>
              <a:t>von dem rechtlichen Vertreter des minderjährigen Kindes beziehungsweise dem Elternteil, bei dem es lebt, beim </a:t>
            </a:r>
            <a:r>
              <a:rPr lang="de-DE" sz="2000" b="1" dirty="0"/>
              <a:t>Familiengericht</a:t>
            </a:r>
            <a:r>
              <a:rPr lang="de-DE" sz="2000" dirty="0"/>
              <a:t> am örtlichen Amtsgericht gestellt. Die Zuständigkeit liegt bei jenem Familiengericht, in dessen Bezirk das betreffende Kind seinen Wohnsitz hat.</a:t>
            </a:r>
          </a:p>
        </p:txBody>
      </p:sp>
      <p:sp>
        <p:nvSpPr>
          <p:cNvPr id="10" name="Gefaltete Ecke 9"/>
          <p:cNvSpPr/>
          <p:nvPr/>
        </p:nvSpPr>
        <p:spPr>
          <a:xfrm rot="171909">
            <a:off x="7900734" y="5079918"/>
            <a:ext cx="1493179" cy="1471137"/>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 250, 259</a:t>
            </a:r>
          </a:p>
          <a:p>
            <a:pPr algn="ctr"/>
            <a:r>
              <a:rPr lang="de-DE" sz="2400" b="1" dirty="0" err="1" smtClean="0">
                <a:solidFill>
                  <a:schemeClr val="tx1"/>
                </a:solidFill>
                <a:latin typeface="MV Boli" panose="02000500030200090000" pitchFamily="2" charset="0"/>
                <a:cs typeface="MV Boli" panose="02000500030200090000" pitchFamily="2" charset="0"/>
              </a:rPr>
              <a:t>FamFG</a:t>
            </a:r>
            <a:endParaRPr lang="de-DE" sz="2400" b="1"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5888477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ppt_x"/>
                                          </p:val>
                                        </p:tav>
                                        <p:tav tm="100000">
                                          <p:val>
                                            <p:strVal val="#ppt_x"/>
                                          </p:val>
                                        </p:tav>
                                      </p:tavLst>
                                    </p:anim>
                                    <p:anim calcmode="lin" valueType="num">
                                      <p:cBhvr additive="base">
                                        <p:cTn id="1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p:cTn id="19" dur="500" fill="hold"/>
                                        <p:tgtEl>
                                          <p:spTgt spid="10"/>
                                        </p:tgtEl>
                                        <p:attrNameLst>
                                          <p:attrName>ppt_w</p:attrName>
                                        </p:attrNameLst>
                                      </p:cBhvr>
                                      <p:tavLst>
                                        <p:tav tm="0">
                                          <p:val>
                                            <p:fltVal val="0"/>
                                          </p:val>
                                        </p:tav>
                                        <p:tav tm="100000">
                                          <p:val>
                                            <p:strVal val="#ppt_w"/>
                                          </p:val>
                                        </p:tav>
                                      </p:tavLst>
                                    </p:anim>
                                    <p:anim calcmode="lin" valueType="num">
                                      <p:cBhvr>
                                        <p:cTn id="20" dur="500" fill="hold"/>
                                        <p:tgtEl>
                                          <p:spTgt spid="10"/>
                                        </p:tgtEl>
                                        <p:attrNameLst>
                                          <p:attrName>ppt_h</p:attrName>
                                        </p:attrNameLst>
                                      </p:cBhvr>
                                      <p:tavLst>
                                        <p:tav tm="0">
                                          <p:val>
                                            <p:fltVal val="0"/>
                                          </p:val>
                                        </p:tav>
                                        <p:tav tm="100000">
                                          <p:val>
                                            <p:strVal val="#ppt_h"/>
                                          </p:val>
                                        </p:tav>
                                      </p:tavLst>
                                    </p:anim>
                                    <p:animEffect transition="in" filter="fade">
                                      <p:cBhvr>
                                        <p:cTn id="21"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9" grpId="0" animBg="1"/>
      <p:bldP spid="10"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Rechteck 4"/>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noProof="0" dirty="0" smtClean="0">
                <a:solidFill>
                  <a:prstClr val="black"/>
                </a:solidFill>
                <a:latin typeface="Calibri" panose="020F0502020204030204"/>
              </a:rPr>
              <a:t>186c</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 name="Abgerundetes Rechteck 5"/>
          <p:cNvSpPr/>
          <p:nvPr/>
        </p:nvSpPr>
        <p:spPr>
          <a:xfrm>
            <a:off x="1042987" y="262321"/>
            <a:ext cx="10329863" cy="714375"/>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a:latin typeface="Arial" panose="020B0604020202020204" pitchFamily="34" charset="0"/>
                <a:cs typeface="Arial" panose="020B0604020202020204" pitchFamily="34" charset="0"/>
              </a:rPr>
              <a:t>Verfahrensablauf – vereinfachtes Unterhaltsverfahren </a:t>
            </a:r>
            <a:endParaRPr lang="de-DE" sz="2400" b="1" dirty="0">
              <a:latin typeface="Arial" panose="020B0604020202020204" pitchFamily="34" charset="0"/>
              <a:cs typeface="Arial" panose="020B0604020202020204" pitchFamily="34" charset="0"/>
            </a:endParaRPr>
          </a:p>
        </p:txBody>
      </p:sp>
      <p:sp>
        <p:nvSpPr>
          <p:cNvPr id="11" name="Abgerundetes Rechteck 10"/>
          <p:cNvSpPr/>
          <p:nvPr/>
        </p:nvSpPr>
        <p:spPr>
          <a:xfrm>
            <a:off x="1042987" y="1085850"/>
            <a:ext cx="10329863" cy="2266878"/>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a:t>Wird der Antrag nach Prüfung durch das Familiengericht angenommen, so setzt dieses den </a:t>
            </a:r>
            <a:r>
              <a:rPr lang="de-DE" sz="2000" b="1" dirty="0"/>
              <a:t>Unterhalt per </a:t>
            </a:r>
            <a:r>
              <a:rPr lang="de-DE" sz="2000" b="1" dirty="0" smtClean="0"/>
              <a:t>Beschluss </a:t>
            </a:r>
            <a:r>
              <a:rPr lang="de-DE" sz="2000" dirty="0"/>
              <a:t>fest. Dieser Beschluss ist insbesondre in jenen Fällen von </a:t>
            </a:r>
            <a:r>
              <a:rPr lang="de-DE" sz="2000" dirty="0" smtClean="0"/>
              <a:t>Bedeutung, </a:t>
            </a:r>
            <a:r>
              <a:rPr lang="de-DE" sz="2000" dirty="0"/>
              <a:t>in denen der Unterhalt nicht oder nur sehr unregelmäßig gezahlt wird: er </a:t>
            </a:r>
            <a:r>
              <a:rPr lang="de-DE" sz="2000" b="1" dirty="0"/>
              <a:t>ermöglicht - sobald er rechtskräftig wird - die Zwangsvollstreckung</a:t>
            </a:r>
            <a:r>
              <a:rPr lang="de-DE" sz="2000" dirty="0"/>
              <a:t> des Unterhalts. Das bedeutet, dass man dann mit dem rechtskräftigen Beschluss bei Nichtzahlung z.B. das Gehalt oder auch das Konto des unterhaltspflichtigen Elternteil</a:t>
            </a:r>
            <a:r>
              <a:rPr lang="de-DE" sz="2000" b="1" dirty="0"/>
              <a:t> pfänden</a:t>
            </a:r>
            <a:r>
              <a:rPr lang="de-DE" sz="2000" dirty="0"/>
              <a:t> könnte.</a:t>
            </a:r>
          </a:p>
        </p:txBody>
      </p:sp>
      <p:sp>
        <p:nvSpPr>
          <p:cNvPr id="12" name="Abgerundetes Rechteck 11"/>
          <p:cNvSpPr/>
          <p:nvPr/>
        </p:nvSpPr>
        <p:spPr>
          <a:xfrm>
            <a:off x="1042987" y="3535584"/>
            <a:ext cx="10329863" cy="1032159"/>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a:t>Die Höhe des individuellen Unterhalts ist</a:t>
            </a:r>
            <a:r>
              <a:rPr lang="de-DE" sz="2000" b="1" dirty="0"/>
              <a:t> abhängig von dem jeweiligen </a:t>
            </a:r>
            <a:r>
              <a:rPr lang="de-DE" sz="2000" b="1" dirty="0" smtClean="0"/>
              <a:t>Einkommen </a:t>
            </a:r>
            <a:r>
              <a:rPr lang="de-DE" sz="2000" b="1" dirty="0"/>
              <a:t>des unterhaltspflichtigen Elternteils</a:t>
            </a:r>
            <a:r>
              <a:rPr lang="de-DE" sz="2000" dirty="0"/>
              <a:t>. Auf dessen Grundlage wird gemäß </a:t>
            </a:r>
            <a:r>
              <a:rPr lang="de-DE" sz="2000" dirty="0" smtClean="0"/>
              <a:t>§ 1612a I BGB der </a:t>
            </a:r>
            <a:r>
              <a:rPr lang="de-DE" sz="2000" dirty="0"/>
              <a:t>Mindestunterhalt festgelegt.</a:t>
            </a:r>
          </a:p>
        </p:txBody>
      </p:sp>
      <p:sp>
        <p:nvSpPr>
          <p:cNvPr id="13" name="Abgerundetes Rechteck 12"/>
          <p:cNvSpPr/>
          <p:nvPr/>
        </p:nvSpPr>
        <p:spPr>
          <a:xfrm>
            <a:off x="1042987" y="4750599"/>
            <a:ext cx="10329863" cy="1729994"/>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smtClean="0"/>
              <a:t>Der </a:t>
            </a:r>
            <a:r>
              <a:rPr lang="de-DE" sz="2000" dirty="0"/>
              <a:t>korrekt ausgefüllte Antrag wird dann vom Gericht an den unterhaltsverpflichteten Elternteil weitergeleitet. </a:t>
            </a:r>
            <a:r>
              <a:rPr lang="de-DE" sz="2000" b="1" dirty="0"/>
              <a:t>Erhebt</a:t>
            </a:r>
            <a:r>
              <a:rPr lang="de-DE" sz="2000" dirty="0"/>
              <a:t> </a:t>
            </a:r>
            <a:r>
              <a:rPr lang="de-DE" sz="2000" b="1" dirty="0"/>
              <a:t>der Unterhaltspflichtige keine Einwendungen</a:t>
            </a:r>
            <a:r>
              <a:rPr lang="de-DE" sz="2000" dirty="0"/>
              <a:t>, so </a:t>
            </a:r>
            <a:r>
              <a:rPr lang="de-DE" sz="2000" b="1" dirty="0"/>
              <a:t>wird</a:t>
            </a:r>
            <a:r>
              <a:rPr lang="de-DE" sz="2000" dirty="0"/>
              <a:t> der </a:t>
            </a:r>
            <a:r>
              <a:rPr lang="de-DE" sz="2000" b="1" dirty="0"/>
              <a:t>Unterhalt</a:t>
            </a:r>
            <a:r>
              <a:rPr lang="de-DE" sz="2000" dirty="0"/>
              <a:t> in der Höhe </a:t>
            </a:r>
            <a:r>
              <a:rPr lang="de-DE" sz="2000" b="1" dirty="0"/>
              <a:t>festgesetzt</a:t>
            </a:r>
            <a:r>
              <a:rPr lang="de-DE" sz="2000" dirty="0"/>
              <a:t>, die das Kind beziehungsweise der andere Elternteil in dessen Namen gefordert hat.</a:t>
            </a:r>
          </a:p>
        </p:txBody>
      </p:sp>
    </p:spTree>
    <p:extLst>
      <p:ext uri="{BB962C8B-B14F-4D97-AF65-F5344CB8AC3E}">
        <p14:creationId xmlns:p14="http://schemas.microsoft.com/office/powerpoint/2010/main" val="2234040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anim calcmode="lin" valueType="num">
                                      <p:cBhvr additive="base">
                                        <p:cTn id="13" dur="500" fill="hold"/>
                                        <p:tgtEl>
                                          <p:spTgt spid="12"/>
                                        </p:tgtEl>
                                        <p:attrNameLst>
                                          <p:attrName>ppt_x</p:attrName>
                                        </p:attrNameLst>
                                      </p:cBhvr>
                                      <p:tavLst>
                                        <p:tav tm="0">
                                          <p:val>
                                            <p:strVal val="#ppt_x"/>
                                          </p:val>
                                        </p:tav>
                                        <p:tav tm="100000">
                                          <p:val>
                                            <p:strVal val="#ppt_x"/>
                                          </p:val>
                                        </p:tav>
                                      </p:tavLst>
                                    </p:anim>
                                    <p:anim calcmode="lin" valueType="num">
                                      <p:cBhvr additive="base">
                                        <p:cTn id="1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anim calcmode="lin" valueType="num">
                                      <p:cBhvr additive="base">
                                        <p:cTn id="19" dur="500" fill="hold"/>
                                        <p:tgtEl>
                                          <p:spTgt spid="13"/>
                                        </p:tgtEl>
                                        <p:attrNameLst>
                                          <p:attrName>ppt_x</p:attrName>
                                        </p:attrNameLst>
                                      </p:cBhvr>
                                      <p:tavLst>
                                        <p:tav tm="0">
                                          <p:val>
                                            <p:strVal val="#ppt_x"/>
                                          </p:val>
                                        </p:tav>
                                        <p:tav tm="100000">
                                          <p:val>
                                            <p:strVal val="#ppt_x"/>
                                          </p:val>
                                        </p:tav>
                                      </p:tavLst>
                                    </p:anim>
                                    <p:anim calcmode="lin" valueType="num">
                                      <p:cBhvr additive="base">
                                        <p:cTn id="20"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P spid="1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Rechteck 4"/>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noProof="0" dirty="0" smtClean="0">
                <a:solidFill>
                  <a:prstClr val="black"/>
                </a:solidFill>
                <a:latin typeface="Calibri" panose="020F0502020204030204"/>
              </a:rPr>
              <a:t>186d</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 name="Abgerundetes Rechteck 5"/>
          <p:cNvSpPr/>
          <p:nvPr/>
        </p:nvSpPr>
        <p:spPr>
          <a:xfrm>
            <a:off x="1042987" y="262321"/>
            <a:ext cx="10329863" cy="714375"/>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a:latin typeface="Arial" panose="020B0604020202020204" pitchFamily="34" charset="0"/>
                <a:cs typeface="Arial" panose="020B0604020202020204" pitchFamily="34" charset="0"/>
              </a:rPr>
              <a:t>Verfahrensablauf – vereinfachtes Unterhaltsverfahren </a:t>
            </a:r>
            <a:endParaRPr lang="de-DE" sz="2400" b="1" dirty="0">
              <a:latin typeface="Arial" panose="020B0604020202020204" pitchFamily="34" charset="0"/>
              <a:cs typeface="Arial" panose="020B0604020202020204" pitchFamily="34" charset="0"/>
            </a:endParaRPr>
          </a:p>
        </p:txBody>
      </p:sp>
      <p:sp>
        <p:nvSpPr>
          <p:cNvPr id="11" name="Abgerundetes Rechteck 10"/>
          <p:cNvSpPr/>
          <p:nvPr/>
        </p:nvSpPr>
        <p:spPr>
          <a:xfrm>
            <a:off x="1271588" y="1088248"/>
            <a:ext cx="9715500" cy="5155390"/>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a:t>Ist der unterhaltspflichtige Elternteil zu der Zahlung des begehrten Unterhalts nicht oder teilweise nicht in der Lage, weil er zunächst seinen eigenen Lebensunterhalt bestreiten muss, kann er in diesem Verfahren </a:t>
            </a:r>
            <a:r>
              <a:rPr lang="de-DE" sz="2000" b="1" dirty="0"/>
              <a:t>Einwendungen</a:t>
            </a:r>
            <a:r>
              <a:rPr lang="de-DE" sz="2000" dirty="0"/>
              <a:t> gegen die Höhe des verlangten Unterhalts erheben, allerdings ebenso formalisiert wie für das Antragsverfahren: Er muss in einem eigens dafür vorgesehenen Formular seine kompletten persönlichen und wirtschaftlichen Verhältnisse offenlegen, welche für Unterhaltszahlungen relevant sind; diesem Formular sind Gehalts- beziehungsweise Lohnabrechnungen sowie gegebenenfalls Belege über sämtlichen anderen Einkommen beizufügen. Darüber hinaus muss er eine Erklärung darüber abgeben, inwieweit er bereit ist, Unterhaltsleistungen zu erbringen; dieser Einwand muss </a:t>
            </a:r>
            <a:r>
              <a:rPr lang="de-DE" sz="2000" b="1" dirty="0" smtClean="0"/>
              <a:t>innerhalb </a:t>
            </a:r>
            <a:r>
              <a:rPr lang="de-DE" sz="2000" b="1" dirty="0"/>
              <a:t>von einem Monat</a:t>
            </a:r>
            <a:r>
              <a:rPr lang="de-DE" sz="2000" dirty="0"/>
              <a:t> nach Erhalt des Antrages bei Gericht eingegangen sein. Diese Frist gilt auch für die beizubringenden Unterlagen; liegen sie dem Gericht nicht </a:t>
            </a:r>
            <a:r>
              <a:rPr lang="de-DE" sz="2000" dirty="0" smtClean="0"/>
              <a:t>fristgemäß </a:t>
            </a:r>
            <a:r>
              <a:rPr lang="de-DE" sz="2000" dirty="0"/>
              <a:t>oder nur unvollständig vor, dann setzt das Gericht den Unterhalt in derjenigen Höhe fest, die das Kind bzw. der andere Elternteil, bei dem das Kind lebt, verlangt haben.</a:t>
            </a:r>
          </a:p>
        </p:txBody>
      </p:sp>
      <p:sp>
        <p:nvSpPr>
          <p:cNvPr id="8" name="Gefaltete Ecke 7"/>
          <p:cNvSpPr/>
          <p:nvPr/>
        </p:nvSpPr>
        <p:spPr>
          <a:xfrm rot="171909">
            <a:off x="124948" y="4736102"/>
            <a:ext cx="1493179" cy="1471137"/>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 251 I S.1 Nr.3</a:t>
            </a:r>
          </a:p>
          <a:p>
            <a:pPr algn="ctr"/>
            <a:r>
              <a:rPr lang="de-DE" sz="2400" b="1" dirty="0" err="1" smtClean="0">
                <a:solidFill>
                  <a:schemeClr val="tx1"/>
                </a:solidFill>
                <a:latin typeface="MV Boli" panose="02000500030200090000" pitchFamily="2" charset="0"/>
                <a:cs typeface="MV Boli" panose="02000500030200090000" pitchFamily="2" charset="0"/>
              </a:rPr>
              <a:t>FamFG</a:t>
            </a:r>
            <a:endParaRPr lang="de-DE" sz="2400" b="1" dirty="0">
              <a:solidFill>
                <a:schemeClr val="tx1"/>
              </a:solidFill>
              <a:latin typeface="MV Boli" panose="02000500030200090000" pitchFamily="2" charset="0"/>
              <a:cs typeface="MV Boli" panose="02000500030200090000" pitchFamily="2" charset="0"/>
            </a:endParaRPr>
          </a:p>
        </p:txBody>
      </p:sp>
      <p:sp>
        <p:nvSpPr>
          <p:cNvPr id="9" name="Gefaltete Ecke 8"/>
          <p:cNvSpPr/>
          <p:nvPr/>
        </p:nvSpPr>
        <p:spPr>
          <a:xfrm rot="171909">
            <a:off x="10451053" y="1670260"/>
            <a:ext cx="1493179" cy="1471137"/>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 252</a:t>
            </a:r>
          </a:p>
          <a:p>
            <a:pPr algn="ctr"/>
            <a:r>
              <a:rPr lang="de-DE" sz="2400" b="1" dirty="0" err="1" smtClean="0">
                <a:solidFill>
                  <a:schemeClr val="tx1"/>
                </a:solidFill>
                <a:latin typeface="MV Boli" panose="02000500030200090000" pitchFamily="2" charset="0"/>
                <a:cs typeface="MV Boli" panose="02000500030200090000" pitchFamily="2" charset="0"/>
              </a:rPr>
              <a:t>FamFG</a:t>
            </a:r>
            <a:endParaRPr lang="de-DE" sz="2400" b="1"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9335474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ppt_x"/>
                                          </p:val>
                                        </p:tav>
                                        <p:tav tm="100000">
                                          <p:val>
                                            <p:strVal val="#ppt_x"/>
                                          </p:val>
                                        </p:tav>
                                      </p:tavLst>
                                    </p:anim>
                                    <p:anim calcmode="lin" valueType="num">
                                      <p:cBhvr additive="base">
                                        <p:cTn id="1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8" grpId="0" animBg="1"/>
      <p:bldP spid="9"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Rechteck 4"/>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noProof="0" dirty="0" smtClean="0">
                <a:solidFill>
                  <a:prstClr val="black"/>
                </a:solidFill>
                <a:latin typeface="Calibri" panose="020F0502020204030204"/>
              </a:rPr>
              <a:t>186e</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 name="Abgerundetes Rechteck 5"/>
          <p:cNvSpPr/>
          <p:nvPr/>
        </p:nvSpPr>
        <p:spPr>
          <a:xfrm>
            <a:off x="1042987" y="262321"/>
            <a:ext cx="10329863" cy="714375"/>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a:latin typeface="Arial" panose="020B0604020202020204" pitchFamily="34" charset="0"/>
                <a:cs typeface="Arial" panose="020B0604020202020204" pitchFamily="34" charset="0"/>
              </a:rPr>
              <a:t>Verfahrensablauf – vereinfachtes Unterhaltsverfahren </a:t>
            </a:r>
            <a:endParaRPr lang="de-DE" sz="2400" b="1" dirty="0">
              <a:latin typeface="Arial" panose="020B0604020202020204" pitchFamily="34" charset="0"/>
              <a:cs typeface="Arial" panose="020B0604020202020204" pitchFamily="34" charset="0"/>
            </a:endParaRPr>
          </a:p>
        </p:txBody>
      </p:sp>
      <p:sp>
        <p:nvSpPr>
          <p:cNvPr id="11" name="Abgerundetes Rechteck 10"/>
          <p:cNvSpPr/>
          <p:nvPr/>
        </p:nvSpPr>
        <p:spPr>
          <a:xfrm>
            <a:off x="1042988" y="1088248"/>
            <a:ext cx="10329862" cy="3612340"/>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a:t>Hat der unterhaltspflichtige Elternteil hingegen alle Auflagen ordnungsgemäß erfüllt und seine Einwände vollständig vorgetragen und belegt, dann teilt das Gericht dies dem unterhaltsberechtigten Kind beziehungsweise dem Elternteil, welcher den Antrag auf vereinfachtes Verfahren gestellt hat, mit. </a:t>
            </a:r>
            <a:r>
              <a:rPr lang="de-DE" sz="2000" dirty="0"/>
              <a:t>Dann legt das Gericht den Unterhalts in der Höhe fest, in der der unterhaltspflichtige Elternteil bereit ist, den Unterhalt zu zahlen.</a:t>
            </a:r>
            <a:br>
              <a:rPr lang="de-DE" sz="2000" dirty="0"/>
            </a:br>
            <a:r>
              <a:rPr lang="de-DE" sz="2000" dirty="0"/>
              <a:t>Das Vereinfachte Verfahren ist insoweit von Vorteil, dass der unterhaltspflichtige Elternteil Einwendungen gegen den Anspruch nur begrenzt erheben kann, so dass er in der Regel eher bereit ist, seine Einkünfte offen zu legen.</a:t>
            </a:r>
          </a:p>
        </p:txBody>
      </p:sp>
      <p:sp>
        <p:nvSpPr>
          <p:cNvPr id="8" name="Gefaltete Ecke 7"/>
          <p:cNvSpPr/>
          <p:nvPr/>
        </p:nvSpPr>
        <p:spPr>
          <a:xfrm rot="171909">
            <a:off x="471604" y="4118185"/>
            <a:ext cx="1493179" cy="1471137"/>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 251 I S.1 Nr.3</a:t>
            </a:r>
          </a:p>
          <a:p>
            <a:pPr algn="ctr"/>
            <a:r>
              <a:rPr lang="de-DE" sz="2400" b="1" dirty="0" err="1" smtClean="0">
                <a:solidFill>
                  <a:schemeClr val="tx1"/>
                </a:solidFill>
                <a:latin typeface="MV Boli" panose="02000500030200090000" pitchFamily="2" charset="0"/>
                <a:cs typeface="MV Boli" panose="02000500030200090000" pitchFamily="2" charset="0"/>
              </a:rPr>
              <a:t>FamFG</a:t>
            </a:r>
            <a:endParaRPr lang="de-DE" sz="2400" b="1" dirty="0">
              <a:solidFill>
                <a:schemeClr val="tx1"/>
              </a:solidFill>
              <a:latin typeface="MV Boli" panose="02000500030200090000" pitchFamily="2" charset="0"/>
              <a:cs typeface="MV Boli" panose="02000500030200090000" pitchFamily="2" charset="0"/>
            </a:endParaRPr>
          </a:p>
        </p:txBody>
      </p:sp>
      <p:sp>
        <p:nvSpPr>
          <p:cNvPr id="9" name="Gefaltete Ecke 8"/>
          <p:cNvSpPr/>
          <p:nvPr/>
        </p:nvSpPr>
        <p:spPr>
          <a:xfrm rot="171909">
            <a:off x="9843837" y="4076571"/>
            <a:ext cx="1493179" cy="1471137"/>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 252</a:t>
            </a:r>
          </a:p>
          <a:p>
            <a:pPr algn="ctr"/>
            <a:r>
              <a:rPr lang="de-DE" sz="2400" b="1" dirty="0" err="1" smtClean="0">
                <a:solidFill>
                  <a:schemeClr val="tx1"/>
                </a:solidFill>
                <a:latin typeface="MV Boli" panose="02000500030200090000" pitchFamily="2" charset="0"/>
                <a:cs typeface="MV Boli" panose="02000500030200090000" pitchFamily="2" charset="0"/>
              </a:rPr>
              <a:t>FamFG</a:t>
            </a:r>
            <a:endParaRPr lang="de-DE" sz="2400" b="1"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33866693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ppt_x"/>
                                          </p:val>
                                        </p:tav>
                                        <p:tav tm="100000">
                                          <p:val>
                                            <p:strVal val="#ppt_x"/>
                                          </p:val>
                                        </p:tav>
                                      </p:tavLst>
                                    </p:anim>
                                    <p:anim calcmode="lin" valueType="num">
                                      <p:cBhvr additive="base">
                                        <p:cTn id="1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8" grpId="0" animBg="1"/>
      <p:bldP spid="9"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Rechteck 4"/>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noProof="0" dirty="0" smtClean="0">
                <a:solidFill>
                  <a:prstClr val="black"/>
                </a:solidFill>
                <a:latin typeface="Calibri" panose="020F0502020204030204"/>
              </a:rPr>
              <a:t>186f</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 name="Abgerundetes Rechteck 5"/>
          <p:cNvSpPr/>
          <p:nvPr/>
        </p:nvSpPr>
        <p:spPr>
          <a:xfrm>
            <a:off x="1042987" y="262321"/>
            <a:ext cx="10329863" cy="714375"/>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a:latin typeface="Arial" panose="020B0604020202020204" pitchFamily="34" charset="0"/>
                <a:cs typeface="Arial" panose="020B0604020202020204" pitchFamily="34" charset="0"/>
              </a:rPr>
              <a:t>Verfahrensablauf – vereinfachtes Unterhaltsverfahren </a:t>
            </a:r>
            <a:endParaRPr lang="de-DE" sz="2400" b="1" dirty="0">
              <a:latin typeface="Arial" panose="020B0604020202020204" pitchFamily="34" charset="0"/>
              <a:cs typeface="Arial" panose="020B0604020202020204" pitchFamily="34" charset="0"/>
            </a:endParaRPr>
          </a:p>
        </p:txBody>
      </p:sp>
      <p:sp>
        <p:nvSpPr>
          <p:cNvPr id="11" name="Abgerundetes Rechteck 10"/>
          <p:cNvSpPr/>
          <p:nvPr/>
        </p:nvSpPr>
        <p:spPr>
          <a:xfrm>
            <a:off x="1042987" y="2405828"/>
            <a:ext cx="9658350" cy="2472013"/>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smtClean="0"/>
              <a:t>Es ergeht ein </a:t>
            </a:r>
            <a:r>
              <a:rPr lang="de-DE" sz="2000" b="1" dirty="0" smtClean="0"/>
              <a:t>Festsetzungsbeschluss</a:t>
            </a:r>
            <a:r>
              <a:rPr lang="de-DE" sz="2000" dirty="0" smtClean="0"/>
              <a:t> gem. § 253 </a:t>
            </a:r>
            <a:r>
              <a:rPr lang="de-DE" sz="2000" dirty="0" err="1" smtClean="0"/>
              <a:t>FamFG</a:t>
            </a:r>
            <a:endParaRPr lang="de-DE" sz="2000" dirty="0" smtClean="0"/>
          </a:p>
          <a:p>
            <a:pPr algn="ctr"/>
            <a:r>
              <a:rPr lang="de-DE" sz="2000" b="1" dirty="0" smtClean="0"/>
              <a:t>Vollstreckungstitel</a:t>
            </a:r>
            <a:r>
              <a:rPr lang="de-DE" sz="2000" dirty="0" smtClean="0"/>
              <a:t> ( gem. 120 II S.1 </a:t>
            </a:r>
            <a:r>
              <a:rPr lang="de-DE" sz="2000" dirty="0" err="1" smtClean="0"/>
              <a:t>FamFG</a:t>
            </a:r>
            <a:r>
              <a:rPr lang="de-DE" sz="2000" dirty="0" smtClean="0"/>
              <a:t>, § 704 ZPO, § 86 I Nr. 1 </a:t>
            </a:r>
            <a:r>
              <a:rPr lang="de-DE" sz="2000" dirty="0" err="1" smtClean="0"/>
              <a:t>FamFG</a:t>
            </a:r>
            <a:endParaRPr lang="de-DE" sz="2000" dirty="0" smtClean="0"/>
          </a:p>
          <a:p>
            <a:pPr algn="ctr"/>
            <a:r>
              <a:rPr lang="de-DE" sz="2000" dirty="0" smtClean="0"/>
              <a:t>Anordnung der </a:t>
            </a:r>
            <a:r>
              <a:rPr lang="de-DE" sz="2000" b="1" dirty="0" smtClean="0"/>
              <a:t>sofortigen Wirksamkeit </a:t>
            </a:r>
            <a:r>
              <a:rPr lang="de-DE" sz="2000" dirty="0" smtClean="0"/>
              <a:t>(Rechtskraft muss nicht abgewartet werden, Vollstreckung gleich möglich, vollstreckbare Ausfertigung kann gleich erteilt werden!)</a:t>
            </a:r>
            <a:endParaRPr lang="de-DE" sz="2000" dirty="0"/>
          </a:p>
        </p:txBody>
      </p:sp>
      <p:sp>
        <p:nvSpPr>
          <p:cNvPr id="9" name="Gefaltete Ecke 8"/>
          <p:cNvSpPr/>
          <p:nvPr/>
        </p:nvSpPr>
        <p:spPr>
          <a:xfrm rot="171909">
            <a:off x="10451053" y="1670260"/>
            <a:ext cx="1493179" cy="1471137"/>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smtClean="0">
              <a:solidFill>
                <a:schemeClr val="tx1"/>
              </a:solidFill>
              <a:latin typeface="MV Boli" panose="02000500030200090000" pitchFamily="2" charset="0"/>
              <a:cs typeface="MV Boli" panose="02000500030200090000" pitchFamily="2" charset="0"/>
            </a:endParaRPr>
          </a:p>
          <a:p>
            <a:pPr algn="ctr"/>
            <a:r>
              <a:rPr lang="de-DE" sz="2400" b="1" dirty="0" smtClean="0">
                <a:solidFill>
                  <a:schemeClr val="tx1"/>
                </a:solidFill>
                <a:latin typeface="MV Boli" panose="02000500030200090000" pitchFamily="2" charset="0"/>
                <a:cs typeface="MV Boli" panose="02000500030200090000" pitchFamily="2" charset="0"/>
              </a:rPr>
              <a:t>§ 253</a:t>
            </a:r>
          </a:p>
          <a:p>
            <a:pPr algn="ctr"/>
            <a:r>
              <a:rPr lang="de-DE" sz="2400" b="1" dirty="0" err="1" smtClean="0">
                <a:solidFill>
                  <a:schemeClr val="tx1"/>
                </a:solidFill>
                <a:latin typeface="MV Boli" panose="02000500030200090000" pitchFamily="2" charset="0"/>
                <a:cs typeface="MV Boli" panose="02000500030200090000" pitchFamily="2" charset="0"/>
              </a:rPr>
              <a:t>FamFG</a:t>
            </a:r>
            <a:endParaRPr lang="de-DE" sz="2400" b="1" dirty="0">
              <a:solidFill>
                <a:schemeClr val="tx1"/>
              </a:solidFill>
              <a:latin typeface="MV Boli" panose="02000500030200090000" pitchFamily="2" charset="0"/>
              <a:cs typeface="MV Boli" panose="02000500030200090000" pitchFamily="2" charset="0"/>
            </a:endParaRPr>
          </a:p>
        </p:txBody>
      </p:sp>
      <p:sp>
        <p:nvSpPr>
          <p:cNvPr id="7" name="Abgerundetes Rechteck 6"/>
          <p:cNvSpPr/>
          <p:nvPr/>
        </p:nvSpPr>
        <p:spPr>
          <a:xfrm>
            <a:off x="1382144" y="1625161"/>
            <a:ext cx="8980036" cy="1171790"/>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Vorlage an Rechtspfleger </a:t>
            </a:r>
            <a:endParaRPr lang="de-DE" sz="2400" b="1" dirty="0" smtClean="0"/>
          </a:p>
          <a:p>
            <a:pPr algn="ctr"/>
            <a:r>
              <a:rPr lang="de-DE" sz="2400" b="1" dirty="0" smtClean="0"/>
              <a:t>(</a:t>
            </a:r>
            <a:r>
              <a:rPr lang="de-DE" sz="2400" b="1" dirty="0"/>
              <a:t>Zurückweisungsbeschluss oder Unterhaltsfestsetzungsbeschluss) </a:t>
            </a:r>
          </a:p>
        </p:txBody>
      </p:sp>
      <p:sp>
        <p:nvSpPr>
          <p:cNvPr id="12" name="Abgerundetes Rechteck 11"/>
          <p:cNvSpPr/>
          <p:nvPr/>
        </p:nvSpPr>
        <p:spPr>
          <a:xfrm>
            <a:off x="1728788" y="5256429"/>
            <a:ext cx="8315326" cy="804158"/>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smtClean="0"/>
              <a:t>Es ist ein Übergang in das streitige Verfahren, auf Antrag, möglich.</a:t>
            </a:r>
            <a:endParaRPr lang="de-DE" sz="2000" dirty="0"/>
          </a:p>
        </p:txBody>
      </p:sp>
    </p:spTree>
    <p:extLst>
      <p:ext uri="{BB962C8B-B14F-4D97-AF65-F5344CB8AC3E}">
        <p14:creationId xmlns:p14="http://schemas.microsoft.com/office/powerpoint/2010/main" val="33553804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p:cTn id="13" dur="500" fill="hold"/>
                                        <p:tgtEl>
                                          <p:spTgt spid="9"/>
                                        </p:tgtEl>
                                        <p:attrNameLst>
                                          <p:attrName>ppt_w</p:attrName>
                                        </p:attrNameLst>
                                      </p:cBhvr>
                                      <p:tavLst>
                                        <p:tav tm="0">
                                          <p:val>
                                            <p:fltVal val="0"/>
                                          </p:val>
                                        </p:tav>
                                        <p:tav tm="100000">
                                          <p:val>
                                            <p:strVal val="#ppt_w"/>
                                          </p:val>
                                        </p:tav>
                                      </p:tavLst>
                                    </p:anim>
                                    <p:anim calcmode="lin" valueType="num">
                                      <p:cBhvr>
                                        <p:cTn id="14" dur="500" fill="hold"/>
                                        <p:tgtEl>
                                          <p:spTgt spid="9"/>
                                        </p:tgtEl>
                                        <p:attrNameLst>
                                          <p:attrName>ppt_h</p:attrName>
                                        </p:attrNameLst>
                                      </p:cBhvr>
                                      <p:tavLst>
                                        <p:tav tm="0">
                                          <p:val>
                                            <p:fltVal val="0"/>
                                          </p:val>
                                        </p:tav>
                                        <p:tav tm="100000">
                                          <p:val>
                                            <p:strVal val="#ppt_h"/>
                                          </p:val>
                                        </p:tav>
                                      </p:tavLst>
                                    </p:anim>
                                    <p:animEffect transition="in" filter="fade">
                                      <p:cBhvr>
                                        <p:cTn id="15" dur="500"/>
                                        <p:tgtEl>
                                          <p:spTgt spid="9"/>
                                        </p:tgtEl>
                                      </p:cBhvr>
                                    </p:animEffect>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11"/>
                                        </p:tgtEl>
                                        <p:attrNameLst>
                                          <p:attrName>style.visibility</p:attrName>
                                        </p:attrNameLst>
                                      </p:cBhvr>
                                      <p:to>
                                        <p:strVal val="visible"/>
                                      </p:to>
                                    </p:set>
                                    <p:anim calcmode="lin" valueType="num">
                                      <p:cBhvr additive="base">
                                        <p:cTn id="20" dur="500" fill="hold"/>
                                        <p:tgtEl>
                                          <p:spTgt spid="11"/>
                                        </p:tgtEl>
                                        <p:attrNameLst>
                                          <p:attrName>ppt_x</p:attrName>
                                        </p:attrNameLst>
                                      </p:cBhvr>
                                      <p:tavLst>
                                        <p:tav tm="0">
                                          <p:val>
                                            <p:strVal val="#ppt_x"/>
                                          </p:val>
                                        </p:tav>
                                        <p:tav tm="100000">
                                          <p:val>
                                            <p:strVal val="#ppt_x"/>
                                          </p:val>
                                        </p:tav>
                                      </p:tavLst>
                                    </p:anim>
                                    <p:anim calcmode="lin" valueType="num">
                                      <p:cBhvr additive="base">
                                        <p:cTn id="21"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12"/>
                                        </p:tgtEl>
                                        <p:attrNameLst>
                                          <p:attrName>style.visibility</p:attrName>
                                        </p:attrNameLst>
                                      </p:cBhvr>
                                      <p:to>
                                        <p:strVal val="visible"/>
                                      </p:to>
                                    </p:set>
                                    <p:anim calcmode="lin" valueType="num">
                                      <p:cBhvr additive="base">
                                        <p:cTn id="26" dur="500" fill="hold"/>
                                        <p:tgtEl>
                                          <p:spTgt spid="12"/>
                                        </p:tgtEl>
                                        <p:attrNameLst>
                                          <p:attrName>ppt_x</p:attrName>
                                        </p:attrNameLst>
                                      </p:cBhvr>
                                      <p:tavLst>
                                        <p:tav tm="0">
                                          <p:val>
                                            <p:strVal val="#ppt_x"/>
                                          </p:val>
                                        </p:tav>
                                        <p:tav tm="100000">
                                          <p:val>
                                            <p:strVal val="#ppt_x"/>
                                          </p:val>
                                        </p:tav>
                                      </p:tavLst>
                                    </p:anim>
                                    <p:anim calcmode="lin" valueType="num">
                                      <p:cBhvr additive="base">
                                        <p:cTn id="27"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9" grpId="0" animBg="1"/>
      <p:bldP spid="7" grpId="0" animBg="1"/>
      <p:bldP spid="12" grpId="0" animBg="1"/>
    </p:bldLst>
  </p:timing>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1216</Words>
  <Application>Microsoft Office PowerPoint</Application>
  <PresentationFormat>Breitbild</PresentationFormat>
  <Paragraphs>115</Paragraphs>
  <Slides>10</Slides>
  <Notes>0</Notes>
  <HiddenSlides>0</HiddenSlides>
  <MMClips>0</MMClips>
  <ScaleCrop>false</ScaleCrop>
  <HeadingPairs>
    <vt:vector size="6" baseType="variant">
      <vt:variant>
        <vt:lpstr>Verwendete Schriftarten</vt:lpstr>
      </vt:variant>
      <vt:variant>
        <vt:i4>6</vt:i4>
      </vt:variant>
      <vt:variant>
        <vt:lpstr>Design</vt:lpstr>
      </vt:variant>
      <vt:variant>
        <vt:i4>1</vt:i4>
      </vt:variant>
      <vt:variant>
        <vt:lpstr>Folientitel</vt:lpstr>
      </vt:variant>
      <vt:variant>
        <vt:i4>10</vt:i4>
      </vt:variant>
    </vt:vector>
  </HeadingPairs>
  <TitlesOfParts>
    <vt:vector size="17" baseType="lpstr">
      <vt:lpstr>Arial</vt:lpstr>
      <vt:lpstr>Calibri</vt:lpstr>
      <vt:lpstr>Calibri Light</vt:lpstr>
      <vt:lpstr>MV Boli</vt:lpstr>
      <vt:lpstr>Symbol</vt:lpstr>
      <vt:lpstr>Times New Roman</vt:lpstr>
      <vt:lpstr>Office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ITDZ-Berlin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Dittrich, Katja</dc:creator>
  <cp:lastModifiedBy>Carus, Natascha</cp:lastModifiedBy>
  <cp:revision>25</cp:revision>
  <dcterms:created xsi:type="dcterms:W3CDTF">2023-03-09T06:21:56Z</dcterms:created>
  <dcterms:modified xsi:type="dcterms:W3CDTF">2024-01-05T13:34:52Z</dcterms:modified>
</cp:coreProperties>
</file>