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428" r:id="rId2"/>
    <p:sldId id="429" r:id="rId3"/>
    <p:sldId id="430"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1" autoAdjust="0"/>
    <p:restoredTop sz="94660"/>
  </p:normalViewPr>
  <p:slideViewPr>
    <p:cSldViewPr snapToGrid="0">
      <p:cViewPr varScale="1">
        <p:scale>
          <a:sx n="53" d="100"/>
          <a:sy n="53" d="100"/>
        </p:scale>
        <p:origin x="114" y="9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12/12/2024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12/12/2024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4000" dirty="0">
                <a:latin typeface=" Arial Narrow"/>
              </a:rPr>
              <a:t>Betreuungsrechtliche Zuweisungssachen</a:t>
            </a:r>
            <a:br>
              <a:rPr lang="de-DE" sz="4000" dirty="0">
                <a:latin typeface=" Arial Narrow"/>
              </a:rPr>
            </a:br>
            <a:r>
              <a:rPr lang="de-DE" sz="3600" dirty="0">
                <a:latin typeface=" Arial Narrow"/>
              </a:rPr>
              <a:t>gem. § 340 </a:t>
            </a:r>
            <a:r>
              <a:rPr lang="de-DE" sz="3600" dirty="0" err="1">
                <a:latin typeface=" Arial Narrow"/>
              </a:rPr>
              <a:t>FamFG</a:t>
            </a:r>
            <a:endParaRPr lang="de-DE" sz="3600" dirty="0">
              <a:latin typeface=" Arial Narrow"/>
            </a:endParaRPr>
          </a:p>
        </p:txBody>
      </p:sp>
      <p:sp>
        <p:nvSpPr>
          <p:cNvPr id="3" name="Untertitel 2"/>
          <p:cNvSpPr>
            <a:spLocks noGrp="1"/>
          </p:cNvSpPr>
          <p:nvPr>
            <p:ph type="subTitle" idx="1"/>
          </p:nvPr>
        </p:nvSpPr>
        <p:spPr/>
        <p:txBody>
          <a:bodyPr/>
          <a:lstStyle/>
          <a:p>
            <a:endParaRPr lang="de-DE" dirty="0"/>
          </a:p>
        </p:txBody>
      </p:sp>
    </p:spTree>
    <p:extLst>
      <p:ext uri="{BB962C8B-B14F-4D97-AF65-F5344CB8AC3E}">
        <p14:creationId xmlns:p14="http://schemas.microsoft.com/office/powerpoint/2010/main" val="156958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a:latin typeface=" Arial Narrow"/>
              </a:rPr>
              <a:t>Abwesenheitspflegschaft</a:t>
            </a:r>
          </a:p>
        </p:txBody>
      </p:sp>
      <p:sp>
        <p:nvSpPr>
          <p:cNvPr id="3" name="Inhaltsplatzhalter 2"/>
          <p:cNvSpPr>
            <a:spLocks noGrp="1"/>
          </p:cNvSpPr>
          <p:nvPr>
            <p:ph idx="1"/>
          </p:nvPr>
        </p:nvSpPr>
        <p:spPr/>
        <p:txBody>
          <a:bodyPr>
            <a:normAutofit fontScale="77500" lnSpcReduction="20000"/>
          </a:bodyPr>
          <a:lstStyle/>
          <a:p>
            <a:pPr>
              <a:buFont typeface="Wingdings" panose="05000000000000000000" pitchFamily="2" charset="2"/>
              <a:buChar char="Ø"/>
            </a:pPr>
            <a:r>
              <a:rPr lang="de-DE" dirty="0"/>
              <a:t>Ein abwesender Volljähriger, dessen Aufenthalt unbekannt ist, erhält für seine zu regelnden Vermögensangelegenheiten, sofern hierfür ein Fürsorgebedürfnis besteht, einen Abwesenheitspfleger (§ 1911 Abs. 1 BGB </a:t>
            </a:r>
            <a:r>
              <a:rPr lang="de-DE" dirty="0" err="1"/>
              <a:t>aF</a:t>
            </a:r>
            <a:r>
              <a:rPr lang="de-DE" dirty="0"/>
              <a:t>/</a:t>
            </a:r>
            <a:r>
              <a:rPr lang="de-DE" dirty="0">
                <a:solidFill>
                  <a:srgbClr val="FF0000"/>
                </a:solidFill>
              </a:rPr>
              <a:t> § 1884 Abs.1 BGB </a:t>
            </a:r>
            <a:r>
              <a:rPr lang="de-DE" dirty="0" err="1">
                <a:solidFill>
                  <a:srgbClr val="FF0000"/>
                </a:solidFill>
              </a:rPr>
              <a:t>nF</a:t>
            </a:r>
            <a:r>
              <a:rPr lang="de-DE" dirty="0"/>
              <a:t>).</a:t>
            </a:r>
          </a:p>
          <a:p>
            <a:pPr>
              <a:buFont typeface="Wingdings" panose="05000000000000000000" pitchFamily="2" charset="2"/>
              <a:buChar char="Ø"/>
            </a:pPr>
            <a:r>
              <a:rPr lang="de-DE" dirty="0"/>
              <a:t>Gleiches gilt für einen abwesenden Volljährigen, dessen Aufenthalt bekannt ist, jedoch an der Rückkehr und Besorgung seiner Vermögensangelegenheiten gehindert ist (§ 1911 Abs. 2/</a:t>
            </a:r>
            <a:r>
              <a:rPr lang="de-DE" dirty="0">
                <a:solidFill>
                  <a:srgbClr val="FF0000"/>
                </a:solidFill>
              </a:rPr>
              <a:t> § 1884 Abs.2 BGB </a:t>
            </a:r>
            <a:r>
              <a:rPr lang="de-DE" dirty="0" err="1">
                <a:solidFill>
                  <a:srgbClr val="FF0000"/>
                </a:solidFill>
              </a:rPr>
              <a:t>nF</a:t>
            </a:r>
            <a:r>
              <a:rPr lang="de-DE" dirty="0"/>
              <a:t>).</a:t>
            </a:r>
          </a:p>
          <a:p>
            <a:pPr>
              <a:buFont typeface="Wingdings" panose="05000000000000000000" pitchFamily="2" charset="2"/>
              <a:buChar char="Ø"/>
            </a:pPr>
            <a:r>
              <a:rPr lang="de-DE" dirty="0"/>
              <a:t>Der Registerbuchstabe lautet: X (römisch 10)</a:t>
            </a:r>
          </a:p>
          <a:p>
            <a:pPr>
              <a:buFont typeface="Wingdings" panose="05000000000000000000" pitchFamily="2" charset="2"/>
              <a:buChar char="Ø"/>
            </a:pPr>
            <a:r>
              <a:rPr lang="de-DE" dirty="0"/>
              <a:t>Funktionell ist der Rechtspfleger zuständig (§ 3 Nr. 2.b RPflG)</a:t>
            </a:r>
          </a:p>
          <a:p>
            <a:pPr>
              <a:buFont typeface="Wingdings" panose="05000000000000000000" pitchFamily="2" charset="2"/>
              <a:buChar char="Ø"/>
            </a:pPr>
            <a:r>
              <a:rPr lang="de-DE" dirty="0"/>
              <a:t>Örtlich: gem. § 272 </a:t>
            </a:r>
            <a:r>
              <a:rPr lang="de-DE" dirty="0" err="1"/>
              <a:t>FamFG</a:t>
            </a:r>
            <a:endParaRPr lang="de-DE" dirty="0"/>
          </a:p>
          <a:p>
            <a:pPr>
              <a:buFont typeface="Wingdings" panose="05000000000000000000" pitchFamily="2" charset="2"/>
              <a:buChar char="Ø"/>
            </a:pPr>
            <a:r>
              <a:rPr lang="de-DE" dirty="0"/>
              <a:t>Abwesenheitspfleger werden zum Beispiel im Erbrecht eingesetzt, z.B. bei einer Erbausschlagung für einen namentlich bekannten Erben mit unbekannten Aufenthaltsort. Ebenso kann er als gesetzlicher Vertreter des Abwesenden die Todeserklärung des Verschwundenen/Verschollenen nach dem Verschollenheitsgesetz beantragen</a:t>
            </a:r>
          </a:p>
        </p:txBody>
      </p:sp>
    </p:spTree>
    <p:extLst>
      <p:ext uri="{BB962C8B-B14F-4D97-AF65-F5344CB8AC3E}">
        <p14:creationId xmlns:p14="http://schemas.microsoft.com/office/powerpoint/2010/main" val="2485469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a:latin typeface=" Arial Narrow"/>
              </a:rPr>
              <a:t>Pflegschaft für unbekannte Beteiligte</a:t>
            </a:r>
          </a:p>
        </p:txBody>
      </p:sp>
      <p:sp>
        <p:nvSpPr>
          <p:cNvPr id="3" name="Inhaltsplatzhalter 2"/>
          <p:cNvSpPr>
            <a:spLocks noGrp="1"/>
          </p:cNvSpPr>
          <p:nvPr>
            <p:ph idx="1"/>
          </p:nvPr>
        </p:nvSpPr>
        <p:spPr/>
        <p:txBody>
          <a:bodyPr>
            <a:normAutofit fontScale="85000" lnSpcReduction="20000"/>
          </a:bodyPr>
          <a:lstStyle/>
          <a:p>
            <a:pPr>
              <a:buFont typeface="Wingdings" panose="05000000000000000000" pitchFamily="2" charset="2"/>
              <a:buChar char="Ø"/>
            </a:pPr>
            <a:r>
              <a:rPr lang="de-DE" dirty="0"/>
              <a:t>Sofern unbekannt oder ungewiss ist, wer in einer Angelegenheit der Beteiligte ist, so kann bei einem entstandenen Bedürfnis für den unbekannten Beteiligten eine Pflegschaft angeordnet werden ( §1913 BGB </a:t>
            </a:r>
            <a:r>
              <a:rPr lang="de-DE" dirty="0" err="1"/>
              <a:t>aF</a:t>
            </a:r>
            <a:r>
              <a:rPr lang="de-DE" dirty="0"/>
              <a:t>/</a:t>
            </a:r>
            <a:r>
              <a:rPr lang="de-DE" dirty="0">
                <a:solidFill>
                  <a:srgbClr val="FF0000"/>
                </a:solidFill>
              </a:rPr>
              <a:t>§ 1882 BGB </a:t>
            </a:r>
            <a:r>
              <a:rPr lang="de-DE" dirty="0" err="1">
                <a:solidFill>
                  <a:srgbClr val="FF0000"/>
                </a:solidFill>
              </a:rPr>
              <a:t>nF</a:t>
            </a:r>
            <a:r>
              <a:rPr lang="de-DE">
                <a:solidFill>
                  <a:srgbClr val="FF0000"/>
                </a:solidFill>
              </a:rPr>
              <a:t> )</a:t>
            </a:r>
            <a:r>
              <a:rPr lang="de-DE"/>
              <a:t>. </a:t>
            </a:r>
            <a:endParaRPr lang="de-DE" dirty="0"/>
          </a:p>
          <a:p>
            <a:pPr>
              <a:buFont typeface="Wingdings" panose="05000000000000000000" pitchFamily="2" charset="2"/>
              <a:buChar char="Ø"/>
            </a:pPr>
            <a:r>
              <a:rPr lang="de-DE" dirty="0"/>
              <a:t>Beispiel: </a:t>
            </a:r>
          </a:p>
          <a:p>
            <a:pPr marL="0" indent="0">
              <a:buNone/>
            </a:pPr>
            <a:r>
              <a:rPr lang="de-DE" dirty="0"/>
              <a:t>   Für einen Nacherben, der noch nicht gezeugt oder dessen Person erst</a:t>
            </a:r>
          </a:p>
          <a:p>
            <a:pPr marL="0" indent="0">
              <a:buNone/>
            </a:pPr>
            <a:r>
              <a:rPr lang="de-DE" dirty="0"/>
              <a:t>   durch ein künftiges Ereignis bestimmt wird, kann bis zum Eintritt der</a:t>
            </a:r>
          </a:p>
          <a:p>
            <a:pPr marL="0" indent="0">
              <a:buNone/>
            </a:pPr>
            <a:r>
              <a:rPr lang="de-DE" dirty="0"/>
              <a:t>   Nacherbfolge ein Pfleger bestellt werden. Die Pflegschaft endet bei</a:t>
            </a:r>
          </a:p>
          <a:p>
            <a:pPr marL="0" indent="0">
              <a:buNone/>
            </a:pPr>
            <a:r>
              <a:rPr lang="de-DE" dirty="0"/>
              <a:t>   Erledigung des besonderen Zwecks oder durch Aufhebung durch das</a:t>
            </a:r>
          </a:p>
          <a:p>
            <a:pPr marL="0" indent="0">
              <a:buNone/>
            </a:pPr>
            <a:r>
              <a:rPr lang="de-DE" dirty="0"/>
              <a:t>   Betreuungsgericht, insbesondere, wenn die Erbfolge eingetreten ist.</a:t>
            </a:r>
          </a:p>
          <a:p>
            <a:pPr>
              <a:buFont typeface="Wingdings" panose="05000000000000000000" pitchFamily="2" charset="2"/>
              <a:buChar char="Ø"/>
            </a:pPr>
            <a:r>
              <a:rPr lang="de-DE" dirty="0"/>
              <a:t> Funktionell ist der Rechtspfleger zuständig</a:t>
            </a:r>
          </a:p>
          <a:p>
            <a:pPr marL="0" indent="0">
              <a:buNone/>
            </a:pPr>
            <a:endParaRPr lang="de-DE" dirty="0"/>
          </a:p>
          <a:p>
            <a:pPr marL="0" indent="0">
              <a:buNone/>
            </a:pPr>
            <a:endParaRPr lang="de-DE" dirty="0"/>
          </a:p>
        </p:txBody>
      </p:sp>
    </p:spTree>
    <p:extLst>
      <p:ext uri="{BB962C8B-B14F-4D97-AF65-F5344CB8AC3E}">
        <p14:creationId xmlns:p14="http://schemas.microsoft.com/office/powerpoint/2010/main" val="615896438"/>
      </p:ext>
    </p:extLst>
  </p:cSld>
  <p:clrMapOvr>
    <a:masterClrMapping/>
  </p:clrMapOvr>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265</Words>
  <Application>Microsoft Office PowerPoint</Application>
  <PresentationFormat>Breitbild</PresentationFormat>
  <Paragraphs>17</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 Arial Narrow</vt:lpstr>
      <vt:lpstr>Century Gothic</vt:lpstr>
      <vt:lpstr>Wingdings</vt:lpstr>
      <vt:lpstr>Wingdings 3</vt:lpstr>
      <vt:lpstr>Segment</vt:lpstr>
      <vt:lpstr>Betreuungsrechtliche Zuweisungssachen gem. § 340 FamFG</vt:lpstr>
      <vt:lpstr>Abwesenheitspflegschaft</vt:lpstr>
      <vt:lpstr>Pflegschaft für unbekannte Beteiligte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Betreuungsrechtliche Zuweisungssachen gem. § 340 FamFG</dc:title>
  <dc:creator>Neuendorf-Schulz, Simone</dc:creator>
  <cp:lastModifiedBy>Neuendorf-Schulz, Simone</cp:lastModifiedBy>
  <cp:revision>1</cp:revision>
  <dcterms:created xsi:type="dcterms:W3CDTF">2024-12-12T11:03:53Z</dcterms:created>
  <dcterms:modified xsi:type="dcterms:W3CDTF">2024-12-12T11:05:41Z</dcterms:modified>
</cp:coreProperties>
</file>