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58" r:id="rId4"/>
    <p:sldId id="259"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showGuides="1">
      <p:cViewPr varScale="1">
        <p:scale>
          <a:sx n="115" d="100"/>
          <a:sy n="115" d="100"/>
        </p:scale>
        <p:origin x="43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66B98190-BFE6-4633-97C1-B7B355A2192C}" type="datetimeFigureOut">
              <a:rPr lang="de-DE" smtClean="0"/>
              <a:t>04.09.2023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2876023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66B98190-BFE6-4633-97C1-B7B355A2192C}" type="datetimeFigureOut">
              <a:rPr lang="de-DE" smtClean="0"/>
              <a:t>04.09.2023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1715900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66B98190-BFE6-4633-97C1-B7B355A2192C}" type="datetimeFigureOut">
              <a:rPr lang="de-DE" smtClean="0"/>
              <a:t>04.09.2023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2908219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66B98190-BFE6-4633-97C1-B7B355A2192C}" type="datetimeFigureOut">
              <a:rPr lang="de-DE" smtClean="0"/>
              <a:t>04.09.2023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3681901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66B98190-BFE6-4633-97C1-B7B355A2192C}" type="datetimeFigureOut">
              <a:rPr lang="de-DE" smtClean="0"/>
              <a:t>04.09.2023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2358868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66B98190-BFE6-4633-97C1-B7B355A2192C}" type="datetimeFigureOut">
              <a:rPr lang="de-DE" smtClean="0"/>
              <a:t>04.09.2023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4258361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66B98190-BFE6-4633-97C1-B7B355A2192C}" type="datetimeFigureOut">
              <a:rPr lang="de-DE" smtClean="0"/>
              <a:t>04.09.2023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3853252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66B98190-BFE6-4633-97C1-B7B355A2192C}" type="datetimeFigureOut">
              <a:rPr lang="de-DE" smtClean="0"/>
              <a:t>04.09.2023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943721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66B98190-BFE6-4633-97C1-B7B355A2192C}" type="datetimeFigureOut">
              <a:rPr lang="de-DE" smtClean="0"/>
              <a:t>04.09.2023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2586217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66B98190-BFE6-4633-97C1-B7B355A2192C}" type="datetimeFigureOut">
              <a:rPr lang="de-DE" smtClean="0"/>
              <a:t>04.09.2023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4165146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66B98190-BFE6-4633-97C1-B7B355A2192C}" type="datetimeFigureOut">
              <a:rPr lang="de-DE" smtClean="0"/>
              <a:t>04.09.2023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395685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B98190-BFE6-4633-97C1-B7B355A2192C}" type="datetimeFigureOut">
              <a:rPr lang="de-DE" smtClean="0"/>
              <a:t>04.09.2023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B07AB-1E37-4BD4-9A40-2CE9A2A14DFF}" type="slidenum">
              <a:rPr lang="de-DE" smtClean="0"/>
              <a:t>‹Nr.›</a:t>
            </a:fld>
            <a:endParaRPr lang="de-DE"/>
          </a:p>
        </p:txBody>
      </p:sp>
    </p:spTree>
    <p:extLst>
      <p:ext uri="{BB962C8B-B14F-4D97-AF65-F5344CB8AC3E}">
        <p14:creationId xmlns:p14="http://schemas.microsoft.com/office/powerpoint/2010/main" val="366749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4191132" y="1001375"/>
            <a:ext cx="3839942" cy="583147"/>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u="sng"/>
              <a:t>Verfahren nach § 1666 BGB </a:t>
            </a:r>
            <a:endParaRPr lang="de-DE" sz="2400"/>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247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Abgerundetes Rechteck 10"/>
          <p:cNvSpPr/>
          <p:nvPr/>
        </p:nvSpPr>
        <p:spPr>
          <a:xfrm>
            <a:off x="871538" y="1762238"/>
            <a:ext cx="10093023" cy="97911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smtClean="0"/>
              <a:t>körperliche, geistige und seelische Wohl des Kindes bzw. Vermögen gefährdet und diese kann nicht abgewendet werden</a:t>
            </a:r>
            <a:endParaRPr lang="de-DE" sz="2400"/>
          </a:p>
        </p:txBody>
      </p:sp>
      <p:sp>
        <p:nvSpPr>
          <p:cNvPr id="18" name="Abgerundetes Rechteck 17"/>
          <p:cNvSpPr/>
          <p:nvPr/>
        </p:nvSpPr>
        <p:spPr>
          <a:xfrm>
            <a:off x="3024828" y="3109626"/>
            <a:ext cx="5786438" cy="61614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smtClean="0">
                <a:latin typeface="Arial" panose="020B0604020202020204" pitchFamily="34" charset="0"/>
                <a:ea typeface="Calibri" panose="020F0502020204030204" pitchFamily="34" charset="0"/>
                <a:cs typeface="Times New Roman" panose="02020603050405020304" pitchFamily="18" charset="0"/>
              </a:rPr>
              <a:t>Maßnahmen im Sinne des § 1666 BGB</a:t>
            </a:r>
            <a:endParaRPr lang="de-DE" sz="2000" dirty="0"/>
          </a:p>
        </p:txBody>
      </p:sp>
      <p:sp>
        <p:nvSpPr>
          <p:cNvPr id="3" name="Abgerundetes Rechteck 2"/>
          <p:cNvSpPr/>
          <p:nvPr/>
        </p:nvSpPr>
        <p:spPr>
          <a:xfrm>
            <a:off x="2326887" y="4094037"/>
            <a:ext cx="7568432" cy="59814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spcAft>
                <a:spcPts val="0"/>
              </a:spcAft>
            </a:pPr>
            <a:r>
              <a:rPr lang="de-DE" sz="2000" smtClean="0">
                <a:latin typeface="Arial" panose="020B0604020202020204" pitchFamily="34" charset="0"/>
                <a:ea typeface="Calibri" panose="020F0502020204030204" pitchFamily="34" charset="0"/>
                <a:cs typeface="Times New Roman" panose="02020603050405020304" pitchFamily="18" charset="0"/>
              </a:rPr>
              <a:t>Einleitung durch Mitteilung von Behörden bzw. Privatpersonen</a:t>
            </a:r>
            <a:endParaRPr lang="de-DE" sz="2000" dirty="0">
              <a:latin typeface="Arial" panose="020B0604020202020204" pitchFamily="34" charset="0"/>
              <a:ea typeface="Calibri" panose="020F0502020204030204" pitchFamily="34" charset="0"/>
              <a:cs typeface="Times New Roman" panose="02020603050405020304" pitchFamily="18" charset="0"/>
            </a:endParaRPr>
          </a:p>
        </p:txBody>
      </p:sp>
      <p:sp>
        <p:nvSpPr>
          <p:cNvPr id="4" name="Ellipse 3"/>
          <p:cNvSpPr/>
          <p:nvPr/>
        </p:nvSpPr>
        <p:spPr>
          <a:xfrm>
            <a:off x="4641872" y="5060447"/>
            <a:ext cx="2938462" cy="1228725"/>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a:latin typeface="Arial" panose="020B0604020202020204" pitchFamily="34" charset="0"/>
                <a:cs typeface="Arial" panose="020B0604020202020204" pitchFamily="34" charset="0"/>
              </a:rPr>
              <a:t>JA + VB sind immer zu beteiligen </a:t>
            </a: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9437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heel(1)">
                                      <p:cBhvr>
                                        <p:cTn id="3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1" grpId="0" animBg="1"/>
      <p:bldP spid="18" grpId="0" animBg="1"/>
      <p:bldP spid="3" grpId="0" animBg="1"/>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256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Ü32</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8" y="1928814"/>
            <a:ext cx="6714282" cy="72866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Gegen </a:t>
            </a:r>
            <a:r>
              <a:rPr lang="de-DE" sz="2000" dirty="0"/>
              <a:t>wen können diese Maßnahmen getroffen </a:t>
            </a:r>
            <a:r>
              <a:rPr lang="de-DE" sz="2000" dirty="0" smtClean="0"/>
              <a:t>werden?</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5.</a:t>
            </a:r>
            <a:endParaRPr lang="de-DE" sz="2400" b="1" dirty="0"/>
          </a:p>
        </p:txBody>
      </p:sp>
      <p:sp>
        <p:nvSpPr>
          <p:cNvPr id="5" name="Abgerundetes Rechteck 4"/>
          <p:cNvSpPr/>
          <p:nvPr/>
        </p:nvSpPr>
        <p:spPr>
          <a:xfrm>
            <a:off x="2633319" y="3054656"/>
            <a:ext cx="7253632" cy="161735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a:t>Eltern</a:t>
            </a:r>
          </a:p>
          <a:p>
            <a:pPr marL="285750" lvl="0" indent="-285750">
              <a:buFont typeface="Arial" panose="020B0604020202020204" pitchFamily="34" charset="0"/>
              <a:buChar char="•"/>
            </a:pPr>
            <a:r>
              <a:rPr lang="de-DE" dirty="0"/>
              <a:t>in Angelegenheiten der Personensorge gegen Dritte (§ 1666 IV BGB)</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Tree>
    <p:extLst>
      <p:ext uri="{BB962C8B-B14F-4D97-AF65-F5344CB8AC3E}">
        <p14:creationId xmlns:p14="http://schemas.microsoft.com/office/powerpoint/2010/main" val="922643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257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Ü32</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7" y="1928814"/>
            <a:ext cx="7253633" cy="72866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In welchen Fällen darf ein Kind von den Eltern getrennt werden?</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6</a:t>
            </a:r>
            <a:r>
              <a:rPr lang="de-DE" sz="2400" b="1" dirty="0" smtClean="0"/>
              <a:t>.</a:t>
            </a:r>
            <a:endParaRPr lang="de-DE" sz="2400" b="1" dirty="0"/>
          </a:p>
        </p:txBody>
      </p:sp>
      <p:sp>
        <p:nvSpPr>
          <p:cNvPr id="5" name="Abgerundetes Rechteck 4"/>
          <p:cNvSpPr/>
          <p:nvPr/>
        </p:nvSpPr>
        <p:spPr>
          <a:xfrm>
            <a:off x="2633319" y="3054656"/>
            <a:ext cx="7253632" cy="161735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smtClean="0"/>
              <a:t>wenn </a:t>
            </a:r>
            <a:r>
              <a:rPr lang="de-DE" dirty="0"/>
              <a:t>der Gefahr nicht auf andere Weise, auch nicht durch öffentliche Hilfen, begegnet werden kann (§ 1666a I S. 1 BGB)</a:t>
            </a:r>
          </a:p>
          <a:p>
            <a:pPr marL="285750" lvl="0" indent="-285750">
              <a:buFont typeface="Arial" panose="020B0604020202020204" pitchFamily="34" charset="0"/>
              <a:buChar char="•"/>
            </a:pPr>
            <a:r>
              <a:rPr lang="de-DE" dirty="0" smtClean="0"/>
              <a:t>(</a:t>
            </a:r>
            <a:r>
              <a:rPr lang="de-DE" dirty="0"/>
              <a:t>vorübergehende) Untersagung der Nutzung der Familienwohnung </a:t>
            </a:r>
            <a:endParaRPr lang="de-DE" dirty="0" smtClean="0"/>
          </a:p>
          <a:p>
            <a:pPr lvl="0"/>
            <a:r>
              <a:rPr lang="de-DE" dirty="0"/>
              <a:t>	</a:t>
            </a:r>
            <a:r>
              <a:rPr lang="de-DE" dirty="0" smtClean="0"/>
              <a:t>(§ </a:t>
            </a:r>
            <a:r>
              <a:rPr lang="de-DE" dirty="0"/>
              <a:t>1666a I </a:t>
            </a:r>
            <a:r>
              <a:rPr lang="de-DE" dirty="0" smtClean="0"/>
              <a:t>S</a:t>
            </a:r>
            <a:r>
              <a:rPr lang="de-DE" dirty="0"/>
              <a:t>. 2 BGB) </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Tree>
    <p:extLst>
      <p:ext uri="{BB962C8B-B14F-4D97-AF65-F5344CB8AC3E}">
        <p14:creationId xmlns:p14="http://schemas.microsoft.com/office/powerpoint/2010/main" val="2617491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258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Ü32</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7" y="1928814"/>
            <a:ext cx="8096596" cy="72866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Wann darf die gesamte Personensorge entzogen werden? (§ 1666a II BGB)</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7.</a:t>
            </a:r>
            <a:endParaRPr lang="de-DE" sz="2400" b="1" dirty="0"/>
          </a:p>
        </p:txBody>
      </p:sp>
      <p:sp>
        <p:nvSpPr>
          <p:cNvPr id="5" name="Abgerundetes Rechteck 4"/>
          <p:cNvSpPr/>
          <p:nvPr/>
        </p:nvSpPr>
        <p:spPr>
          <a:xfrm>
            <a:off x="2633319" y="3054656"/>
            <a:ext cx="7253632" cy="161735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smtClean="0"/>
              <a:t>wenn </a:t>
            </a:r>
            <a:r>
              <a:rPr lang="de-DE" dirty="0"/>
              <a:t>andere Maßnahmen erfolglos geblieben sind oder </a:t>
            </a:r>
          </a:p>
          <a:p>
            <a:pPr marL="285750" lvl="0" indent="-285750">
              <a:buFont typeface="Arial" panose="020B0604020202020204" pitchFamily="34" charset="0"/>
              <a:buChar char="•"/>
            </a:pPr>
            <a:r>
              <a:rPr lang="de-DE" dirty="0" smtClean="0"/>
              <a:t>wenn </a:t>
            </a:r>
            <a:r>
              <a:rPr lang="de-DE" dirty="0"/>
              <a:t>anzunehmen ist, dass sie zur Abwendung der Gefahr nicht ausreichen </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Tree>
    <p:extLst>
      <p:ext uri="{BB962C8B-B14F-4D97-AF65-F5344CB8AC3E}">
        <p14:creationId xmlns:p14="http://schemas.microsoft.com/office/powerpoint/2010/main" val="3136894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259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Ü32</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7" y="1928814"/>
            <a:ext cx="8096596" cy="72866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Wer ist in diesen Verfahren wie anzuhören und wer ist an dem Verfahren zu beteiligen? </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8</a:t>
            </a:r>
            <a:r>
              <a:rPr lang="de-DE" sz="2400" b="1" dirty="0" smtClean="0"/>
              <a:t>.</a:t>
            </a:r>
            <a:endParaRPr lang="de-DE" sz="2400" b="1" dirty="0"/>
          </a:p>
        </p:txBody>
      </p:sp>
      <p:sp>
        <p:nvSpPr>
          <p:cNvPr id="5" name="Abgerundetes Rechteck 4"/>
          <p:cNvSpPr/>
          <p:nvPr/>
        </p:nvSpPr>
        <p:spPr>
          <a:xfrm>
            <a:off x="2633319" y="3054656"/>
            <a:ext cx="7253632" cy="233173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de-DE" dirty="0"/>
              <a:t>Eltern und in geeigneten Fällen das Kind (§§ 157 I, 159, 160 </a:t>
            </a:r>
            <a:r>
              <a:rPr lang="de-DE" dirty="0" err="1"/>
              <a:t>FamFG</a:t>
            </a:r>
            <a:r>
              <a:rPr lang="de-DE" dirty="0"/>
              <a:t>) </a:t>
            </a:r>
          </a:p>
          <a:p>
            <a:pPr marL="285750" indent="-285750">
              <a:buFont typeface="Arial" panose="020B0604020202020204" pitchFamily="34" charset="0"/>
              <a:buChar char="•"/>
            </a:pPr>
            <a:r>
              <a:rPr lang="de-DE" dirty="0"/>
              <a:t>das JA ist immer zu hinzuzuziehen bzw. zu beteiligen (§ 162 II </a:t>
            </a:r>
            <a:r>
              <a:rPr lang="de-DE" dirty="0" err="1"/>
              <a:t>FamFG</a:t>
            </a:r>
            <a:r>
              <a:rPr lang="de-DE" dirty="0"/>
              <a:t>) </a:t>
            </a:r>
          </a:p>
          <a:p>
            <a:pPr marL="285750" indent="-285750">
              <a:buFont typeface="Arial" panose="020B0604020202020204" pitchFamily="34" charset="0"/>
              <a:buChar char="•"/>
            </a:pPr>
            <a:r>
              <a:rPr lang="de-DE" dirty="0"/>
              <a:t>ein Verfahrensbeistand wird beteiligt</a:t>
            </a:r>
          </a:p>
          <a:p>
            <a:pPr marL="285750" indent="-285750">
              <a:buFont typeface="Arial" panose="020B0604020202020204" pitchFamily="34" charset="0"/>
              <a:buChar char="•"/>
            </a:pPr>
            <a:r>
              <a:rPr lang="de-DE" dirty="0"/>
              <a:t>Pflegeperson kann beteiligt werden, wenn das Kind seit längerer Zeit in Familienpflege lebt (§ 161 I </a:t>
            </a:r>
            <a:r>
              <a:rPr lang="de-DE" dirty="0" err="1"/>
              <a:t>FamFG</a:t>
            </a:r>
            <a:r>
              <a:rPr lang="de-DE" dirty="0"/>
              <a:t>) </a:t>
            </a:r>
          </a:p>
          <a:p>
            <a:pPr marL="285750" indent="-285750">
              <a:buFont typeface="Arial" panose="020B0604020202020204" pitchFamily="34" charset="0"/>
              <a:buChar char="•"/>
            </a:pPr>
            <a:r>
              <a:rPr lang="de-DE" dirty="0"/>
              <a:t>Ehegatten, Lebenspartner oder Umgangsberechtigte (§ 161 I S. 2 </a:t>
            </a:r>
            <a:r>
              <a:rPr lang="de-DE" dirty="0" err="1"/>
              <a:t>FamFG</a:t>
            </a:r>
            <a:r>
              <a:rPr lang="de-DE" dirty="0"/>
              <a:t>) </a:t>
            </a:r>
            <a:endParaRPr lang="de-DE" dirty="0">
              <a:effectLst/>
            </a:endParaRP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Tree>
    <p:extLst>
      <p:ext uri="{BB962C8B-B14F-4D97-AF65-F5344CB8AC3E}">
        <p14:creationId xmlns:p14="http://schemas.microsoft.com/office/powerpoint/2010/main" val="161784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260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Ü32</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7" y="1928814"/>
            <a:ext cx="8096596" cy="72866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Ist ein Verfahren im Wege der einstweiligen Anordnung möglich?</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9.</a:t>
            </a:r>
            <a:endParaRPr lang="de-DE" sz="2400" b="1" dirty="0"/>
          </a:p>
        </p:txBody>
      </p:sp>
      <p:sp>
        <p:nvSpPr>
          <p:cNvPr id="5" name="Abgerundetes Rechteck 4"/>
          <p:cNvSpPr/>
          <p:nvPr/>
        </p:nvSpPr>
        <p:spPr>
          <a:xfrm>
            <a:off x="2633319" y="3054656"/>
            <a:ext cx="7253632" cy="137446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ja, das Gericht hat unverzüglich den Erlass einer einstweiligen Anordnung zu prüfen (§ 157 </a:t>
            </a:r>
            <a:r>
              <a:rPr lang="de-DE" dirty="0" smtClean="0"/>
              <a:t>III </a:t>
            </a:r>
            <a:r>
              <a:rPr lang="de-DE" dirty="0" err="1"/>
              <a:t>FamFG</a:t>
            </a:r>
            <a:r>
              <a:rPr lang="de-DE" dirty="0"/>
              <a:t>) </a:t>
            </a:r>
            <a:endParaRPr lang="de-DE" dirty="0">
              <a:effectLst/>
            </a:endParaRP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Tree>
    <p:extLst>
      <p:ext uri="{BB962C8B-B14F-4D97-AF65-F5344CB8AC3E}">
        <p14:creationId xmlns:p14="http://schemas.microsoft.com/office/powerpoint/2010/main" val="448386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261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Ü32</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7" y="1928814"/>
            <a:ext cx="8096596" cy="72866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Wie ergeht die Entscheidung und ist ein Rechtsmittel zulässig? </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10.</a:t>
            </a:r>
            <a:endParaRPr lang="de-DE" sz="2400" b="1" dirty="0"/>
          </a:p>
        </p:txBody>
      </p:sp>
      <p:sp>
        <p:nvSpPr>
          <p:cNvPr id="5" name="Abgerundetes Rechteck 4"/>
          <p:cNvSpPr/>
          <p:nvPr/>
        </p:nvSpPr>
        <p:spPr>
          <a:xfrm>
            <a:off x="2633317" y="2727546"/>
            <a:ext cx="7253632" cy="186024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Entscheidung ergeht durch Beschluss</a:t>
            </a:r>
          </a:p>
          <a:p>
            <a:pPr marL="285750" indent="-285750">
              <a:buFont typeface="Arial" panose="020B0604020202020204" pitchFamily="34" charset="0"/>
              <a:buChar char="•"/>
            </a:pPr>
            <a:r>
              <a:rPr lang="de-DE" dirty="0" smtClean="0"/>
              <a:t>Anordnung</a:t>
            </a:r>
            <a:r>
              <a:rPr lang="de-DE" dirty="0"/>
              <a:t>, was die Eltern zu unterlassen bzw. zu tun haben oder</a:t>
            </a:r>
          </a:p>
          <a:p>
            <a:pPr marL="285750" indent="-285750">
              <a:buFont typeface="Arial" panose="020B0604020202020204" pitchFamily="34" charset="0"/>
              <a:buChar char="•"/>
            </a:pPr>
            <a:r>
              <a:rPr lang="de-DE" dirty="0" smtClean="0"/>
              <a:t>Entziehung </a:t>
            </a:r>
            <a:r>
              <a:rPr lang="de-DE" dirty="0"/>
              <a:t>der elterlichen Sorge oder</a:t>
            </a:r>
          </a:p>
          <a:p>
            <a:pPr marL="285750" indent="-285750">
              <a:buFont typeface="Arial" panose="020B0604020202020204" pitchFamily="34" charset="0"/>
              <a:buChar char="•"/>
            </a:pPr>
            <a:r>
              <a:rPr lang="de-DE" dirty="0" smtClean="0"/>
              <a:t>dass </a:t>
            </a:r>
            <a:r>
              <a:rPr lang="de-DE" dirty="0"/>
              <a:t>keine gerichtlichen Maßnahmen nach § 1666 BGB zu treffen sind</a:t>
            </a:r>
          </a:p>
        </p:txBody>
      </p:sp>
      <p:sp>
        <p:nvSpPr>
          <p:cNvPr id="9" name="Abgerundetes Rechteck 8"/>
          <p:cNvSpPr/>
          <p:nvPr/>
        </p:nvSpPr>
        <p:spPr>
          <a:xfrm>
            <a:off x="2633317" y="4700588"/>
            <a:ext cx="7253632" cy="191452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Rechtsmittel: </a:t>
            </a:r>
          </a:p>
          <a:p>
            <a:pPr marL="285750" lvl="0" indent="-285750">
              <a:buFont typeface="Arial" panose="020B0604020202020204" pitchFamily="34" charset="0"/>
              <a:buChar char="•"/>
            </a:pPr>
            <a:r>
              <a:rPr lang="de-DE" dirty="0"/>
              <a:t>Beschwerde (§ 58 I </a:t>
            </a:r>
            <a:r>
              <a:rPr lang="de-DE" dirty="0" err="1"/>
              <a:t>FamFG</a:t>
            </a:r>
            <a:r>
              <a:rPr lang="de-DE" dirty="0"/>
              <a:t>), binnen 1 Monat (§ 63 I </a:t>
            </a:r>
            <a:r>
              <a:rPr lang="de-DE" dirty="0" err="1"/>
              <a:t>FamFG</a:t>
            </a:r>
            <a:r>
              <a:rPr lang="de-DE" dirty="0"/>
              <a:t>)</a:t>
            </a:r>
          </a:p>
          <a:p>
            <a:pPr marL="285750" lvl="0" indent="-285750">
              <a:buFont typeface="Arial" panose="020B0604020202020204" pitchFamily="34" charset="0"/>
              <a:buChar char="•"/>
            </a:pPr>
            <a:r>
              <a:rPr lang="de-DE" dirty="0"/>
              <a:t>im Wege der einstweiligen Anordnung: i. d. R. nicht anfechtbar, Ausnahmen: Gericht des ersten Rechtszugs aufgrund mündlicher Erörterung entschieden hat, Beschwerdefrist = 2 Wochen </a:t>
            </a:r>
            <a:endParaRPr lang="de-DE" dirty="0" smtClean="0"/>
          </a:p>
          <a:p>
            <a:pPr lvl="0"/>
            <a:r>
              <a:rPr lang="de-DE" dirty="0"/>
              <a:t>	</a:t>
            </a:r>
            <a:r>
              <a:rPr lang="de-DE" dirty="0" smtClean="0"/>
              <a:t>(§ </a:t>
            </a:r>
            <a:r>
              <a:rPr lang="de-DE" dirty="0"/>
              <a:t>63 II Nr. 1 </a:t>
            </a:r>
            <a:r>
              <a:rPr lang="de-DE" dirty="0" err="1"/>
              <a:t>FamFG</a:t>
            </a:r>
            <a:r>
              <a:rPr lang="de-DE" dirty="0"/>
              <a:t>)</a:t>
            </a:r>
          </a:p>
        </p:txBody>
      </p:sp>
      <p:sp>
        <p:nvSpPr>
          <p:cNvPr id="11" name="Abgerundetes Rechteck 10"/>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Tree>
    <p:extLst>
      <p:ext uri="{BB962C8B-B14F-4D97-AF65-F5344CB8AC3E}">
        <p14:creationId xmlns:p14="http://schemas.microsoft.com/office/powerpoint/2010/main" val="2283115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262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Ü32</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7" y="1928814"/>
            <a:ext cx="8096596" cy="72866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Gibt es eine Frist zur Überprüfung der gerichtlichen Anordnung?</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11.</a:t>
            </a:r>
            <a:endParaRPr lang="de-DE" sz="2400" b="1" dirty="0"/>
          </a:p>
        </p:txBody>
      </p:sp>
      <p:sp>
        <p:nvSpPr>
          <p:cNvPr id="5" name="Abgerundetes Rechteck 4"/>
          <p:cNvSpPr/>
          <p:nvPr/>
        </p:nvSpPr>
        <p:spPr>
          <a:xfrm>
            <a:off x="2633317" y="3220699"/>
            <a:ext cx="7253632" cy="79559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a:t>in einer angemessenen Zeit, i. d. R. nach drei Monaten (§ 166 III FamFG)</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Tree>
    <p:extLst>
      <p:ext uri="{BB962C8B-B14F-4D97-AF65-F5344CB8AC3E}">
        <p14:creationId xmlns:p14="http://schemas.microsoft.com/office/powerpoint/2010/main" val="3023945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4191132" y="1001375"/>
            <a:ext cx="3839942" cy="583147"/>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u="sng"/>
              <a:t>Verfahren nach § 1666 BGB </a:t>
            </a:r>
            <a:endParaRPr lang="de-DE" sz="2400"/>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248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Abgerundetes Rechteck 10"/>
          <p:cNvSpPr/>
          <p:nvPr/>
        </p:nvSpPr>
        <p:spPr>
          <a:xfrm>
            <a:off x="871538" y="1762237"/>
            <a:ext cx="10093023" cy="136988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wird das körperliche, geistige und seelische Wohl des Kindes oder sein Vermögen gefährdet und sind die Eltern nicht in der Lage bzw. gewillt, diese Gefährdung abzuwenden, hat das Gericht Maßnahmen zu treffen, die zur Abwendung der Gefahr erforderlich sind</a:t>
            </a:r>
          </a:p>
        </p:txBody>
      </p:sp>
      <p:sp>
        <p:nvSpPr>
          <p:cNvPr id="18" name="Abgerundetes Rechteck 17"/>
          <p:cNvSpPr/>
          <p:nvPr/>
        </p:nvSpPr>
        <p:spPr>
          <a:xfrm>
            <a:off x="871537" y="3161186"/>
            <a:ext cx="10093023" cy="136988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u="sng" dirty="0" smtClean="0"/>
              <a:t>Gefährdungen des körperlichen, geistigen und seelischen Wohls – z. B.: </a:t>
            </a:r>
          </a:p>
          <a:p>
            <a:r>
              <a:rPr lang="de-DE" sz="2000" dirty="0" smtClean="0"/>
              <a:t>Misshandlung, Vernachlässigung, Verwahrlosung, Schule schwänzen, wiederholte Straffälligkeit, Unterernährung</a:t>
            </a:r>
            <a:endParaRPr lang="de-DE" sz="2000" dirty="0"/>
          </a:p>
        </p:txBody>
      </p:sp>
      <p:sp>
        <p:nvSpPr>
          <p:cNvPr id="3" name="Abgerundetes Rechteck 2"/>
          <p:cNvSpPr/>
          <p:nvPr/>
        </p:nvSpPr>
        <p:spPr>
          <a:xfrm>
            <a:off x="871536" y="4548731"/>
            <a:ext cx="10093023" cy="158317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u="sng" dirty="0" smtClean="0"/>
              <a:t>Gefährdung des Vermögens: </a:t>
            </a:r>
          </a:p>
          <a:p>
            <a:r>
              <a:rPr lang="de-DE" sz="2000" dirty="0" smtClean="0"/>
              <a:t>wenn Vermögen bei dem Kind vorhanden ist (z. B. Durch eine Erbschaft) und die Eltern nicht in der Lage sind dieses zu verwalten, anzulegen und zu vermehren, oder dieses gar für eigene Zwecke verwenden</a:t>
            </a:r>
          </a:p>
          <a:p>
            <a:endParaRPr lang="de-DE" sz="2000" dirty="0"/>
          </a:p>
        </p:txBody>
      </p:sp>
    </p:spTree>
    <p:extLst>
      <p:ext uri="{BB962C8B-B14F-4D97-AF65-F5344CB8AC3E}">
        <p14:creationId xmlns:p14="http://schemas.microsoft.com/office/powerpoint/2010/main" val="203424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1" grpId="0" animBg="1"/>
      <p:bldP spid="18"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4191132" y="1001375"/>
            <a:ext cx="3839942" cy="583147"/>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u="sng"/>
              <a:t>Verfahren nach § 1666 BGB </a:t>
            </a:r>
            <a:endParaRPr lang="de-DE" sz="2400"/>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249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1049488" y="2154584"/>
            <a:ext cx="10093023" cy="318503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effectLst>
                  <a:outerShdw blurRad="38100" dist="38100" dir="2700000" algn="tl">
                    <a:srgbClr val="000000">
                      <a:alpha val="43137"/>
                    </a:srgbClr>
                  </a:outerShdw>
                </a:effectLst>
              </a:rPr>
              <a:t>Maßnahmen im Sinne des § 1666 BGB:</a:t>
            </a:r>
          </a:p>
          <a:p>
            <a:pPr marL="342900" indent="-342900">
              <a:buFont typeface="Arial" panose="020B0604020202020204" pitchFamily="34" charset="0"/>
              <a:buChar char="•"/>
            </a:pPr>
            <a:r>
              <a:rPr lang="de-DE" sz="2000" dirty="0" smtClean="0"/>
              <a:t>Gebote/Anordnung, öffentliche Hilfen in Anspruch zu nehmen, z.B. Leistungen der Kinder und Jugendhilfe oder Gesundheitsfürsorge</a:t>
            </a:r>
          </a:p>
          <a:p>
            <a:pPr marL="342900" indent="-342900">
              <a:buFont typeface="Arial" panose="020B0604020202020204" pitchFamily="34" charset="0"/>
              <a:buChar char="•"/>
            </a:pPr>
            <a:r>
              <a:rPr lang="de-DE" sz="2000" dirty="0" smtClean="0"/>
              <a:t>Gebote/Anordnung, für Einhaltung der Schulpflicht zu sorgen</a:t>
            </a:r>
          </a:p>
          <a:p>
            <a:pPr marL="342900" indent="-342900">
              <a:buFont typeface="Arial" panose="020B0604020202020204" pitchFamily="34" charset="0"/>
              <a:buChar char="•"/>
            </a:pPr>
            <a:r>
              <a:rPr lang="de-DE" sz="2000" dirty="0" smtClean="0"/>
              <a:t>Verbote, sich vorübergehend von dem Kind fernzuhalten, d. h. auch die Familienwohnung nicht mehr aufzusuchen</a:t>
            </a:r>
          </a:p>
          <a:p>
            <a:pPr marL="342900" indent="-342900">
              <a:buFont typeface="Arial" panose="020B0604020202020204" pitchFamily="34" charset="0"/>
              <a:buChar char="•"/>
            </a:pPr>
            <a:r>
              <a:rPr lang="de-DE" sz="2000" dirty="0" smtClean="0"/>
              <a:t>Verbote, Verbindung zum Kind aufzunehmen</a:t>
            </a:r>
          </a:p>
          <a:p>
            <a:pPr marL="342900" indent="-342900">
              <a:buFont typeface="Arial" panose="020B0604020202020204" pitchFamily="34" charset="0"/>
              <a:buChar char="•"/>
            </a:pPr>
            <a:r>
              <a:rPr lang="de-DE" sz="2000" dirty="0" smtClean="0"/>
              <a:t>die Ersetzung der Erklärungen des Inhabers der elterlichen Sorgeberechtigung</a:t>
            </a:r>
          </a:p>
          <a:p>
            <a:pPr marL="342900" indent="-342900">
              <a:buFont typeface="Arial" panose="020B0604020202020204" pitchFamily="34" charset="0"/>
              <a:buChar char="•"/>
            </a:pPr>
            <a:r>
              <a:rPr lang="de-DE" sz="2000" dirty="0" smtClean="0"/>
              <a:t>teilweise oder vollständige Entziehung der elterlichen Sorge</a:t>
            </a:r>
          </a:p>
        </p:txBody>
      </p:sp>
      <p:sp>
        <p:nvSpPr>
          <p:cNvPr id="19" name="Gefaltete Ecke 18"/>
          <p:cNvSpPr/>
          <p:nvPr/>
        </p:nvSpPr>
        <p:spPr>
          <a:xfrm rot="465287">
            <a:off x="9946557" y="564032"/>
            <a:ext cx="1177988" cy="1125825"/>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1666</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050808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p:cTn id="13" dur="500" fill="hold"/>
                                        <p:tgtEl>
                                          <p:spTgt spid="19"/>
                                        </p:tgtEl>
                                        <p:attrNameLst>
                                          <p:attrName>ppt_w</p:attrName>
                                        </p:attrNameLst>
                                      </p:cBhvr>
                                      <p:tavLst>
                                        <p:tav tm="0">
                                          <p:val>
                                            <p:fltVal val="0"/>
                                          </p:val>
                                        </p:tav>
                                        <p:tav tm="100000">
                                          <p:val>
                                            <p:strVal val="#ppt_w"/>
                                          </p:val>
                                        </p:tav>
                                      </p:tavLst>
                                    </p:anim>
                                    <p:anim calcmode="lin" valueType="num">
                                      <p:cBhvr>
                                        <p:cTn id="14" dur="500" fill="hold"/>
                                        <p:tgtEl>
                                          <p:spTgt spid="19"/>
                                        </p:tgtEl>
                                        <p:attrNameLst>
                                          <p:attrName>ppt_h</p:attrName>
                                        </p:attrNameLst>
                                      </p:cBhvr>
                                      <p:tavLst>
                                        <p:tav tm="0">
                                          <p:val>
                                            <p:fltVal val="0"/>
                                          </p:val>
                                        </p:tav>
                                        <p:tav tm="100000">
                                          <p:val>
                                            <p:strVal val="#ppt_h"/>
                                          </p:val>
                                        </p:tav>
                                      </p:tavLst>
                                    </p:anim>
                                    <p:animEffect transition="in" filter="fade">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ppt_x"/>
                                          </p:val>
                                        </p:tav>
                                        <p:tav tm="100000">
                                          <p:val>
                                            <p:strVal val="#ppt_x"/>
                                          </p:val>
                                        </p:tav>
                                      </p:tavLst>
                                    </p:anim>
                                    <p:anim calcmode="lin" valueType="num">
                                      <p:cBhvr additive="base">
                                        <p:cTn id="21"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3"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bgerundetes Rechteck 2"/>
          <p:cNvSpPr/>
          <p:nvPr/>
        </p:nvSpPr>
        <p:spPr>
          <a:xfrm>
            <a:off x="1202105" y="2641140"/>
            <a:ext cx="9770696" cy="134346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effectLst>
                  <a:outerShdw blurRad="38100" dist="38100" dir="2700000" algn="tl">
                    <a:srgbClr val="000000">
                      <a:alpha val="43137"/>
                    </a:srgbClr>
                  </a:outerShdw>
                </a:effectLst>
              </a:rPr>
              <a:t>Gericht soll mit Eltern ggf. mit dem Kind erörtern: </a:t>
            </a:r>
          </a:p>
          <a:p>
            <a:pPr lvl="0"/>
            <a:r>
              <a:rPr lang="de-DE" dirty="0"/>
              <a:t>wie einer Kindeswohlgefährdung, insbesondere durch öffentliche Hilfen, begegnet werden kann und </a:t>
            </a:r>
          </a:p>
          <a:p>
            <a:pPr lvl="0"/>
            <a:r>
              <a:rPr lang="de-DE" dirty="0"/>
              <a:t>welche Folgen die Nichtannahme notwendiger Hilfen haben kann (§ 157 I </a:t>
            </a:r>
            <a:r>
              <a:rPr lang="de-DE" dirty="0" err="1"/>
              <a:t>FamFG</a:t>
            </a:r>
            <a:r>
              <a:rPr lang="de-DE" dirty="0"/>
              <a:t>)</a:t>
            </a:r>
          </a:p>
        </p:txBody>
      </p:sp>
      <p:sp>
        <p:nvSpPr>
          <p:cNvPr id="13" name="Abgerundetes Rechteck 12"/>
          <p:cNvSpPr/>
          <p:nvPr/>
        </p:nvSpPr>
        <p:spPr>
          <a:xfrm>
            <a:off x="4191132" y="1001375"/>
            <a:ext cx="3839942" cy="583147"/>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u="sng"/>
              <a:t>Verfahren nach § 1666 BGB </a:t>
            </a:r>
            <a:endParaRPr lang="de-DE" sz="2400"/>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smtClean="0">
                <a:ln>
                  <a:noFill/>
                </a:ln>
                <a:solidFill>
                  <a:prstClr val="black"/>
                </a:solidFill>
                <a:effectLst/>
                <a:uLnTx/>
                <a:uFillTx/>
                <a:latin typeface="Calibri" panose="020F0502020204030204"/>
                <a:ea typeface="+mn-ea"/>
                <a:cs typeface="+mn-cs"/>
              </a:rPr>
              <a:t>250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Abgerundetes Rechteck 10"/>
          <p:cNvSpPr/>
          <p:nvPr/>
        </p:nvSpPr>
        <p:spPr>
          <a:xfrm>
            <a:off x="435769" y="1764185"/>
            <a:ext cx="7400925" cy="10262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u="sng" dirty="0"/>
              <a:t>Verfahrensrecht – Besonderheiten bei der </a:t>
            </a:r>
            <a:r>
              <a:rPr lang="de-DE" sz="2000" b="1" u="sng" dirty="0" smtClean="0"/>
              <a:t>Kindeswohlgefährdung</a:t>
            </a:r>
          </a:p>
          <a:p>
            <a:r>
              <a:rPr lang="de-DE" sz="2000" dirty="0" smtClean="0"/>
              <a:t>diese Verfahren müssen von Amts wegen geprüft werden</a:t>
            </a:r>
            <a:endParaRPr lang="de-DE" sz="2000" dirty="0"/>
          </a:p>
        </p:txBody>
      </p:sp>
      <p:sp>
        <p:nvSpPr>
          <p:cNvPr id="19" name="Gefaltete Ecke 18"/>
          <p:cNvSpPr/>
          <p:nvPr/>
        </p:nvSpPr>
        <p:spPr>
          <a:xfrm rot="465287">
            <a:off x="10185623" y="1829349"/>
            <a:ext cx="1259200" cy="1404996"/>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157 I </a:t>
            </a:r>
            <a:r>
              <a:rPr lang="de-DE" sz="2400" b="1" dirty="0" err="1"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10" name="Abgerundetes Rechteck 9"/>
          <p:cNvSpPr/>
          <p:nvPr/>
        </p:nvSpPr>
        <p:spPr>
          <a:xfrm>
            <a:off x="1225755" y="4024917"/>
            <a:ext cx="9770696" cy="203261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effectLst>
                  <a:outerShdw blurRad="38100" dist="38100" dir="2700000" algn="tl">
                    <a:srgbClr val="000000">
                      <a:alpha val="43137"/>
                    </a:srgbClr>
                  </a:outerShdw>
                </a:effectLst>
              </a:rPr>
              <a:t>Einleitung durch: </a:t>
            </a:r>
          </a:p>
          <a:p>
            <a:pPr marL="285750" lvl="0" indent="-285750">
              <a:buFont typeface="Arial" panose="020B0604020202020204" pitchFamily="34" charset="0"/>
              <a:buChar char="•"/>
            </a:pPr>
            <a:r>
              <a:rPr lang="de-DE" dirty="0"/>
              <a:t>Mitteilung von Behörden (JA, Schulamt, Strafgericht, </a:t>
            </a:r>
            <a:r>
              <a:rPr lang="de-DE" dirty="0" err="1"/>
              <a:t>StA</a:t>
            </a:r>
            <a:r>
              <a:rPr lang="de-DE" dirty="0"/>
              <a:t>, Amtsanwaltschaft) </a:t>
            </a:r>
          </a:p>
          <a:p>
            <a:pPr marL="285750" lvl="0" indent="-285750">
              <a:buFont typeface="Arial" panose="020B0604020202020204" pitchFamily="34" charset="0"/>
              <a:buChar char="•"/>
            </a:pPr>
            <a:r>
              <a:rPr lang="de-DE" dirty="0"/>
              <a:t>Mitteilung durch Privatpersonen – an das JA bzw. an das Gericht </a:t>
            </a:r>
          </a:p>
          <a:p>
            <a:r>
              <a:rPr lang="de-DE" dirty="0"/>
              <a:t> </a:t>
            </a:r>
          </a:p>
          <a:p>
            <a:r>
              <a:rPr lang="de-DE" u="sng" dirty="0"/>
              <a:t>auch Privatpersonen können Mitteilungen zu Kindeswohlgefährdungen sowohl an das JA als auch an das Gericht veranlassen</a:t>
            </a:r>
          </a:p>
        </p:txBody>
      </p:sp>
      <p:sp>
        <p:nvSpPr>
          <p:cNvPr id="4" name="Ellipse 3"/>
          <p:cNvSpPr/>
          <p:nvPr/>
        </p:nvSpPr>
        <p:spPr>
          <a:xfrm>
            <a:off x="7272338" y="5683643"/>
            <a:ext cx="2682105" cy="97799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t>JA + VB sind immer zu beteiligen </a:t>
            </a:r>
            <a:endParaRPr lang="de-DE"/>
          </a:p>
        </p:txBody>
      </p:sp>
    </p:spTree>
    <p:extLst>
      <p:ext uri="{BB962C8B-B14F-4D97-AF65-F5344CB8AC3E}">
        <p14:creationId xmlns:p14="http://schemas.microsoft.com/office/powerpoint/2010/main" val="2105316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p:cTn id="25" dur="1000" fill="hold"/>
                                        <p:tgtEl>
                                          <p:spTgt spid="19"/>
                                        </p:tgtEl>
                                        <p:attrNameLst>
                                          <p:attrName>ppt_w</p:attrName>
                                        </p:attrNameLst>
                                      </p:cBhvr>
                                      <p:tavLst>
                                        <p:tav tm="0">
                                          <p:val>
                                            <p:fltVal val="0"/>
                                          </p:val>
                                        </p:tav>
                                        <p:tav tm="100000">
                                          <p:val>
                                            <p:strVal val="#ppt_w"/>
                                          </p:val>
                                        </p:tav>
                                      </p:tavLst>
                                    </p:anim>
                                    <p:anim calcmode="lin" valueType="num">
                                      <p:cBhvr>
                                        <p:cTn id="26" dur="1000" fill="hold"/>
                                        <p:tgtEl>
                                          <p:spTgt spid="19"/>
                                        </p:tgtEl>
                                        <p:attrNameLst>
                                          <p:attrName>ppt_h</p:attrName>
                                        </p:attrNameLst>
                                      </p:cBhvr>
                                      <p:tavLst>
                                        <p:tav tm="0">
                                          <p:val>
                                            <p:fltVal val="0"/>
                                          </p:val>
                                        </p:tav>
                                        <p:tav tm="100000">
                                          <p:val>
                                            <p:strVal val="#ppt_h"/>
                                          </p:val>
                                        </p:tav>
                                      </p:tavLst>
                                    </p:anim>
                                    <p:anim calcmode="lin" valueType="num">
                                      <p:cBhvr>
                                        <p:cTn id="27" dur="1000" fill="hold"/>
                                        <p:tgtEl>
                                          <p:spTgt spid="19"/>
                                        </p:tgtEl>
                                        <p:attrNameLst>
                                          <p:attrName>style.rotation</p:attrName>
                                        </p:attrNameLst>
                                      </p:cBhvr>
                                      <p:tavLst>
                                        <p:tav tm="0">
                                          <p:val>
                                            <p:fltVal val="90"/>
                                          </p:val>
                                        </p:tav>
                                        <p:tav tm="100000">
                                          <p:val>
                                            <p:fltVal val="0"/>
                                          </p:val>
                                        </p:tav>
                                      </p:tavLst>
                                    </p:anim>
                                    <p:animEffect transition="in" filter="fade">
                                      <p:cBhvr>
                                        <p:cTn id="28" dur="1000"/>
                                        <p:tgtEl>
                                          <p:spTgt spid="19"/>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1" presetClass="entr" presetSubtype="1"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heel(1)">
                                      <p:cBhvr>
                                        <p:cTn id="3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3" grpId="0" animBg="1"/>
      <p:bldP spid="11" grpId="0" animBg="1"/>
      <p:bldP spid="19" grpId="0" animBg="1"/>
      <p:bldP spid="10"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4191132" y="1001375"/>
            <a:ext cx="3839942" cy="583147"/>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u="sng"/>
              <a:t>Verfahren nach § 1666 BGB </a:t>
            </a:r>
            <a:endParaRPr lang="de-DE" sz="2400"/>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251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465287">
            <a:off x="7651484" y="3101984"/>
            <a:ext cx="1576969" cy="1584303"/>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3200" b="1" dirty="0" smtClean="0">
              <a:solidFill>
                <a:schemeClr val="tx1"/>
              </a:solidFill>
              <a:latin typeface="MV Boli" panose="02000500030200090000" pitchFamily="2" charset="0"/>
              <a:cs typeface="MV Boli" panose="02000500030200090000" pitchFamily="2" charset="0"/>
            </a:endParaRPr>
          </a:p>
          <a:p>
            <a:pPr algn="ctr"/>
            <a:r>
              <a:rPr lang="de-DE" sz="3200" b="1" dirty="0" smtClean="0">
                <a:solidFill>
                  <a:schemeClr val="tx1"/>
                </a:solidFill>
                <a:latin typeface="MV Boli" panose="02000500030200090000" pitchFamily="2" charset="0"/>
                <a:cs typeface="MV Boli" panose="02000500030200090000" pitchFamily="2" charset="0"/>
              </a:rPr>
              <a:t>Ü 031</a:t>
            </a:r>
            <a:endParaRPr lang="de-DE" sz="3200" b="1" dirty="0">
              <a:solidFill>
                <a:schemeClr val="tx1"/>
              </a:solidFill>
              <a:latin typeface="MV Boli" panose="02000500030200090000" pitchFamily="2" charset="0"/>
              <a:cs typeface="MV Boli" panose="02000500030200090000" pitchFamily="2" charset="0"/>
            </a:endParaRPr>
          </a:p>
        </p:txBody>
      </p:sp>
      <p:sp>
        <p:nvSpPr>
          <p:cNvPr id="4" name="Ellipse 3"/>
          <p:cNvSpPr/>
          <p:nvPr/>
        </p:nvSpPr>
        <p:spPr>
          <a:xfrm>
            <a:off x="1414463" y="2038570"/>
            <a:ext cx="4043362" cy="2746866"/>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smtClean="0">
                <a:solidFill>
                  <a:schemeClr val="tx1"/>
                </a:solidFill>
                <a:latin typeface="MV Boli" panose="02000500030200090000" pitchFamily="2" charset="0"/>
                <a:cs typeface="MV Boli" panose="02000500030200090000" pitchFamily="2" charset="0"/>
              </a:rPr>
              <a:t>Jetzt kommt eine Übung</a:t>
            </a:r>
            <a:endParaRPr lang="de-DE" sz="36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111847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down)">
                                      <p:cBhvr>
                                        <p:cTn id="12" dur="580">
                                          <p:stCondLst>
                                            <p:cond delay="0"/>
                                          </p:stCondLst>
                                        </p:cTn>
                                        <p:tgtEl>
                                          <p:spTgt spid="19"/>
                                        </p:tgtEl>
                                      </p:cBhvr>
                                    </p:animEffect>
                                    <p:anim calcmode="lin" valueType="num">
                                      <p:cBhvr>
                                        <p:cTn id="13"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8" dur="26">
                                          <p:stCondLst>
                                            <p:cond delay="650"/>
                                          </p:stCondLst>
                                        </p:cTn>
                                        <p:tgtEl>
                                          <p:spTgt spid="19"/>
                                        </p:tgtEl>
                                      </p:cBhvr>
                                      <p:to x="100000" y="60000"/>
                                    </p:animScale>
                                    <p:animScale>
                                      <p:cBhvr>
                                        <p:cTn id="19" dur="166" decel="50000">
                                          <p:stCondLst>
                                            <p:cond delay="676"/>
                                          </p:stCondLst>
                                        </p:cTn>
                                        <p:tgtEl>
                                          <p:spTgt spid="19"/>
                                        </p:tgtEl>
                                      </p:cBhvr>
                                      <p:to x="100000" y="100000"/>
                                    </p:animScale>
                                    <p:animScale>
                                      <p:cBhvr>
                                        <p:cTn id="20" dur="26">
                                          <p:stCondLst>
                                            <p:cond delay="1312"/>
                                          </p:stCondLst>
                                        </p:cTn>
                                        <p:tgtEl>
                                          <p:spTgt spid="19"/>
                                        </p:tgtEl>
                                      </p:cBhvr>
                                      <p:to x="100000" y="80000"/>
                                    </p:animScale>
                                    <p:animScale>
                                      <p:cBhvr>
                                        <p:cTn id="21" dur="166" decel="50000">
                                          <p:stCondLst>
                                            <p:cond delay="1338"/>
                                          </p:stCondLst>
                                        </p:cTn>
                                        <p:tgtEl>
                                          <p:spTgt spid="19"/>
                                        </p:tgtEl>
                                      </p:cBhvr>
                                      <p:to x="100000" y="100000"/>
                                    </p:animScale>
                                    <p:animScale>
                                      <p:cBhvr>
                                        <p:cTn id="22" dur="26">
                                          <p:stCondLst>
                                            <p:cond delay="1642"/>
                                          </p:stCondLst>
                                        </p:cTn>
                                        <p:tgtEl>
                                          <p:spTgt spid="19"/>
                                        </p:tgtEl>
                                      </p:cBhvr>
                                      <p:to x="100000" y="90000"/>
                                    </p:animScale>
                                    <p:animScale>
                                      <p:cBhvr>
                                        <p:cTn id="23" dur="166" decel="50000">
                                          <p:stCondLst>
                                            <p:cond delay="1668"/>
                                          </p:stCondLst>
                                        </p:cTn>
                                        <p:tgtEl>
                                          <p:spTgt spid="19"/>
                                        </p:tgtEl>
                                      </p:cBhvr>
                                      <p:to x="100000" y="100000"/>
                                    </p:animScale>
                                    <p:animScale>
                                      <p:cBhvr>
                                        <p:cTn id="24" dur="26">
                                          <p:stCondLst>
                                            <p:cond delay="1808"/>
                                          </p:stCondLst>
                                        </p:cTn>
                                        <p:tgtEl>
                                          <p:spTgt spid="19"/>
                                        </p:tgtEl>
                                      </p:cBhvr>
                                      <p:to x="100000" y="95000"/>
                                    </p:animScale>
                                    <p:animScale>
                                      <p:cBhvr>
                                        <p:cTn id="25" dur="166" decel="50000">
                                          <p:stCondLst>
                                            <p:cond delay="1834"/>
                                          </p:stCondLst>
                                        </p:cTn>
                                        <p:tgtEl>
                                          <p:spTgt spid="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252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Ü32</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8" y="2151510"/>
            <a:ext cx="8138766" cy="66777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Nennen </a:t>
            </a:r>
            <a:r>
              <a:rPr lang="de-DE" sz="2000" dirty="0"/>
              <a:t>Sie die Zuständigkeiten für das Verfahren </a:t>
            </a:r>
            <a:endParaRPr lang="de-DE" sz="2000" dirty="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1.</a:t>
            </a:r>
            <a:endParaRPr lang="de-DE" sz="2400" b="1" dirty="0"/>
          </a:p>
        </p:txBody>
      </p:sp>
      <p:sp>
        <p:nvSpPr>
          <p:cNvPr id="5" name="Abgerundetes Rechteck 4"/>
          <p:cNvSpPr/>
          <p:nvPr/>
        </p:nvSpPr>
        <p:spPr>
          <a:xfrm>
            <a:off x="2633318" y="3054656"/>
            <a:ext cx="8086725" cy="290500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sachlich:</a:t>
            </a:r>
            <a:r>
              <a:rPr lang="de-DE"/>
              <a:t> AG als Familiengericht (§§ 23a I Nr. 1, 23b GVG)</a:t>
            </a:r>
            <a:endParaRPr lang="de-DE" sz="2000"/>
          </a:p>
          <a:p>
            <a:r>
              <a:rPr lang="de-DE" u="sng"/>
              <a:t>örtlich:</a:t>
            </a:r>
            <a:r>
              <a:rPr lang="de-DE"/>
              <a:t> Gericht, in dessen Bezirk das Kind seinen gewöhnlichen Aufenthalt hat </a:t>
            </a:r>
            <a:br>
              <a:rPr lang="de-DE"/>
            </a:br>
            <a:r>
              <a:rPr lang="de-DE"/>
              <a:t>(§ 152 II FamFG); während der Anhängigkeit einer Ehesache, das Gericht ausschließlich, wo die Ehesache anhängig ist oder war (wenn gemeinschaftliche Kinder der Ehegatten) </a:t>
            </a:r>
            <a:br>
              <a:rPr lang="de-DE"/>
            </a:br>
            <a:r>
              <a:rPr lang="de-DE"/>
              <a:t>(§ 152 I FamFG); Gericht, in dessen Bezirk das Bedürfnis der Fürsorge bekannt wird (§ 152 III FamFG)</a:t>
            </a:r>
            <a:endParaRPr lang="de-DE" sz="2000"/>
          </a:p>
          <a:p>
            <a:r>
              <a:rPr lang="de-DE" u="sng"/>
              <a:t>funktionell:</a:t>
            </a:r>
            <a:r>
              <a:rPr lang="de-DE"/>
              <a:t> Richter (§§ 3, 14 RPflG):</a:t>
            </a:r>
            <a:endParaRPr lang="de-DE" sz="2000">
              <a:effectLst/>
            </a:endParaRP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Tree>
    <p:extLst>
      <p:ext uri="{BB962C8B-B14F-4D97-AF65-F5344CB8AC3E}">
        <p14:creationId xmlns:p14="http://schemas.microsoft.com/office/powerpoint/2010/main" val="821753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253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Ü32</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8" y="2151510"/>
            <a:ext cx="8138766" cy="66777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Wie werden diese Verfahren in den meisten Fällen eingeleitet? </a:t>
            </a:r>
            <a:endParaRPr lang="de-DE" sz="2000" dirty="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2</a:t>
            </a:r>
            <a:r>
              <a:rPr lang="de-DE" sz="2400" b="1" dirty="0" smtClean="0"/>
              <a:t>.</a:t>
            </a:r>
            <a:endParaRPr lang="de-DE" sz="2400" b="1" dirty="0"/>
          </a:p>
        </p:txBody>
      </p:sp>
      <p:sp>
        <p:nvSpPr>
          <p:cNvPr id="5" name="Abgerundetes Rechteck 4"/>
          <p:cNvSpPr/>
          <p:nvPr/>
        </p:nvSpPr>
        <p:spPr>
          <a:xfrm>
            <a:off x="2633318" y="3054656"/>
            <a:ext cx="8086725" cy="174094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a:t>i. d. R. durch Mitteilung von Behörden – z. B. JA, Schulamt, Strafgericht, Staats- oder Amtsanwaltschaft </a:t>
            </a:r>
          </a:p>
          <a:p>
            <a:pPr marL="285750" lvl="0" indent="-285750">
              <a:buFont typeface="Arial" panose="020B0604020202020204" pitchFamily="34" charset="0"/>
              <a:buChar char="•"/>
            </a:pPr>
            <a:r>
              <a:rPr lang="de-DE" dirty="0"/>
              <a:t>auch Privatpersonen können Mitteilungen zu Kindeswohlgefährdungen an das JA oder das Gericht veranlassen </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Tree>
    <p:extLst>
      <p:ext uri="{BB962C8B-B14F-4D97-AF65-F5344CB8AC3E}">
        <p14:creationId xmlns:p14="http://schemas.microsoft.com/office/powerpoint/2010/main" val="1778840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254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Ü32</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8" y="2151510"/>
            <a:ext cx="8138766" cy="66777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In welchen Fällen trifft das Gericht Maßnahmen zur Abwendung der Gefahr? </a:t>
            </a:r>
            <a:endParaRPr lang="de-DE" sz="2000" dirty="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3.</a:t>
            </a:r>
            <a:endParaRPr lang="de-DE" sz="2400" b="1" dirty="0"/>
          </a:p>
        </p:txBody>
      </p:sp>
      <p:sp>
        <p:nvSpPr>
          <p:cNvPr id="5" name="Abgerundetes Rechteck 4"/>
          <p:cNvSpPr/>
          <p:nvPr/>
        </p:nvSpPr>
        <p:spPr>
          <a:xfrm>
            <a:off x="2633318" y="3054656"/>
            <a:ext cx="8086725" cy="264605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a:t>wird das körperliche, geistige und seelische Wohl des Kindes oder sein Vermögen gefährdet und sind die Eltern nicht in der Lage bzw. gewillt, diese Gefährdung abzuwenden, hat das Gericht Maßnahmen zu treffen, die zur Abwendung der Gefahr erforderlich sind</a:t>
            </a:r>
          </a:p>
          <a:p>
            <a:pPr marL="285750" lvl="0" indent="-285750">
              <a:buFont typeface="Arial" panose="020B0604020202020204" pitchFamily="34" charset="0"/>
              <a:buChar char="•"/>
            </a:pPr>
            <a:r>
              <a:rPr lang="de-DE" dirty="0"/>
              <a:t>z. B.: Misshandlung, Vernachlässigung, Verwahrlosung, Schule schwänzen, wiederholte Straffälligkeit, Unterernährung; Eltern sind nicht in der Lage das Vermögen des Kindes zu verwalten </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Tree>
    <p:extLst>
      <p:ext uri="{BB962C8B-B14F-4D97-AF65-F5344CB8AC3E}">
        <p14:creationId xmlns:p14="http://schemas.microsoft.com/office/powerpoint/2010/main" val="3048522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255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Ü32</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8" y="2151510"/>
            <a:ext cx="8138766" cy="66777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Welche Maßnahmen kann das Gericht treffen und gibt es die Möglichkeit keine Maßnahme zu treffen?</a:t>
            </a:r>
            <a:endParaRPr lang="de-DE" sz="2000" dirty="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4</a:t>
            </a:r>
            <a:r>
              <a:rPr lang="de-DE" sz="2400" b="1" dirty="0" smtClean="0"/>
              <a:t>.</a:t>
            </a:r>
            <a:endParaRPr lang="de-DE" sz="2400" b="1" dirty="0"/>
          </a:p>
        </p:txBody>
      </p:sp>
      <p:sp>
        <p:nvSpPr>
          <p:cNvPr id="5" name="Abgerundetes Rechteck 4"/>
          <p:cNvSpPr/>
          <p:nvPr/>
        </p:nvSpPr>
        <p:spPr>
          <a:xfrm>
            <a:off x="2633318" y="3054656"/>
            <a:ext cx="8086725" cy="331756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b="1" dirty="0">
                <a:effectLst>
                  <a:outerShdw blurRad="38100" dist="38100" dir="2700000" algn="tl">
                    <a:srgbClr val="000000">
                      <a:alpha val="43137"/>
                    </a:srgbClr>
                  </a:outerShdw>
                </a:effectLst>
              </a:rPr>
              <a:t>Maßnahmen im Sinne des § 1666 BGB: </a:t>
            </a:r>
          </a:p>
          <a:p>
            <a:pPr marL="742950" lvl="1" indent="-285750">
              <a:buFont typeface="Arial" panose="020B0604020202020204" pitchFamily="34" charset="0"/>
              <a:buChar char="•"/>
            </a:pPr>
            <a:r>
              <a:rPr lang="de-DE" dirty="0"/>
              <a:t>Gebote/Anordnung, öffentliche Hilfen in Anspruch zu nehmen, z.B. Leistungen der Kinder und Jugendhilfe oder Gesundheitsfürsorge</a:t>
            </a:r>
          </a:p>
          <a:p>
            <a:pPr marL="742950" lvl="1" indent="-285750">
              <a:buFont typeface="Arial" panose="020B0604020202020204" pitchFamily="34" charset="0"/>
              <a:buChar char="•"/>
            </a:pPr>
            <a:r>
              <a:rPr lang="de-DE" dirty="0"/>
              <a:t>Gebote/Anordnung, für Einhaltung der Schulpflicht zu sorgen</a:t>
            </a:r>
          </a:p>
          <a:p>
            <a:pPr marL="742950" lvl="1" indent="-285750">
              <a:buFont typeface="Arial" panose="020B0604020202020204" pitchFamily="34" charset="0"/>
              <a:buChar char="•"/>
            </a:pPr>
            <a:r>
              <a:rPr lang="de-DE" dirty="0"/>
              <a:t>Verbote, sich vorübergehend von dem Kind fernzuhalten, d. h. Auch die Familienwohnung nicht mehr aufzusuchen</a:t>
            </a:r>
          </a:p>
          <a:p>
            <a:pPr marL="742950" lvl="1" indent="-285750">
              <a:buFont typeface="Arial" panose="020B0604020202020204" pitchFamily="34" charset="0"/>
              <a:buChar char="•"/>
            </a:pPr>
            <a:r>
              <a:rPr lang="de-DE" dirty="0"/>
              <a:t>Verbote, Verbindung zum Kind aufzunehmen</a:t>
            </a:r>
          </a:p>
          <a:p>
            <a:pPr marL="742950" lvl="1" indent="-285750">
              <a:buFont typeface="Arial" panose="020B0604020202020204" pitchFamily="34" charset="0"/>
              <a:buChar char="•"/>
            </a:pPr>
            <a:r>
              <a:rPr lang="de-DE" dirty="0"/>
              <a:t>die Ersetzung der Erklärungen des Inhabers der elterlichen Sorgeberechtigung</a:t>
            </a:r>
          </a:p>
          <a:p>
            <a:pPr marL="742950" lvl="1" indent="-285750">
              <a:buFont typeface="Arial" panose="020B0604020202020204" pitchFamily="34" charset="0"/>
              <a:buChar char="•"/>
            </a:pPr>
            <a:r>
              <a:rPr lang="de-DE" dirty="0"/>
              <a:t>teilweise oder vollständige Entziehung der elterlichen </a:t>
            </a:r>
            <a:r>
              <a:rPr lang="de-DE" dirty="0" smtClean="0"/>
              <a:t>Sorge</a:t>
            </a:r>
          </a:p>
          <a:p>
            <a:pPr marL="742950" lvl="1" indent="-285750">
              <a:buFont typeface="Arial" panose="020B0604020202020204" pitchFamily="34" charset="0"/>
              <a:buChar char="•"/>
            </a:pPr>
            <a:r>
              <a:rPr lang="de-DE" dirty="0"/>
              <a:t>es gibt die Möglichkeit keine Maßnahmen zu treffen </a:t>
            </a:r>
          </a:p>
          <a:p>
            <a:pPr lvl="1"/>
            <a:endParaRPr lang="de-DE" dirty="0"/>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Gefährdung des Kindeswohls</a:t>
            </a:r>
            <a:endParaRPr lang="de-DE" sz="2800" b="1" dirty="0"/>
          </a:p>
        </p:txBody>
      </p:sp>
    </p:spTree>
    <p:extLst>
      <p:ext uri="{BB962C8B-B14F-4D97-AF65-F5344CB8AC3E}">
        <p14:creationId xmlns:p14="http://schemas.microsoft.com/office/powerpoint/2010/main" val="355875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1200</Words>
  <Application>Microsoft Office PowerPoint</Application>
  <PresentationFormat>Breitbild</PresentationFormat>
  <Paragraphs>185</Paragraphs>
  <Slides>16</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16</vt:i4>
      </vt:variant>
    </vt:vector>
  </HeadingPairs>
  <TitlesOfParts>
    <vt:vector size="22" baseType="lpstr">
      <vt:lpstr>Arial</vt:lpstr>
      <vt:lpstr>Calibri</vt:lpstr>
      <vt:lpstr>Calibri Light</vt:lpstr>
      <vt:lpstr>MV Boli</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10</cp:revision>
  <dcterms:created xsi:type="dcterms:W3CDTF">2023-08-24T14:22:30Z</dcterms:created>
  <dcterms:modified xsi:type="dcterms:W3CDTF">2023-09-04T07:03:08Z</dcterms:modified>
</cp:coreProperties>
</file>