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54721" autoAdjust="0"/>
  </p:normalViewPr>
  <p:slideViewPr>
    <p:cSldViewPr snapToGrid="0">
      <p:cViewPr varScale="1">
        <p:scale>
          <a:sx n="72" d="100"/>
          <a:sy n="72" d="100"/>
        </p:scale>
        <p:origin x="17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CC864-3F69-47A5-B7B6-20E06C06FB02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6D34E-C962-4EA8-BC69-8232F13FBC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706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4cee90f89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74cee90f89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14331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74fe3e528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74fe3e528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75298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74ed537984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74ed537984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0" dirty="0"/>
          </a:p>
        </p:txBody>
      </p:sp>
    </p:spTree>
    <p:extLst>
      <p:ext uri="{BB962C8B-B14F-4D97-AF65-F5344CB8AC3E}">
        <p14:creationId xmlns:p14="http://schemas.microsoft.com/office/powerpoint/2010/main" val="2442909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2e75cf734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52e75cf734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</p:spTree>
    <p:extLst>
      <p:ext uri="{BB962C8B-B14F-4D97-AF65-F5344CB8AC3E}">
        <p14:creationId xmlns:p14="http://schemas.microsoft.com/office/powerpoint/2010/main" val="1664722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2e75cf73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2e75cf73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8515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6881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049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876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34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9556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49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730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724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153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578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874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379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10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6CE9D-3B0C-4FB7-B371-CC36EFC3CD3F}" type="datetimeFigureOut">
              <a:rPr lang="de-DE" smtClean="0"/>
              <a:t>16.11.2023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8C1E1-4361-47E3-AF49-2FE668F6EE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29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Forderungen (gem.§§ 828-845 ZPO)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415600" y="1507700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380990" indent="-380990"/>
            <a:r>
              <a:rPr lang="de" dirty="0"/>
              <a:t>gewöhnliche Geldforderungen des Schuldners, z.Bsp. Arbeitseinkommen, </a:t>
            </a:r>
            <a:r>
              <a:rPr lang="de" dirty="0" smtClean="0"/>
              <a:t>Sparguthaben, Mieteinnahmen</a:t>
            </a:r>
            <a:endParaRPr dirty="0"/>
          </a:p>
          <a:p>
            <a:pPr marL="380990" indent="-380990">
              <a:spcBef>
                <a:spcPts val="2133"/>
              </a:spcBef>
            </a:pPr>
            <a:r>
              <a:rPr lang="de-DE" dirty="0" smtClean="0"/>
              <a:t>Lebensversicherungen, Bausparverträge </a:t>
            </a:r>
            <a:r>
              <a:rPr lang="de-DE" dirty="0" err="1" smtClean="0"/>
              <a:t>u.ä.</a:t>
            </a:r>
            <a:endParaRPr dirty="0"/>
          </a:p>
          <a:p>
            <a:pPr marL="380990" indent="-380990">
              <a:spcBef>
                <a:spcPts val="2133"/>
              </a:spcBef>
            </a:pPr>
            <a:r>
              <a:rPr lang="de" dirty="0"/>
              <a:t>(Geld-)Forderungen des Vollstreckungsschuldners, die durch eine Hypothek abgesichert sind</a:t>
            </a:r>
            <a:endParaRPr dirty="0"/>
          </a:p>
          <a:p>
            <a:pPr marL="380990" indent="-380990">
              <a:spcBef>
                <a:spcPts val="2133"/>
              </a:spcBef>
            </a:pPr>
            <a:r>
              <a:rPr lang="de" dirty="0"/>
              <a:t>Forderungen aus </a:t>
            </a:r>
            <a:r>
              <a:rPr lang="de" dirty="0" smtClean="0"/>
              <a:t>Wertpapieren, Wechseln</a:t>
            </a:r>
            <a:endParaRPr dirty="0"/>
          </a:p>
          <a:p>
            <a:pPr marL="380990" indent="-380990">
              <a:spcBef>
                <a:spcPts val="2133"/>
              </a:spcBef>
              <a:spcAft>
                <a:spcPts val="2133"/>
              </a:spcAft>
            </a:pPr>
            <a:r>
              <a:rPr lang="de" dirty="0"/>
              <a:t>sonstige Vermögensrechte, z.Bsp. Miterbenanteile </a:t>
            </a:r>
            <a:r>
              <a:rPr lang="de"/>
              <a:t>oder </a:t>
            </a:r>
            <a:r>
              <a:rPr lang="de" smtClean="0"/>
              <a:t>Gesellschaftsanteile, auch Genossenschaftsanteile</a:t>
            </a:r>
          </a:p>
          <a:p>
            <a:pPr marL="380990" indent="-380990">
              <a:spcBef>
                <a:spcPts val="2133"/>
              </a:spcBef>
              <a:spcAft>
                <a:spcPts val="2133"/>
              </a:spcAft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290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/>
              <a:t>Was muss der Pfändungsantrag ausdrücken: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sz="3200" dirty="0"/>
              <a:t>dass überhaupt gepfändet wird</a:t>
            </a:r>
            <a:endParaRPr sz="3200" dirty="0"/>
          </a:p>
          <a:p>
            <a:r>
              <a:rPr lang="de" sz="3200" dirty="0"/>
              <a:t>welcher Anspruch</a:t>
            </a:r>
            <a:endParaRPr sz="3200" dirty="0"/>
          </a:p>
          <a:p>
            <a:r>
              <a:rPr lang="de" sz="3200" dirty="0"/>
              <a:t>von wem = Schuldner</a:t>
            </a:r>
            <a:endParaRPr sz="3200" dirty="0"/>
          </a:p>
          <a:p>
            <a:r>
              <a:rPr lang="de" sz="3200" dirty="0"/>
              <a:t>für wen = Gläubiger</a:t>
            </a:r>
            <a:endParaRPr sz="3200" dirty="0"/>
          </a:p>
          <a:p>
            <a:r>
              <a:rPr lang="de" sz="3200" dirty="0"/>
              <a:t>gegen wen = Drittschuldner</a:t>
            </a:r>
            <a:endParaRPr sz="3200" dirty="0"/>
          </a:p>
          <a:p>
            <a:r>
              <a:rPr lang="de" sz="3200" dirty="0"/>
              <a:t>welche Höhe</a:t>
            </a:r>
            <a:endParaRPr sz="3200" dirty="0"/>
          </a:p>
          <a:p>
            <a:r>
              <a:rPr lang="de" sz="3200" dirty="0"/>
              <a:t>welcher Titel</a:t>
            </a:r>
            <a:endParaRPr sz="3200" dirty="0"/>
          </a:p>
          <a:p>
            <a:r>
              <a:rPr lang="de" sz="3200" dirty="0"/>
              <a:t>Pfändungsausspruch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420163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/>
              <a:t>Prüfung zusätzlicher Voraussetzungen</a:t>
            </a:r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742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buAutoNum type="arabicPeriod"/>
            </a:pPr>
            <a:r>
              <a:rPr lang="de" sz="3200" dirty="0"/>
              <a:t>Die Forderung des Schuldners muss pfändbar sein.</a:t>
            </a:r>
            <a:endParaRPr sz="3200" dirty="0"/>
          </a:p>
          <a:p>
            <a:pPr>
              <a:spcBef>
                <a:spcPts val="2133"/>
              </a:spcBef>
              <a:buAutoNum type="arabicPeriod"/>
            </a:pPr>
            <a:r>
              <a:rPr lang="de" sz="3200" dirty="0"/>
              <a:t>Es dürfen keine Pfändungsverbote oder Beschränkungen vorhanden sein.</a:t>
            </a:r>
            <a:endParaRPr sz="3200" dirty="0"/>
          </a:p>
          <a:p>
            <a:pPr>
              <a:spcBef>
                <a:spcPts val="2133"/>
              </a:spcBef>
              <a:buAutoNum type="arabicPeriod"/>
            </a:pPr>
            <a:r>
              <a:rPr lang="de" sz="3200" dirty="0"/>
              <a:t>Die Forderung muss bestimmt genug bezeichnet sein</a:t>
            </a:r>
            <a:endParaRPr sz="3200" dirty="0"/>
          </a:p>
          <a:p>
            <a:pPr>
              <a:spcBef>
                <a:spcPts val="2133"/>
              </a:spcBef>
              <a:buAutoNum type="arabicPeriod"/>
            </a:pPr>
            <a:r>
              <a:rPr lang="de" sz="3200" dirty="0"/>
              <a:t>Die Forderung muss dem Schuldner auch tatsächlich zustehen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06892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Forderungspfändung §§ 829 ff ZPO</a:t>
            </a:r>
            <a:endParaRPr dirty="0"/>
          </a:p>
        </p:txBody>
      </p:sp>
      <p:sp>
        <p:nvSpPr>
          <p:cNvPr id="106" name="Google Shape;106;p2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de" sz="2400" b="1" u="sng" dirty="0"/>
              <a:t>wegen gewöhnlicher Geldforderungen</a:t>
            </a:r>
            <a:endParaRPr sz="2400" b="1" u="sng" dirty="0"/>
          </a:p>
          <a:p>
            <a:pPr>
              <a:spcBef>
                <a:spcPts val="2133"/>
              </a:spcBef>
            </a:pPr>
            <a:r>
              <a:rPr lang="de" sz="2400" dirty="0"/>
              <a:t>Pfändung innerhalb der Grenzen § 850c ZPO ( legt fest, wieviel dem Schuldner allgemein zum Lebensunterhalt verbleiben muss</a:t>
            </a:r>
            <a:r>
              <a:rPr lang="de" sz="2400" dirty="0" smtClean="0"/>
              <a:t>)</a:t>
            </a:r>
          </a:p>
          <a:p>
            <a:pPr marL="186262" indent="0">
              <a:spcBef>
                <a:spcPts val="2133"/>
              </a:spcBef>
              <a:buNone/>
            </a:pPr>
            <a:endParaRPr sz="2400" dirty="0"/>
          </a:p>
          <a:p>
            <a:r>
              <a:rPr lang="de" sz="2400" dirty="0"/>
              <a:t>Pfändungschutz über 850k ZPO</a:t>
            </a:r>
            <a:endParaRPr sz="2400" dirty="0"/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buNone/>
            </a:pPr>
            <a:r>
              <a:rPr lang="de" sz="2400" b="1" u="sng" dirty="0"/>
              <a:t>wegen Unterhaltsforderungen</a:t>
            </a:r>
            <a:endParaRPr sz="2400" dirty="0"/>
          </a:p>
          <a:p>
            <a:pPr>
              <a:spcBef>
                <a:spcPts val="2133"/>
              </a:spcBef>
            </a:pPr>
            <a:r>
              <a:rPr lang="de" sz="2133" dirty="0"/>
              <a:t>bevorrechtigte Pfändung  nach § 850d </a:t>
            </a:r>
            <a:r>
              <a:rPr lang="de" sz="2133" dirty="0" smtClean="0"/>
              <a:t>ZPO</a:t>
            </a:r>
          </a:p>
          <a:p>
            <a:endParaRPr lang="de" sz="2133" dirty="0" smtClean="0"/>
          </a:p>
          <a:p>
            <a:r>
              <a:rPr lang="de" sz="2133" dirty="0" smtClean="0"/>
              <a:t>ohne </a:t>
            </a:r>
            <a:r>
              <a:rPr lang="de" sz="2133" dirty="0"/>
              <a:t>Beachtung der Grenzen des § 850c ZPO</a:t>
            </a:r>
            <a:endParaRPr sz="2133" dirty="0"/>
          </a:p>
          <a:p>
            <a:endParaRPr lang="de" sz="2133" smtClean="0"/>
          </a:p>
          <a:p>
            <a:r>
              <a:rPr lang="de" sz="2133" smtClean="0"/>
              <a:t>Einzelfallentscheidung</a:t>
            </a:r>
            <a:r>
              <a:rPr lang="de" sz="2133" dirty="0"/>
              <a:t>, d.h. es darf nur das Existenzminimum verbleiben ( Regelbetrag der Sozialhilfe; notwendige Kosten, z.Bsp. Medikamente, Heizung, Unterkunft)</a:t>
            </a:r>
            <a:endParaRPr sz="2133" dirty="0"/>
          </a:p>
        </p:txBody>
      </p:sp>
    </p:spTree>
    <p:extLst>
      <p:ext uri="{BB962C8B-B14F-4D97-AF65-F5344CB8AC3E}">
        <p14:creationId xmlns:p14="http://schemas.microsoft.com/office/powerpoint/2010/main" val="83098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dirty="0"/>
              <a:t>Kurze Zusammenfassung</a:t>
            </a:r>
            <a:endParaRPr dirty="0"/>
          </a:p>
        </p:txBody>
      </p:sp>
      <p:sp>
        <p:nvSpPr>
          <p:cNvPr id="100" name="Google Shape;100;p20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de" sz="3733" dirty="0"/>
              <a:t>Pfändung erfolgt durch Beschluss</a:t>
            </a:r>
            <a:endParaRPr sz="3733" dirty="0"/>
          </a:p>
          <a:p>
            <a:r>
              <a:rPr lang="de" sz="3733" dirty="0"/>
              <a:t>ohne Anhörung des Schuldners</a:t>
            </a:r>
            <a:endParaRPr sz="3733" dirty="0"/>
          </a:p>
          <a:p>
            <a:r>
              <a:rPr lang="de" sz="3733" dirty="0"/>
              <a:t>Pfändung ist wirksam mit Zustellung an den Drittschuldner</a:t>
            </a:r>
            <a:endParaRPr sz="3733" dirty="0"/>
          </a:p>
          <a:p>
            <a:r>
              <a:rPr lang="de" sz="3733" dirty="0"/>
              <a:t>Verbot für Drittschuldner und Gebot für Schuldner</a:t>
            </a:r>
            <a:endParaRPr sz="3733" dirty="0"/>
          </a:p>
          <a:p>
            <a:r>
              <a:rPr lang="de" sz="3733" dirty="0"/>
              <a:t>Aufforderung zur Drittschuldnererklärung</a:t>
            </a:r>
            <a:endParaRPr sz="3733" dirty="0"/>
          </a:p>
        </p:txBody>
      </p:sp>
    </p:spTree>
    <p:extLst>
      <p:ext uri="{BB962C8B-B14F-4D97-AF65-F5344CB8AC3E}">
        <p14:creationId xmlns:p14="http://schemas.microsoft.com/office/powerpoint/2010/main" val="182390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build="p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Breitbild</PresentationFormat>
  <Paragraphs>37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Forderungen (gem.§§ 828-845 ZPO)</vt:lpstr>
      <vt:lpstr>Was muss der Pfändungsantrag ausdrücken:</vt:lpstr>
      <vt:lpstr>Prüfung zusätzlicher Voraussetzungen</vt:lpstr>
      <vt:lpstr>Forderungspfändung §§ 829 ff ZPO</vt:lpstr>
      <vt:lpstr>Kurze Zusammenfassung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Forderungen (gem.§§ 828-845 ZPO)</dc:title>
  <dc:creator>Rachner, Kathrin</dc:creator>
  <cp:lastModifiedBy>Rachner, Kathrin</cp:lastModifiedBy>
  <cp:revision>1</cp:revision>
  <dcterms:created xsi:type="dcterms:W3CDTF">2023-11-16T12:12:09Z</dcterms:created>
  <dcterms:modified xsi:type="dcterms:W3CDTF">2023-11-16T12:12:44Z</dcterms:modified>
</cp:coreProperties>
</file>