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1" r:id="rId17"/>
    <p:sldId id="272" r:id="rId18"/>
    <p:sldId id="274" r:id="rId19"/>
    <p:sldId id="275" r:id="rId20"/>
    <p:sldId id="277" r:id="rId21"/>
    <p:sldId id="278" r:id="rId22"/>
    <p:sldId id="279" r:id="rId23"/>
    <p:sldId id="280"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DAE3"/>
    <a:srgbClr val="EEA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showGuides="1">
      <p:cViewPr varScale="1">
        <p:scale>
          <a:sx n="67" d="100"/>
          <a:sy n="67" d="100"/>
        </p:scale>
        <p:origin x="64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675BFD7-D74F-470D-BC9E-ADFC2FEEF3AE}" type="datetimeFigureOut">
              <a:rPr lang="de-DE" smtClean="0"/>
              <a:t>21.08.2023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54534FB-3A75-4B73-AC03-F9A42330DBC5}" type="slidenum">
              <a:rPr lang="de-DE" smtClean="0"/>
              <a:t>‹Nr.›</a:t>
            </a:fld>
            <a:endParaRPr lang="de-DE"/>
          </a:p>
        </p:txBody>
      </p:sp>
    </p:spTree>
    <p:extLst>
      <p:ext uri="{BB962C8B-B14F-4D97-AF65-F5344CB8AC3E}">
        <p14:creationId xmlns:p14="http://schemas.microsoft.com/office/powerpoint/2010/main" val="31140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675BFD7-D74F-470D-BC9E-ADFC2FEEF3AE}" type="datetimeFigureOut">
              <a:rPr lang="de-DE" smtClean="0"/>
              <a:t>21.08.2023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54534FB-3A75-4B73-AC03-F9A42330DBC5}" type="slidenum">
              <a:rPr lang="de-DE" smtClean="0"/>
              <a:t>‹Nr.›</a:t>
            </a:fld>
            <a:endParaRPr lang="de-DE"/>
          </a:p>
        </p:txBody>
      </p:sp>
    </p:spTree>
    <p:extLst>
      <p:ext uri="{BB962C8B-B14F-4D97-AF65-F5344CB8AC3E}">
        <p14:creationId xmlns:p14="http://schemas.microsoft.com/office/powerpoint/2010/main" val="349809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675BFD7-D74F-470D-BC9E-ADFC2FEEF3AE}" type="datetimeFigureOut">
              <a:rPr lang="de-DE" smtClean="0"/>
              <a:t>21.08.2023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54534FB-3A75-4B73-AC03-F9A42330DBC5}" type="slidenum">
              <a:rPr lang="de-DE" smtClean="0"/>
              <a:t>‹Nr.›</a:t>
            </a:fld>
            <a:endParaRPr lang="de-DE"/>
          </a:p>
        </p:txBody>
      </p:sp>
    </p:spTree>
    <p:extLst>
      <p:ext uri="{BB962C8B-B14F-4D97-AF65-F5344CB8AC3E}">
        <p14:creationId xmlns:p14="http://schemas.microsoft.com/office/powerpoint/2010/main" val="266023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675BFD7-D74F-470D-BC9E-ADFC2FEEF3AE}" type="datetimeFigureOut">
              <a:rPr lang="de-DE" smtClean="0"/>
              <a:t>21.08.2023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54534FB-3A75-4B73-AC03-F9A42330DBC5}" type="slidenum">
              <a:rPr lang="de-DE" smtClean="0"/>
              <a:t>‹Nr.›</a:t>
            </a:fld>
            <a:endParaRPr lang="de-DE"/>
          </a:p>
        </p:txBody>
      </p:sp>
    </p:spTree>
    <p:extLst>
      <p:ext uri="{BB962C8B-B14F-4D97-AF65-F5344CB8AC3E}">
        <p14:creationId xmlns:p14="http://schemas.microsoft.com/office/powerpoint/2010/main" val="351816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1675BFD7-D74F-470D-BC9E-ADFC2FEEF3AE}" type="datetimeFigureOut">
              <a:rPr lang="de-DE" smtClean="0"/>
              <a:t>21.08.2023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54534FB-3A75-4B73-AC03-F9A42330DBC5}" type="slidenum">
              <a:rPr lang="de-DE" smtClean="0"/>
              <a:t>‹Nr.›</a:t>
            </a:fld>
            <a:endParaRPr lang="de-DE"/>
          </a:p>
        </p:txBody>
      </p:sp>
    </p:spTree>
    <p:extLst>
      <p:ext uri="{BB962C8B-B14F-4D97-AF65-F5344CB8AC3E}">
        <p14:creationId xmlns:p14="http://schemas.microsoft.com/office/powerpoint/2010/main" val="367474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675BFD7-D74F-470D-BC9E-ADFC2FEEF3AE}" type="datetimeFigureOut">
              <a:rPr lang="de-DE" smtClean="0"/>
              <a:t>21.08.2023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54534FB-3A75-4B73-AC03-F9A42330DBC5}" type="slidenum">
              <a:rPr lang="de-DE" smtClean="0"/>
              <a:t>‹Nr.›</a:t>
            </a:fld>
            <a:endParaRPr lang="de-DE"/>
          </a:p>
        </p:txBody>
      </p:sp>
    </p:spTree>
    <p:extLst>
      <p:ext uri="{BB962C8B-B14F-4D97-AF65-F5344CB8AC3E}">
        <p14:creationId xmlns:p14="http://schemas.microsoft.com/office/powerpoint/2010/main" val="377322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675BFD7-D74F-470D-BC9E-ADFC2FEEF3AE}" type="datetimeFigureOut">
              <a:rPr lang="de-DE" smtClean="0"/>
              <a:t>21.08.2023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54534FB-3A75-4B73-AC03-F9A42330DBC5}" type="slidenum">
              <a:rPr lang="de-DE" smtClean="0"/>
              <a:t>‹Nr.›</a:t>
            </a:fld>
            <a:endParaRPr lang="de-DE"/>
          </a:p>
        </p:txBody>
      </p:sp>
    </p:spTree>
    <p:extLst>
      <p:ext uri="{BB962C8B-B14F-4D97-AF65-F5344CB8AC3E}">
        <p14:creationId xmlns:p14="http://schemas.microsoft.com/office/powerpoint/2010/main" val="341898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675BFD7-D74F-470D-BC9E-ADFC2FEEF3AE}" type="datetimeFigureOut">
              <a:rPr lang="de-DE" smtClean="0"/>
              <a:t>21.08.2023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54534FB-3A75-4B73-AC03-F9A42330DBC5}" type="slidenum">
              <a:rPr lang="de-DE" smtClean="0"/>
              <a:t>‹Nr.›</a:t>
            </a:fld>
            <a:endParaRPr lang="de-DE"/>
          </a:p>
        </p:txBody>
      </p:sp>
    </p:spTree>
    <p:extLst>
      <p:ext uri="{BB962C8B-B14F-4D97-AF65-F5344CB8AC3E}">
        <p14:creationId xmlns:p14="http://schemas.microsoft.com/office/powerpoint/2010/main" val="162328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675BFD7-D74F-470D-BC9E-ADFC2FEEF3AE}" type="datetimeFigureOut">
              <a:rPr lang="de-DE" smtClean="0"/>
              <a:t>21.08.2023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54534FB-3A75-4B73-AC03-F9A42330DBC5}" type="slidenum">
              <a:rPr lang="de-DE" smtClean="0"/>
              <a:t>‹Nr.›</a:t>
            </a:fld>
            <a:endParaRPr lang="de-DE"/>
          </a:p>
        </p:txBody>
      </p:sp>
    </p:spTree>
    <p:extLst>
      <p:ext uri="{BB962C8B-B14F-4D97-AF65-F5344CB8AC3E}">
        <p14:creationId xmlns:p14="http://schemas.microsoft.com/office/powerpoint/2010/main" val="292375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1675BFD7-D74F-470D-BC9E-ADFC2FEEF3AE}" type="datetimeFigureOut">
              <a:rPr lang="de-DE" smtClean="0"/>
              <a:t>21.08.2023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54534FB-3A75-4B73-AC03-F9A42330DBC5}" type="slidenum">
              <a:rPr lang="de-DE" smtClean="0"/>
              <a:t>‹Nr.›</a:t>
            </a:fld>
            <a:endParaRPr lang="de-DE"/>
          </a:p>
        </p:txBody>
      </p:sp>
    </p:spTree>
    <p:extLst>
      <p:ext uri="{BB962C8B-B14F-4D97-AF65-F5344CB8AC3E}">
        <p14:creationId xmlns:p14="http://schemas.microsoft.com/office/powerpoint/2010/main" val="277730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1675BFD7-D74F-470D-BC9E-ADFC2FEEF3AE}" type="datetimeFigureOut">
              <a:rPr lang="de-DE" smtClean="0"/>
              <a:t>21.08.2023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54534FB-3A75-4B73-AC03-F9A42330DBC5}" type="slidenum">
              <a:rPr lang="de-DE" smtClean="0"/>
              <a:t>‹Nr.›</a:t>
            </a:fld>
            <a:endParaRPr lang="de-DE"/>
          </a:p>
        </p:txBody>
      </p:sp>
    </p:spTree>
    <p:extLst>
      <p:ext uri="{BB962C8B-B14F-4D97-AF65-F5344CB8AC3E}">
        <p14:creationId xmlns:p14="http://schemas.microsoft.com/office/powerpoint/2010/main" val="73693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5BFD7-D74F-470D-BC9E-ADFC2FEEF3AE}" type="datetimeFigureOut">
              <a:rPr lang="de-DE" smtClean="0"/>
              <a:t>21.08.2023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534FB-3A75-4B73-AC03-F9A42330DBC5}" type="slidenum">
              <a:rPr lang="de-DE" smtClean="0"/>
              <a:t>‹Nr.›</a:t>
            </a:fld>
            <a:endParaRPr lang="de-DE"/>
          </a:p>
        </p:txBody>
      </p:sp>
    </p:spTree>
    <p:extLst>
      <p:ext uri="{BB962C8B-B14F-4D97-AF65-F5344CB8AC3E}">
        <p14:creationId xmlns:p14="http://schemas.microsoft.com/office/powerpoint/2010/main" val="325288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134</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3168849" y="1372751"/>
            <a:ext cx="6113113"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Allgemeines</a:t>
            </a:r>
            <a:endParaRPr lang="de-DE" sz="2400" b="1" dirty="0">
              <a:effectLst/>
            </a:endParaRPr>
          </a:p>
        </p:txBody>
      </p:sp>
      <p:sp>
        <p:nvSpPr>
          <p:cNvPr id="5" name="Abgerundetes Rechteck 4"/>
          <p:cNvSpPr/>
          <p:nvPr/>
        </p:nvSpPr>
        <p:spPr>
          <a:xfrm>
            <a:off x="1068837" y="2191406"/>
            <a:ext cx="10054325" cy="114929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jährlich werden ca. 150.000 Ehen geschieden</a:t>
            </a:r>
          </a:p>
          <a:p>
            <a:r>
              <a:rPr lang="de-DE" dirty="0"/>
              <a:t> </a:t>
            </a:r>
          </a:p>
          <a:p>
            <a:r>
              <a:rPr lang="de-DE" dirty="0"/>
              <a:t>Scheidung </a:t>
            </a:r>
            <a:r>
              <a:rPr lang="de-DE" dirty="0" smtClean="0"/>
              <a:t>ist die </a:t>
            </a:r>
            <a:r>
              <a:rPr lang="de-DE" dirty="0"/>
              <a:t>formelle Auflösung der Ehe (§ 1564 BGB) </a:t>
            </a:r>
          </a:p>
          <a:p>
            <a:r>
              <a:rPr lang="de-DE" dirty="0"/>
              <a:t>es gilt das </a:t>
            </a:r>
            <a:r>
              <a:rPr lang="de-DE" dirty="0" err="1"/>
              <a:t>FamFG</a:t>
            </a:r>
            <a:r>
              <a:rPr lang="de-DE" dirty="0"/>
              <a:t> unter Verweisung auf die Vorschriften der ZPO = § 113 </a:t>
            </a:r>
            <a:r>
              <a:rPr lang="de-DE" dirty="0" err="1"/>
              <a:t>FamFG</a:t>
            </a:r>
            <a:endParaRPr lang="de-DE" dirty="0"/>
          </a:p>
        </p:txBody>
      </p:sp>
      <p:sp>
        <p:nvSpPr>
          <p:cNvPr id="17" name="Abgerundetes Rechteck 16"/>
          <p:cNvSpPr/>
          <p:nvPr/>
        </p:nvSpPr>
        <p:spPr>
          <a:xfrm>
            <a:off x="1068837" y="3488617"/>
            <a:ext cx="10054325" cy="262643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smtClean="0"/>
              <a:t>eine </a:t>
            </a:r>
            <a:r>
              <a:rPr lang="de-DE" dirty="0"/>
              <a:t>Ehe kann geschieden werden, wenn sie gescheitert ist (§ 1565 I S. 1 BGB)</a:t>
            </a:r>
          </a:p>
          <a:p>
            <a:r>
              <a:rPr lang="de-DE" dirty="0"/>
              <a:t> </a:t>
            </a:r>
          </a:p>
          <a:p>
            <a:pPr marL="285750" indent="-285750">
              <a:buFont typeface="Arial" panose="020B0604020202020204" pitchFamily="34" charset="0"/>
              <a:buChar char="•"/>
            </a:pPr>
            <a:r>
              <a:rPr lang="de-DE" dirty="0"/>
              <a:t>sie ist gescheitert,</a:t>
            </a:r>
          </a:p>
          <a:p>
            <a:pPr lvl="0"/>
            <a:r>
              <a:rPr lang="de-DE" dirty="0" smtClean="0"/>
              <a:t>      wenn </a:t>
            </a:r>
            <a:r>
              <a:rPr lang="de-DE" dirty="0"/>
              <a:t>die Lebensgemeinschaft der Ehegatten nicht mehr besteht und</a:t>
            </a:r>
          </a:p>
          <a:p>
            <a:pPr lvl="0"/>
            <a:r>
              <a:rPr lang="de-DE" dirty="0" smtClean="0"/>
              <a:t>      nicht </a:t>
            </a:r>
            <a:r>
              <a:rPr lang="de-DE" dirty="0"/>
              <a:t>erwartet werden kann, dass die Ehegatten sie wiederherstellen (§ 1565 I S. 2 BGB)</a:t>
            </a:r>
          </a:p>
          <a:p>
            <a:r>
              <a:rPr lang="de-DE" dirty="0"/>
              <a:t> </a:t>
            </a:r>
          </a:p>
          <a:p>
            <a:pPr marL="285750" indent="-285750">
              <a:buFont typeface="Arial" panose="020B0604020202020204" pitchFamily="34" charset="0"/>
              <a:buChar char="•"/>
            </a:pPr>
            <a:r>
              <a:rPr lang="de-DE" dirty="0"/>
              <a:t>es gilt das Zerrüttungsprinzip – es wird das Scheitern geprüft </a:t>
            </a:r>
          </a:p>
        </p:txBody>
      </p:sp>
      <p:sp>
        <p:nvSpPr>
          <p:cNvPr id="23" name="Gefaltete Ecke 22"/>
          <p:cNvSpPr/>
          <p:nvPr/>
        </p:nvSpPr>
        <p:spPr>
          <a:xfrm rot="21370968">
            <a:off x="9064383" y="1985911"/>
            <a:ext cx="1185258" cy="120964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1564</a:t>
            </a:r>
          </a:p>
          <a:p>
            <a:pPr algn="ctr"/>
            <a:r>
              <a:rPr lang="de-DE" sz="2000" b="1" dirty="0" smtClean="0">
                <a:solidFill>
                  <a:schemeClr val="tx1"/>
                </a:solidFill>
                <a:latin typeface="MV Boli" panose="02000500030200090000" pitchFamily="2" charset="0"/>
                <a:cs typeface="MV Boli" panose="02000500030200090000" pitchFamily="2" charset="0"/>
              </a:rPr>
              <a:t>BGB</a:t>
            </a:r>
            <a:endParaRPr lang="de-DE" sz="20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25" name="Gefaltete Ecke 24"/>
          <p:cNvSpPr/>
          <p:nvPr/>
        </p:nvSpPr>
        <p:spPr>
          <a:xfrm rot="21370968">
            <a:off x="10095750" y="2709931"/>
            <a:ext cx="1220255" cy="120021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113</a:t>
            </a:r>
          </a:p>
          <a:p>
            <a:pPr algn="ctr"/>
            <a:r>
              <a:rPr lang="de-DE" sz="2000" b="1" dirty="0" err="1" smtClean="0">
                <a:solidFill>
                  <a:schemeClr val="tx1"/>
                </a:solidFill>
                <a:latin typeface="MV Boli" panose="02000500030200090000" pitchFamily="2" charset="0"/>
                <a:cs typeface="MV Boli" panose="02000500030200090000" pitchFamily="2" charset="0"/>
              </a:rPr>
              <a:t>FamFG</a:t>
            </a:r>
            <a:endParaRPr lang="de-DE" sz="20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3" name="Abgerundetes Rechteck 2"/>
          <p:cNvSpPr/>
          <p:nvPr/>
        </p:nvSpPr>
        <p:spPr>
          <a:xfrm>
            <a:off x="435769" y="3488617"/>
            <a:ext cx="2071687"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smtClean="0"/>
              <a:t>Scheitern der Ehe</a:t>
            </a:r>
            <a:endParaRPr lang="de-DE" sz="2000" b="1" dirty="0"/>
          </a:p>
        </p:txBody>
      </p:sp>
      <p:sp>
        <p:nvSpPr>
          <p:cNvPr id="15" name="Gefaltete Ecke 14"/>
          <p:cNvSpPr/>
          <p:nvPr/>
        </p:nvSpPr>
        <p:spPr>
          <a:xfrm rot="21370968">
            <a:off x="9975237" y="4191840"/>
            <a:ext cx="1334322" cy="139767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1565 I S. 1, 2</a:t>
            </a:r>
          </a:p>
          <a:p>
            <a:pPr algn="ctr"/>
            <a:r>
              <a:rPr lang="de-DE" sz="2000" b="1" dirty="0" smtClean="0">
                <a:solidFill>
                  <a:schemeClr val="tx1"/>
                </a:solidFill>
                <a:latin typeface="MV Boli" panose="02000500030200090000" pitchFamily="2" charset="0"/>
                <a:cs typeface="MV Boli" panose="02000500030200090000" pitchFamily="2" charset="0"/>
              </a:rPr>
              <a:t>BGB</a:t>
            </a:r>
            <a:endParaRPr lang="de-DE" sz="20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22595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fltVal val="0"/>
                                          </p:val>
                                        </p:tav>
                                        <p:tav tm="100000">
                                          <p:val>
                                            <p:strVal val="#ppt_w"/>
                                          </p:val>
                                        </p:tav>
                                      </p:tavLst>
                                    </p:anim>
                                    <p:anim calcmode="lin" valueType="num">
                                      <p:cBhvr>
                                        <p:cTn id="16" dur="1000" fill="hold"/>
                                        <p:tgtEl>
                                          <p:spTgt spid="23"/>
                                        </p:tgtEl>
                                        <p:attrNameLst>
                                          <p:attrName>ppt_h</p:attrName>
                                        </p:attrNameLst>
                                      </p:cBhvr>
                                      <p:tavLst>
                                        <p:tav tm="0">
                                          <p:val>
                                            <p:fltVal val="0"/>
                                          </p:val>
                                        </p:tav>
                                        <p:tav tm="100000">
                                          <p:val>
                                            <p:strVal val="#ppt_h"/>
                                          </p:val>
                                        </p:tav>
                                      </p:tavLst>
                                    </p:anim>
                                    <p:anim calcmode="lin" valueType="num">
                                      <p:cBhvr>
                                        <p:cTn id="17" dur="1000" fill="hold"/>
                                        <p:tgtEl>
                                          <p:spTgt spid="23"/>
                                        </p:tgtEl>
                                        <p:attrNameLst>
                                          <p:attrName>style.rotation</p:attrName>
                                        </p:attrNameLst>
                                      </p:cBhvr>
                                      <p:tavLst>
                                        <p:tav tm="0">
                                          <p:val>
                                            <p:fltVal val="90"/>
                                          </p:val>
                                        </p:tav>
                                        <p:tav tm="100000">
                                          <p:val>
                                            <p:fltVal val="0"/>
                                          </p:val>
                                        </p:tav>
                                      </p:tavLst>
                                    </p:anim>
                                    <p:animEffect transition="in" filter="fade">
                                      <p:cBhvr>
                                        <p:cTn id="18" dur="1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141</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88912" y="1363796"/>
            <a:ext cx="6432351"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4" name="Abgerundetes Rechteck 3"/>
          <p:cNvSpPr/>
          <p:nvPr/>
        </p:nvSpPr>
        <p:spPr>
          <a:xfrm>
            <a:off x="1179030" y="2216118"/>
            <a:ext cx="10052114" cy="447043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Wertgegenstände </a:t>
            </a:r>
            <a:r>
              <a:rPr lang="de-DE" dirty="0"/>
              <a:t>– unaufgefordert Empfangsbescheinigung erteilen (§ 6 IV S. 2 GOV)</a:t>
            </a:r>
          </a:p>
          <a:p>
            <a:r>
              <a:rPr lang="de-DE" dirty="0"/>
              <a:t> </a:t>
            </a:r>
            <a:endParaRPr lang="de-DE" dirty="0" smtClean="0">
              <a:effectLst/>
            </a:endParaRPr>
          </a:p>
          <a:p>
            <a:r>
              <a:rPr lang="de-DE" dirty="0"/>
              <a:t>gelangen Geld, Kostbarkeiten, Wertpapiere oder sonstige Urkunden o. ä. in den amtlichen Gewahrsam eines Gerichts – </a:t>
            </a:r>
          </a:p>
          <a:p>
            <a:pPr lvl="0"/>
            <a:r>
              <a:rPr lang="de-DE" dirty="0"/>
              <a:t>nach Gewahrsamsanweisung verfahren (§ 7 GOV)</a:t>
            </a:r>
          </a:p>
          <a:p>
            <a:pPr lvl="0"/>
            <a:r>
              <a:rPr lang="de-DE" dirty="0"/>
              <a:t>Eingangsvermerk ist mit vollen Namenszug zu versehen (§ 6 V Nr. e GOV)</a:t>
            </a:r>
          </a:p>
          <a:p>
            <a:r>
              <a:rPr lang="de-DE" dirty="0"/>
              <a:t> </a:t>
            </a:r>
          </a:p>
          <a:p>
            <a:r>
              <a:rPr lang="de-DE" dirty="0"/>
              <a:t>Schecks werden entnommen, mit AZ versehen und der Zahlstelle gegen Empfangsbekenntnis übergeben, Eintragung in die Scheckliste</a:t>
            </a:r>
          </a:p>
          <a:p>
            <a:r>
              <a:rPr lang="de-DE" dirty="0" smtClean="0"/>
              <a:t>             </a:t>
            </a:r>
            <a:r>
              <a:rPr lang="de-DE" dirty="0"/>
              <a:t>besteht für die antragstellende Seite (§ 114 I </a:t>
            </a:r>
            <a:r>
              <a:rPr lang="de-DE" dirty="0" err="1"/>
              <a:t>FamFG</a:t>
            </a:r>
            <a:r>
              <a:rPr lang="de-DE" dirty="0"/>
              <a:t>) </a:t>
            </a:r>
          </a:p>
          <a:p>
            <a:r>
              <a:rPr lang="de-DE" dirty="0"/>
              <a:t>gibt Antragsgegnerin nur die Zustimmung zur Scheidung ab, benötigt sie dafür keinen Anwalt </a:t>
            </a:r>
            <a:endParaRPr lang="de-DE" dirty="0" smtClean="0"/>
          </a:p>
          <a:p>
            <a:r>
              <a:rPr lang="de-DE" dirty="0" smtClean="0"/>
              <a:t>(§ </a:t>
            </a:r>
            <a:r>
              <a:rPr lang="de-DE" dirty="0"/>
              <a:t>114 IV Nr. 3 </a:t>
            </a:r>
            <a:r>
              <a:rPr lang="de-DE" dirty="0" err="1"/>
              <a:t>FamFG</a:t>
            </a:r>
            <a:r>
              <a:rPr lang="de-DE" dirty="0"/>
              <a:t>), sonst besteht Anwaltszwang auch für die Antragsgegnerin </a:t>
            </a:r>
          </a:p>
          <a:p>
            <a:r>
              <a:rPr lang="de-DE" dirty="0"/>
              <a:t> </a:t>
            </a:r>
          </a:p>
          <a:p>
            <a:r>
              <a:rPr lang="de-DE" dirty="0"/>
              <a:t>in Ehesachen ist eine besondere Vollmacht nötig</a:t>
            </a:r>
          </a:p>
          <a:p>
            <a:r>
              <a:rPr lang="de-DE" dirty="0"/>
              <a:t>sie erstreckt sich auf das Scheidungsverfahren und die Folgesachen (§ 114 V </a:t>
            </a:r>
            <a:r>
              <a:rPr lang="de-DE" dirty="0" err="1"/>
              <a:t>FamFG</a:t>
            </a:r>
            <a:r>
              <a:rPr lang="de-DE" dirty="0"/>
              <a:t>)</a:t>
            </a:r>
          </a:p>
        </p:txBody>
      </p:sp>
      <p:sp>
        <p:nvSpPr>
          <p:cNvPr id="13" name="Gefaltete Ecke 12"/>
          <p:cNvSpPr/>
          <p:nvPr/>
        </p:nvSpPr>
        <p:spPr>
          <a:xfrm rot="268916">
            <a:off x="10244227" y="1743731"/>
            <a:ext cx="1188486" cy="122375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chemeClr val="tx1"/>
              </a:solidFill>
              <a:latin typeface="MV Boli" panose="02000500030200090000" pitchFamily="2" charset="0"/>
              <a:cs typeface="MV Boli" panose="02000500030200090000" pitchFamily="2" charset="0"/>
            </a:endParaRPr>
          </a:p>
          <a:p>
            <a:pPr algn="ctr"/>
            <a:r>
              <a:rPr lang="de-DE" sz="1600" b="1" dirty="0" smtClean="0">
                <a:solidFill>
                  <a:schemeClr val="tx1"/>
                </a:solidFill>
                <a:latin typeface="MV Boli" panose="02000500030200090000" pitchFamily="2" charset="0"/>
                <a:cs typeface="MV Boli" panose="02000500030200090000" pitchFamily="2" charset="0"/>
              </a:rPr>
              <a:t>… sollte aus dem ZP bekannt sein</a:t>
            </a:r>
            <a:endParaRPr lang="de-DE" sz="1600" b="1" dirty="0">
              <a:solidFill>
                <a:schemeClr val="tx1"/>
              </a:solidFill>
              <a:latin typeface="MV Boli" panose="02000500030200090000" pitchFamily="2" charset="0"/>
              <a:cs typeface="MV Boli" panose="02000500030200090000" pitchFamily="2" charset="0"/>
            </a:endParaRPr>
          </a:p>
        </p:txBody>
      </p:sp>
      <p:sp>
        <p:nvSpPr>
          <p:cNvPr id="3" name="Abgerundetes Rechteck 2"/>
          <p:cNvSpPr/>
          <p:nvPr/>
        </p:nvSpPr>
        <p:spPr>
          <a:xfrm>
            <a:off x="435769" y="2042974"/>
            <a:ext cx="2243605"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t>Scheidungsantrag</a:t>
            </a:r>
            <a:endParaRPr lang="de-DE" sz="2000" dirty="0"/>
          </a:p>
        </p:txBody>
      </p:sp>
    </p:spTree>
    <p:extLst>
      <p:ext uri="{BB962C8B-B14F-4D97-AF65-F5344CB8AC3E}">
        <p14:creationId xmlns:p14="http://schemas.microsoft.com/office/powerpoint/2010/main" val="3708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142</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88912" y="1363796"/>
            <a:ext cx="6432351"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4" name="Abgerundetes Rechteck 3"/>
          <p:cNvSpPr/>
          <p:nvPr/>
        </p:nvSpPr>
        <p:spPr>
          <a:xfrm>
            <a:off x="1179030" y="2216119"/>
            <a:ext cx="10052114" cy="225587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t>Familiensachen </a:t>
            </a:r>
            <a:r>
              <a:rPr lang="de-DE" dirty="0"/>
              <a:t>sind unter dem Registerzeichen F zu registrieren (§ 27 I S. 1 </a:t>
            </a:r>
            <a:r>
              <a:rPr lang="de-DE" dirty="0" err="1"/>
              <a:t>AktO</a:t>
            </a:r>
            <a:r>
              <a:rPr lang="de-DE" dirty="0"/>
              <a:t>)</a:t>
            </a:r>
          </a:p>
          <a:p>
            <a:pPr lvl="0"/>
            <a:r>
              <a:rPr lang="de-DE" dirty="0"/>
              <a:t>Ausnahmen: selbständiges Beweisverfahren und Vollstreckungsverfahren nach §§ 88 – 94 </a:t>
            </a:r>
            <a:r>
              <a:rPr lang="de-DE" dirty="0" err="1"/>
              <a:t>FamFG</a:t>
            </a:r>
            <a:r>
              <a:rPr lang="de-DE" dirty="0"/>
              <a:t>, wenn das Ausgangsverfahren bei einem anderen Familiengericht anhängig gewesen ist = FH</a:t>
            </a:r>
          </a:p>
          <a:p>
            <a:r>
              <a:rPr lang="de-DE" dirty="0"/>
              <a:t> </a:t>
            </a:r>
          </a:p>
          <a:p>
            <a:r>
              <a:rPr lang="de-DE" dirty="0"/>
              <a:t>die Eingangsregistratur erfasst die neue Sache in </a:t>
            </a:r>
            <a:r>
              <a:rPr lang="de-DE" dirty="0" err="1"/>
              <a:t>forum</a:t>
            </a:r>
            <a:r>
              <a:rPr lang="de-DE" baseline="30000" dirty="0" err="1"/>
              <a:t>STAR</a:t>
            </a:r>
            <a:r>
              <a:rPr lang="de-DE" dirty="0"/>
              <a:t> und legt die Akte an</a:t>
            </a:r>
          </a:p>
        </p:txBody>
      </p:sp>
      <p:sp>
        <p:nvSpPr>
          <p:cNvPr id="13" name="Gefaltete Ecke 12"/>
          <p:cNvSpPr/>
          <p:nvPr/>
        </p:nvSpPr>
        <p:spPr>
          <a:xfrm rot="268916">
            <a:off x="1292894" y="4828403"/>
            <a:ext cx="1188486" cy="122375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chemeClr val="tx1"/>
              </a:solidFill>
              <a:latin typeface="MV Boli" panose="02000500030200090000" pitchFamily="2" charset="0"/>
              <a:cs typeface="MV Boli" panose="02000500030200090000" pitchFamily="2" charset="0"/>
            </a:endParaRPr>
          </a:p>
          <a:p>
            <a:pPr algn="ctr"/>
            <a:r>
              <a:rPr lang="de-DE" sz="1600" b="1" dirty="0" smtClean="0">
                <a:solidFill>
                  <a:schemeClr val="tx1"/>
                </a:solidFill>
                <a:latin typeface="MV Boli" panose="02000500030200090000" pitchFamily="2" charset="0"/>
                <a:cs typeface="MV Boli" panose="02000500030200090000" pitchFamily="2" charset="0"/>
              </a:rPr>
              <a:t>Verfahren in </a:t>
            </a:r>
            <a:r>
              <a:rPr lang="de-DE" sz="1600" b="1" dirty="0" err="1" smtClean="0">
                <a:solidFill>
                  <a:schemeClr val="tx1"/>
                </a:solidFill>
              </a:rPr>
              <a:t>forum</a:t>
            </a:r>
            <a:r>
              <a:rPr lang="de-DE" sz="1600" b="1" baseline="30000" dirty="0" err="1" smtClean="0">
                <a:solidFill>
                  <a:schemeClr val="tx1"/>
                </a:solidFill>
              </a:rPr>
              <a:t>STAR</a:t>
            </a:r>
            <a:endParaRPr lang="de-DE" sz="1600" b="1" dirty="0">
              <a:solidFill>
                <a:schemeClr val="tx1"/>
              </a:solidFill>
            </a:endParaRPr>
          </a:p>
        </p:txBody>
      </p:sp>
      <p:sp>
        <p:nvSpPr>
          <p:cNvPr id="3" name="Abgerundetes Rechteck 2"/>
          <p:cNvSpPr/>
          <p:nvPr/>
        </p:nvSpPr>
        <p:spPr>
          <a:xfrm>
            <a:off x="435769" y="2216118"/>
            <a:ext cx="7465219"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smtClean="0"/>
              <a:t>Weiterleitung des Scheidungsantrags an die Eingangsregistratur</a:t>
            </a:r>
            <a:endParaRPr lang="de-DE" sz="2000" dirty="0"/>
          </a:p>
        </p:txBody>
      </p:sp>
      <p:sp>
        <p:nvSpPr>
          <p:cNvPr id="5" name="Ovale Legende 4"/>
          <p:cNvSpPr/>
          <p:nvPr/>
        </p:nvSpPr>
        <p:spPr>
          <a:xfrm>
            <a:off x="6188401" y="4612608"/>
            <a:ext cx="3643313" cy="1798509"/>
          </a:xfrm>
          <a:prstGeom prst="wedgeEllipseCallout">
            <a:avLst>
              <a:gd name="adj1" fmla="val -36519"/>
              <a:gd name="adj2" fmla="val -6222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t>Registrierung des Scheidungsantrags in </a:t>
            </a:r>
            <a:r>
              <a:rPr lang="de-DE" sz="2000" b="1" dirty="0" err="1" smtClean="0"/>
              <a:t>forum</a:t>
            </a:r>
            <a:r>
              <a:rPr lang="de-DE" sz="2000" b="1" baseline="30000" dirty="0" err="1" smtClean="0"/>
              <a:t>STAR</a:t>
            </a:r>
            <a:endParaRPr lang="de-DE" sz="2000" b="1" dirty="0"/>
          </a:p>
        </p:txBody>
      </p:sp>
      <p:sp>
        <p:nvSpPr>
          <p:cNvPr id="11" name="Gefaltete Ecke 10"/>
          <p:cNvSpPr/>
          <p:nvPr/>
        </p:nvSpPr>
        <p:spPr>
          <a:xfrm>
            <a:off x="2483164" y="5009377"/>
            <a:ext cx="1188486" cy="122375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a:solidFill>
                  <a:schemeClr val="tx1"/>
                </a:solidFill>
                <a:latin typeface="MV Boli" panose="02000500030200090000" pitchFamily="2" charset="0"/>
                <a:cs typeface="MV Boli" panose="02000500030200090000" pitchFamily="2" charset="0"/>
              </a:rPr>
              <a:t>b</a:t>
            </a:r>
            <a:r>
              <a:rPr lang="de-DE" sz="1600" dirty="0" smtClean="0">
                <a:solidFill>
                  <a:schemeClr val="tx1"/>
                </a:solidFill>
                <a:latin typeface="MV Boli" panose="02000500030200090000" pitchFamily="2" charset="0"/>
                <a:cs typeface="MV Boli" panose="02000500030200090000" pitchFamily="2" charset="0"/>
              </a:rPr>
              <a:t>ehandeln wir extra</a:t>
            </a:r>
            <a:endParaRPr lang="de-DE" sz="1600" dirty="0">
              <a:solidFill>
                <a:schemeClr val="tx1"/>
              </a:solidFill>
            </a:endParaRPr>
          </a:p>
        </p:txBody>
      </p:sp>
    </p:spTree>
    <p:extLst>
      <p:ext uri="{BB962C8B-B14F-4D97-AF65-F5344CB8AC3E}">
        <p14:creationId xmlns:p14="http://schemas.microsoft.com/office/powerpoint/2010/main" val="258392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80">
                                          <p:stCondLst>
                                            <p:cond delay="0"/>
                                          </p:stCondLst>
                                        </p:cTn>
                                        <p:tgtEl>
                                          <p:spTgt spid="11"/>
                                        </p:tgtEl>
                                      </p:cBhvr>
                                    </p:animEffect>
                                    <p:anim calcmode="lin" valueType="num">
                                      <p:cBhvr>
                                        <p:cTn id="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1" dur="26">
                                          <p:stCondLst>
                                            <p:cond delay="650"/>
                                          </p:stCondLst>
                                        </p:cTn>
                                        <p:tgtEl>
                                          <p:spTgt spid="11"/>
                                        </p:tgtEl>
                                      </p:cBhvr>
                                      <p:to x="100000" y="60000"/>
                                    </p:animScale>
                                    <p:animScale>
                                      <p:cBhvr>
                                        <p:cTn id="22" dur="166" decel="50000">
                                          <p:stCondLst>
                                            <p:cond delay="676"/>
                                          </p:stCondLst>
                                        </p:cTn>
                                        <p:tgtEl>
                                          <p:spTgt spid="11"/>
                                        </p:tgtEl>
                                      </p:cBhvr>
                                      <p:to x="100000" y="100000"/>
                                    </p:animScale>
                                    <p:animScale>
                                      <p:cBhvr>
                                        <p:cTn id="23" dur="26">
                                          <p:stCondLst>
                                            <p:cond delay="1312"/>
                                          </p:stCondLst>
                                        </p:cTn>
                                        <p:tgtEl>
                                          <p:spTgt spid="11"/>
                                        </p:tgtEl>
                                      </p:cBhvr>
                                      <p:to x="100000" y="80000"/>
                                    </p:animScale>
                                    <p:animScale>
                                      <p:cBhvr>
                                        <p:cTn id="24" dur="166" decel="50000">
                                          <p:stCondLst>
                                            <p:cond delay="1338"/>
                                          </p:stCondLst>
                                        </p:cTn>
                                        <p:tgtEl>
                                          <p:spTgt spid="11"/>
                                        </p:tgtEl>
                                      </p:cBhvr>
                                      <p:to x="100000" y="100000"/>
                                    </p:animScale>
                                    <p:animScale>
                                      <p:cBhvr>
                                        <p:cTn id="25" dur="26">
                                          <p:stCondLst>
                                            <p:cond delay="1642"/>
                                          </p:stCondLst>
                                        </p:cTn>
                                        <p:tgtEl>
                                          <p:spTgt spid="11"/>
                                        </p:tgtEl>
                                      </p:cBhvr>
                                      <p:to x="100000" y="90000"/>
                                    </p:animScale>
                                    <p:animScale>
                                      <p:cBhvr>
                                        <p:cTn id="26" dur="166" decel="50000">
                                          <p:stCondLst>
                                            <p:cond delay="1668"/>
                                          </p:stCondLst>
                                        </p:cTn>
                                        <p:tgtEl>
                                          <p:spTgt spid="11"/>
                                        </p:tgtEl>
                                      </p:cBhvr>
                                      <p:to x="100000" y="100000"/>
                                    </p:animScale>
                                    <p:animScale>
                                      <p:cBhvr>
                                        <p:cTn id="27" dur="26">
                                          <p:stCondLst>
                                            <p:cond delay="1808"/>
                                          </p:stCondLst>
                                        </p:cTn>
                                        <p:tgtEl>
                                          <p:spTgt spid="11"/>
                                        </p:tgtEl>
                                      </p:cBhvr>
                                      <p:to x="100000" y="95000"/>
                                    </p:animScale>
                                    <p:animScale>
                                      <p:cBhvr>
                                        <p:cTn id="28" dur="166" decel="50000">
                                          <p:stCondLst>
                                            <p:cond delay="1834"/>
                                          </p:stCondLst>
                                        </p:cTn>
                                        <p:tgtEl>
                                          <p:spTgt spid="11"/>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143</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88912" y="1363796"/>
            <a:ext cx="6432351"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4" name="Abgerundetes Rechteck 3"/>
          <p:cNvSpPr/>
          <p:nvPr/>
        </p:nvSpPr>
        <p:spPr>
          <a:xfrm>
            <a:off x="1321904" y="2200505"/>
            <a:ext cx="10052114" cy="121288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endParaRPr lang="de-DE" dirty="0" smtClean="0"/>
          </a:p>
          <a:p>
            <a:pPr marL="285750" lvl="0" indent="-285750">
              <a:buFont typeface="Arial" panose="020B0604020202020204" pitchFamily="34" charset="0"/>
              <a:buChar char="•"/>
            </a:pPr>
            <a:r>
              <a:rPr lang="de-DE" dirty="0" smtClean="0"/>
              <a:t>Prüfung</a:t>
            </a:r>
            <a:r>
              <a:rPr lang="de-DE" dirty="0"/>
              <a:t>, ob „Altfamilie“ vorhanden ist</a:t>
            </a:r>
          </a:p>
          <a:p>
            <a:pPr lvl="0"/>
            <a:r>
              <a:rPr lang="de-DE" dirty="0" smtClean="0"/>
              <a:t>	Grund</a:t>
            </a:r>
            <a:r>
              <a:rPr lang="de-DE" dirty="0"/>
              <a:t>: alle Anträge einer Familie kommt zu einer </a:t>
            </a:r>
            <a:r>
              <a:rPr lang="de-DE" dirty="0" smtClean="0"/>
              <a:t>Abteilung/Richter</a:t>
            </a:r>
          </a:p>
          <a:p>
            <a:pPr marL="285750" indent="-285750">
              <a:buFont typeface="Arial" panose="020B0604020202020204" pitchFamily="34" charset="0"/>
              <a:buChar char="•"/>
            </a:pPr>
            <a:r>
              <a:rPr lang="de-DE" dirty="0"/>
              <a:t>Eintragungsrichtlinien unbedingt beachten (gemäß Eintragungsrichtlinien S. 11)</a:t>
            </a:r>
          </a:p>
          <a:p>
            <a:pPr lvl="0"/>
            <a:endParaRPr lang="de-DE" dirty="0"/>
          </a:p>
        </p:txBody>
      </p:sp>
      <p:sp>
        <p:nvSpPr>
          <p:cNvPr id="13" name="Gefaltete Ecke 12"/>
          <p:cNvSpPr/>
          <p:nvPr/>
        </p:nvSpPr>
        <p:spPr>
          <a:xfrm rot="268916">
            <a:off x="9507898" y="2079101"/>
            <a:ext cx="1188486" cy="122375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smtClean="0">
              <a:solidFill>
                <a:schemeClr val="tx1"/>
              </a:solidFill>
              <a:latin typeface="MV Boli" panose="02000500030200090000" pitchFamily="2" charset="0"/>
              <a:cs typeface="MV Boli" panose="02000500030200090000" pitchFamily="2" charset="0"/>
            </a:endParaRPr>
          </a:p>
          <a:p>
            <a:pPr algn="ctr"/>
            <a:r>
              <a:rPr lang="de-DE" sz="1600" b="1" dirty="0" smtClean="0">
                <a:solidFill>
                  <a:schemeClr val="tx1"/>
                </a:solidFill>
                <a:latin typeface="MV Boli" panose="02000500030200090000" pitchFamily="2" charset="0"/>
                <a:cs typeface="MV Boli" panose="02000500030200090000" pitchFamily="2" charset="0"/>
              </a:rPr>
              <a:t>Bei Eintragung beachten</a:t>
            </a:r>
            <a:endParaRPr lang="de-DE" sz="1600" b="1" dirty="0">
              <a:solidFill>
                <a:schemeClr val="tx1"/>
              </a:solidFill>
            </a:endParaRPr>
          </a:p>
        </p:txBody>
      </p:sp>
      <p:pic>
        <p:nvPicPr>
          <p:cNvPr id="14" name="Grafik 13"/>
          <p:cNvPicPr/>
          <p:nvPr/>
        </p:nvPicPr>
        <p:blipFill>
          <a:blip r:embed="rId2">
            <a:extLst>
              <a:ext uri="{28A0092B-C50C-407E-A947-70E740481C1C}">
                <a14:useLocalDpi xmlns:a14="http://schemas.microsoft.com/office/drawing/2010/main" val="0"/>
              </a:ext>
            </a:extLst>
          </a:blip>
          <a:srcRect/>
          <a:stretch>
            <a:fillRect/>
          </a:stretch>
        </p:blipFill>
        <p:spPr bwMode="auto">
          <a:xfrm>
            <a:off x="2988910" y="3477685"/>
            <a:ext cx="7753472" cy="3074051"/>
          </a:xfrm>
          <a:prstGeom prst="rect">
            <a:avLst/>
          </a:prstGeom>
          <a:noFill/>
          <a:ln>
            <a:noFill/>
          </a:ln>
        </p:spPr>
      </p:pic>
      <p:sp>
        <p:nvSpPr>
          <p:cNvPr id="11" name="Gefaltete Ecke 10"/>
          <p:cNvSpPr/>
          <p:nvPr/>
        </p:nvSpPr>
        <p:spPr>
          <a:xfrm rot="21188059">
            <a:off x="1843401" y="4041696"/>
            <a:ext cx="1188486" cy="122375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smtClean="0">
              <a:solidFill>
                <a:schemeClr val="tx1"/>
              </a:solidFill>
              <a:latin typeface="MV Boli" panose="02000500030200090000" pitchFamily="2" charset="0"/>
              <a:cs typeface="MV Boli" panose="02000500030200090000" pitchFamily="2" charset="0"/>
            </a:endParaRPr>
          </a:p>
          <a:p>
            <a:pPr algn="ctr"/>
            <a:r>
              <a:rPr lang="de-DE" sz="1600" dirty="0" smtClean="0">
                <a:solidFill>
                  <a:schemeClr val="tx1"/>
                </a:solidFill>
                <a:latin typeface="MV Boli" panose="02000500030200090000" pitchFamily="2" charset="0"/>
                <a:cs typeface="MV Boli" panose="02000500030200090000" pitchFamily="2" charset="0"/>
              </a:rPr>
              <a:t>Eintragungsrichtlinien in</a:t>
            </a:r>
          </a:p>
          <a:p>
            <a:pPr algn="ctr"/>
            <a:r>
              <a:rPr lang="de-DE" sz="1600" b="1" dirty="0" err="1" smtClean="0">
                <a:solidFill>
                  <a:schemeClr val="tx1"/>
                </a:solidFill>
              </a:rPr>
              <a:t>forum</a:t>
            </a:r>
            <a:r>
              <a:rPr lang="de-DE" sz="1600" b="1" baseline="30000" dirty="0" err="1" smtClean="0">
                <a:solidFill>
                  <a:schemeClr val="tx1"/>
                </a:solidFill>
              </a:rPr>
              <a:t>STAR</a:t>
            </a:r>
            <a:endParaRPr lang="de-DE" sz="1600" b="1" dirty="0" smtClean="0">
              <a:solidFill>
                <a:schemeClr val="tx1"/>
              </a:solidFill>
            </a:endParaRPr>
          </a:p>
          <a:p>
            <a:pPr algn="ctr"/>
            <a:r>
              <a:rPr lang="de-DE" sz="1600" dirty="0" smtClean="0">
                <a:solidFill>
                  <a:schemeClr val="tx1"/>
                </a:solidFill>
                <a:latin typeface="MV Boli" panose="02000500030200090000" pitchFamily="2" charset="0"/>
                <a:cs typeface="MV Boli" panose="02000500030200090000" pitchFamily="2" charset="0"/>
              </a:rPr>
              <a:t> </a:t>
            </a:r>
            <a:endParaRPr lang="de-DE" sz="1600" dirty="0">
              <a:solidFill>
                <a:schemeClr val="tx1"/>
              </a:solidFill>
            </a:endParaRPr>
          </a:p>
        </p:txBody>
      </p:sp>
    </p:spTree>
    <p:extLst>
      <p:ext uri="{BB962C8B-B14F-4D97-AF65-F5344CB8AC3E}">
        <p14:creationId xmlns:p14="http://schemas.microsoft.com/office/powerpoint/2010/main" val="105242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80">
                                          <p:stCondLst>
                                            <p:cond delay="0"/>
                                          </p:stCondLst>
                                        </p:cTn>
                                        <p:tgtEl>
                                          <p:spTgt spid="11"/>
                                        </p:tgtEl>
                                      </p:cBhvr>
                                    </p:animEffect>
                                    <p:anim calcmode="lin" valueType="num">
                                      <p:cBhvr>
                                        <p:cTn id="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1" dur="26">
                                          <p:stCondLst>
                                            <p:cond delay="650"/>
                                          </p:stCondLst>
                                        </p:cTn>
                                        <p:tgtEl>
                                          <p:spTgt spid="11"/>
                                        </p:tgtEl>
                                      </p:cBhvr>
                                      <p:to x="100000" y="60000"/>
                                    </p:animScale>
                                    <p:animScale>
                                      <p:cBhvr>
                                        <p:cTn id="22" dur="166" decel="50000">
                                          <p:stCondLst>
                                            <p:cond delay="676"/>
                                          </p:stCondLst>
                                        </p:cTn>
                                        <p:tgtEl>
                                          <p:spTgt spid="11"/>
                                        </p:tgtEl>
                                      </p:cBhvr>
                                      <p:to x="100000" y="100000"/>
                                    </p:animScale>
                                    <p:animScale>
                                      <p:cBhvr>
                                        <p:cTn id="23" dur="26">
                                          <p:stCondLst>
                                            <p:cond delay="1312"/>
                                          </p:stCondLst>
                                        </p:cTn>
                                        <p:tgtEl>
                                          <p:spTgt spid="11"/>
                                        </p:tgtEl>
                                      </p:cBhvr>
                                      <p:to x="100000" y="80000"/>
                                    </p:animScale>
                                    <p:animScale>
                                      <p:cBhvr>
                                        <p:cTn id="24" dur="166" decel="50000">
                                          <p:stCondLst>
                                            <p:cond delay="1338"/>
                                          </p:stCondLst>
                                        </p:cTn>
                                        <p:tgtEl>
                                          <p:spTgt spid="11"/>
                                        </p:tgtEl>
                                      </p:cBhvr>
                                      <p:to x="100000" y="100000"/>
                                    </p:animScale>
                                    <p:animScale>
                                      <p:cBhvr>
                                        <p:cTn id="25" dur="26">
                                          <p:stCondLst>
                                            <p:cond delay="1642"/>
                                          </p:stCondLst>
                                        </p:cTn>
                                        <p:tgtEl>
                                          <p:spTgt spid="11"/>
                                        </p:tgtEl>
                                      </p:cBhvr>
                                      <p:to x="100000" y="90000"/>
                                    </p:animScale>
                                    <p:animScale>
                                      <p:cBhvr>
                                        <p:cTn id="26" dur="166" decel="50000">
                                          <p:stCondLst>
                                            <p:cond delay="1668"/>
                                          </p:stCondLst>
                                        </p:cTn>
                                        <p:tgtEl>
                                          <p:spTgt spid="11"/>
                                        </p:tgtEl>
                                      </p:cBhvr>
                                      <p:to x="100000" y="100000"/>
                                    </p:animScale>
                                    <p:animScale>
                                      <p:cBhvr>
                                        <p:cTn id="27" dur="26">
                                          <p:stCondLst>
                                            <p:cond delay="1808"/>
                                          </p:stCondLst>
                                        </p:cTn>
                                        <p:tgtEl>
                                          <p:spTgt spid="11"/>
                                        </p:tgtEl>
                                      </p:cBhvr>
                                      <p:to x="100000" y="95000"/>
                                    </p:animScale>
                                    <p:animScale>
                                      <p:cBhvr>
                                        <p:cTn id="2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144</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88912" y="1363796"/>
            <a:ext cx="6432351"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4" name="Abgerundetes Rechteck 3"/>
          <p:cNvSpPr/>
          <p:nvPr/>
        </p:nvSpPr>
        <p:spPr>
          <a:xfrm>
            <a:off x="1143000" y="2332079"/>
            <a:ext cx="10052114" cy="305270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Kostenbefreiung von Bund und Länder (§ 2 </a:t>
            </a:r>
            <a:r>
              <a:rPr lang="de-DE" dirty="0" err="1"/>
              <a:t>FamGKG</a:t>
            </a:r>
            <a:r>
              <a:rPr lang="de-DE" dirty="0"/>
              <a:t>) </a:t>
            </a:r>
          </a:p>
          <a:p>
            <a:r>
              <a:rPr lang="de-DE" dirty="0"/>
              <a:t>Kosten werden alsbald nach Fälligkeit angesetzt (§ 15 </a:t>
            </a:r>
            <a:r>
              <a:rPr lang="de-DE" dirty="0" err="1"/>
              <a:t>KostVfg</a:t>
            </a:r>
            <a:r>
              <a:rPr lang="de-DE" dirty="0"/>
              <a:t>) </a:t>
            </a:r>
          </a:p>
          <a:p>
            <a:r>
              <a:rPr lang="de-DE" dirty="0"/>
              <a:t> </a:t>
            </a:r>
          </a:p>
          <a:p>
            <a:r>
              <a:rPr lang="de-DE" u="sng" dirty="0"/>
              <a:t>Ehe- und Familienstreitsachen </a:t>
            </a:r>
            <a:endParaRPr lang="de-DE" dirty="0"/>
          </a:p>
          <a:p>
            <a:r>
              <a:rPr lang="de-DE" dirty="0"/>
              <a:t>Verfahrensgebühr wird mit der Einreichung der Antragsschrift, der Einspruchs- oder Rechts-</a:t>
            </a:r>
            <a:r>
              <a:rPr lang="de-DE" dirty="0" err="1"/>
              <a:t>mittelschrift</a:t>
            </a:r>
            <a:r>
              <a:rPr lang="de-DE" dirty="0"/>
              <a:t> oder mit der Abgabe der entsprechenden Erklärung zu Protokoll fällig (§ 9 </a:t>
            </a:r>
            <a:r>
              <a:rPr lang="de-DE" dirty="0" err="1"/>
              <a:t>FamGKG</a:t>
            </a:r>
            <a:r>
              <a:rPr lang="de-DE" dirty="0"/>
              <a:t>) </a:t>
            </a:r>
          </a:p>
          <a:p>
            <a:r>
              <a:rPr lang="de-DE" dirty="0"/>
              <a:t> </a:t>
            </a:r>
          </a:p>
          <a:p>
            <a:r>
              <a:rPr lang="de-DE" dirty="0"/>
              <a:t>Vorschusspflicht (gilt auch für Antragserweiterungen, gilt nicht für Widerantrag bzw. Antrag auf Erlass einer einstweiligen Anordnung (§ 14 </a:t>
            </a:r>
            <a:r>
              <a:rPr lang="de-DE" dirty="0" err="1"/>
              <a:t>FamGKG</a:t>
            </a:r>
            <a:r>
              <a:rPr lang="de-DE" dirty="0"/>
              <a:t>) </a:t>
            </a:r>
          </a:p>
        </p:txBody>
      </p:sp>
      <p:sp>
        <p:nvSpPr>
          <p:cNvPr id="3" name="Abgerundetes Rechteck 2"/>
          <p:cNvSpPr/>
          <p:nvPr/>
        </p:nvSpPr>
        <p:spPr>
          <a:xfrm>
            <a:off x="435769" y="2216118"/>
            <a:ext cx="2967831"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t>Kosten in Familiensachen</a:t>
            </a:r>
            <a:endParaRPr lang="de-DE" sz="2000" b="1" dirty="0"/>
          </a:p>
        </p:txBody>
      </p:sp>
    </p:spTree>
    <p:extLst>
      <p:ext uri="{BB962C8B-B14F-4D97-AF65-F5344CB8AC3E}">
        <p14:creationId xmlns:p14="http://schemas.microsoft.com/office/powerpoint/2010/main" val="3848149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145</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88912" y="1363796"/>
            <a:ext cx="6432351"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4" name="Abgerundetes Rechteck 3"/>
          <p:cNvSpPr/>
          <p:nvPr/>
        </p:nvSpPr>
        <p:spPr>
          <a:xfrm>
            <a:off x="1143000" y="2332079"/>
            <a:ext cx="10052114" cy="26590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u="dotted" dirty="0" smtClean="0"/>
          </a:p>
          <a:p>
            <a:r>
              <a:rPr lang="de-DE" u="dotted" dirty="0" smtClean="0"/>
              <a:t>Folgesachen</a:t>
            </a:r>
            <a:r>
              <a:rPr lang="de-DE" u="dotted" dirty="0"/>
              <a:t>: </a:t>
            </a:r>
            <a:endParaRPr lang="de-DE" dirty="0"/>
          </a:p>
          <a:p>
            <a:r>
              <a:rPr lang="de-DE" dirty="0"/>
              <a:t>keine Vorschusspflicht (§ 16 III </a:t>
            </a:r>
            <a:r>
              <a:rPr lang="de-DE" dirty="0" err="1"/>
              <a:t>KostVfg</a:t>
            </a:r>
            <a:r>
              <a:rPr lang="de-DE" dirty="0"/>
              <a:t>) </a:t>
            </a:r>
          </a:p>
          <a:p>
            <a:pPr lvl="0"/>
            <a:r>
              <a:rPr lang="de-DE" dirty="0"/>
              <a:t>Gebühren in Scheidungsfolgesachen und in Folgesachen eines Verfahrens über die Aufhebung der Lebenspartnerschaft werden erst angesetzt, wenn eine unbedingte Entscheidung über die Kosten ergangen ist oder das Verfahren oder die Instanz durch Vergleich, Zurücknahme oder anderweitige Erledigung beendet ist</a:t>
            </a:r>
          </a:p>
          <a:p>
            <a:r>
              <a:rPr lang="de-DE" dirty="0"/>
              <a:t> </a:t>
            </a:r>
          </a:p>
          <a:p>
            <a:r>
              <a:rPr lang="de-DE" u="sng" dirty="0"/>
              <a:t>keine VKR erstellen, wenn der Antragsteller einen VKH-Antrag gestellt – sofortige Vorlage an den Richter </a:t>
            </a:r>
          </a:p>
          <a:p>
            <a:r>
              <a:rPr lang="de-DE" dirty="0"/>
              <a:t> </a:t>
            </a:r>
          </a:p>
        </p:txBody>
      </p:sp>
      <p:sp>
        <p:nvSpPr>
          <p:cNvPr id="3" name="Abgerundetes Rechteck 2"/>
          <p:cNvSpPr/>
          <p:nvPr/>
        </p:nvSpPr>
        <p:spPr>
          <a:xfrm>
            <a:off x="4612084" y="2010164"/>
            <a:ext cx="2967831"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t>Kosten in Familiensachen</a:t>
            </a:r>
            <a:endParaRPr lang="de-DE" sz="2000" b="1" dirty="0"/>
          </a:p>
        </p:txBody>
      </p:sp>
      <p:sp>
        <p:nvSpPr>
          <p:cNvPr id="5" name="Abgerundetes Rechteck 4"/>
          <p:cNvSpPr/>
          <p:nvPr/>
        </p:nvSpPr>
        <p:spPr>
          <a:xfrm>
            <a:off x="1143000" y="5397500"/>
            <a:ext cx="10052114" cy="6985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t>KV-Nr. 1110 </a:t>
            </a:r>
            <a:r>
              <a:rPr lang="de-DE" sz="2000" dirty="0" smtClean="0"/>
              <a:t>– Streitwert =&gt; Nettoeinkommen der Ehegatten =&gt; 2-fache Gebühr</a:t>
            </a:r>
            <a:endParaRPr lang="de-DE" sz="2000" dirty="0"/>
          </a:p>
        </p:txBody>
      </p:sp>
    </p:spTree>
    <p:extLst>
      <p:ext uri="{BB962C8B-B14F-4D97-AF65-F5344CB8AC3E}">
        <p14:creationId xmlns:p14="http://schemas.microsoft.com/office/powerpoint/2010/main" val="968835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146</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88912" y="1363796"/>
            <a:ext cx="6432351"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4" name="Abgerundetes Rechteck 3"/>
          <p:cNvSpPr/>
          <p:nvPr/>
        </p:nvSpPr>
        <p:spPr>
          <a:xfrm>
            <a:off x="1143000" y="2324099"/>
            <a:ext cx="10052114" cy="298450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unter Scheidungsverbund versteht man die Zusammenfassung einer Scheidung mit Folgesachen </a:t>
            </a:r>
            <a:endParaRPr lang="de-DE" dirty="0" smtClean="0"/>
          </a:p>
          <a:p>
            <a:r>
              <a:rPr lang="de-DE" dirty="0" smtClean="0"/>
              <a:t>(§ </a:t>
            </a:r>
            <a:r>
              <a:rPr lang="de-DE" dirty="0"/>
              <a:t>137 I </a:t>
            </a:r>
            <a:r>
              <a:rPr lang="de-DE" dirty="0" err="1"/>
              <a:t>FamFG</a:t>
            </a:r>
            <a:r>
              <a:rPr lang="de-DE" dirty="0"/>
              <a:t>) in einem Verfahren </a:t>
            </a:r>
          </a:p>
          <a:p>
            <a:r>
              <a:rPr lang="de-DE" dirty="0"/>
              <a:t>Ehegatte kann wählen, ob entsprechende Ansprüche im Verbund oder isoliert geltend machen möchte – geringere Kosten </a:t>
            </a:r>
          </a:p>
          <a:p>
            <a:r>
              <a:rPr lang="de-DE" dirty="0"/>
              <a:t>wählt der Antragsteller isolierte Anträge, erhält jeder Antrag ein eigenes AZ – die Scheidungsakte bzw. die älteste Akte führt </a:t>
            </a:r>
          </a:p>
          <a:p>
            <a:r>
              <a:rPr lang="de-DE" dirty="0"/>
              <a:t> </a:t>
            </a:r>
          </a:p>
          <a:p>
            <a:r>
              <a:rPr lang="de-DE" dirty="0"/>
              <a:t>über eine Scheidung und Folgesachen ist zusammen zu verhandeln und zu entscheiden </a:t>
            </a:r>
            <a:endParaRPr lang="de-DE" dirty="0" smtClean="0"/>
          </a:p>
          <a:p>
            <a:r>
              <a:rPr lang="de-DE" dirty="0" smtClean="0"/>
              <a:t>(</a:t>
            </a:r>
            <a:r>
              <a:rPr lang="de-DE" dirty="0"/>
              <a:t>Verbund, § 137 I </a:t>
            </a:r>
            <a:r>
              <a:rPr lang="de-DE" dirty="0" err="1"/>
              <a:t>FamFG</a:t>
            </a:r>
            <a:r>
              <a:rPr lang="de-DE" dirty="0"/>
              <a:t>)</a:t>
            </a:r>
          </a:p>
        </p:txBody>
      </p:sp>
      <p:sp>
        <p:nvSpPr>
          <p:cNvPr id="3" name="Abgerundetes Rechteck 2"/>
          <p:cNvSpPr/>
          <p:nvPr/>
        </p:nvSpPr>
        <p:spPr>
          <a:xfrm>
            <a:off x="871538" y="2158935"/>
            <a:ext cx="1204516"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t>Verbund</a:t>
            </a:r>
            <a:endParaRPr lang="de-DE" sz="2000" dirty="0"/>
          </a:p>
        </p:txBody>
      </p:sp>
      <p:sp>
        <p:nvSpPr>
          <p:cNvPr id="11" name="Gefaltete Ecke 10"/>
          <p:cNvSpPr/>
          <p:nvPr/>
        </p:nvSpPr>
        <p:spPr>
          <a:xfrm rot="219209">
            <a:off x="9744244" y="4168686"/>
            <a:ext cx="1188486" cy="122375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137 I </a:t>
            </a:r>
            <a:r>
              <a:rPr lang="de-DE" sz="2000" b="1" dirty="0" err="1" smtClean="0">
                <a:solidFill>
                  <a:schemeClr val="tx1"/>
                </a:solidFill>
                <a:latin typeface="MV Boli" panose="02000500030200090000" pitchFamily="2" charset="0"/>
                <a:cs typeface="MV Boli" panose="02000500030200090000" pitchFamily="2" charset="0"/>
              </a:rPr>
              <a:t>FamFG</a:t>
            </a:r>
            <a:endParaRPr lang="de-DE" sz="2000" b="1"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20489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987878" y="1102179"/>
            <a:ext cx="10164536" cy="783193"/>
          </a:xfrm>
          <a:prstGeom prst="flowChartAlternateProcess">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de-DE" sz="2000" dirty="0" smtClean="0">
                <a:latin typeface="Arial" panose="020B0604020202020204" pitchFamily="34" charset="0"/>
                <a:cs typeface="Arial" panose="020B0604020202020204" pitchFamily="34" charset="0"/>
              </a:rPr>
              <a:t>Scheidungsverbund = Zusammenfassung einer Scheidung mit Folgesachen in einem Verfahren </a:t>
            </a:r>
            <a:endParaRPr lang="de-DE" sz="2000" dirty="0">
              <a:latin typeface="Arial" panose="020B0604020202020204" pitchFamily="34" charset="0"/>
              <a:cs typeface="Arial" panose="020B0604020202020204" pitchFamily="34" charset="0"/>
            </a:endParaRPr>
          </a:p>
        </p:txBody>
      </p:sp>
      <p:sp>
        <p:nvSpPr>
          <p:cNvPr id="9" name="Textfeld 8"/>
          <p:cNvSpPr txBox="1"/>
          <p:nvPr/>
        </p:nvSpPr>
        <p:spPr>
          <a:xfrm>
            <a:off x="3068751" y="3095706"/>
            <a:ext cx="5249635" cy="2145268"/>
          </a:xfrm>
          <a:prstGeom prst="round2Diag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000" b="1" dirty="0" smtClean="0">
                <a:latin typeface="Arial" panose="020B0604020202020204" pitchFamily="34" charset="0"/>
                <a:cs typeface="Arial" panose="020B0604020202020204" pitchFamily="34" charset="0"/>
              </a:rPr>
              <a:t>Folgesachen:</a:t>
            </a:r>
            <a:r>
              <a:rPr lang="de-DE" sz="2000" dirty="0" smtClean="0">
                <a:latin typeface="Arial" panose="020B0604020202020204" pitchFamily="34" charset="0"/>
                <a:cs typeface="Arial" panose="020B0604020202020204" pitchFamily="34" charset="0"/>
              </a:rPr>
              <a:t> </a:t>
            </a:r>
          </a:p>
          <a:p>
            <a:pPr algn="ctr"/>
            <a:r>
              <a:rPr lang="de-DE" sz="2000" dirty="0" smtClean="0">
                <a:latin typeface="Arial" panose="020B0604020202020204" pitchFamily="34" charset="0"/>
                <a:cs typeface="Arial" panose="020B0604020202020204" pitchFamily="34" charset="0"/>
              </a:rPr>
              <a:t>Versorgungsausgleichssachen</a:t>
            </a:r>
          </a:p>
          <a:p>
            <a:pPr algn="ctr"/>
            <a:r>
              <a:rPr lang="de-DE" sz="2000" dirty="0" smtClean="0">
                <a:latin typeface="Arial" panose="020B0604020202020204" pitchFamily="34" charset="0"/>
                <a:cs typeface="Arial" panose="020B0604020202020204" pitchFamily="34" charset="0"/>
              </a:rPr>
              <a:t>Kindes- und Scheidungsunterhaltssachen</a:t>
            </a:r>
          </a:p>
          <a:p>
            <a:pPr algn="ctr"/>
            <a:r>
              <a:rPr lang="de-DE" sz="2000" dirty="0" smtClean="0">
                <a:latin typeface="Arial" panose="020B0604020202020204" pitchFamily="34" charset="0"/>
                <a:cs typeface="Arial" panose="020B0604020202020204" pitchFamily="34" charset="0"/>
              </a:rPr>
              <a:t>Wohnung- und Haushaltssachen</a:t>
            </a:r>
          </a:p>
          <a:p>
            <a:pPr algn="ctr"/>
            <a:r>
              <a:rPr lang="de-DE" sz="2000" dirty="0" smtClean="0">
                <a:latin typeface="Arial" panose="020B0604020202020204" pitchFamily="34" charset="0"/>
                <a:cs typeface="Arial" panose="020B0604020202020204" pitchFamily="34" charset="0"/>
              </a:rPr>
              <a:t>Güterrechtssachen</a:t>
            </a:r>
          </a:p>
          <a:p>
            <a:pPr algn="ctr"/>
            <a:r>
              <a:rPr lang="de-DE" sz="2000" dirty="0" smtClean="0">
                <a:latin typeface="Arial" panose="020B0604020202020204" pitchFamily="34" charset="0"/>
                <a:cs typeface="Arial" panose="020B0604020202020204" pitchFamily="34" charset="0"/>
              </a:rPr>
              <a:t>Kindschaftssachen  </a:t>
            </a:r>
            <a:endParaRPr lang="de-DE" sz="2000" dirty="0">
              <a:latin typeface="Arial" panose="020B0604020202020204" pitchFamily="34" charset="0"/>
              <a:cs typeface="Arial" panose="020B0604020202020204" pitchFamily="34" charset="0"/>
            </a:endParaRPr>
          </a:p>
        </p:txBody>
      </p:sp>
      <p:sp>
        <p:nvSpPr>
          <p:cNvPr id="10" name="Rechteck 9"/>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146</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eck 10"/>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4719638" y="441172"/>
            <a:ext cx="1947862" cy="4986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Verbund</a:t>
            </a:r>
            <a:endParaRPr lang="de-DE" sz="2400" dirty="0"/>
          </a:p>
        </p:txBody>
      </p:sp>
      <p:sp>
        <p:nvSpPr>
          <p:cNvPr id="13" name="Textfeld 12"/>
          <p:cNvSpPr txBox="1"/>
          <p:nvPr/>
        </p:nvSpPr>
        <p:spPr>
          <a:xfrm>
            <a:off x="2262478" y="2047751"/>
            <a:ext cx="7148222" cy="783193"/>
          </a:xfrm>
          <a:prstGeom prst="flowChartAlternateProcess">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de-DE" sz="2000" smtClean="0">
                <a:latin typeface="Arial" panose="020B0604020202020204" pitchFamily="34" charset="0"/>
                <a:cs typeface="Arial" panose="020B0604020202020204" pitchFamily="34" charset="0"/>
              </a:rPr>
              <a:t>über Scheidung und Folgesachen ist </a:t>
            </a:r>
          </a:p>
          <a:p>
            <a:pPr algn="ctr"/>
            <a:r>
              <a:rPr lang="de-DE" sz="2000" smtClean="0">
                <a:latin typeface="Arial" panose="020B0604020202020204" pitchFamily="34" charset="0"/>
                <a:cs typeface="Arial" panose="020B0604020202020204" pitchFamily="34" charset="0"/>
              </a:rPr>
              <a:t>zusammen zu verhandeln und zu entscheiden</a:t>
            </a:r>
            <a:endParaRPr lang="de-DE" sz="2000" dirty="0">
              <a:latin typeface="Arial" panose="020B0604020202020204" pitchFamily="34" charset="0"/>
              <a:cs typeface="Arial" panose="020B0604020202020204" pitchFamily="34" charset="0"/>
            </a:endParaRPr>
          </a:p>
        </p:txBody>
      </p:sp>
      <p:sp>
        <p:nvSpPr>
          <p:cNvPr id="14" name="Gefaltete Ecke 13"/>
          <p:cNvSpPr/>
          <p:nvPr/>
        </p:nvSpPr>
        <p:spPr>
          <a:xfrm rot="219209">
            <a:off x="9036706" y="3132329"/>
            <a:ext cx="1188486" cy="122375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27 II </a:t>
            </a:r>
            <a:r>
              <a:rPr lang="de-DE" sz="2000" b="1" dirty="0" err="1" smtClean="0">
                <a:solidFill>
                  <a:schemeClr val="tx1"/>
                </a:solidFill>
                <a:latin typeface="MV Boli" panose="02000500030200090000" pitchFamily="2" charset="0"/>
                <a:cs typeface="MV Boli" panose="02000500030200090000" pitchFamily="2" charset="0"/>
              </a:rPr>
              <a:t>AktO</a:t>
            </a:r>
            <a:endParaRPr lang="de-DE" sz="2000" b="1" dirty="0">
              <a:solidFill>
                <a:schemeClr val="tx1"/>
              </a:solidFill>
              <a:latin typeface="MV Boli" panose="02000500030200090000" pitchFamily="2" charset="0"/>
              <a:cs typeface="MV Boli" panose="02000500030200090000" pitchFamily="2" charset="0"/>
            </a:endParaRPr>
          </a:p>
        </p:txBody>
      </p:sp>
      <p:sp>
        <p:nvSpPr>
          <p:cNvPr id="15" name="Gefaltete Ecke 14"/>
          <p:cNvSpPr/>
          <p:nvPr/>
        </p:nvSpPr>
        <p:spPr>
          <a:xfrm rot="20801321">
            <a:off x="9036707" y="4279110"/>
            <a:ext cx="1188486" cy="1223755"/>
          </a:xfrm>
          <a:prstGeom prst="foldedCorner">
            <a:avLst/>
          </a:prstGeom>
          <a:solidFill>
            <a:schemeClr val="accent6">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Akten-mäßige </a:t>
            </a:r>
            <a:r>
              <a:rPr lang="de-DE" sz="2000" b="1" dirty="0" err="1" smtClean="0">
                <a:solidFill>
                  <a:schemeClr val="tx1"/>
                </a:solidFill>
                <a:latin typeface="MV Boli" panose="02000500030200090000" pitchFamily="2" charset="0"/>
                <a:cs typeface="MV Boli" panose="02000500030200090000" pitchFamily="2" charset="0"/>
              </a:rPr>
              <a:t>Behand-lung</a:t>
            </a:r>
            <a:endParaRPr lang="de-DE" sz="2000" b="1"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2007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148</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72225" y="1169229"/>
            <a:ext cx="6432351" cy="57160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4" name="Abgerundetes Rechteck 3"/>
          <p:cNvSpPr/>
          <p:nvPr/>
        </p:nvSpPr>
        <p:spPr>
          <a:xfrm>
            <a:off x="1143000" y="1908836"/>
            <a:ext cx="10052114" cy="298450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Folgesachen gemäß § 137 II </a:t>
            </a:r>
            <a:r>
              <a:rPr lang="de-DE" dirty="0" err="1"/>
              <a:t>FamFG</a:t>
            </a:r>
            <a:r>
              <a:rPr lang="de-DE" dirty="0"/>
              <a:t>): </a:t>
            </a:r>
          </a:p>
          <a:p>
            <a:pPr marL="285750" lvl="0" indent="-285750">
              <a:buFont typeface="Arial" panose="020B0604020202020204" pitchFamily="34" charset="0"/>
              <a:buChar char="•"/>
            </a:pPr>
            <a:r>
              <a:rPr lang="de-DE" dirty="0"/>
              <a:t>VA-Sachen (§ 217 </a:t>
            </a:r>
            <a:r>
              <a:rPr lang="de-DE" dirty="0" err="1"/>
              <a:t>FamFG</a:t>
            </a:r>
            <a:r>
              <a:rPr lang="de-DE" dirty="0"/>
              <a:t>)</a:t>
            </a:r>
          </a:p>
          <a:p>
            <a:pPr marL="285750" lvl="0" indent="-285750">
              <a:buFont typeface="Arial" panose="020B0604020202020204" pitchFamily="34" charset="0"/>
              <a:buChar char="•"/>
            </a:pPr>
            <a:r>
              <a:rPr lang="de-DE" dirty="0" smtClean="0"/>
              <a:t>Kindes- </a:t>
            </a:r>
            <a:r>
              <a:rPr lang="de-DE" dirty="0"/>
              <a:t>und Scheidungsunterhaltssachen (§§ 1601 ff., 1569 ff. BGB)</a:t>
            </a:r>
          </a:p>
          <a:p>
            <a:pPr marL="285750" lvl="0" indent="-285750">
              <a:buFont typeface="Arial" panose="020B0604020202020204" pitchFamily="34" charset="0"/>
              <a:buChar char="•"/>
            </a:pPr>
            <a:r>
              <a:rPr lang="de-DE" dirty="0"/>
              <a:t>Wohnungszuweisungs- und Haushaltssachen (§ 200 </a:t>
            </a:r>
            <a:r>
              <a:rPr lang="de-DE" dirty="0" err="1"/>
              <a:t>FamFG</a:t>
            </a:r>
            <a:r>
              <a:rPr lang="de-DE" dirty="0"/>
              <a:t>)</a:t>
            </a:r>
          </a:p>
          <a:p>
            <a:pPr marL="285750" lvl="0" indent="-285750">
              <a:buFont typeface="Arial" panose="020B0604020202020204" pitchFamily="34" charset="0"/>
              <a:buChar char="•"/>
            </a:pPr>
            <a:r>
              <a:rPr lang="de-DE" dirty="0"/>
              <a:t>Güterrechtssachen (§ 261 I </a:t>
            </a:r>
            <a:r>
              <a:rPr lang="de-DE" dirty="0" err="1"/>
              <a:t>FamFG</a:t>
            </a:r>
            <a:r>
              <a:rPr lang="de-DE" dirty="0"/>
              <a:t> - nicht solche nach § 261 II </a:t>
            </a:r>
            <a:r>
              <a:rPr lang="de-DE" dirty="0" err="1"/>
              <a:t>FamFG</a:t>
            </a:r>
            <a:r>
              <a:rPr lang="de-DE" dirty="0"/>
              <a:t>)</a:t>
            </a:r>
          </a:p>
          <a:p>
            <a:r>
              <a:rPr lang="de-DE" dirty="0"/>
              <a:t> </a:t>
            </a:r>
          </a:p>
          <a:p>
            <a:r>
              <a:rPr lang="de-DE" dirty="0"/>
              <a:t>Folgesachen gemäß § 137 III </a:t>
            </a:r>
            <a:r>
              <a:rPr lang="de-DE" dirty="0" err="1"/>
              <a:t>FamFG</a:t>
            </a:r>
            <a:r>
              <a:rPr lang="de-DE" dirty="0"/>
              <a:t>) </a:t>
            </a:r>
          </a:p>
          <a:p>
            <a:pPr marL="285750" lvl="0" indent="-285750">
              <a:buFont typeface="Arial" panose="020B0604020202020204" pitchFamily="34" charset="0"/>
              <a:buChar char="•"/>
            </a:pPr>
            <a:r>
              <a:rPr lang="de-DE" dirty="0" err="1"/>
              <a:t>Kindschaftssachen</a:t>
            </a:r>
            <a:r>
              <a:rPr lang="de-DE" dirty="0"/>
              <a:t> (§ 151 </a:t>
            </a:r>
            <a:r>
              <a:rPr lang="de-DE" dirty="0" err="1"/>
              <a:t>FamFG</a:t>
            </a:r>
            <a:r>
              <a:rPr lang="de-DE" dirty="0"/>
              <a:t>)</a:t>
            </a:r>
          </a:p>
        </p:txBody>
      </p:sp>
      <p:sp>
        <p:nvSpPr>
          <p:cNvPr id="11" name="Gefaltete Ecke 10"/>
          <p:cNvSpPr/>
          <p:nvPr/>
        </p:nvSpPr>
        <p:spPr>
          <a:xfrm rot="219209">
            <a:off x="9172744" y="2210119"/>
            <a:ext cx="1188486" cy="122375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137 II </a:t>
            </a:r>
            <a:r>
              <a:rPr lang="de-DE" sz="2000" b="1" dirty="0" err="1" smtClean="0">
                <a:solidFill>
                  <a:schemeClr val="tx1"/>
                </a:solidFill>
                <a:latin typeface="MV Boli" panose="02000500030200090000" pitchFamily="2" charset="0"/>
                <a:cs typeface="MV Boli" panose="02000500030200090000" pitchFamily="2" charset="0"/>
              </a:rPr>
              <a:t>FamFG</a:t>
            </a:r>
            <a:endParaRPr lang="de-DE" sz="2000" b="1"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66510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149</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88912" y="1363796"/>
            <a:ext cx="6432351"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4" name="Abgerundetes Rechteck 3"/>
          <p:cNvSpPr/>
          <p:nvPr/>
        </p:nvSpPr>
        <p:spPr>
          <a:xfrm>
            <a:off x="1143000" y="2332079"/>
            <a:ext cx="10052114" cy="39163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dirty="0"/>
              <a:t>Folgesachen werden nicht gesondert registriert (§ 27 II S. 1 </a:t>
            </a:r>
            <a:r>
              <a:rPr lang="de-DE" dirty="0" err="1"/>
              <a:t>AktO</a:t>
            </a:r>
            <a:r>
              <a:rPr lang="de-DE" dirty="0"/>
              <a:t>)</a:t>
            </a:r>
          </a:p>
          <a:p>
            <a:r>
              <a:rPr lang="de-DE" dirty="0"/>
              <a:t> </a:t>
            </a:r>
          </a:p>
          <a:p>
            <a:pPr marL="285750" indent="-285750">
              <a:buFont typeface="Arial" panose="020B0604020202020204" pitchFamily="34" charset="0"/>
              <a:buChar char="•"/>
            </a:pPr>
            <a:r>
              <a:rPr lang="de-DE" dirty="0"/>
              <a:t>für Folgesachen sind Hefte nach § 4 I </a:t>
            </a:r>
            <a:r>
              <a:rPr lang="de-DE" dirty="0" err="1"/>
              <a:t>AktO</a:t>
            </a:r>
            <a:r>
              <a:rPr lang="de-DE" dirty="0"/>
              <a:t> anzulegen (§ 27 II S. 2 </a:t>
            </a:r>
            <a:r>
              <a:rPr lang="de-DE" dirty="0" err="1"/>
              <a:t>AktO</a:t>
            </a:r>
            <a:r>
              <a:rPr lang="de-DE" dirty="0"/>
              <a:t>)</a:t>
            </a:r>
          </a:p>
          <a:p>
            <a:r>
              <a:rPr lang="de-DE" dirty="0"/>
              <a:t> </a:t>
            </a:r>
          </a:p>
          <a:p>
            <a:pPr marL="285750" indent="-285750">
              <a:buFont typeface="Arial" panose="020B0604020202020204" pitchFamily="34" charset="0"/>
              <a:buChar char="•"/>
            </a:pPr>
            <a:r>
              <a:rPr lang="de-DE" dirty="0"/>
              <a:t>auf dem Aktendeckel ist auf das Sonderheft hinzuweisen</a:t>
            </a:r>
          </a:p>
          <a:p>
            <a:r>
              <a:rPr lang="de-DE" dirty="0"/>
              <a:t> </a:t>
            </a:r>
          </a:p>
          <a:p>
            <a:pPr marL="285750" indent="-285750">
              <a:buFont typeface="Arial" panose="020B0604020202020204" pitchFamily="34" charset="0"/>
              <a:buChar char="•"/>
            </a:pPr>
            <a:r>
              <a:rPr lang="de-DE" dirty="0"/>
              <a:t>dem AZ wird auf dem Umschlag des Heftes folgender Zusatz nachgestellt: VA, UK, UE, WH, GÜ, SO, UG, HK (§ 27 II S. 3 </a:t>
            </a:r>
            <a:r>
              <a:rPr lang="de-DE" dirty="0" err="1"/>
              <a:t>AktO</a:t>
            </a:r>
            <a:r>
              <a:rPr lang="de-DE" dirty="0" smtClean="0"/>
              <a:t>)</a:t>
            </a:r>
          </a:p>
          <a:p>
            <a:endParaRPr lang="de-DE" dirty="0"/>
          </a:p>
          <a:p>
            <a:pPr marL="285750" indent="-285750">
              <a:buFont typeface="Arial" panose="020B0604020202020204" pitchFamily="34" charset="0"/>
              <a:buChar char="•"/>
            </a:pPr>
            <a:r>
              <a:rPr lang="de-DE" dirty="0"/>
              <a:t>dieser Zusatz kann in der Folgesache wie ein AZ-Zusatz verwendet werden (S. 4) </a:t>
            </a:r>
            <a:endParaRPr lang="de-DE" dirty="0" smtClean="0">
              <a:effectLst/>
            </a:endParaRPr>
          </a:p>
          <a:p>
            <a:pPr marL="285750" indent="-285750">
              <a:buFont typeface="Arial" panose="020B0604020202020204" pitchFamily="34" charset="0"/>
              <a:buChar char="•"/>
            </a:pPr>
            <a:r>
              <a:rPr lang="de-DE" dirty="0"/>
              <a:t>Abtrennung der Folgesachen (§ 137 III </a:t>
            </a:r>
            <a:r>
              <a:rPr lang="de-DE" dirty="0" err="1"/>
              <a:t>FamFG</a:t>
            </a:r>
            <a:r>
              <a:rPr lang="de-DE" dirty="0"/>
              <a:t>) – als selbständiges Verfahren registriert</a:t>
            </a:r>
          </a:p>
          <a:p>
            <a:endParaRPr lang="de-DE" dirty="0"/>
          </a:p>
        </p:txBody>
      </p:sp>
      <p:sp>
        <p:nvSpPr>
          <p:cNvPr id="3" name="Abgerundetes Rechteck 2"/>
          <p:cNvSpPr/>
          <p:nvPr/>
        </p:nvSpPr>
        <p:spPr>
          <a:xfrm>
            <a:off x="435769" y="2109883"/>
            <a:ext cx="1735931"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a:t>Aktenführung</a:t>
            </a:r>
          </a:p>
        </p:txBody>
      </p:sp>
    </p:spTree>
    <p:extLst>
      <p:ext uri="{BB962C8B-B14F-4D97-AF65-F5344CB8AC3E}">
        <p14:creationId xmlns:p14="http://schemas.microsoft.com/office/powerpoint/2010/main" val="393341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149</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88912" y="1363796"/>
            <a:ext cx="6432351"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4" name="Abgerundetes Rechteck 3"/>
          <p:cNvSpPr/>
          <p:nvPr/>
        </p:nvSpPr>
        <p:spPr>
          <a:xfrm>
            <a:off x="1143000" y="2332079"/>
            <a:ext cx="10052114" cy="391632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t>kann verschiedene Gründe haben – Abtrennung, wenn: </a:t>
            </a:r>
          </a:p>
          <a:p>
            <a:pPr marL="285750" lvl="0" indent="-285750">
              <a:buFont typeface="Arial" panose="020B0604020202020204" pitchFamily="34" charset="0"/>
              <a:buChar char="•"/>
            </a:pPr>
            <a:r>
              <a:rPr lang="de-DE" sz="1600" u="dotted" dirty="0"/>
              <a:t>Unterhalts- / Güterrechtsfolgesache:</a:t>
            </a:r>
            <a:r>
              <a:rPr lang="de-DE" sz="1600" dirty="0"/>
              <a:t> neben Ehegatten wird eine weitere Person Beteiligter des Verfahrens </a:t>
            </a:r>
          </a:p>
          <a:p>
            <a:pPr lvl="0"/>
            <a:r>
              <a:rPr lang="de-DE" sz="1600" dirty="0" smtClean="0"/>
              <a:t>      (§ </a:t>
            </a:r>
            <a:r>
              <a:rPr lang="de-DE" sz="1600" dirty="0"/>
              <a:t>140 I </a:t>
            </a:r>
            <a:r>
              <a:rPr lang="de-DE" sz="1600" dirty="0" err="1"/>
              <a:t>FamFG</a:t>
            </a:r>
            <a:r>
              <a:rPr lang="de-DE" sz="1600" dirty="0"/>
              <a:t>)</a:t>
            </a:r>
          </a:p>
          <a:p>
            <a:pPr marL="285750" lvl="0" indent="-285750">
              <a:buFont typeface="Arial" panose="020B0604020202020204" pitchFamily="34" charset="0"/>
              <a:buChar char="•"/>
            </a:pPr>
            <a:r>
              <a:rPr lang="de-DE" sz="1600" u="dotted" dirty="0"/>
              <a:t>VA / Güterrecht:</a:t>
            </a:r>
            <a:r>
              <a:rPr lang="de-DE" sz="1600" dirty="0"/>
              <a:t> vor der Auflösung der Ehe ist keine Entscheidung möglich (§ 140 II </a:t>
            </a:r>
            <a:r>
              <a:rPr lang="de-DE" sz="1600" dirty="0" err="1"/>
              <a:t>FamFG</a:t>
            </a:r>
            <a:r>
              <a:rPr lang="de-DE" sz="1600" dirty="0"/>
              <a:t>)</a:t>
            </a:r>
          </a:p>
          <a:p>
            <a:pPr marL="285750" lvl="0" indent="-285750">
              <a:buFont typeface="Arial" panose="020B0604020202020204" pitchFamily="34" charset="0"/>
              <a:buChar char="•"/>
            </a:pPr>
            <a:r>
              <a:rPr lang="de-DE" sz="1600" u="dotted" dirty="0"/>
              <a:t>VA</a:t>
            </a:r>
            <a:r>
              <a:rPr lang="de-DE" sz="1600" dirty="0"/>
              <a:t> ausgesetzt ist, weil ein Rechtsstreit über den Bestand oder die Höhe eines Anrechts vor einem Gericht anhängig ist </a:t>
            </a:r>
          </a:p>
          <a:p>
            <a:pPr marL="285750" lvl="0" indent="-285750">
              <a:buFont typeface="Arial" panose="020B0604020202020204" pitchFamily="34" charset="0"/>
              <a:buChar char="•"/>
            </a:pPr>
            <a:r>
              <a:rPr lang="de-DE" sz="1600" dirty="0"/>
              <a:t>in einer </a:t>
            </a:r>
            <a:r>
              <a:rPr lang="de-DE" sz="1600" u="dotted" dirty="0" err="1"/>
              <a:t>Kindschaftsfolgesache</a:t>
            </a:r>
            <a:r>
              <a:rPr lang="de-DE" sz="1600" dirty="0"/>
              <a:t> das Gericht dies aus Gründen des Kindeswohls für sachgerecht hält oder das Verfahren ausgesetzt ist </a:t>
            </a:r>
          </a:p>
          <a:p>
            <a:pPr marL="285750" lvl="0" indent="-285750">
              <a:buFont typeface="Arial" panose="020B0604020202020204" pitchFamily="34" charset="0"/>
              <a:buChar char="•"/>
            </a:pPr>
            <a:r>
              <a:rPr lang="de-DE" sz="1600" dirty="0"/>
              <a:t>seit der Rechtshängigkeit des Scheidungsantrags 3 Monaten verstrichen – beide Ehegatten haben die erforderlichen Mitwirkungshandlungen im VA vorgenommen + beide beantragen übereinstimmend die Abtrennung</a:t>
            </a:r>
          </a:p>
          <a:p>
            <a:pPr marL="285750" lvl="0" indent="-285750">
              <a:buFont typeface="Arial" panose="020B0604020202020204" pitchFamily="34" charset="0"/>
              <a:buChar char="•"/>
            </a:pPr>
            <a:r>
              <a:rPr lang="de-DE" sz="1600" dirty="0"/>
              <a:t>Scheidungsanspruch </a:t>
            </a:r>
            <a:r>
              <a:rPr lang="de-DE" sz="1600" u="dotted" dirty="0"/>
              <a:t>verzögert</a:t>
            </a:r>
            <a:r>
              <a:rPr lang="de-DE" sz="1600" dirty="0"/>
              <a:t> sich außergewöhnlich – ein weiterer Aufschub unter Berücksichtigung der Bedeutung der Folgesache würde eine unzumutbare Härte darstellen + Antrag eines Ehegatten auf Abtrennung</a:t>
            </a:r>
          </a:p>
        </p:txBody>
      </p:sp>
      <p:sp>
        <p:nvSpPr>
          <p:cNvPr id="3" name="Abgerundetes Rechteck 2"/>
          <p:cNvSpPr/>
          <p:nvPr/>
        </p:nvSpPr>
        <p:spPr>
          <a:xfrm>
            <a:off x="435769" y="2245714"/>
            <a:ext cx="3457239"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a:t>Abtrennung aus dem Verbund </a:t>
            </a:r>
            <a:endParaRPr lang="de-DE" sz="2000"/>
          </a:p>
        </p:txBody>
      </p:sp>
    </p:spTree>
    <p:extLst>
      <p:ext uri="{BB962C8B-B14F-4D97-AF65-F5344CB8AC3E}">
        <p14:creationId xmlns:p14="http://schemas.microsoft.com/office/powerpoint/2010/main" val="3299792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135</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3168849" y="1372751"/>
            <a:ext cx="6113113"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Allgemeines</a:t>
            </a:r>
            <a:endParaRPr lang="de-DE" sz="2400" b="1" dirty="0">
              <a:effectLst/>
            </a:endParaRPr>
          </a:p>
        </p:txBody>
      </p:sp>
      <p:sp>
        <p:nvSpPr>
          <p:cNvPr id="5" name="Abgerundetes Rechteck 4"/>
          <p:cNvSpPr/>
          <p:nvPr/>
        </p:nvSpPr>
        <p:spPr>
          <a:xfrm>
            <a:off x="1068837" y="2191406"/>
            <a:ext cx="10054325" cy="114929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dirty="0"/>
              <a:t>Indizien für eine Zerrüttung: Getrenntleben, Unvereinbarkeit der Charaktere, anderweitige Beziehungen, Misshandlungen, Vernachlässigung des Haushalts und der Kinder</a:t>
            </a:r>
          </a:p>
        </p:txBody>
      </p:sp>
      <p:sp>
        <p:nvSpPr>
          <p:cNvPr id="17" name="Abgerundetes Rechteck 16"/>
          <p:cNvSpPr/>
          <p:nvPr/>
        </p:nvSpPr>
        <p:spPr>
          <a:xfrm>
            <a:off x="1068837" y="3488617"/>
            <a:ext cx="10054325" cy="316935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DE" dirty="0"/>
              <a:t>die häusliche Gemeinschaft nicht (mehr) besteht</a:t>
            </a:r>
          </a:p>
          <a:p>
            <a:pPr marL="742950" lvl="1" indent="-285750">
              <a:buFont typeface="Arial" panose="020B0604020202020204" pitchFamily="34" charset="0"/>
              <a:buChar char="•"/>
            </a:pPr>
            <a:r>
              <a:rPr lang="de-DE" dirty="0"/>
              <a:t>Trennung von Bett und Tisch</a:t>
            </a:r>
          </a:p>
          <a:p>
            <a:pPr marL="742950" lvl="1" indent="-285750">
              <a:buFont typeface="Arial" panose="020B0604020202020204" pitchFamily="34" charset="0"/>
              <a:buChar char="•"/>
            </a:pPr>
            <a:r>
              <a:rPr lang="de-DE" dirty="0"/>
              <a:t>Getrenntleben innerhalb derselben Wohnung ist möglich – aber getrennte Bereiche </a:t>
            </a:r>
          </a:p>
          <a:p>
            <a:pPr marL="742950" lvl="1" indent="-285750">
              <a:buFont typeface="Arial" panose="020B0604020202020204" pitchFamily="34" charset="0"/>
              <a:buChar char="•"/>
            </a:pPr>
            <a:r>
              <a:rPr lang="de-DE" dirty="0"/>
              <a:t>gelegentliche Versöhnungsversuche schaden dem Getrenntleben nicht (§ 1567 II BGB) (BGH: i. d. R. bis zu einem Vierteljahr) </a:t>
            </a:r>
          </a:p>
          <a:p>
            <a:pPr lvl="0"/>
            <a:r>
              <a:rPr lang="de-DE" dirty="0"/>
              <a:t>und Trennungswille vorliegt</a:t>
            </a:r>
          </a:p>
          <a:p>
            <a:pPr marL="742950" lvl="1" indent="-285750">
              <a:buFont typeface="Arial" panose="020B0604020202020204" pitchFamily="34" charset="0"/>
              <a:buChar char="•"/>
            </a:pPr>
            <a:r>
              <a:rPr lang="de-DE" dirty="0"/>
              <a:t>mindestens ein Ehegatte muss nach außen erkennbar zeigen, dass er die häusliche Gemeinschaft ablehnt </a:t>
            </a:r>
          </a:p>
        </p:txBody>
      </p:sp>
      <p:sp>
        <p:nvSpPr>
          <p:cNvPr id="3" name="Abgerundetes Rechteck 2"/>
          <p:cNvSpPr/>
          <p:nvPr/>
        </p:nvSpPr>
        <p:spPr>
          <a:xfrm>
            <a:off x="435769" y="3488617"/>
            <a:ext cx="5660231"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a:t>Ehegatten leben getrennt (= Getrenntleben), wenn: </a:t>
            </a:r>
          </a:p>
        </p:txBody>
      </p:sp>
      <p:sp>
        <p:nvSpPr>
          <p:cNvPr id="15" name="Gefaltete Ecke 14"/>
          <p:cNvSpPr/>
          <p:nvPr/>
        </p:nvSpPr>
        <p:spPr>
          <a:xfrm rot="21370968">
            <a:off x="10375376" y="5116160"/>
            <a:ext cx="1334322" cy="139767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1567 II BGB</a:t>
            </a:r>
            <a:endParaRPr lang="de-DE" sz="20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7091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
            <a:ext cx="4848873" cy="6857999"/>
          </a:xfrm>
          <a:prstGeom prst="rect">
            <a:avLst/>
          </a:prstGeom>
        </p:spPr>
      </p:pic>
      <p:pic>
        <p:nvPicPr>
          <p:cNvPr id="4" name="Grafik 3"/>
          <p:cNvPicPr>
            <a:picLocks noChangeAspect="1"/>
          </p:cNvPicPr>
          <p:nvPr/>
        </p:nvPicPr>
        <p:blipFill>
          <a:blip r:embed="rId3"/>
          <a:stretch>
            <a:fillRect/>
          </a:stretch>
        </p:blipFill>
        <p:spPr>
          <a:xfrm>
            <a:off x="6705600" y="-1"/>
            <a:ext cx="5486400" cy="6858001"/>
          </a:xfrm>
          <a:prstGeom prst="rect">
            <a:avLst/>
          </a:prstGeom>
        </p:spPr>
      </p:pic>
      <p:sp>
        <p:nvSpPr>
          <p:cNvPr id="6" name="Gefaltete Ecke 5"/>
          <p:cNvSpPr/>
          <p:nvPr/>
        </p:nvSpPr>
        <p:spPr>
          <a:xfrm rot="21233541">
            <a:off x="5018922" y="2311401"/>
            <a:ext cx="1516629" cy="1468472"/>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smtClean="0">
              <a:solidFill>
                <a:schemeClr val="tx1"/>
              </a:solidFill>
              <a:latin typeface="MV Boli" panose="02000500030200090000" pitchFamily="2" charset="0"/>
              <a:cs typeface="MV Boli" panose="02000500030200090000" pitchFamily="2" charset="0"/>
            </a:endParaRPr>
          </a:p>
          <a:p>
            <a:pPr algn="ctr"/>
            <a:r>
              <a:rPr lang="de-DE" sz="2000" dirty="0" smtClean="0">
                <a:solidFill>
                  <a:schemeClr val="tx1"/>
                </a:solidFill>
                <a:latin typeface="MV Boli" panose="02000500030200090000" pitchFamily="2" charset="0"/>
                <a:cs typeface="MV Boli" panose="02000500030200090000" pitchFamily="2" charset="0"/>
              </a:rPr>
              <a:t>Scheidungs-akte</a:t>
            </a:r>
            <a:endParaRPr lang="de-DE" sz="2000"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22418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
            <a:ext cx="4848873" cy="6857999"/>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8970" y="1"/>
            <a:ext cx="4848874" cy="6858000"/>
          </a:xfrm>
          <a:prstGeom prst="rect">
            <a:avLst/>
          </a:prstGeom>
        </p:spPr>
      </p:pic>
      <p:sp>
        <p:nvSpPr>
          <p:cNvPr id="4" name="Textfeld 3"/>
          <p:cNvSpPr txBox="1"/>
          <p:nvPr/>
        </p:nvSpPr>
        <p:spPr>
          <a:xfrm>
            <a:off x="4848873" y="514350"/>
            <a:ext cx="1788692" cy="400110"/>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sym typeface="Symbol" panose="05050102010706020507" pitchFamily="18" charset="2"/>
              </a:rPr>
              <a:t></a:t>
            </a:r>
            <a:r>
              <a:rPr lang="de-DE" sz="2000" dirty="0" smtClean="0">
                <a:latin typeface="Arial" panose="020B0604020202020204" pitchFamily="34" charset="0"/>
                <a:cs typeface="Arial" panose="020B0604020202020204" pitchFamily="34" charset="0"/>
              </a:rPr>
              <a:t> </a:t>
            </a:r>
            <a:endParaRPr lang="de-DE" sz="2000" dirty="0">
              <a:latin typeface="Arial" panose="020B0604020202020204" pitchFamily="34" charset="0"/>
              <a:cs typeface="Arial" panose="020B0604020202020204" pitchFamily="34" charset="0"/>
            </a:endParaRPr>
          </a:p>
        </p:txBody>
      </p:sp>
      <p:sp>
        <p:nvSpPr>
          <p:cNvPr id="5" name="Textfeld 4"/>
          <p:cNvSpPr txBox="1"/>
          <p:nvPr/>
        </p:nvSpPr>
        <p:spPr>
          <a:xfrm>
            <a:off x="5630278" y="4865914"/>
            <a:ext cx="1834599" cy="400110"/>
          </a:xfrm>
          <a:prstGeom prst="rect">
            <a:avLst/>
          </a:prstGeom>
          <a:noFill/>
        </p:spPr>
        <p:txBody>
          <a:bodyPr wrap="square" rtlCol="0">
            <a:spAutoFit/>
          </a:bodyPr>
          <a:lstStyle/>
          <a:p>
            <a:pPr algn="r"/>
            <a:r>
              <a:rPr lang="de-DE" sz="2000" dirty="0" smtClean="0">
                <a:latin typeface="Arial" panose="020B0604020202020204" pitchFamily="34" charset="0"/>
                <a:cs typeface="Arial" panose="020B0604020202020204" pitchFamily="34" charset="0"/>
                <a:sym typeface="Symbol" panose="05050102010706020507" pitchFamily="18" charset="2"/>
              </a:rPr>
              <a:t></a:t>
            </a:r>
            <a:endParaRPr lang="de-DE" sz="2000" dirty="0">
              <a:latin typeface="Arial" panose="020B0604020202020204" pitchFamily="34" charset="0"/>
              <a:cs typeface="Arial" panose="020B0604020202020204" pitchFamily="34" charset="0"/>
            </a:endParaRPr>
          </a:p>
        </p:txBody>
      </p:sp>
      <p:sp>
        <p:nvSpPr>
          <p:cNvPr id="6" name="Gefaltete Ecke 5"/>
          <p:cNvSpPr/>
          <p:nvPr/>
        </p:nvSpPr>
        <p:spPr>
          <a:xfrm rot="21233541">
            <a:off x="5583104" y="4331733"/>
            <a:ext cx="1516629" cy="1468472"/>
          </a:xfrm>
          <a:prstGeom prst="foldedCorner">
            <a:avLst/>
          </a:prstGeom>
          <a:solidFill>
            <a:srgbClr val="EEAAC9"/>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smtClean="0">
              <a:solidFill>
                <a:schemeClr val="tx1"/>
              </a:solidFill>
              <a:latin typeface="MV Boli" panose="02000500030200090000" pitchFamily="2" charset="0"/>
              <a:cs typeface="MV Boli" panose="02000500030200090000" pitchFamily="2" charset="0"/>
            </a:endParaRPr>
          </a:p>
          <a:p>
            <a:pPr algn="r"/>
            <a:r>
              <a:rPr lang="de-DE" sz="2000" dirty="0" smtClean="0">
                <a:solidFill>
                  <a:schemeClr val="tx1"/>
                </a:solidFill>
                <a:latin typeface="MV Boli" panose="02000500030200090000" pitchFamily="2" charset="0"/>
                <a:cs typeface="MV Boli" panose="02000500030200090000" pitchFamily="2" charset="0"/>
              </a:rPr>
              <a:t>Unterakte</a:t>
            </a:r>
          </a:p>
          <a:p>
            <a:pPr algn="r"/>
            <a:r>
              <a:rPr lang="de-DE" sz="2000" dirty="0" smtClean="0">
                <a:solidFill>
                  <a:schemeClr val="tx1"/>
                </a:solidFill>
                <a:latin typeface="MV Boli" panose="02000500030200090000" pitchFamily="2" charset="0"/>
                <a:cs typeface="MV Boli" panose="02000500030200090000" pitchFamily="2" charset="0"/>
              </a:rPr>
              <a:t>Güterrecht</a:t>
            </a:r>
          </a:p>
        </p:txBody>
      </p:sp>
      <p:sp>
        <p:nvSpPr>
          <p:cNvPr id="7" name="Gefaltete Ecke 6"/>
          <p:cNvSpPr/>
          <p:nvPr/>
        </p:nvSpPr>
        <p:spPr>
          <a:xfrm rot="21233541">
            <a:off x="5337685" y="491123"/>
            <a:ext cx="1516629" cy="1468472"/>
          </a:xfrm>
          <a:prstGeom prst="foldedCorner">
            <a:avLst/>
          </a:prstGeom>
          <a:solidFill>
            <a:srgbClr val="FF0000"/>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smtClean="0">
              <a:solidFill>
                <a:schemeClr val="tx1"/>
              </a:solidFill>
              <a:latin typeface="MV Boli" panose="02000500030200090000" pitchFamily="2" charset="0"/>
              <a:cs typeface="MV Boli" panose="02000500030200090000" pitchFamily="2" charset="0"/>
            </a:endParaRPr>
          </a:p>
          <a:p>
            <a:pPr algn="ctr"/>
            <a:r>
              <a:rPr lang="de-DE" sz="2000" dirty="0" smtClean="0">
                <a:solidFill>
                  <a:schemeClr val="tx1"/>
                </a:solidFill>
                <a:latin typeface="MV Boli" panose="02000500030200090000" pitchFamily="2" charset="0"/>
                <a:cs typeface="MV Boli" panose="02000500030200090000" pitchFamily="2" charset="0"/>
              </a:rPr>
              <a:t>Unterakte </a:t>
            </a:r>
            <a:r>
              <a:rPr lang="de-DE" sz="2000" dirty="0" err="1" smtClean="0">
                <a:solidFill>
                  <a:schemeClr val="tx1"/>
                </a:solidFill>
                <a:latin typeface="MV Boli" panose="02000500030200090000" pitchFamily="2" charset="0"/>
                <a:cs typeface="MV Boli" panose="02000500030200090000" pitchFamily="2" charset="0"/>
              </a:rPr>
              <a:t>Versor-gungs-ausgleich</a:t>
            </a:r>
            <a:endParaRPr lang="de-DE" sz="2000" dirty="0" smtClean="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92271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48874" cy="6858000"/>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641" y="0"/>
            <a:ext cx="4848874" cy="6858000"/>
          </a:xfrm>
          <a:prstGeom prst="rect">
            <a:avLst/>
          </a:prstGeom>
        </p:spPr>
      </p:pic>
      <p:sp>
        <p:nvSpPr>
          <p:cNvPr id="4" name="Textfeld 3"/>
          <p:cNvSpPr txBox="1"/>
          <p:nvPr/>
        </p:nvSpPr>
        <p:spPr>
          <a:xfrm>
            <a:off x="4848874" y="506186"/>
            <a:ext cx="2360190" cy="400110"/>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sym typeface="Symbol" panose="05050102010706020507" pitchFamily="18" charset="2"/>
              </a:rPr>
              <a:t></a:t>
            </a:r>
            <a:endParaRPr lang="de-DE" sz="2000" dirty="0">
              <a:latin typeface="Arial" panose="020B0604020202020204" pitchFamily="34" charset="0"/>
              <a:cs typeface="Arial" panose="020B0604020202020204" pitchFamily="34" charset="0"/>
            </a:endParaRPr>
          </a:p>
        </p:txBody>
      </p:sp>
      <p:sp>
        <p:nvSpPr>
          <p:cNvPr id="5" name="Textfeld 4"/>
          <p:cNvSpPr txBox="1"/>
          <p:nvPr/>
        </p:nvSpPr>
        <p:spPr>
          <a:xfrm>
            <a:off x="5508527" y="4874078"/>
            <a:ext cx="1894114" cy="400110"/>
          </a:xfrm>
          <a:prstGeom prst="rect">
            <a:avLst/>
          </a:prstGeom>
          <a:noFill/>
        </p:spPr>
        <p:txBody>
          <a:bodyPr wrap="square" rtlCol="0">
            <a:spAutoFit/>
          </a:bodyPr>
          <a:lstStyle/>
          <a:p>
            <a:pPr algn="r"/>
            <a:r>
              <a:rPr lang="de-DE" sz="2000" dirty="0" smtClean="0">
                <a:latin typeface="Arial" panose="020B0604020202020204" pitchFamily="34" charset="0"/>
                <a:cs typeface="Arial" panose="020B0604020202020204" pitchFamily="34" charset="0"/>
                <a:sym typeface="Symbol" panose="05050102010706020507" pitchFamily="18" charset="2"/>
              </a:rPr>
              <a:t></a:t>
            </a:r>
            <a:endParaRPr lang="de-DE" sz="2000" dirty="0">
              <a:latin typeface="Arial" panose="020B0604020202020204" pitchFamily="34" charset="0"/>
              <a:cs typeface="Arial" panose="020B0604020202020204" pitchFamily="34" charset="0"/>
            </a:endParaRPr>
          </a:p>
        </p:txBody>
      </p:sp>
      <p:sp>
        <p:nvSpPr>
          <p:cNvPr id="6" name="Gefaltete Ecke 5"/>
          <p:cNvSpPr/>
          <p:nvPr/>
        </p:nvSpPr>
        <p:spPr>
          <a:xfrm rot="21233541">
            <a:off x="5270653" y="337787"/>
            <a:ext cx="1516629" cy="1468472"/>
          </a:xfrm>
          <a:prstGeom prst="foldedCorner">
            <a:avLst/>
          </a:prstGeom>
          <a:solidFill>
            <a:schemeClr val="accent6">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smtClean="0">
              <a:solidFill>
                <a:schemeClr val="tx1"/>
              </a:solidFill>
              <a:latin typeface="MV Boli" panose="02000500030200090000" pitchFamily="2" charset="0"/>
              <a:cs typeface="MV Boli" panose="02000500030200090000" pitchFamily="2" charset="0"/>
            </a:endParaRPr>
          </a:p>
          <a:p>
            <a:r>
              <a:rPr lang="de-DE" sz="2000" dirty="0" smtClean="0">
                <a:solidFill>
                  <a:schemeClr val="tx1"/>
                </a:solidFill>
                <a:latin typeface="MV Boli" panose="02000500030200090000" pitchFamily="2" charset="0"/>
                <a:cs typeface="MV Boli" panose="02000500030200090000" pitchFamily="2" charset="0"/>
              </a:rPr>
              <a:t>Unterakte</a:t>
            </a:r>
          </a:p>
          <a:p>
            <a:r>
              <a:rPr lang="de-DE" sz="2000" dirty="0" err="1" smtClean="0">
                <a:solidFill>
                  <a:schemeClr val="tx1"/>
                </a:solidFill>
                <a:latin typeface="MV Boli" panose="02000500030200090000" pitchFamily="2" charset="0"/>
                <a:cs typeface="MV Boli" panose="02000500030200090000" pitchFamily="2" charset="0"/>
              </a:rPr>
              <a:t>Kindschaftssachen</a:t>
            </a:r>
            <a:endParaRPr lang="de-DE" sz="2000" dirty="0" smtClean="0">
              <a:solidFill>
                <a:schemeClr val="tx1"/>
              </a:solidFill>
              <a:latin typeface="MV Boli" panose="02000500030200090000" pitchFamily="2" charset="0"/>
              <a:cs typeface="MV Boli" panose="02000500030200090000" pitchFamily="2" charset="0"/>
            </a:endParaRPr>
          </a:p>
        </p:txBody>
      </p:sp>
      <p:sp>
        <p:nvSpPr>
          <p:cNvPr id="7" name="Gefaltete Ecke 6"/>
          <p:cNvSpPr/>
          <p:nvPr/>
        </p:nvSpPr>
        <p:spPr>
          <a:xfrm rot="381419">
            <a:off x="5427414" y="4139842"/>
            <a:ext cx="1516629" cy="1468472"/>
          </a:xfrm>
          <a:prstGeom prst="foldedCorner">
            <a:avLst/>
          </a:prstGeom>
          <a:solidFill>
            <a:srgbClr val="B5DAE3"/>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2000" smtClean="0">
                <a:solidFill>
                  <a:schemeClr val="tx1"/>
                </a:solidFill>
                <a:latin typeface="MV Boli" panose="02000500030200090000" pitchFamily="2" charset="0"/>
                <a:cs typeface="MV Boli" panose="02000500030200090000" pitchFamily="2" charset="0"/>
              </a:rPr>
              <a:t>Unterakte </a:t>
            </a:r>
          </a:p>
          <a:p>
            <a:pPr algn="r"/>
            <a:r>
              <a:rPr lang="de-DE" sz="2000" smtClean="0">
                <a:solidFill>
                  <a:schemeClr val="tx1"/>
                </a:solidFill>
                <a:latin typeface="MV Boli" panose="02000500030200090000" pitchFamily="2" charset="0"/>
                <a:cs typeface="MV Boli" panose="02000500030200090000" pitchFamily="2" charset="0"/>
              </a:rPr>
              <a:t>Unterhalt </a:t>
            </a:r>
            <a:endParaRPr lang="de-DE" sz="2000" dirty="0" smtClean="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8134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48874" cy="6858000"/>
          </a:xfrm>
          <a:prstGeom prst="rect">
            <a:avLst/>
          </a:prstGeom>
        </p:spPr>
      </p:pic>
      <p:sp>
        <p:nvSpPr>
          <p:cNvPr id="3" name="Textfeld 2"/>
          <p:cNvSpPr txBox="1"/>
          <p:nvPr/>
        </p:nvSpPr>
        <p:spPr>
          <a:xfrm>
            <a:off x="4848874" y="473528"/>
            <a:ext cx="1738993" cy="400110"/>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sym typeface="Symbol" panose="05050102010706020507" pitchFamily="18" charset="2"/>
              </a:rPr>
              <a:t></a:t>
            </a:r>
            <a:endParaRPr lang="de-DE" sz="2000" dirty="0" smtClean="0">
              <a:latin typeface="Arial" panose="020B0604020202020204" pitchFamily="34" charset="0"/>
              <a:cs typeface="Arial" panose="020B0604020202020204" pitchFamily="34" charset="0"/>
            </a:endParaRPr>
          </a:p>
        </p:txBody>
      </p:sp>
      <p:sp>
        <p:nvSpPr>
          <p:cNvPr id="4" name="Gefaltete Ecke 3"/>
          <p:cNvSpPr/>
          <p:nvPr/>
        </p:nvSpPr>
        <p:spPr>
          <a:xfrm>
            <a:off x="7551171" y="1594181"/>
            <a:ext cx="1313380" cy="1296691"/>
          </a:xfrm>
          <a:prstGeom prst="foldedCorner">
            <a:avLst/>
          </a:prstGeom>
          <a:solidFill>
            <a:schemeClr val="accent6">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smtClean="0">
              <a:solidFill>
                <a:schemeClr val="tx1"/>
              </a:solidFill>
              <a:latin typeface="MV Boli" panose="02000500030200090000" pitchFamily="2" charset="0"/>
              <a:cs typeface="MV Boli" panose="02000500030200090000" pitchFamily="2" charset="0"/>
            </a:endParaRPr>
          </a:p>
          <a:p>
            <a:pPr algn="ctr"/>
            <a:r>
              <a:rPr lang="de-DE" sz="2000" dirty="0" smtClean="0">
                <a:solidFill>
                  <a:schemeClr val="tx1"/>
                </a:solidFill>
                <a:latin typeface="MV Boli" panose="02000500030200090000" pitchFamily="2" charset="0"/>
                <a:cs typeface="MV Boli" panose="02000500030200090000" pitchFamily="2" charset="0"/>
              </a:rPr>
              <a:t>Wir werden das anhand </a:t>
            </a:r>
            <a:endParaRPr lang="de-DE" sz="2000" dirty="0">
              <a:solidFill>
                <a:schemeClr val="tx1"/>
              </a:solidFill>
              <a:latin typeface="MV Boli" panose="02000500030200090000" pitchFamily="2" charset="0"/>
              <a:cs typeface="MV Boli" panose="02000500030200090000" pitchFamily="2" charset="0"/>
            </a:endParaRPr>
          </a:p>
        </p:txBody>
      </p:sp>
      <p:sp>
        <p:nvSpPr>
          <p:cNvPr id="5" name="Gefaltete Ecke 4"/>
          <p:cNvSpPr/>
          <p:nvPr/>
        </p:nvSpPr>
        <p:spPr>
          <a:xfrm rot="219209">
            <a:off x="7984221" y="2931439"/>
            <a:ext cx="1314189" cy="1284016"/>
          </a:xfrm>
          <a:prstGeom prst="foldedCorner">
            <a:avLst/>
          </a:prstGeom>
          <a:solidFill>
            <a:schemeClr val="accent2">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smtClean="0">
              <a:solidFill>
                <a:schemeClr val="tx1"/>
              </a:solidFill>
              <a:latin typeface="MV Boli" panose="02000500030200090000" pitchFamily="2" charset="0"/>
              <a:cs typeface="MV Boli" panose="02000500030200090000" pitchFamily="2" charset="0"/>
            </a:endParaRPr>
          </a:p>
          <a:p>
            <a:pPr algn="ctr"/>
            <a:r>
              <a:rPr lang="de-DE" sz="2000" dirty="0">
                <a:solidFill>
                  <a:schemeClr val="tx1"/>
                </a:solidFill>
                <a:latin typeface="MV Boli" panose="02000500030200090000" pitchFamily="2" charset="0"/>
                <a:cs typeface="MV Boli" panose="02000500030200090000" pitchFamily="2" charset="0"/>
              </a:rPr>
              <a:t>v</a:t>
            </a:r>
            <a:r>
              <a:rPr lang="de-DE" sz="2000" dirty="0" smtClean="0">
                <a:solidFill>
                  <a:schemeClr val="tx1"/>
                </a:solidFill>
                <a:latin typeface="MV Boli" panose="02000500030200090000" pitchFamily="2" charset="0"/>
                <a:cs typeface="MV Boli" panose="02000500030200090000" pitchFamily="2" charset="0"/>
              </a:rPr>
              <a:t>on Muster-verfahren</a:t>
            </a:r>
            <a:endParaRPr lang="de-DE" sz="2000" dirty="0">
              <a:solidFill>
                <a:schemeClr val="tx1"/>
              </a:solidFill>
              <a:latin typeface="MV Boli" panose="02000500030200090000" pitchFamily="2" charset="0"/>
              <a:cs typeface="MV Boli" panose="02000500030200090000" pitchFamily="2" charset="0"/>
            </a:endParaRPr>
          </a:p>
        </p:txBody>
      </p:sp>
      <p:sp>
        <p:nvSpPr>
          <p:cNvPr id="6" name="Gefaltete Ecke 5"/>
          <p:cNvSpPr/>
          <p:nvPr/>
        </p:nvSpPr>
        <p:spPr>
          <a:xfrm rot="21062347">
            <a:off x="7984220" y="4174183"/>
            <a:ext cx="1314189" cy="1284016"/>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smtClean="0">
              <a:solidFill>
                <a:schemeClr val="tx1"/>
              </a:solidFill>
              <a:latin typeface="MV Boli" panose="02000500030200090000" pitchFamily="2" charset="0"/>
              <a:cs typeface="MV Boli" panose="02000500030200090000" pitchFamily="2" charset="0"/>
            </a:endParaRPr>
          </a:p>
          <a:p>
            <a:pPr algn="ctr"/>
            <a:r>
              <a:rPr lang="de-DE" sz="2000" dirty="0" smtClean="0">
                <a:solidFill>
                  <a:schemeClr val="tx1"/>
                </a:solidFill>
                <a:latin typeface="MV Boli" panose="02000500030200090000" pitchFamily="2" charset="0"/>
                <a:cs typeface="MV Boli" panose="02000500030200090000" pitchFamily="2" charset="0"/>
              </a:rPr>
              <a:t>er-arbeiten</a:t>
            </a:r>
            <a:endParaRPr lang="de-DE" sz="2000" dirty="0">
              <a:solidFill>
                <a:schemeClr val="tx1"/>
              </a:solidFill>
              <a:latin typeface="MV Boli" panose="02000500030200090000" pitchFamily="2" charset="0"/>
              <a:cs typeface="MV Boli" panose="02000500030200090000" pitchFamily="2" charset="0"/>
            </a:endParaRPr>
          </a:p>
        </p:txBody>
      </p:sp>
      <p:sp>
        <p:nvSpPr>
          <p:cNvPr id="9" name="Gefaltete Ecke 8"/>
          <p:cNvSpPr/>
          <p:nvPr/>
        </p:nvSpPr>
        <p:spPr>
          <a:xfrm>
            <a:off x="5149963" y="173423"/>
            <a:ext cx="1674621" cy="1793434"/>
          </a:xfrm>
          <a:prstGeom prst="foldedCorner">
            <a:avLst/>
          </a:prstGeom>
          <a:solidFill>
            <a:schemeClr val="accent4">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smtClean="0">
              <a:solidFill>
                <a:schemeClr val="tx1"/>
              </a:solidFill>
              <a:latin typeface="MV Boli" panose="02000500030200090000" pitchFamily="2" charset="0"/>
              <a:cs typeface="MV Boli" panose="02000500030200090000" pitchFamily="2" charset="0"/>
            </a:endParaRPr>
          </a:p>
          <a:p>
            <a:r>
              <a:rPr lang="de-DE" sz="2000" dirty="0" smtClean="0">
                <a:solidFill>
                  <a:schemeClr val="tx1"/>
                </a:solidFill>
                <a:latin typeface="MV Boli" panose="02000500030200090000" pitchFamily="2" charset="0"/>
                <a:cs typeface="MV Boli" panose="02000500030200090000" pitchFamily="2" charset="0"/>
              </a:rPr>
              <a:t>Unterakte</a:t>
            </a:r>
          </a:p>
          <a:p>
            <a:r>
              <a:rPr lang="de-DE" sz="2000" dirty="0" smtClean="0">
                <a:solidFill>
                  <a:schemeClr val="tx1"/>
                </a:solidFill>
                <a:latin typeface="MV Boli" panose="02000500030200090000" pitchFamily="2" charset="0"/>
                <a:cs typeface="MV Boli" panose="02000500030200090000" pitchFamily="2" charset="0"/>
              </a:rPr>
              <a:t>Hausrat und Ehewohnung</a:t>
            </a:r>
          </a:p>
        </p:txBody>
      </p:sp>
    </p:spTree>
    <p:extLst>
      <p:ext uri="{BB962C8B-B14F-4D97-AF65-F5344CB8AC3E}">
        <p14:creationId xmlns:p14="http://schemas.microsoft.com/office/powerpoint/2010/main" val="321913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136</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3168849" y="1372751"/>
            <a:ext cx="6113113"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Allgemeines</a:t>
            </a:r>
            <a:endParaRPr lang="de-DE" sz="2400" b="1" dirty="0">
              <a:effectLst/>
            </a:endParaRPr>
          </a:p>
        </p:txBody>
      </p:sp>
      <p:sp>
        <p:nvSpPr>
          <p:cNvPr id="17" name="Abgerundetes Rechteck 16"/>
          <p:cNvSpPr/>
          <p:nvPr/>
        </p:nvSpPr>
        <p:spPr>
          <a:xfrm>
            <a:off x="759612" y="2177797"/>
            <a:ext cx="10054325" cy="420871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Trennungszeit mindestens 1 Jahr und die Scheidung ist einvernehmlich </a:t>
            </a:r>
            <a:endParaRPr lang="de-DE" dirty="0" smtClean="0"/>
          </a:p>
          <a:p>
            <a:r>
              <a:rPr lang="de-DE" dirty="0" smtClean="0"/>
              <a:t>(= gemeinsamer </a:t>
            </a:r>
            <a:r>
              <a:rPr lang="de-DE" dirty="0"/>
              <a:t>Antrag auf Ehescheidung bzw. Zustimmung des Antragsgegners)</a:t>
            </a:r>
          </a:p>
          <a:p>
            <a:pPr lvl="0"/>
            <a:r>
              <a:rPr lang="de-DE" dirty="0"/>
              <a:t>es wird unwiderlegbar vermutet, dass die Ehe gescheitert ist (§ 1566 I BGB) </a:t>
            </a:r>
          </a:p>
          <a:p>
            <a:r>
              <a:rPr lang="de-DE" dirty="0"/>
              <a:t> </a:t>
            </a:r>
          </a:p>
          <a:p>
            <a:r>
              <a:rPr lang="de-DE" dirty="0"/>
              <a:t>Trennungszeit mindestens 3 Jahre </a:t>
            </a:r>
          </a:p>
          <a:p>
            <a:pPr lvl="0"/>
            <a:r>
              <a:rPr lang="de-DE" dirty="0"/>
              <a:t>es wird unwiderlegbar vermutet, dass die Ehe gescheitert ist (§ 1566 II BGB) </a:t>
            </a:r>
          </a:p>
          <a:p>
            <a:r>
              <a:rPr lang="de-DE" dirty="0"/>
              <a:t> </a:t>
            </a:r>
          </a:p>
          <a:p>
            <a:r>
              <a:rPr lang="de-DE" dirty="0"/>
              <a:t>stellt die Fortsetzung der Ehe für den Antragsteller eine unzumutbare Härte (§ 1565 II BGB) dar, kann die Trennungszeit weniger als 1 Jahr betragen </a:t>
            </a:r>
          </a:p>
          <a:p>
            <a:pPr lvl="0"/>
            <a:r>
              <a:rPr lang="de-DE" dirty="0"/>
              <a:t>z. B. Misshandlungen, Gewalt, Bedrohungen und schwere Demütigen, bloße Unstimmigkeiten oder Reibereien reichen hier nicht aus</a:t>
            </a:r>
          </a:p>
          <a:p>
            <a:pPr lvl="0"/>
            <a:r>
              <a:rPr lang="de-DE" dirty="0"/>
              <a:t>in der Praxis sehr selten – besondere Ausnahmefälle</a:t>
            </a:r>
          </a:p>
          <a:p>
            <a:r>
              <a:rPr lang="de-DE" dirty="0"/>
              <a:t> </a:t>
            </a:r>
          </a:p>
        </p:txBody>
      </p:sp>
      <p:sp>
        <p:nvSpPr>
          <p:cNvPr id="3" name="Abgerundetes Rechteck 2"/>
          <p:cNvSpPr/>
          <p:nvPr/>
        </p:nvSpPr>
        <p:spPr>
          <a:xfrm>
            <a:off x="528170" y="2175646"/>
            <a:ext cx="5660231"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a:t>Voraussetzungen der Scheidung</a:t>
            </a:r>
          </a:p>
        </p:txBody>
      </p:sp>
      <p:sp>
        <p:nvSpPr>
          <p:cNvPr id="15" name="Gefaltete Ecke 14"/>
          <p:cNvSpPr/>
          <p:nvPr/>
        </p:nvSpPr>
        <p:spPr>
          <a:xfrm rot="21370968">
            <a:off x="8953808" y="2867720"/>
            <a:ext cx="1334322" cy="139767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a:t>
            </a:r>
            <a:r>
              <a:rPr lang="de-DE" sz="2000" b="1" dirty="0" smtClean="0">
                <a:solidFill>
                  <a:schemeClr val="tx1"/>
                </a:solidFill>
                <a:latin typeface="MV Boli" panose="02000500030200090000" pitchFamily="2" charset="0"/>
                <a:cs typeface="MV Boli" panose="02000500030200090000" pitchFamily="2" charset="0"/>
              </a:rPr>
              <a:t>1566 I, II </a:t>
            </a:r>
            <a:r>
              <a:rPr lang="de-DE" sz="2000" b="1" dirty="0" smtClean="0">
                <a:solidFill>
                  <a:schemeClr val="tx1"/>
                </a:solidFill>
                <a:latin typeface="MV Boli" panose="02000500030200090000" pitchFamily="2" charset="0"/>
                <a:cs typeface="MV Boli" panose="02000500030200090000" pitchFamily="2" charset="0"/>
              </a:rPr>
              <a:t>BGB</a:t>
            </a:r>
            <a:endParaRPr lang="de-DE" sz="20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11" name="Gefaltete Ecke 10"/>
          <p:cNvSpPr/>
          <p:nvPr/>
        </p:nvSpPr>
        <p:spPr>
          <a:xfrm rot="21370968">
            <a:off x="10378218" y="4945973"/>
            <a:ext cx="1334322" cy="139767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1565 II BGB</a:t>
            </a:r>
            <a:endParaRPr lang="de-DE" sz="20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39383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137</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3168849" y="1372751"/>
            <a:ext cx="6113113"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Allgemeines</a:t>
            </a:r>
            <a:endParaRPr lang="de-DE" sz="2400" b="1" dirty="0">
              <a:effectLst/>
            </a:endParaRPr>
          </a:p>
        </p:txBody>
      </p:sp>
      <p:sp>
        <p:nvSpPr>
          <p:cNvPr id="17" name="Abgerundetes Rechteck 16"/>
          <p:cNvSpPr/>
          <p:nvPr/>
        </p:nvSpPr>
        <p:spPr>
          <a:xfrm>
            <a:off x="759612" y="2177797"/>
            <a:ext cx="10054325" cy="420871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mtClean="0"/>
              <a:t>dagegen darf es keine Scheidung geben, obwohl die Ehe gescheitert ist, wenn es eine schwere Härte (= Härteklausel (§ 1568 BGB)) für die gemeinsamen minderjährigen Kinder bzw. dem Antragsgegner darstellen würde </a:t>
            </a:r>
          </a:p>
          <a:p>
            <a:pPr lvl="0"/>
            <a:r>
              <a:rPr lang="de-DE" smtClean="0"/>
              <a:t>z. B. Selbstmordabsichten, Verletzungsabsichten</a:t>
            </a:r>
          </a:p>
          <a:p>
            <a:pPr lvl="0"/>
            <a:r>
              <a:rPr lang="de-DE" smtClean="0"/>
              <a:t>in der Praxis sehr selten – besondere Ausnahmefälle</a:t>
            </a:r>
          </a:p>
          <a:p>
            <a:r>
              <a:rPr lang="de-DE" smtClean="0"/>
              <a:t>die Ehe kann nur durch richterliche Entscheidung auf Antrag eines oder beider Ehegatten geschieden werden (§ 1564 S. 1 BGB)</a:t>
            </a:r>
          </a:p>
          <a:p>
            <a:r>
              <a:rPr lang="de-DE" smtClean="0"/>
              <a:t> </a:t>
            </a:r>
          </a:p>
          <a:p>
            <a:r>
              <a:rPr lang="de-DE" smtClean="0"/>
              <a:t>sie ist mit der Rechtskraft der Entscheidung aufgelöst (§ 1564 S. 2 BGB)</a:t>
            </a:r>
            <a:endParaRPr lang="de-DE" dirty="0"/>
          </a:p>
        </p:txBody>
      </p:sp>
      <p:sp>
        <p:nvSpPr>
          <p:cNvPr id="3" name="Abgerundetes Rechteck 2"/>
          <p:cNvSpPr/>
          <p:nvPr/>
        </p:nvSpPr>
        <p:spPr>
          <a:xfrm>
            <a:off x="528171" y="2175646"/>
            <a:ext cx="4000968"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a:t>Voraussetzungen der Scheidung</a:t>
            </a:r>
          </a:p>
        </p:txBody>
      </p:sp>
      <p:sp>
        <p:nvSpPr>
          <p:cNvPr id="15" name="Gefaltete Ecke 14"/>
          <p:cNvSpPr/>
          <p:nvPr/>
        </p:nvSpPr>
        <p:spPr>
          <a:xfrm rot="21370968">
            <a:off x="8818864" y="4945973"/>
            <a:ext cx="1334322" cy="139767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1564 S.1, 2 BGB</a:t>
            </a:r>
            <a:endParaRPr lang="de-DE" sz="20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81065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137</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3168849" y="1372751"/>
            <a:ext cx="6113113"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t>Allgemeines</a:t>
            </a:r>
            <a:endParaRPr lang="de-DE" sz="2400" b="1" dirty="0">
              <a:effectLst/>
            </a:endParaRPr>
          </a:p>
        </p:txBody>
      </p:sp>
      <p:sp>
        <p:nvSpPr>
          <p:cNvPr id="17" name="Abgerundetes Rechteck 16"/>
          <p:cNvSpPr/>
          <p:nvPr/>
        </p:nvSpPr>
        <p:spPr>
          <a:xfrm>
            <a:off x="759612" y="2177797"/>
            <a:ext cx="10054325" cy="420871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t>die Ehe ist ab Rechtskraft des Scheidungsbeschlusses aufgelöst (§ 1564 S. 2 BGB) </a:t>
            </a:r>
          </a:p>
          <a:p>
            <a:r>
              <a:rPr lang="de-DE"/>
              <a:t>Befreiung von ehelichen Rechten und Pflichten, z. B.: </a:t>
            </a:r>
          </a:p>
          <a:p>
            <a:pPr lvl="0"/>
            <a:r>
              <a:rPr lang="de-DE"/>
              <a:t>erneute Heirat möglich </a:t>
            </a:r>
          </a:p>
          <a:p>
            <a:pPr lvl="0"/>
            <a:r>
              <a:rPr lang="de-DE"/>
              <a:t>Wegfall der Ehewirkungen nach §§ 1353 – 1362 BGB</a:t>
            </a:r>
          </a:p>
          <a:p>
            <a:pPr lvl="1"/>
            <a:r>
              <a:rPr lang="de-DE"/>
              <a:t>§ 1353 BGB: eheliche Lebensgemeinschaft   |   § 1355 BGB: Ehename   |   § 1356 BGB: Haushaltsführung, Erwerbstätigkeit   |   § 1357 BGB: Geschäfte zur Deckung des Lebensbedarfs |   § 1359 BGB: Umfang der Sorgfaltspflicht   |   § 1360 BGB: Verpflichtung zum Familienunterhalt   |   § 1360a BGB: Umfang der Unterhaltspflicht   |   § 1360b BGB: Zuvielleistung   |   § 1361 BGB: Unterhalt bei Getrenntleben   |   § 1361a BGB: Verteilung der Haushaltsgegenstände bei Ge-trenntleben | § 1361b BGB: Ehewohnung bei Getrenntleben  |  § 1362 BGB: Eigentumsvermutung</a:t>
            </a:r>
            <a:endParaRPr lang="de-DE" sz="2800"/>
          </a:p>
          <a:p>
            <a:pPr lvl="0"/>
            <a:r>
              <a:rPr lang="de-DE"/>
              <a:t>Recht zur freien Verfügung über das Vermögen (§§ 1365, 1369 BGB)</a:t>
            </a:r>
          </a:p>
          <a:p>
            <a:r>
              <a:rPr lang="de-DE"/>
              <a:t>Ausschluss des Ehegattenerb- und –pflichtteilrechts </a:t>
            </a:r>
            <a:endParaRPr lang="de-DE" dirty="0"/>
          </a:p>
        </p:txBody>
      </p:sp>
      <p:sp>
        <p:nvSpPr>
          <p:cNvPr id="3" name="Abgerundetes Rechteck 2"/>
          <p:cNvSpPr/>
          <p:nvPr/>
        </p:nvSpPr>
        <p:spPr>
          <a:xfrm>
            <a:off x="528171" y="2175646"/>
            <a:ext cx="2800818"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a:t>Folgen der Scheidung</a:t>
            </a:r>
            <a:endParaRPr lang="de-DE" sz="2000"/>
          </a:p>
        </p:txBody>
      </p:sp>
      <p:sp>
        <p:nvSpPr>
          <p:cNvPr id="15" name="Gefaltete Ecke 14"/>
          <p:cNvSpPr/>
          <p:nvPr/>
        </p:nvSpPr>
        <p:spPr>
          <a:xfrm rot="21370968">
            <a:off x="9531068" y="1649952"/>
            <a:ext cx="1334322" cy="139767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1564 S.2 BGB</a:t>
            </a:r>
            <a:endParaRPr lang="de-DE" sz="20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11" name="Gefaltete Ecke 10"/>
          <p:cNvSpPr/>
          <p:nvPr/>
        </p:nvSpPr>
        <p:spPr>
          <a:xfrm rot="240770">
            <a:off x="10146775" y="4719769"/>
            <a:ext cx="1334322" cy="139767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1353-1362 BGB</a:t>
            </a:r>
            <a:endParaRPr lang="de-DE" sz="20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64830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138</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88912" y="1363796"/>
            <a:ext cx="6432351"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17" name="Abgerundetes Rechteck 16"/>
          <p:cNvSpPr/>
          <p:nvPr/>
        </p:nvSpPr>
        <p:spPr>
          <a:xfrm>
            <a:off x="759612" y="2177797"/>
            <a:ext cx="10054325" cy="4208716"/>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de-DE" dirty="0"/>
              <a:t>Bezeichnung der Beteiligten und des Gerichts</a:t>
            </a:r>
          </a:p>
          <a:p>
            <a:pPr marL="285750" lvl="0" indent="-285750">
              <a:buFont typeface="Arial" panose="020B0604020202020204" pitchFamily="34" charset="0"/>
              <a:buChar char="•"/>
            </a:pPr>
            <a:r>
              <a:rPr lang="de-DE" dirty="0"/>
              <a:t>einen bestimmten Antrag und Angaben über den Gegenstand</a:t>
            </a:r>
          </a:p>
          <a:p>
            <a:pPr lvl="1"/>
            <a:r>
              <a:rPr lang="de-DE" i="1" u="sng" dirty="0"/>
              <a:t>Beispiel:</a:t>
            </a:r>
            <a:r>
              <a:rPr lang="de-DE" i="1" dirty="0"/>
              <a:t> Es wird beantragt, die am … vor dem Standesbesamten des Standesamtes … zur Registernummer … geschlossenen Ehe der Beteiligten zu scheiden</a:t>
            </a:r>
            <a:endParaRPr lang="de-DE" dirty="0"/>
          </a:p>
          <a:p>
            <a:pPr marL="285750" lvl="0" indent="-285750">
              <a:buFont typeface="Arial" panose="020B0604020202020204" pitchFamily="34" charset="0"/>
              <a:buChar char="•"/>
            </a:pPr>
            <a:r>
              <a:rPr lang="de-DE" dirty="0"/>
              <a:t>Begründung des Antrages (z. B. Scheitern der Ehe nach § 1565 I BGB)</a:t>
            </a:r>
          </a:p>
          <a:p>
            <a:pPr marL="285750" lvl="0" indent="-285750">
              <a:buFont typeface="Arial" panose="020B0604020202020204" pitchFamily="34" charset="0"/>
              <a:buChar char="•"/>
            </a:pPr>
            <a:r>
              <a:rPr lang="de-DE" dirty="0"/>
              <a:t>Angabe der Einkommensverhältnisse</a:t>
            </a:r>
          </a:p>
          <a:p>
            <a:pPr marL="285750" lvl="0" indent="-285750">
              <a:buFont typeface="Arial" panose="020B0604020202020204" pitchFamily="34" charset="0"/>
              <a:buChar char="•"/>
            </a:pPr>
            <a:r>
              <a:rPr lang="de-DE" dirty="0"/>
              <a:t>Namen und Geburtsdaten von gemeinschaftlichen minderjährigen Kindern und Mitteilung deren gewöhnlichen Aufenthaltes</a:t>
            </a:r>
          </a:p>
          <a:p>
            <a:pPr marL="285750" lvl="0" indent="-285750">
              <a:buFont typeface="Arial" panose="020B0604020202020204" pitchFamily="34" charset="0"/>
              <a:buChar char="•"/>
            </a:pPr>
            <a:r>
              <a:rPr lang="de-DE" dirty="0"/>
              <a:t>Erklärung, ob die Ehegatten eine Regelung über</a:t>
            </a:r>
          </a:p>
          <a:p>
            <a:pPr lvl="1"/>
            <a:r>
              <a:rPr lang="de-DE" dirty="0" smtClean="0"/>
              <a:t>-die </a:t>
            </a:r>
            <a:r>
              <a:rPr lang="de-DE" dirty="0" err="1"/>
              <a:t>eSo</a:t>
            </a:r>
            <a:r>
              <a:rPr lang="de-DE" dirty="0"/>
              <a:t>, den Umgang und die Unterhaltspflicht gegenüber den gemeinschaftlichen </a:t>
            </a:r>
            <a:endParaRPr lang="de-DE" dirty="0" smtClean="0"/>
          </a:p>
          <a:p>
            <a:pPr lvl="1"/>
            <a:r>
              <a:rPr lang="de-DE" dirty="0"/>
              <a:t> </a:t>
            </a:r>
            <a:r>
              <a:rPr lang="de-DE" dirty="0" smtClean="0"/>
              <a:t> minderjährigen </a:t>
            </a:r>
            <a:r>
              <a:rPr lang="de-DE" dirty="0"/>
              <a:t>Kindern getroffen haben</a:t>
            </a:r>
          </a:p>
          <a:p>
            <a:pPr lvl="1"/>
            <a:r>
              <a:rPr lang="de-DE" dirty="0" smtClean="0"/>
              <a:t>-die </a:t>
            </a:r>
            <a:r>
              <a:rPr lang="de-DE" dirty="0"/>
              <a:t>durch die Ehe begründete gesetzliche Unterhaltspflicht, die Rechtsverhältnisse an </a:t>
            </a:r>
            <a:r>
              <a:rPr lang="de-DE" dirty="0" smtClean="0"/>
              <a:t>der</a:t>
            </a:r>
          </a:p>
          <a:p>
            <a:pPr lvl="1"/>
            <a:r>
              <a:rPr lang="de-DE" dirty="0"/>
              <a:t> </a:t>
            </a:r>
            <a:r>
              <a:rPr lang="de-DE" dirty="0" smtClean="0"/>
              <a:t> </a:t>
            </a:r>
            <a:r>
              <a:rPr lang="de-DE" dirty="0"/>
              <a:t>Ehewohnung und am Hausrat getroffen haben</a:t>
            </a:r>
          </a:p>
        </p:txBody>
      </p:sp>
      <p:sp>
        <p:nvSpPr>
          <p:cNvPr id="3" name="Abgerundetes Rechteck 2"/>
          <p:cNvSpPr/>
          <p:nvPr/>
        </p:nvSpPr>
        <p:spPr>
          <a:xfrm>
            <a:off x="528171" y="2175646"/>
            <a:ext cx="5172542"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a:t>Antragsschrift (§§ 133 FamFG i. V. m. 253 ZPO)</a:t>
            </a:r>
            <a:endParaRPr lang="de-DE" sz="2000"/>
          </a:p>
        </p:txBody>
      </p:sp>
      <p:sp>
        <p:nvSpPr>
          <p:cNvPr id="15" name="Gefaltete Ecke 14"/>
          <p:cNvSpPr/>
          <p:nvPr/>
        </p:nvSpPr>
        <p:spPr>
          <a:xfrm rot="310336">
            <a:off x="10225938" y="2485960"/>
            <a:ext cx="1334322" cy="139767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1565 I BGB</a:t>
            </a:r>
            <a:endParaRPr lang="de-DE" sz="2000" b="1" dirty="0">
              <a:solidFill>
                <a:schemeClr val="tx1"/>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411939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139</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88912" y="1363796"/>
            <a:ext cx="6432351"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17" name="Abgerundetes Rechteck 16"/>
          <p:cNvSpPr/>
          <p:nvPr/>
        </p:nvSpPr>
        <p:spPr>
          <a:xfrm>
            <a:off x="871538" y="2414093"/>
            <a:ext cx="10054325" cy="212274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Angabe, ob Familiensachen, an denen beide Ehegatten beteiligt sind, anderweitig rechtshängig sind</a:t>
            </a:r>
          </a:p>
          <a:p>
            <a:r>
              <a:rPr lang="de-DE" dirty="0"/>
              <a:t>Heiratsurkunde und die Geburtsurkunden der gemeinschaftlichen minderjährigen Kinder in beglaubigter Kopie beifügen </a:t>
            </a:r>
          </a:p>
          <a:p>
            <a:r>
              <a:rPr lang="de-DE" dirty="0"/>
              <a:t> </a:t>
            </a:r>
          </a:p>
          <a:p>
            <a:r>
              <a:rPr lang="de-DE" dirty="0"/>
              <a:t>Unterschrift des Verfahrensbevollmächtigten</a:t>
            </a:r>
          </a:p>
          <a:p>
            <a:r>
              <a:rPr lang="de-DE" dirty="0"/>
              <a:t> </a:t>
            </a:r>
          </a:p>
          <a:p>
            <a:r>
              <a:rPr lang="de-DE" i="1" dirty="0"/>
              <a:t>bei Einreichung des Scheidungsantrags muss die Trennungszeit bereits absolviert </a:t>
            </a:r>
            <a:r>
              <a:rPr lang="de-DE" i="1" dirty="0" smtClean="0"/>
              <a:t>sein</a:t>
            </a:r>
            <a:endParaRPr lang="de-DE" dirty="0"/>
          </a:p>
        </p:txBody>
      </p:sp>
      <p:sp>
        <p:nvSpPr>
          <p:cNvPr id="3" name="Abgerundetes Rechteck 2"/>
          <p:cNvSpPr/>
          <p:nvPr/>
        </p:nvSpPr>
        <p:spPr>
          <a:xfrm>
            <a:off x="528171" y="2175646"/>
            <a:ext cx="5172542"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t>Antragsschrift (§§ 133 </a:t>
            </a:r>
            <a:r>
              <a:rPr lang="de-DE" sz="2000" b="1" dirty="0" err="1"/>
              <a:t>FamFG</a:t>
            </a:r>
            <a:r>
              <a:rPr lang="de-DE" sz="2000" b="1" dirty="0"/>
              <a:t> i. V. m. 253 ZPO)</a:t>
            </a:r>
            <a:endParaRPr lang="de-DE" sz="2000" dirty="0"/>
          </a:p>
        </p:txBody>
      </p:sp>
      <p:sp>
        <p:nvSpPr>
          <p:cNvPr id="4" name="Abgerundetes Rechteck 3"/>
          <p:cNvSpPr/>
          <p:nvPr/>
        </p:nvSpPr>
        <p:spPr>
          <a:xfrm>
            <a:off x="1143000" y="4843463"/>
            <a:ext cx="10052114" cy="170827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 </a:t>
            </a:r>
            <a:r>
              <a:rPr lang="de-DE" dirty="0" smtClean="0"/>
              <a:t>                   </a:t>
            </a:r>
            <a:r>
              <a:rPr lang="de-DE" dirty="0"/>
              <a:t>besteht für die antragstellende Seite (§ 114 I </a:t>
            </a:r>
            <a:r>
              <a:rPr lang="de-DE" dirty="0" err="1"/>
              <a:t>FamFG</a:t>
            </a:r>
            <a:r>
              <a:rPr lang="de-DE" dirty="0"/>
              <a:t>) </a:t>
            </a:r>
          </a:p>
          <a:p>
            <a:r>
              <a:rPr lang="de-DE" dirty="0"/>
              <a:t>gibt Antragsgegnerin nur die Zustimmung zur Scheidung ab, benötigt sie dafür keinen Anwalt </a:t>
            </a:r>
            <a:endParaRPr lang="de-DE" dirty="0" smtClean="0"/>
          </a:p>
          <a:p>
            <a:r>
              <a:rPr lang="de-DE" dirty="0" smtClean="0"/>
              <a:t>(§ </a:t>
            </a:r>
            <a:r>
              <a:rPr lang="de-DE" dirty="0"/>
              <a:t>114 IV Nr. 3 </a:t>
            </a:r>
            <a:r>
              <a:rPr lang="de-DE" dirty="0" err="1"/>
              <a:t>FamFG</a:t>
            </a:r>
            <a:r>
              <a:rPr lang="de-DE" dirty="0"/>
              <a:t>), sonst besteht Anwaltszwang auch für die Antragsgegnerin </a:t>
            </a:r>
          </a:p>
          <a:p>
            <a:r>
              <a:rPr lang="de-DE" dirty="0"/>
              <a:t> </a:t>
            </a:r>
          </a:p>
          <a:p>
            <a:r>
              <a:rPr lang="de-DE" dirty="0"/>
              <a:t>in Ehesachen ist eine besondere Vollmacht nötig</a:t>
            </a:r>
          </a:p>
          <a:p>
            <a:r>
              <a:rPr lang="de-DE" dirty="0"/>
              <a:t>sie erstreckt sich auf das Scheidungsverfahren und die Folgesachen (§ 114 V </a:t>
            </a:r>
            <a:r>
              <a:rPr lang="de-DE" dirty="0" err="1"/>
              <a:t>FamFG</a:t>
            </a:r>
            <a:r>
              <a:rPr lang="de-DE" dirty="0"/>
              <a:t>)</a:t>
            </a:r>
          </a:p>
        </p:txBody>
      </p:sp>
      <p:sp>
        <p:nvSpPr>
          <p:cNvPr id="11" name="Abgerundetes Rechteck 10"/>
          <p:cNvSpPr/>
          <p:nvPr/>
        </p:nvSpPr>
        <p:spPr>
          <a:xfrm>
            <a:off x="435769" y="4814888"/>
            <a:ext cx="1811922"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smtClean="0"/>
              <a:t>Anwaltszwang</a:t>
            </a:r>
            <a:endParaRPr lang="de-DE" sz="2000" b="1" dirty="0"/>
          </a:p>
        </p:txBody>
      </p:sp>
      <p:sp>
        <p:nvSpPr>
          <p:cNvPr id="13" name="Gefaltete Ecke 12"/>
          <p:cNvSpPr/>
          <p:nvPr/>
        </p:nvSpPr>
        <p:spPr>
          <a:xfrm rot="21370968">
            <a:off x="10331620" y="5067126"/>
            <a:ext cx="1188486" cy="122375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144 I, IV,V </a:t>
            </a:r>
            <a:r>
              <a:rPr lang="de-DE" sz="2000" b="1" dirty="0" err="1" smtClean="0">
                <a:solidFill>
                  <a:schemeClr val="tx1"/>
                </a:solidFill>
                <a:latin typeface="MV Boli" panose="02000500030200090000" pitchFamily="2" charset="0"/>
                <a:cs typeface="MV Boli" panose="02000500030200090000" pitchFamily="2" charset="0"/>
              </a:rPr>
              <a:t>FamFG</a:t>
            </a:r>
            <a:endParaRPr lang="de-DE" sz="2000" b="1"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9687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140</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88912" y="1363796"/>
            <a:ext cx="6432351"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17" name="Abgerundetes Rechteck 16"/>
          <p:cNvSpPr/>
          <p:nvPr/>
        </p:nvSpPr>
        <p:spPr>
          <a:xfrm>
            <a:off x="871539" y="2414093"/>
            <a:ext cx="5600700" cy="47024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u="sng" dirty="0"/>
              <a:t>sachlich: </a:t>
            </a:r>
            <a:r>
              <a:rPr lang="de-DE" dirty="0"/>
              <a:t>AG als Familiengericht (§§ 23a I Nr. 1, 23b GVG) </a:t>
            </a:r>
          </a:p>
        </p:txBody>
      </p:sp>
      <p:sp>
        <p:nvSpPr>
          <p:cNvPr id="3" name="Abgerundetes Rechteck 2"/>
          <p:cNvSpPr/>
          <p:nvPr/>
        </p:nvSpPr>
        <p:spPr>
          <a:xfrm>
            <a:off x="528171" y="2175646"/>
            <a:ext cx="2272179"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t>Zuständigkeiten</a:t>
            </a:r>
            <a:endParaRPr lang="de-DE" sz="2000" dirty="0"/>
          </a:p>
        </p:txBody>
      </p:sp>
      <p:sp>
        <p:nvSpPr>
          <p:cNvPr id="4" name="Abgerundetes Rechteck 3"/>
          <p:cNvSpPr/>
          <p:nvPr/>
        </p:nvSpPr>
        <p:spPr>
          <a:xfrm>
            <a:off x="714375" y="2941080"/>
            <a:ext cx="10052114" cy="295638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u="sng" dirty="0"/>
              <a:t>örtlich: </a:t>
            </a:r>
            <a:r>
              <a:rPr lang="de-DE" dirty="0"/>
              <a:t>Rangfolge gemäß § 122 </a:t>
            </a:r>
            <a:r>
              <a:rPr lang="de-DE" dirty="0" err="1"/>
              <a:t>FamFG</a:t>
            </a:r>
            <a:r>
              <a:rPr lang="de-DE" dirty="0"/>
              <a:t>: </a:t>
            </a:r>
          </a:p>
          <a:p>
            <a:pPr marL="285750" lvl="0" indent="-285750">
              <a:buFont typeface="Arial" panose="020B0604020202020204" pitchFamily="34" charset="0"/>
              <a:buChar char="•"/>
            </a:pPr>
            <a:r>
              <a:rPr lang="de-DE" dirty="0"/>
              <a:t>gewöhnliche Aufenthalt eines Ehegatten mit allen gemeinschaftlichen minderjährigen Kindern </a:t>
            </a:r>
          </a:p>
          <a:p>
            <a:pPr marL="285750" lvl="0" indent="-285750">
              <a:buFont typeface="Arial" panose="020B0604020202020204" pitchFamily="34" charset="0"/>
              <a:buChar char="•"/>
            </a:pPr>
            <a:r>
              <a:rPr lang="de-DE" dirty="0"/>
              <a:t>gewöhnlicher Aufenthalt einer der Ehegatten mit einem Teil der gemeinschaftlichen Kinder, sofern beim anderen Ehegatten keine gemeinschaftlichen minderjährigen Kinder ihren gewöhnlichen Aufenthalt haben </a:t>
            </a:r>
          </a:p>
          <a:p>
            <a:pPr marL="285750" lvl="0" indent="-285750">
              <a:buFont typeface="Arial" panose="020B0604020202020204" pitchFamily="34" charset="0"/>
              <a:buChar char="•"/>
            </a:pPr>
            <a:r>
              <a:rPr lang="de-DE" dirty="0"/>
              <a:t>letzter gemeinsamer gewöhnlicher Aufenthalt der Ehegatten, wenn einer der Ehegatten bei Eintritt der Rechtshängigkeit im Bezirk des Gerichts seinen gewöhnlichen Aufenthalt hat</a:t>
            </a:r>
          </a:p>
          <a:p>
            <a:pPr marL="285750" lvl="0" indent="-285750">
              <a:buFont typeface="Arial" panose="020B0604020202020204" pitchFamily="34" charset="0"/>
              <a:buChar char="•"/>
            </a:pPr>
            <a:r>
              <a:rPr lang="de-DE" dirty="0"/>
              <a:t>gewöhnlicher Aufenthalt des Antragsgegners </a:t>
            </a:r>
          </a:p>
          <a:p>
            <a:pPr marL="285750" lvl="0" indent="-285750">
              <a:buFont typeface="Arial" panose="020B0604020202020204" pitchFamily="34" charset="0"/>
              <a:buChar char="•"/>
            </a:pPr>
            <a:r>
              <a:rPr lang="de-DE" dirty="0"/>
              <a:t>gewöhnlicher Aufenthalt des Antragstellers </a:t>
            </a:r>
          </a:p>
          <a:p>
            <a:pPr marL="285750" lvl="0" indent="-285750">
              <a:buFont typeface="Arial" panose="020B0604020202020204" pitchFamily="34" charset="0"/>
              <a:buChar char="•"/>
            </a:pPr>
            <a:r>
              <a:rPr lang="de-DE" dirty="0"/>
              <a:t>AG Schöneberg</a:t>
            </a:r>
          </a:p>
        </p:txBody>
      </p:sp>
      <p:sp>
        <p:nvSpPr>
          <p:cNvPr id="13" name="Gefaltete Ecke 12"/>
          <p:cNvSpPr/>
          <p:nvPr/>
        </p:nvSpPr>
        <p:spPr>
          <a:xfrm rot="511441">
            <a:off x="10417344" y="3157313"/>
            <a:ext cx="1188486" cy="122375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smtClean="0">
              <a:solidFill>
                <a:schemeClr val="tx1"/>
              </a:solidFill>
              <a:latin typeface="MV Boli" panose="02000500030200090000" pitchFamily="2" charset="0"/>
              <a:cs typeface="MV Boli" panose="02000500030200090000" pitchFamily="2" charset="0"/>
            </a:endParaRPr>
          </a:p>
          <a:p>
            <a:pPr algn="ctr"/>
            <a:r>
              <a:rPr lang="de-DE" sz="2000" b="1" dirty="0" smtClean="0">
                <a:solidFill>
                  <a:schemeClr val="tx1"/>
                </a:solidFill>
                <a:latin typeface="MV Boli" panose="02000500030200090000" pitchFamily="2" charset="0"/>
                <a:cs typeface="MV Boli" panose="02000500030200090000" pitchFamily="2" charset="0"/>
              </a:rPr>
              <a:t>§ 122</a:t>
            </a:r>
          </a:p>
          <a:p>
            <a:pPr algn="ctr"/>
            <a:r>
              <a:rPr lang="de-DE" sz="2000" b="1" dirty="0" err="1" smtClean="0">
                <a:solidFill>
                  <a:schemeClr val="tx1"/>
                </a:solidFill>
                <a:latin typeface="MV Boli" panose="02000500030200090000" pitchFamily="2" charset="0"/>
                <a:cs typeface="MV Boli" panose="02000500030200090000" pitchFamily="2" charset="0"/>
              </a:rPr>
              <a:t>FamFG</a:t>
            </a:r>
            <a:endParaRPr lang="de-DE" sz="2000" b="1" dirty="0">
              <a:solidFill>
                <a:schemeClr val="tx1"/>
              </a:solidFill>
              <a:latin typeface="MV Boli" panose="02000500030200090000" pitchFamily="2" charset="0"/>
              <a:cs typeface="MV Boli" panose="02000500030200090000" pitchFamily="2" charset="0"/>
            </a:endParaRPr>
          </a:p>
        </p:txBody>
      </p:sp>
      <p:sp>
        <p:nvSpPr>
          <p:cNvPr id="14" name="Abgerundetes Rechteck 13"/>
          <p:cNvSpPr/>
          <p:nvPr/>
        </p:nvSpPr>
        <p:spPr>
          <a:xfrm>
            <a:off x="871539" y="5954205"/>
            <a:ext cx="5600700" cy="47024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effectLst>
                  <a:outerShdw blurRad="38100" dist="38100" dir="2700000" algn="tl">
                    <a:srgbClr val="000000">
                      <a:alpha val="43137"/>
                    </a:srgbClr>
                  </a:outerShdw>
                </a:effectLst>
              </a:rPr>
              <a:t>funktionell: </a:t>
            </a:r>
            <a:r>
              <a:rPr lang="de-DE" dirty="0"/>
              <a:t>Richter (§§ 3, 14 RPflG)</a:t>
            </a:r>
          </a:p>
        </p:txBody>
      </p:sp>
      <p:sp>
        <p:nvSpPr>
          <p:cNvPr id="5" name="Ellipse 4"/>
          <p:cNvSpPr/>
          <p:nvPr/>
        </p:nvSpPr>
        <p:spPr>
          <a:xfrm>
            <a:off x="6858001" y="5000625"/>
            <a:ext cx="4514850" cy="1551111"/>
          </a:xfrm>
          <a:prstGeom prst="ellipse">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das Verfahren wird durch Einreichung einer Antragsschrift anhängig (§ 124 </a:t>
            </a:r>
            <a:r>
              <a:rPr lang="de-DE" dirty="0" err="1"/>
              <a:t>FamFG</a:t>
            </a:r>
            <a:r>
              <a:rPr lang="de-DE" dirty="0"/>
              <a:t>) </a:t>
            </a:r>
          </a:p>
        </p:txBody>
      </p:sp>
    </p:spTree>
    <p:extLst>
      <p:ext uri="{BB962C8B-B14F-4D97-AF65-F5344CB8AC3E}">
        <p14:creationId xmlns:p14="http://schemas.microsoft.com/office/powerpoint/2010/main" val="19868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988912" y="69375"/>
            <a:ext cx="6472988" cy="522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Familiensachen</a:t>
            </a:r>
            <a:endParaRPr kumimoji="0" lang="de-DE"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echteck 8"/>
          <p:cNvSpPr/>
          <p:nvPr/>
        </p:nvSpPr>
        <p:spPr>
          <a:xfrm>
            <a:off x="0" y="6551736"/>
            <a:ext cx="871538"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black"/>
                </a:solidFill>
                <a:latin typeface="Calibri" panose="020F0502020204030204"/>
              </a:rPr>
              <a:t>141</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eck 9"/>
          <p:cNvSpPr/>
          <p:nvPr/>
        </p:nvSpPr>
        <p:spPr>
          <a:xfrm>
            <a:off x="10198229" y="6551736"/>
            <a:ext cx="1993771" cy="30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KG-Ref.AF Carus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bgerundetes Rechteck 11"/>
          <p:cNvSpPr/>
          <p:nvPr/>
        </p:nvSpPr>
        <p:spPr>
          <a:xfrm>
            <a:off x="3893008" y="607082"/>
            <a:ext cx="4590787" cy="617753"/>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de-DE" sz="2800" b="1" i="0" strike="noStrike" kern="1200" cap="none" spc="0" normalizeH="0" baseline="0" noProof="0" dirty="0" smtClean="0">
              <a:ln>
                <a:noFill/>
              </a:ln>
              <a:solidFill>
                <a:prstClr val="white"/>
              </a:solidFill>
              <a:effectLst/>
              <a:uLnTx/>
              <a:uFillTx/>
              <a:latin typeface="Calibri" panose="020F0502020204030204"/>
            </a:endParaRPr>
          </a:p>
          <a:p>
            <a:pPr algn="ctr"/>
            <a:r>
              <a:rPr lang="de-DE" sz="2800" b="1" dirty="0" smtClean="0">
                <a:latin typeface="Arial" panose="020B0604020202020204" pitchFamily="34" charset="0"/>
                <a:ea typeface="Calibri" panose="020F0502020204030204" pitchFamily="34" charset="0"/>
                <a:cs typeface="Times New Roman" panose="02020603050405020304" pitchFamily="18" charset="0"/>
              </a:rPr>
              <a:t>Ehescheidung</a:t>
            </a:r>
            <a:endParaRPr lang="de-DE" sz="2800" dirty="0" smtClean="0"/>
          </a:p>
          <a:p>
            <a:pPr algn="ctr"/>
            <a:endParaRPr kumimoji="0" lang="de-DE" sz="2800" b="1" i="0" strike="noStrike" kern="1200" cap="none" spc="0" normalizeH="0" baseline="0" noProof="0" dirty="0">
              <a:ln>
                <a:noFill/>
              </a:ln>
              <a:solidFill>
                <a:prstClr val="white"/>
              </a:solidFill>
              <a:effectLst/>
              <a:uLnTx/>
              <a:uFillTx/>
              <a:latin typeface="Calibri" panose="020F0502020204030204"/>
            </a:endParaRPr>
          </a:p>
        </p:txBody>
      </p:sp>
      <p:sp>
        <p:nvSpPr>
          <p:cNvPr id="16" name="Abgerundetes Rechteck 15"/>
          <p:cNvSpPr/>
          <p:nvPr/>
        </p:nvSpPr>
        <p:spPr>
          <a:xfrm>
            <a:off x="2988912" y="1363796"/>
            <a:ext cx="6432351" cy="67073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t>Ablauf einer Ehescheidung beim Familiengericht</a:t>
            </a:r>
            <a:endParaRPr lang="de-DE" sz="2400" dirty="0"/>
          </a:p>
        </p:txBody>
      </p:sp>
      <p:sp>
        <p:nvSpPr>
          <p:cNvPr id="17" name="Abgerundetes Rechteck 16"/>
          <p:cNvSpPr/>
          <p:nvPr/>
        </p:nvSpPr>
        <p:spPr>
          <a:xfrm>
            <a:off x="871538" y="2414093"/>
            <a:ext cx="10054325" cy="212274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Wachtmeister präsentiert den Scheidungsantrag</a:t>
            </a:r>
          </a:p>
          <a:p>
            <a:pPr marL="285750" lvl="0" indent="-285750">
              <a:buFont typeface="Arial" panose="020B0604020202020204" pitchFamily="34" charset="0"/>
              <a:buChar char="•"/>
            </a:pPr>
            <a:r>
              <a:rPr lang="de-DE" dirty="0"/>
              <a:t>behördlicher Eingangsstempel (= Zeitpunkt des Eingangs) + Anzahl der Anlagen + </a:t>
            </a:r>
            <a:br>
              <a:rPr lang="de-DE" dirty="0"/>
            </a:br>
            <a:r>
              <a:rPr lang="de-DE" dirty="0"/>
              <a:t>(§ 6 II S. 1 und 2 GOV)</a:t>
            </a:r>
          </a:p>
          <a:p>
            <a:endParaRPr lang="de-DE" dirty="0"/>
          </a:p>
          <a:p>
            <a:pPr marL="285750" lvl="0" indent="-285750">
              <a:buFont typeface="Arial" panose="020B0604020202020204" pitchFamily="34" charset="0"/>
              <a:buChar char="•"/>
            </a:pPr>
            <a:r>
              <a:rPr lang="de-DE" dirty="0"/>
              <a:t>Eingangszeitpunkt (sowie Bezeichnung des Gerichts) bei Antragsschriften, KFA, Rechtsmittelschriften- und –</a:t>
            </a:r>
            <a:r>
              <a:rPr lang="de-DE" dirty="0" err="1"/>
              <a:t>begründungsschriften</a:t>
            </a:r>
            <a:r>
              <a:rPr lang="de-DE" dirty="0"/>
              <a:t> auf Urschrift UND Abschriften vermerken (§ 6 III GOV)</a:t>
            </a:r>
          </a:p>
        </p:txBody>
      </p:sp>
      <p:sp>
        <p:nvSpPr>
          <p:cNvPr id="3" name="Abgerundetes Rechteck 2"/>
          <p:cNvSpPr/>
          <p:nvPr/>
        </p:nvSpPr>
        <p:spPr>
          <a:xfrm>
            <a:off x="528170" y="2175646"/>
            <a:ext cx="5986929" cy="346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a:t>Scheidungsantrag geht in der Briefannahmestelle ein</a:t>
            </a:r>
            <a:endParaRPr lang="de-DE" sz="2000"/>
          </a:p>
        </p:txBody>
      </p:sp>
      <p:sp>
        <p:nvSpPr>
          <p:cNvPr id="13" name="Gefaltete Ecke 12"/>
          <p:cNvSpPr/>
          <p:nvPr/>
        </p:nvSpPr>
        <p:spPr>
          <a:xfrm rot="21370968">
            <a:off x="1916283" y="4382844"/>
            <a:ext cx="1188486" cy="1223755"/>
          </a:xfrm>
          <a:prstGeom prst="foldedCorner">
            <a:avLst/>
          </a:prstGeom>
          <a:solidFill>
            <a:schemeClr val="accent4">
              <a:lumMod val="40000"/>
              <a:lumOff val="6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smtClean="0">
                <a:solidFill>
                  <a:schemeClr val="tx1"/>
                </a:solidFill>
                <a:latin typeface="MV Boli" panose="02000500030200090000" pitchFamily="2" charset="0"/>
                <a:cs typeface="MV Boli" panose="02000500030200090000" pitchFamily="2" charset="0"/>
              </a:rPr>
              <a:t>§ 6</a:t>
            </a:r>
          </a:p>
          <a:p>
            <a:pPr algn="ctr"/>
            <a:r>
              <a:rPr lang="de-DE" sz="2000" b="1" dirty="0" smtClean="0">
                <a:solidFill>
                  <a:schemeClr val="tx1"/>
                </a:solidFill>
                <a:latin typeface="MV Boli" panose="02000500030200090000" pitchFamily="2" charset="0"/>
                <a:cs typeface="MV Boli" panose="02000500030200090000" pitchFamily="2" charset="0"/>
              </a:rPr>
              <a:t>GOV</a:t>
            </a:r>
            <a:endParaRPr lang="de-DE" sz="2000" b="1" dirty="0">
              <a:solidFill>
                <a:schemeClr val="tx1"/>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79767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2055</Words>
  <Application>Microsoft Office PowerPoint</Application>
  <PresentationFormat>Breitbild</PresentationFormat>
  <Paragraphs>362</Paragraphs>
  <Slides>23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Calibri</vt:lpstr>
      <vt:lpstr>Calibri Light</vt:lpstr>
      <vt:lpstr>MV Boli</vt:lpstr>
      <vt:lpstr>Symbol</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ITDZ-Berlin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Carus, Natascha</dc:creator>
  <cp:lastModifiedBy>Carus, Natascha</cp:lastModifiedBy>
  <cp:revision>16</cp:revision>
  <dcterms:created xsi:type="dcterms:W3CDTF">2023-08-12T07:39:53Z</dcterms:created>
  <dcterms:modified xsi:type="dcterms:W3CDTF">2023-08-21T15:20:06Z</dcterms:modified>
</cp:coreProperties>
</file>