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0" r:id="rId3"/>
    <p:sldId id="27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4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F8FEA1B1-4C89-4E7A-AE4A-A22B25C55A30}"/>
              </a:ext>
            </a:extLst>
          </p:cNvPr>
          <p:cNvSpPr/>
          <p:nvPr/>
        </p:nvSpPr>
        <p:spPr>
          <a:xfrm>
            <a:off x="3497944" y="5302645"/>
            <a:ext cx="7699528" cy="6895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>
                <a:solidFill>
                  <a:schemeClr val="tx1"/>
                </a:solidFill>
              </a:rPr>
              <a:t>Antragsteller, Kind, Mutter/Vater, JA (§ 172 I + II FamFG)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B1D428A6-4CA1-45D2-B66C-0DED7145B8AE}"/>
              </a:ext>
            </a:extLst>
          </p:cNvPr>
          <p:cNvSpPr/>
          <p:nvPr/>
        </p:nvSpPr>
        <p:spPr>
          <a:xfrm>
            <a:off x="3076395" y="3892195"/>
            <a:ext cx="8541355" cy="109611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>
                <a:solidFill>
                  <a:schemeClr val="tx1"/>
                </a:solidFill>
              </a:rPr>
              <a:t>Antragsteller, Eltern, Kind, JA, ggf. Verfahrensbeistand, Pflegeperson, Ehegatten/Lebenspartner/Umgangsberechtigter (§ 162 II, 161 I 1 +2 </a:t>
            </a:r>
            <a:r>
              <a:rPr lang="de-DE" sz="2400" dirty="0" err="1">
                <a:solidFill>
                  <a:schemeClr val="tx1"/>
                </a:solidFill>
              </a:rPr>
              <a:t>FamFG</a:t>
            </a:r>
            <a:r>
              <a:rPr lang="de-DE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6D0E3E9-21B2-4B8C-8368-9364C653EAC6}"/>
              </a:ext>
            </a:extLst>
          </p:cNvPr>
          <p:cNvSpPr/>
          <p:nvPr/>
        </p:nvSpPr>
        <p:spPr>
          <a:xfrm>
            <a:off x="3106058" y="2682236"/>
            <a:ext cx="8718394" cy="7044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>
                <a:solidFill>
                  <a:schemeClr val="tx1"/>
                </a:solidFill>
              </a:rPr>
              <a:t>Antragsteller, Antragsgegner, Versorgungsträger, ggf. Witwe/r des Verpflichteten, Hinterbliebene der Ehegatten (§ 219 </a:t>
            </a:r>
            <a:r>
              <a:rPr lang="de-DE" sz="2400" dirty="0" err="1">
                <a:solidFill>
                  <a:schemeClr val="tx1"/>
                </a:solidFill>
              </a:rPr>
              <a:t>FamFG</a:t>
            </a:r>
            <a:r>
              <a:rPr lang="de-DE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2144E7AF-AA3B-45A3-A418-6065A57DC545}"/>
              </a:ext>
            </a:extLst>
          </p:cNvPr>
          <p:cNvSpPr/>
          <p:nvPr/>
        </p:nvSpPr>
        <p:spPr>
          <a:xfrm>
            <a:off x="2899732" y="1827494"/>
            <a:ext cx="4066491" cy="7044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>
                <a:solidFill>
                  <a:schemeClr val="tx1"/>
                </a:solidFill>
              </a:rPr>
              <a:t>Antragsteller, Antragsgegner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A13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9" y="1834948"/>
            <a:ext cx="2657928" cy="68954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a) Scheidungssache</a:t>
            </a:r>
            <a:endParaRPr lang="de-DE" sz="2400" dirty="0">
              <a:effectLst/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592E27E-B8A6-4592-A7D4-2002B0717BBE}"/>
              </a:ext>
            </a:extLst>
          </p:cNvPr>
          <p:cNvSpPr/>
          <p:nvPr/>
        </p:nvSpPr>
        <p:spPr>
          <a:xfrm>
            <a:off x="312811" y="3892195"/>
            <a:ext cx="2986624" cy="68954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c) Kindschaftssachen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8A92A64A-FFCD-48D3-BE32-FA3C258B98EA}"/>
              </a:ext>
            </a:extLst>
          </p:cNvPr>
          <p:cNvSpPr/>
          <p:nvPr/>
        </p:nvSpPr>
        <p:spPr>
          <a:xfrm>
            <a:off x="641507" y="2652896"/>
            <a:ext cx="2657928" cy="68954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b) VA-Verfahren</a:t>
            </a:r>
            <a:endParaRPr lang="de-DE" sz="2400" dirty="0">
              <a:effectLst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F0C2B4F7-0E97-49EB-B9DC-FC5C24F44780}"/>
              </a:ext>
            </a:extLst>
          </p:cNvPr>
          <p:cNvSpPr/>
          <p:nvPr/>
        </p:nvSpPr>
        <p:spPr>
          <a:xfrm>
            <a:off x="346532" y="5302645"/>
            <a:ext cx="3402846" cy="68954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d) Abstammungssachen</a:t>
            </a:r>
          </a:p>
        </p:txBody>
      </p:sp>
    </p:spTree>
    <p:extLst>
      <p:ext uri="{BB962C8B-B14F-4D97-AF65-F5344CB8AC3E}">
        <p14:creationId xmlns:p14="http://schemas.microsoft.com/office/powerpoint/2010/main" val="45104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1" grpId="0" animBg="1"/>
      <p:bldP spid="3" grpId="0" animBg="1"/>
      <p:bldP spid="7" grpId="0" animBg="1"/>
      <p:bldP spid="15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F8FEA1B1-4C89-4E7A-AE4A-A22B25C55A30}"/>
              </a:ext>
            </a:extLst>
          </p:cNvPr>
          <p:cNvSpPr/>
          <p:nvPr/>
        </p:nvSpPr>
        <p:spPr>
          <a:xfrm>
            <a:off x="4747956" y="5549775"/>
            <a:ext cx="4093029" cy="6895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>
                <a:solidFill>
                  <a:schemeClr val="tx1"/>
                </a:solidFill>
              </a:rPr>
              <a:t>Antragsteller, Antragsgegner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B1D428A6-4CA1-45D2-B66C-0DED7145B8AE}"/>
              </a:ext>
            </a:extLst>
          </p:cNvPr>
          <p:cNvSpPr/>
          <p:nvPr/>
        </p:nvSpPr>
        <p:spPr>
          <a:xfrm>
            <a:off x="2899732" y="4441248"/>
            <a:ext cx="8183633" cy="6895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>
                <a:solidFill>
                  <a:schemeClr val="tx1"/>
                </a:solidFill>
              </a:rPr>
              <a:t>Antragsteller, Antragsgegner, Kind, JA (§ 212 FamFG)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6D0E3E9-21B2-4B8C-8368-9364C653EAC6}"/>
              </a:ext>
            </a:extLst>
          </p:cNvPr>
          <p:cNvSpPr/>
          <p:nvPr/>
        </p:nvSpPr>
        <p:spPr>
          <a:xfrm>
            <a:off x="2986624" y="3108144"/>
            <a:ext cx="8892565" cy="1096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000">
                <a:solidFill>
                  <a:schemeClr val="tx1"/>
                </a:solidFill>
              </a:rPr>
              <a:t>Antragsteller, Antragsgegner, Vermieter der Wohnung/ Grundstückseigentümer/Dritter, Personen in Rechtsgemeinschaft mit den Ehegatten, JA (§ 204 I + II FamFG, § 1568a IV BGB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2144E7AF-AA3B-45A3-A418-6065A57DC545}"/>
              </a:ext>
            </a:extLst>
          </p:cNvPr>
          <p:cNvSpPr/>
          <p:nvPr/>
        </p:nvSpPr>
        <p:spPr>
          <a:xfrm>
            <a:off x="2899732" y="1303386"/>
            <a:ext cx="8892565" cy="162861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000" dirty="0">
                <a:solidFill>
                  <a:schemeClr val="tx1"/>
                </a:solidFill>
              </a:rPr>
              <a:t>Antragsteller, Annehmender, Anzunehmender, Eltern des Anzunehmenden, Ehegatte des Annehmenden, Ehegatten des Anzunehmenden, Person, deren Einwilligung ersetzt werden sollen, leibliche Eltern des minderjährigen Angenommenen, Verlobte, JA/Landesgutendamt (§ 188 I Nr. 1a-c, 2, 3a, 4, II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275868" y="247298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A13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744816"/>
            <a:ext cx="2657928" cy="68954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e) Adoptionssache</a:t>
            </a:r>
            <a:endParaRPr lang="de-DE" sz="2400" dirty="0">
              <a:effectLst/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592E27E-B8A6-4592-A7D4-2002B0717BBE}"/>
              </a:ext>
            </a:extLst>
          </p:cNvPr>
          <p:cNvSpPr/>
          <p:nvPr/>
        </p:nvSpPr>
        <p:spPr>
          <a:xfrm>
            <a:off x="477158" y="4423636"/>
            <a:ext cx="3312960" cy="68954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g) Gewaltschutzsachen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8A92A64A-FFCD-48D3-BE32-FA3C258B98EA}"/>
              </a:ext>
            </a:extLst>
          </p:cNvPr>
          <p:cNvSpPr/>
          <p:nvPr/>
        </p:nvSpPr>
        <p:spPr>
          <a:xfrm>
            <a:off x="121795" y="3256613"/>
            <a:ext cx="3148612" cy="68954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f) Ehewohnungs- und Haushaltssache</a:t>
            </a:r>
            <a:endParaRPr lang="de-DE" sz="2400" dirty="0">
              <a:effectLst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F0C2B4F7-0E97-49EB-B9DC-FC5C24F44780}"/>
              </a:ext>
            </a:extLst>
          </p:cNvPr>
          <p:cNvSpPr/>
          <p:nvPr/>
        </p:nvSpPr>
        <p:spPr>
          <a:xfrm>
            <a:off x="2235266" y="5549775"/>
            <a:ext cx="2710980" cy="68954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h) Unterhaltsache</a:t>
            </a:r>
          </a:p>
        </p:txBody>
      </p:sp>
    </p:spTree>
    <p:extLst>
      <p:ext uri="{BB962C8B-B14F-4D97-AF65-F5344CB8AC3E}">
        <p14:creationId xmlns:p14="http://schemas.microsoft.com/office/powerpoint/2010/main" val="380130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1" grpId="0" animBg="1"/>
      <p:bldP spid="3" grpId="0" animBg="1"/>
      <p:bldP spid="7" grpId="0" animBg="1"/>
      <p:bldP spid="15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1A086C88-C33F-4AB8-9288-82C481F9D29F}"/>
              </a:ext>
            </a:extLst>
          </p:cNvPr>
          <p:cNvSpPr/>
          <p:nvPr/>
        </p:nvSpPr>
        <p:spPr>
          <a:xfrm>
            <a:off x="4933262" y="4299293"/>
            <a:ext cx="4066491" cy="7044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>
                <a:solidFill>
                  <a:schemeClr val="tx1"/>
                </a:solidFill>
              </a:rPr>
              <a:t>Antragsteller, Antragsgegner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A483538E-3C84-4210-90E3-E9B238C0E23B}"/>
              </a:ext>
            </a:extLst>
          </p:cNvPr>
          <p:cNvSpPr/>
          <p:nvPr/>
        </p:nvSpPr>
        <p:spPr>
          <a:xfrm>
            <a:off x="4219094" y="3084226"/>
            <a:ext cx="4066491" cy="7044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>
                <a:solidFill>
                  <a:schemeClr val="tx1"/>
                </a:solidFill>
              </a:rPr>
              <a:t>Antragsteller, Antragsgegner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2144E7AF-AA3B-45A3-A418-6065A57DC545}"/>
              </a:ext>
            </a:extLst>
          </p:cNvPr>
          <p:cNvSpPr/>
          <p:nvPr/>
        </p:nvSpPr>
        <p:spPr>
          <a:xfrm>
            <a:off x="5138409" y="1776193"/>
            <a:ext cx="4066491" cy="7044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2400" dirty="0">
                <a:solidFill>
                  <a:schemeClr val="tx1"/>
                </a:solidFill>
              </a:rPr>
              <a:t>Antragsteller, Antragsgegner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A13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2219225" y="1798552"/>
            <a:ext cx="2986624" cy="68954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i) Güterrechtssache</a:t>
            </a:r>
            <a:endParaRPr lang="de-DE" sz="2400" dirty="0">
              <a:effectLst/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592E27E-B8A6-4592-A7D4-2002B0717BBE}"/>
              </a:ext>
            </a:extLst>
          </p:cNvPr>
          <p:cNvSpPr/>
          <p:nvPr/>
        </p:nvSpPr>
        <p:spPr>
          <a:xfrm>
            <a:off x="588933" y="4314199"/>
            <a:ext cx="4636561" cy="68954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k) Lebenspartnerschaftssachen</a:t>
            </a:r>
            <a:endParaRPr lang="de-DE" sz="2400" dirty="0">
              <a:effectLst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8A92A64A-FFCD-48D3-BE32-FA3C258B98EA}"/>
              </a:ext>
            </a:extLst>
          </p:cNvPr>
          <p:cNvSpPr/>
          <p:nvPr/>
        </p:nvSpPr>
        <p:spPr>
          <a:xfrm>
            <a:off x="588933" y="3084226"/>
            <a:ext cx="3843407" cy="689547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j) sonstige Familiensache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259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  <p:bldP spid="3" grpId="0" animBg="1"/>
      <p:bldP spid="7" grpId="0" animBg="1"/>
      <p:bldP spid="15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Breitbild</PresentationFormat>
  <Paragraphs>37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2025-01-06T11:40:08Z</dcterms:created>
  <dcterms:modified xsi:type="dcterms:W3CDTF">2025-01-15T15:11:26Z</dcterms:modified>
</cp:coreProperties>
</file>