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0" r:id="rId3"/>
    <p:sldId id="271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3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600" y="4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D17F9-FC6F-496C-A800-D238553E08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6F4CCA-DA36-476F-907E-328E805607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6AB541-2557-4470-BA14-38D2878BE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3E964F-61D8-4DC0-8837-016902854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9E3B6-878E-4033-8E31-9CC128EC0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534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A1343B-5206-4CC9-BEE3-943255AE7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4617EC8-2B09-4F9D-B5A1-A2B99FAEFD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541D5C-37CD-4094-BDFE-7942B80A2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B8FA8D-3073-4335-9987-483C5F4A8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25683C-CD0A-4B95-8680-0781C0997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760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EC5F252-2992-46B7-B573-06E91B3C71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066CF43-4421-421B-9A8F-D2B97C215F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6D4E1D-8F5D-4CF8-82D2-85B33FA72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F39A26-D13A-4400-AED1-DF55ABB05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7705AF-B78D-4A09-9BD3-92BFEB5C3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802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CE2EC5-48A2-4F56-8A0C-56C3FB359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901CF8-7A62-49CD-A741-5207140D9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849245-9A67-4D31-BB05-053F95189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D8DB57-3C5F-49D6-A8A5-841694B4E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B783A83-3CB0-428D-B007-87DED1644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626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DD0E3B-74D4-47B0-9A53-3342146B6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F97932F-5B50-4341-A7B2-802EB64CA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20A949-A9D3-4A30-953C-7F119BBE4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E93653-3613-4A8A-8E89-5F9FE6FE2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721F8D-F1B6-46D0-90A0-1A666C62F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68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73C9ED-89CE-4C68-A498-AD09BD43D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3070962-D92E-42D1-8224-90A335555D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FF116D5-012D-4226-BA75-56D50D1EB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4AA66F6-F21A-4480-8ACE-136A79664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485DAFB-9FB9-4316-9172-C2FBEB85E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68BEBDC-00BE-4C6D-BDDF-42428E3D8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9295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B1184C-5F8F-4377-85AD-C3433099F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A3F3FAD-DD5D-416A-B8FD-F7C1A937E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DDF30C5-EB2C-4AD2-9E85-AB7EBB0DBC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1370E74-437F-4A38-B67D-E1719BF93E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4288219-BDBB-4D92-A8A6-2CB2E24513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9A552D0-243F-444B-92FC-9A7B13B88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FB86493-0D26-45C3-BE1F-FF098CDD9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F1185C9-758B-4926-A509-DA098D865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2948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18138C-1993-4A5D-837E-0B775F14F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8A3D88E-3944-4D4A-8ACF-F2D27F1F5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41CB50F-A4EB-4E90-8CF3-AAD83F53C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1F128F0-4191-4048-AA34-9A35E5D00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6132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C0C0AD7-7DDE-48A9-BDF3-181726979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BBF7D6A-F87B-440F-A50B-E9ACC9F8B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A5247CF-D0F8-45D1-9AB4-D766B5ECE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84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BDA2DD-85AF-47F4-B6B6-5203CC9B7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FDDDE6-5CF3-4389-80EA-F14C5E72D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829E6E0-D054-4DE0-BC8B-CCE8C2B047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49DDD2C-47EE-4296-842C-9761150B2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14C211-2C2D-4EFC-BD74-48DB74713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1E187C5-0B5D-4CA1-B0DE-B6304B193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8196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459410-A12F-46B2-B8CF-8BEA4C098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64A7637-FF37-4F45-BB11-9A24829230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B5F4AE9-539B-46A5-86F6-F3A5B8DC5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E733F17-F0E5-4341-B020-DD9F9DF8F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54DA66-955E-4B31-B894-91327F722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7E8FD1A-4A11-42B3-8C1B-1175271D1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8201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323CEA1-0EB8-4EDF-998B-2A3329BF6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659617-B1C1-4541-99CA-8A6347285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C2F94D-DEE6-4EBD-A580-6A7BA59BFB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FA43B8-7347-47A2-84A1-36F6FD5813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551DDF-2344-4F46-A6CF-54E125B7C6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022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F8FEA1B1-4C89-4E7A-AE4A-A22B25C55A30}"/>
              </a:ext>
            </a:extLst>
          </p:cNvPr>
          <p:cNvSpPr/>
          <p:nvPr/>
        </p:nvSpPr>
        <p:spPr>
          <a:xfrm>
            <a:off x="3497944" y="5302645"/>
            <a:ext cx="7699528" cy="68954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2400">
                <a:solidFill>
                  <a:schemeClr val="tx1"/>
                </a:solidFill>
              </a:rPr>
              <a:t>Antragsteller, Kind, Mutter/Vater, JA (§ 172 I + II FamFG)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6" name="Rechteck: abgerundete Ecken 15">
            <a:extLst>
              <a:ext uri="{FF2B5EF4-FFF2-40B4-BE49-F238E27FC236}">
                <a16:creationId xmlns:a16="http://schemas.microsoft.com/office/drawing/2014/main" id="{B1D428A6-4CA1-45D2-B66C-0DED7145B8AE}"/>
              </a:ext>
            </a:extLst>
          </p:cNvPr>
          <p:cNvSpPr/>
          <p:nvPr/>
        </p:nvSpPr>
        <p:spPr>
          <a:xfrm>
            <a:off x="3076395" y="3892195"/>
            <a:ext cx="8541355" cy="109611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2400" dirty="0">
                <a:solidFill>
                  <a:schemeClr val="tx1"/>
                </a:solidFill>
              </a:rPr>
              <a:t>Antragsteller, Eltern, Kind, JA, ggf. Verfahrensbeistand, Pflegeperson, Ehegatten/Lebenspartner/Umgangsberechtigter (§ 162 II, 161 I 1 +2 </a:t>
            </a:r>
            <a:r>
              <a:rPr lang="de-DE" sz="2400" dirty="0" err="1">
                <a:solidFill>
                  <a:schemeClr val="tx1"/>
                </a:solidFill>
              </a:rPr>
              <a:t>FamFG</a:t>
            </a:r>
            <a:r>
              <a:rPr lang="de-DE" sz="2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56D0E3E9-21B2-4B8C-8368-9364C653EAC6}"/>
              </a:ext>
            </a:extLst>
          </p:cNvPr>
          <p:cNvSpPr/>
          <p:nvPr/>
        </p:nvSpPr>
        <p:spPr>
          <a:xfrm>
            <a:off x="3106058" y="2682236"/>
            <a:ext cx="8718394" cy="70445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2400" dirty="0">
                <a:solidFill>
                  <a:schemeClr val="tx1"/>
                </a:solidFill>
              </a:rPr>
              <a:t>Antragsteller, Antragsgegner, Versorgungsträger, ggf. Witwe/r des Verpflichteten, Hinterbliebene der Ehegatten (§ 219 </a:t>
            </a:r>
            <a:r>
              <a:rPr lang="de-DE" sz="2400" dirty="0" err="1">
                <a:solidFill>
                  <a:schemeClr val="tx1"/>
                </a:solidFill>
              </a:rPr>
              <a:t>FamFG</a:t>
            </a:r>
            <a:r>
              <a:rPr lang="de-DE" sz="2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2144E7AF-AA3B-45A3-A418-6065A57DC545}"/>
              </a:ext>
            </a:extLst>
          </p:cNvPr>
          <p:cNvSpPr/>
          <p:nvPr/>
        </p:nvSpPr>
        <p:spPr>
          <a:xfrm>
            <a:off x="2899732" y="1827494"/>
            <a:ext cx="4066491" cy="70445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2400">
                <a:solidFill>
                  <a:schemeClr val="tx1"/>
                </a:solidFill>
              </a:rPr>
              <a:t>Antragsteller, Antragsgegner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2899732" y="84289"/>
            <a:ext cx="6472988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Gefaltete Ecke 4">
            <a:extLst>
              <a:ext uri="{FF2B5EF4-FFF2-40B4-BE49-F238E27FC236}">
                <a16:creationId xmlns:a16="http://schemas.microsoft.com/office/drawing/2014/main" id="{5D8E5411-EF7D-4073-B09F-DCAA9500DACA}"/>
              </a:ext>
            </a:extLst>
          </p:cNvPr>
          <p:cNvSpPr/>
          <p:nvPr/>
        </p:nvSpPr>
        <p:spPr>
          <a:xfrm rot="21106024">
            <a:off x="564274" y="183681"/>
            <a:ext cx="1483428" cy="132348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A13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55DA7EB7-3E31-4967-930D-E5BAADA5AC19}"/>
              </a:ext>
            </a:extLst>
          </p:cNvPr>
          <p:cNvSpPr/>
          <p:nvPr/>
        </p:nvSpPr>
        <p:spPr>
          <a:xfrm>
            <a:off x="477159" y="1834948"/>
            <a:ext cx="2657928" cy="689547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a) Scheidungssache</a:t>
            </a:r>
            <a:endParaRPr lang="de-DE" sz="2400" dirty="0">
              <a:effectLst/>
            </a:endParaRPr>
          </a:p>
        </p:txBody>
      </p: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1592E27E-B8A6-4592-A7D4-2002B0717BBE}"/>
              </a:ext>
            </a:extLst>
          </p:cNvPr>
          <p:cNvSpPr/>
          <p:nvPr/>
        </p:nvSpPr>
        <p:spPr>
          <a:xfrm>
            <a:off x="312811" y="3892195"/>
            <a:ext cx="2986624" cy="689547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c) Kindschaftssachen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8A92A64A-FFCD-48D3-BE32-FA3C258B98EA}"/>
              </a:ext>
            </a:extLst>
          </p:cNvPr>
          <p:cNvSpPr/>
          <p:nvPr/>
        </p:nvSpPr>
        <p:spPr>
          <a:xfrm>
            <a:off x="641507" y="2652896"/>
            <a:ext cx="2657928" cy="689547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b) VA-Verfahren</a:t>
            </a:r>
            <a:endParaRPr lang="de-DE" sz="2400" dirty="0">
              <a:effectLst/>
            </a:endParaRPr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F0C2B4F7-0E97-49EB-B9DC-FC5C24F44780}"/>
              </a:ext>
            </a:extLst>
          </p:cNvPr>
          <p:cNvSpPr/>
          <p:nvPr/>
        </p:nvSpPr>
        <p:spPr>
          <a:xfrm>
            <a:off x="346532" y="5302645"/>
            <a:ext cx="3402846" cy="689547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d) Abstammungssachen</a:t>
            </a:r>
          </a:p>
        </p:txBody>
      </p:sp>
    </p:spTree>
    <p:extLst>
      <p:ext uri="{BB962C8B-B14F-4D97-AF65-F5344CB8AC3E}">
        <p14:creationId xmlns:p14="http://schemas.microsoft.com/office/powerpoint/2010/main" val="45104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1" grpId="0" animBg="1"/>
      <p:bldP spid="3" grpId="0" animBg="1"/>
      <p:bldP spid="7" grpId="0" animBg="1"/>
      <p:bldP spid="15" grpId="0" animBg="1"/>
      <p:bldP spid="9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F8FEA1B1-4C89-4E7A-AE4A-A22B25C55A30}"/>
              </a:ext>
            </a:extLst>
          </p:cNvPr>
          <p:cNvSpPr/>
          <p:nvPr/>
        </p:nvSpPr>
        <p:spPr>
          <a:xfrm>
            <a:off x="4747956" y="5549775"/>
            <a:ext cx="4093029" cy="68954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2400" dirty="0">
                <a:solidFill>
                  <a:schemeClr val="tx1"/>
                </a:solidFill>
              </a:rPr>
              <a:t>Antragsteller, Antragsgegner</a:t>
            </a:r>
          </a:p>
        </p:txBody>
      </p:sp>
      <p:sp>
        <p:nvSpPr>
          <p:cNvPr id="16" name="Rechteck: abgerundete Ecken 15">
            <a:extLst>
              <a:ext uri="{FF2B5EF4-FFF2-40B4-BE49-F238E27FC236}">
                <a16:creationId xmlns:a16="http://schemas.microsoft.com/office/drawing/2014/main" id="{B1D428A6-4CA1-45D2-B66C-0DED7145B8AE}"/>
              </a:ext>
            </a:extLst>
          </p:cNvPr>
          <p:cNvSpPr/>
          <p:nvPr/>
        </p:nvSpPr>
        <p:spPr>
          <a:xfrm>
            <a:off x="2899732" y="4441248"/>
            <a:ext cx="8183633" cy="68954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2400">
                <a:solidFill>
                  <a:schemeClr val="tx1"/>
                </a:solidFill>
              </a:rPr>
              <a:t>Antragsteller, Antragsgegner, Kind, JA (§ 212 FamFG)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56D0E3E9-21B2-4B8C-8368-9364C653EAC6}"/>
              </a:ext>
            </a:extLst>
          </p:cNvPr>
          <p:cNvSpPr/>
          <p:nvPr/>
        </p:nvSpPr>
        <p:spPr>
          <a:xfrm>
            <a:off x="2986624" y="3108144"/>
            <a:ext cx="8892565" cy="109611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2000">
                <a:solidFill>
                  <a:schemeClr val="tx1"/>
                </a:solidFill>
              </a:rPr>
              <a:t>Antragsteller, Antragsgegner, Vermieter der Wohnung/ Grundstückseigentümer/Dritter, Personen in Rechtsgemeinschaft mit den Ehegatten, JA (§ 204 I + II FamFG, § 1568a IV BGB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2144E7AF-AA3B-45A3-A418-6065A57DC545}"/>
              </a:ext>
            </a:extLst>
          </p:cNvPr>
          <p:cNvSpPr/>
          <p:nvPr/>
        </p:nvSpPr>
        <p:spPr>
          <a:xfrm>
            <a:off x="2899732" y="1303386"/>
            <a:ext cx="8892565" cy="162861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2000" dirty="0">
                <a:solidFill>
                  <a:schemeClr val="tx1"/>
                </a:solidFill>
              </a:rPr>
              <a:t>Antragsteller, Annehmender, Anzunehmender, Eltern des Anzunehmenden, Ehegatte des Annehmenden, Ehegatten des Anzunehmenden, Person, deren Einwilligung ersetzt werden sollen, leibliche Eltern des minderjährigen Angenommenen, Verlobte, JA/Landesgutendamt (§ 188 I Nr. 1a-c, 2, 3a, 4, II </a:t>
            </a:r>
            <a:r>
              <a:rPr lang="de-DE" sz="2000" dirty="0" err="1">
                <a:solidFill>
                  <a:schemeClr val="tx1"/>
                </a:solidFill>
              </a:rPr>
              <a:t>FamFG</a:t>
            </a:r>
            <a:r>
              <a:rPr lang="de-DE" sz="20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2899732" y="84289"/>
            <a:ext cx="6472988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Gefaltete Ecke 4">
            <a:extLst>
              <a:ext uri="{FF2B5EF4-FFF2-40B4-BE49-F238E27FC236}">
                <a16:creationId xmlns:a16="http://schemas.microsoft.com/office/drawing/2014/main" id="{5D8E5411-EF7D-4073-B09F-DCAA9500DACA}"/>
              </a:ext>
            </a:extLst>
          </p:cNvPr>
          <p:cNvSpPr/>
          <p:nvPr/>
        </p:nvSpPr>
        <p:spPr>
          <a:xfrm rot="21106024">
            <a:off x="275868" y="247298"/>
            <a:ext cx="1483428" cy="132348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A13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55DA7EB7-3E31-4967-930D-E5BAADA5AC19}"/>
              </a:ext>
            </a:extLst>
          </p:cNvPr>
          <p:cNvSpPr/>
          <p:nvPr/>
        </p:nvSpPr>
        <p:spPr>
          <a:xfrm>
            <a:off x="477158" y="1744816"/>
            <a:ext cx="2657928" cy="689547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e) Adoptionssache</a:t>
            </a:r>
            <a:endParaRPr lang="de-DE" sz="2400" dirty="0">
              <a:effectLst/>
            </a:endParaRPr>
          </a:p>
        </p:txBody>
      </p: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1592E27E-B8A6-4592-A7D4-2002B0717BBE}"/>
              </a:ext>
            </a:extLst>
          </p:cNvPr>
          <p:cNvSpPr/>
          <p:nvPr/>
        </p:nvSpPr>
        <p:spPr>
          <a:xfrm>
            <a:off x="477158" y="4423636"/>
            <a:ext cx="3312960" cy="689547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g) Gewaltschutzsachen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8A92A64A-FFCD-48D3-BE32-FA3C258B98EA}"/>
              </a:ext>
            </a:extLst>
          </p:cNvPr>
          <p:cNvSpPr/>
          <p:nvPr/>
        </p:nvSpPr>
        <p:spPr>
          <a:xfrm>
            <a:off x="121795" y="3256613"/>
            <a:ext cx="3148612" cy="689547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f) Ehewohnungs- und Haushaltssache</a:t>
            </a:r>
            <a:endParaRPr lang="de-DE" sz="2400" dirty="0">
              <a:effectLst/>
            </a:endParaRPr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F0C2B4F7-0E97-49EB-B9DC-FC5C24F44780}"/>
              </a:ext>
            </a:extLst>
          </p:cNvPr>
          <p:cNvSpPr/>
          <p:nvPr/>
        </p:nvSpPr>
        <p:spPr>
          <a:xfrm>
            <a:off x="2235266" y="5549775"/>
            <a:ext cx="2710980" cy="689547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h) Unterhaltsache</a:t>
            </a:r>
          </a:p>
        </p:txBody>
      </p:sp>
    </p:spTree>
    <p:extLst>
      <p:ext uri="{BB962C8B-B14F-4D97-AF65-F5344CB8AC3E}">
        <p14:creationId xmlns:p14="http://schemas.microsoft.com/office/powerpoint/2010/main" val="380130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1" grpId="0" animBg="1"/>
      <p:bldP spid="3" grpId="0" animBg="1"/>
      <p:bldP spid="7" grpId="0" animBg="1"/>
      <p:bldP spid="15" grpId="0" animBg="1"/>
      <p:bldP spid="9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: abgerundete Ecken 17">
            <a:extLst>
              <a:ext uri="{FF2B5EF4-FFF2-40B4-BE49-F238E27FC236}">
                <a16:creationId xmlns:a16="http://schemas.microsoft.com/office/drawing/2014/main" id="{1A086C88-C33F-4AB8-9288-82C481F9D29F}"/>
              </a:ext>
            </a:extLst>
          </p:cNvPr>
          <p:cNvSpPr/>
          <p:nvPr/>
        </p:nvSpPr>
        <p:spPr>
          <a:xfrm>
            <a:off x="4933262" y="4299293"/>
            <a:ext cx="4066491" cy="70445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2400" dirty="0">
                <a:solidFill>
                  <a:schemeClr val="tx1"/>
                </a:solidFill>
              </a:rPr>
              <a:t>Antragsteller, Antragsgegner</a:t>
            </a:r>
          </a:p>
        </p:txBody>
      </p:sp>
      <p:sp>
        <p:nvSpPr>
          <p:cNvPr id="17" name="Rechteck: abgerundete Ecken 16">
            <a:extLst>
              <a:ext uri="{FF2B5EF4-FFF2-40B4-BE49-F238E27FC236}">
                <a16:creationId xmlns:a16="http://schemas.microsoft.com/office/drawing/2014/main" id="{A483538E-3C84-4210-90E3-E9B238C0E23B}"/>
              </a:ext>
            </a:extLst>
          </p:cNvPr>
          <p:cNvSpPr/>
          <p:nvPr/>
        </p:nvSpPr>
        <p:spPr>
          <a:xfrm>
            <a:off x="4219094" y="3084226"/>
            <a:ext cx="4066491" cy="70445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2400" dirty="0">
                <a:solidFill>
                  <a:schemeClr val="tx1"/>
                </a:solidFill>
              </a:rPr>
              <a:t>Antragsteller, Antragsgegner</a:t>
            </a: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2144E7AF-AA3B-45A3-A418-6065A57DC545}"/>
              </a:ext>
            </a:extLst>
          </p:cNvPr>
          <p:cNvSpPr/>
          <p:nvPr/>
        </p:nvSpPr>
        <p:spPr>
          <a:xfrm>
            <a:off x="5138409" y="1776193"/>
            <a:ext cx="4066491" cy="70445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2400" dirty="0">
                <a:solidFill>
                  <a:schemeClr val="tx1"/>
                </a:solidFill>
              </a:rPr>
              <a:t>Antragsteller, Antragsgegner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2899732" y="84289"/>
            <a:ext cx="6472988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Gefaltete Ecke 4">
            <a:extLst>
              <a:ext uri="{FF2B5EF4-FFF2-40B4-BE49-F238E27FC236}">
                <a16:creationId xmlns:a16="http://schemas.microsoft.com/office/drawing/2014/main" id="{5D8E5411-EF7D-4073-B09F-DCAA9500DACA}"/>
              </a:ext>
            </a:extLst>
          </p:cNvPr>
          <p:cNvSpPr/>
          <p:nvPr/>
        </p:nvSpPr>
        <p:spPr>
          <a:xfrm rot="21106024">
            <a:off x="564274" y="183681"/>
            <a:ext cx="1483428" cy="132348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A13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55DA7EB7-3E31-4967-930D-E5BAADA5AC19}"/>
              </a:ext>
            </a:extLst>
          </p:cNvPr>
          <p:cNvSpPr/>
          <p:nvPr/>
        </p:nvSpPr>
        <p:spPr>
          <a:xfrm>
            <a:off x="2219225" y="1798552"/>
            <a:ext cx="2986624" cy="689547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i) Güterrechtssache</a:t>
            </a:r>
            <a:endParaRPr lang="de-DE" sz="2400" dirty="0">
              <a:effectLst/>
            </a:endParaRPr>
          </a:p>
        </p:txBody>
      </p: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1592E27E-B8A6-4592-A7D4-2002B0717BBE}"/>
              </a:ext>
            </a:extLst>
          </p:cNvPr>
          <p:cNvSpPr/>
          <p:nvPr/>
        </p:nvSpPr>
        <p:spPr>
          <a:xfrm>
            <a:off x="588933" y="4314199"/>
            <a:ext cx="4636561" cy="689547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k) Lebenspartnerschaftssachen</a:t>
            </a:r>
            <a:endParaRPr lang="de-DE" sz="2400" dirty="0">
              <a:effectLst/>
            </a:endParaRP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8A92A64A-FFCD-48D3-BE32-FA3C258B98EA}"/>
              </a:ext>
            </a:extLst>
          </p:cNvPr>
          <p:cNvSpPr/>
          <p:nvPr/>
        </p:nvSpPr>
        <p:spPr>
          <a:xfrm>
            <a:off x="588933" y="3084226"/>
            <a:ext cx="3843407" cy="689547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j) sonstige Familiensache</a:t>
            </a:r>
            <a:endParaRPr lang="de-DE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7259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7" grpId="0" animBg="1"/>
      <p:bldP spid="3" grpId="0" animBg="1"/>
      <p:bldP spid="7" grpId="0" animBg="1"/>
      <p:bldP spid="15" grpId="0" animBg="1"/>
      <p:bldP spid="9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Breitbild</PresentationFormat>
  <Paragraphs>37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18</cp:revision>
  <dcterms:created xsi:type="dcterms:W3CDTF">2025-01-06T11:40:08Z</dcterms:created>
  <dcterms:modified xsi:type="dcterms:W3CDTF">2025-01-15T15:11:26Z</dcterms:modified>
</cp:coreProperties>
</file>