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98" r:id="rId3"/>
    <p:sldId id="304" r:id="rId4"/>
    <p:sldId id="306" r:id="rId5"/>
    <p:sldId id="308" r:id="rId6"/>
    <p:sldId id="309" r:id="rId7"/>
    <p:sldId id="310" r:id="rId8"/>
  </p:sldIdLst>
  <p:sldSz cx="12192000" cy="6858000"/>
  <p:notesSz cx="6797675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BE5D6"/>
    <a:srgbClr val="EDABDA"/>
    <a:srgbClr val="DEDEDE"/>
    <a:srgbClr val="AAD292"/>
    <a:srgbClr val="F7CAAB"/>
    <a:srgbClr val="FFFFFF"/>
    <a:srgbClr val="F3A36D"/>
    <a:srgbClr val="FDF0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74" autoAdjust="0"/>
    <p:restoredTop sz="94660"/>
  </p:normalViewPr>
  <p:slideViewPr>
    <p:cSldViewPr snapToGrid="0" showGuides="1">
      <p:cViewPr varScale="1">
        <p:scale>
          <a:sx n="122" d="100"/>
          <a:sy n="122" d="100"/>
        </p:scale>
        <p:origin x="90" y="24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2742D-65CF-43DE-8693-58CD70454AFD}" type="datetimeFigureOut">
              <a:rPr lang="de-DE" smtClean="0"/>
              <a:t>12.11.2024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3B8E0-783E-4E95-B6F5-AE4CEC2704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433459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2742D-65CF-43DE-8693-58CD70454AFD}" type="datetimeFigureOut">
              <a:rPr lang="de-DE" smtClean="0"/>
              <a:t>12.11.2024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3B8E0-783E-4E95-B6F5-AE4CEC2704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78743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2742D-65CF-43DE-8693-58CD70454AFD}" type="datetimeFigureOut">
              <a:rPr lang="de-DE" smtClean="0"/>
              <a:t>12.11.2024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3B8E0-783E-4E95-B6F5-AE4CEC2704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076690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2742D-65CF-43DE-8693-58CD70454AFD}" type="datetimeFigureOut">
              <a:rPr lang="de-DE" smtClean="0"/>
              <a:t>12.11.2024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3B8E0-783E-4E95-B6F5-AE4CEC2704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681462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2742D-65CF-43DE-8693-58CD70454AFD}" type="datetimeFigureOut">
              <a:rPr lang="de-DE" smtClean="0"/>
              <a:t>12.11.2024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3B8E0-783E-4E95-B6F5-AE4CEC2704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712971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2742D-65CF-43DE-8693-58CD70454AFD}" type="datetimeFigureOut">
              <a:rPr lang="de-DE" smtClean="0"/>
              <a:t>12.11.2024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3B8E0-783E-4E95-B6F5-AE4CEC2704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68739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2742D-65CF-43DE-8693-58CD70454AFD}" type="datetimeFigureOut">
              <a:rPr lang="de-DE" smtClean="0"/>
              <a:t>12.11.2024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3B8E0-783E-4E95-B6F5-AE4CEC2704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539817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2742D-65CF-43DE-8693-58CD70454AFD}" type="datetimeFigureOut">
              <a:rPr lang="de-DE" smtClean="0"/>
              <a:t>12.11.2024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3B8E0-783E-4E95-B6F5-AE4CEC2704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490755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2742D-65CF-43DE-8693-58CD70454AFD}" type="datetimeFigureOut">
              <a:rPr lang="de-DE" smtClean="0"/>
              <a:t>12.11.2024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3B8E0-783E-4E95-B6F5-AE4CEC2704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213871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2742D-65CF-43DE-8693-58CD70454AFD}" type="datetimeFigureOut">
              <a:rPr lang="de-DE" smtClean="0"/>
              <a:t>12.11.2024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3B8E0-783E-4E95-B6F5-AE4CEC2704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624514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2742D-65CF-43DE-8693-58CD70454AFD}" type="datetimeFigureOut">
              <a:rPr lang="de-DE" smtClean="0"/>
              <a:t>12.11.2024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3B8E0-783E-4E95-B6F5-AE4CEC2704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088963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02742D-65CF-43DE-8693-58CD70454AFD}" type="datetimeFigureOut">
              <a:rPr lang="de-DE" smtClean="0"/>
              <a:t>12.11.2024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03B8E0-783E-4E95-B6F5-AE4CEC2704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1935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1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2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3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4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5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Abgerundetes Rechteck 16"/>
          <p:cNvSpPr/>
          <p:nvPr/>
        </p:nvSpPr>
        <p:spPr>
          <a:xfrm>
            <a:off x="1230475" y="1326735"/>
            <a:ext cx="10148340" cy="4634907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b="1" u="sng" dirty="0"/>
              <a:t>Aufgabe: </a:t>
            </a:r>
            <a:endParaRPr lang="de-DE" dirty="0"/>
          </a:p>
          <a:p>
            <a:r>
              <a:rPr lang="de-DE" b="1" dirty="0"/>
              <a:t>Füllen Sie das anliegende Formular aus:</a:t>
            </a:r>
            <a:endParaRPr lang="de-DE" dirty="0"/>
          </a:p>
          <a:p>
            <a:r>
              <a:rPr lang="de-DE" b="1" dirty="0"/>
              <a:t>Der Klägerin Frau Schmidt werden </a:t>
            </a:r>
            <a:r>
              <a:rPr lang="de-DE" b="1" dirty="0" err="1"/>
              <a:t>zuviel</a:t>
            </a:r>
            <a:r>
              <a:rPr lang="de-DE" b="1" dirty="0"/>
              <a:t> gezahlte Beträge erstattet.</a:t>
            </a:r>
            <a:endParaRPr lang="de-DE" dirty="0"/>
          </a:p>
          <a:p>
            <a:r>
              <a:rPr lang="de-DE" b="1" dirty="0"/>
              <a:t>Es wurden 755 EUR eingezahlt  - zu </a:t>
            </a:r>
            <a:r>
              <a:rPr lang="de-DE" b="1" dirty="0" err="1"/>
              <a:t>EGStA</a:t>
            </a:r>
            <a:r>
              <a:rPr lang="de-DE" b="1" dirty="0"/>
              <a:t> Nr. 2345666</a:t>
            </a:r>
            <a:endParaRPr lang="de-DE" dirty="0"/>
          </a:p>
          <a:p>
            <a:r>
              <a:rPr lang="de-DE" b="1" dirty="0"/>
              <a:t>Gerichtkosten sind in Höhe von 550 EUR entstanden.</a:t>
            </a:r>
            <a:endParaRPr lang="de-DE" dirty="0"/>
          </a:p>
          <a:p>
            <a:r>
              <a:rPr lang="de-DE" b="1" dirty="0"/>
              <a:t> </a:t>
            </a:r>
            <a:endParaRPr lang="de-DE" dirty="0"/>
          </a:p>
          <a:p>
            <a:r>
              <a:rPr lang="de-DE" b="1" dirty="0"/>
              <a:t> </a:t>
            </a:r>
            <a:endParaRPr lang="de-DE" dirty="0"/>
          </a:p>
          <a:p>
            <a:r>
              <a:rPr lang="de-DE" dirty="0"/>
              <a:t>Landgericht Berlin, Aktenzeichen 24 O 355/23 in der Sache Schmidt/ Müller</a:t>
            </a:r>
          </a:p>
          <a:p>
            <a:r>
              <a:rPr lang="de-DE" dirty="0"/>
              <a:t>Name der Klägerin </a:t>
            </a:r>
          </a:p>
          <a:p>
            <a:r>
              <a:rPr lang="de-DE" dirty="0"/>
              <a:t>	Frau Schmidt</a:t>
            </a:r>
            <a:br>
              <a:rPr lang="de-DE" dirty="0"/>
            </a:br>
            <a:r>
              <a:rPr lang="de-DE" dirty="0"/>
              <a:t>	Klosterstraße 24</a:t>
            </a:r>
            <a:br>
              <a:rPr lang="de-DE" dirty="0"/>
            </a:br>
            <a:r>
              <a:rPr lang="de-DE" dirty="0"/>
              <a:t>	12127 Berlin </a:t>
            </a:r>
          </a:p>
          <a:p>
            <a:r>
              <a:rPr lang="de-DE" dirty="0"/>
              <a:t>vertr. durch Rechtsanwalt Herr Wichtig, Meineckestraße 20, 10719 Berlin, Aktenzeichen PB-23-445  Bankverbindung DE1060XXXXXXX25 </a:t>
            </a:r>
            <a:br>
              <a:rPr lang="de-DE" dirty="0"/>
            </a:br>
            <a:endParaRPr lang="de-DE" dirty="0"/>
          </a:p>
          <a:p>
            <a:r>
              <a:rPr lang="de-DE" b="1" dirty="0"/>
              <a:t> </a:t>
            </a:r>
            <a:endParaRPr lang="de-DE" dirty="0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37397" y="2668006"/>
            <a:ext cx="16719316" cy="646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7" name="Abgerundetes Rechteck 6"/>
          <p:cNvSpPr/>
          <p:nvPr/>
        </p:nvSpPr>
        <p:spPr>
          <a:xfrm>
            <a:off x="1469036" y="108812"/>
            <a:ext cx="10148340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Übungsaufgaben 009Az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Gefaltete Ecke 8"/>
          <p:cNvSpPr/>
          <p:nvPr/>
        </p:nvSpPr>
        <p:spPr>
          <a:xfrm rot="21054758">
            <a:off x="284367" y="20181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KG-Ref.AF Carus</a:t>
            </a:r>
          </a:p>
        </p:txBody>
      </p:sp>
    </p:spTree>
    <p:extLst>
      <p:ext uri="{BB962C8B-B14F-4D97-AF65-F5344CB8AC3E}">
        <p14:creationId xmlns:p14="http://schemas.microsoft.com/office/powerpoint/2010/main" val="1477628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hteck 13">
            <a:extLst>
              <a:ext uri="{FF2B5EF4-FFF2-40B4-BE49-F238E27FC236}">
                <a16:creationId xmlns:a16="http://schemas.microsoft.com/office/drawing/2014/main" id="{833C7F4B-3EE1-4F03-BFEE-EB69126103D0}"/>
              </a:ext>
            </a:extLst>
          </p:cNvPr>
          <p:cNvSpPr/>
          <p:nvPr/>
        </p:nvSpPr>
        <p:spPr>
          <a:xfrm>
            <a:off x="902458" y="483504"/>
            <a:ext cx="10601788" cy="6374496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37397" y="2668006"/>
            <a:ext cx="16719316" cy="646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7" name="Abgerundetes Rechteck 6"/>
          <p:cNvSpPr/>
          <p:nvPr/>
        </p:nvSpPr>
        <p:spPr>
          <a:xfrm>
            <a:off x="1469036" y="108812"/>
            <a:ext cx="9533743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Übungsaufgaben 009Az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KG-Ref.AF Carus</a:t>
            </a:r>
          </a:p>
        </p:txBody>
      </p:sp>
      <p:sp>
        <p:nvSpPr>
          <p:cNvPr id="20" name="Rechteck 19">
            <a:extLst>
              <a:ext uri="{FF2B5EF4-FFF2-40B4-BE49-F238E27FC236}">
                <a16:creationId xmlns:a16="http://schemas.microsoft.com/office/drawing/2014/main" id="{6DDA9C2E-273F-4849-9C0D-2D45FCD3B33E}"/>
              </a:ext>
            </a:extLst>
          </p:cNvPr>
          <p:cNvSpPr/>
          <p:nvPr/>
        </p:nvSpPr>
        <p:spPr>
          <a:xfrm>
            <a:off x="3595077" y="909760"/>
            <a:ext cx="4517292" cy="579510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aphicFrame>
        <p:nvGraphicFramePr>
          <p:cNvPr id="21" name="Objekt 20">
            <a:extLst>
              <a:ext uri="{FF2B5EF4-FFF2-40B4-BE49-F238E27FC236}">
                <a16:creationId xmlns:a16="http://schemas.microsoft.com/office/drawing/2014/main" id="{B5429968-D011-48B7-B64C-F60289E9018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58840849"/>
              </p:ext>
            </p:extLst>
          </p:nvPr>
        </p:nvGraphicFramePr>
        <p:xfrm>
          <a:off x="3712979" y="911439"/>
          <a:ext cx="4281488" cy="5418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Document" r:id="rId3" imgW="5746651" imgH="7272420" progId="Word.Document.12">
                  <p:embed/>
                </p:oleObj>
              </mc:Choice>
              <mc:Fallback>
                <p:oleObj name="Document" r:id="rId3" imgW="5746651" imgH="7272420" progId="Word.Document.12">
                  <p:embed/>
                  <p:pic>
                    <p:nvPicPr>
                      <p:cNvPr id="2" name="Objekt 1">
                        <a:extLst>
                          <a:ext uri="{FF2B5EF4-FFF2-40B4-BE49-F238E27FC236}">
                            <a16:creationId xmlns:a16="http://schemas.microsoft.com/office/drawing/2014/main" id="{2140C972-F38E-4FAD-8768-3934FA4D469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712979" y="911439"/>
                        <a:ext cx="4281488" cy="54181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Sprechblase: rechteckig 18">
            <a:extLst>
              <a:ext uri="{FF2B5EF4-FFF2-40B4-BE49-F238E27FC236}">
                <a16:creationId xmlns:a16="http://schemas.microsoft.com/office/drawing/2014/main" id="{14094CEA-D5A4-4C9A-8E26-5478BEB22E97}"/>
              </a:ext>
            </a:extLst>
          </p:cNvPr>
          <p:cNvSpPr/>
          <p:nvPr/>
        </p:nvSpPr>
        <p:spPr>
          <a:xfrm>
            <a:off x="8238849" y="3308761"/>
            <a:ext cx="2085860" cy="1164037"/>
          </a:xfrm>
          <a:prstGeom prst="wedgeRectCallout">
            <a:avLst>
              <a:gd name="adj1" fmla="val -108884"/>
              <a:gd name="adj2" fmla="val -136907"/>
            </a:avLst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Auf das Haushaltsjahr achten!</a:t>
            </a:r>
          </a:p>
        </p:txBody>
      </p:sp>
      <p:sp>
        <p:nvSpPr>
          <p:cNvPr id="23" name="Rechteck 22">
            <a:extLst>
              <a:ext uri="{FF2B5EF4-FFF2-40B4-BE49-F238E27FC236}">
                <a16:creationId xmlns:a16="http://schemas.microsoft.com/office/drawing/2014/main" id="{95D51BC7-C971-473F-B570-FB7445CE3173}"/>
              </a:ext>
            </a:extLst>
          </p:cNvPr>
          <p:cNvSpPr/>
          <p:nvPr/>
        </p:nvSpPr>
        <p:spPr>
          <a:xfrm>
            <a:off x="6588369" y="1670987"/>
            <a:ext cx="1406097" cy="304800"/>
          </a:xfrm>
          <a:prstGeom prst="rect">
            <a:avLst/>
          </a:prstGeom>
          <a:solidFill>
            <a:schemeClr val="accent2">
              <a:lumMod val="60000"/>
              <a:lumOff val="40000"/>
              <a:alpha val="2392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Sprechblase: rechteckig 16">
            <a:extLst>
              <a:ext uri="{FF2B5EF4-FFF2-40B4-BE49-F238E27FC236}">
                <a16:creationId xmlns:a16="http://schemas.microsoft.com/office/drawing/2014/main" id="{ABE481AD-650A-471D-85F8-34E1FF1CC2A2}"/>
              </a:ext>
            </a:extLst>
          </p:cNvPr>
          <p:cNvSpPr/>
          <p:nvPr/>
        </p:nvSpPr>
        <p:spPr>
          <a:xfrm>
            <a:off x="8559528" y="1855215"/>
            <a:ext cx="2085860" cy="1164037"/>
          </a:xfrm>
          <a:prstGeom prst="wedgeRectCallout">
            <a:avLst>
              <a:gd name="adj1" fmla="val -107760"/>
              <a:gd name="adj2" fmla="val -59024"/>
            </a:avLst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Wird nicht von Ihnen ausgefüllt</a:t>
            </a:r>
          </a:p>
        </p:txBody>
      </p:sp>
      <p:sp>
        <p:nvSpPr>
          <p:cNvPr id="24" name="Rechteck 23">
            <a:extLst>
              <a:ext uri="{FF2B5EF4-FFF2-40B4-BE49-F238E27FC236}">
                <a16:creationId xmlns:a16="http://schemas.microsoft.com/office/drawing/2014/main" id="{A42B2A7B-A196-4DDF-96D4-7FE29EAE7022}"/>
              </a:ext>
            </a:extLst>
          </p:cNvPr>
          <p:cNvSpPr/>
          <p:nvPr/>
        </p:nvSpPr>
        <p:spPr>
          <a:xfrm>
            <a:off x="6588369" y="2053945"/>
            <a:ext cx="755819" cy="304800"/>
          </a:xfrm>
          <a:prstGeom prst="rect">
            <a:avLst/>
          </a:prstGeom>
          <a:solidFill>
            <a:schemeClr val="accent6">
              <a:lumMod val="60000"/>
              <a:lumOff val="40000"/>
              <a:alpha val="2392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067878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3" grpId="0" animBg="1"/>
      <p:bldP spid="17" grpId="0" animBg="1"/>
      <p:bldP spid="2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hteck 13">
            <a:extLst>
              <a:ext uri="{FF2B5EF4-FFF2-40B4-BE49-F238E27FC236}">
                <a16:creationId xmlns:a16="http://schemas.microsoft.com/office/drawing/2014/main" id="{833C7F4B-3EE1-4F03-BFEE-EB69126103D0}"/>
              </a:ext>
            </a:extLst>
          </p:cNvPr>
          <p:cNvSpPr/>
          <p:nvPr/>
        </p:nvSpPr>
        <p:spPr>
          <a:xfrm>
            <a:off x="902458" y="483504"/>
            <a:ext cx="10601788" cy="6374496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37397" y="2668006"/>
            <a:ext cx="16719316" cy="646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7" name="Abgerundetes Rechteck 6"/>
          <p:cNvSpPr/>
          <p:nvPr/>
        </p:nvSpPr>
        <p:spPr>
          <a:xfrm>
            <a:off x="1469036" y="108812"/>
            <a:ext cx="9533743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Übungsaufgaben 009Az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KG-Ref.AF Carus</a:t>
            </a:r>
          </a:p>
        </p:txBody>
      </p:sp>
      <p:sp>
        <p:nvSpPr>
          <p:cNvPr id="20" name="Rechteck 19">
            <a:extLst>
              <a:ext uri="{FF2B5EF4-FFF2-40B4-BE49-F238E27FC236}">
                <a16:creationId xmlns:a16="http://schemas.microsoft.com/office/drawing/2014/main" id="{6DDA9C2E-273F-4849-9C0D-2D45FCD3B33E}"/>
              </a:ext>
            </a:extLst>
          </p:cNvPr>
          <p:cNvSpPr/>
          <p:nvPr/>
        </p:nvSpPr>
        <p:spPr>
          <a:xfrm>
            <a:off x="3595077" y="909760"/>
            <a:ext cx="4517292" cy="579510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aphicFrame>
        <p:nvGraphicFramePr>
          <p:cNvPr id="21" name="Objekt 20">
            <a:extLst>
              <a:ext uri="{FF2B5EF4-FFF2-40B4-BE49-F238E27FC236}">
                <a16:creationId xmlns:a16="http://schemas.microsoft.com/office/drawing/2014/main" id="{B5429968-D011-48B7-B64C-F60289E9018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712979" y="911439"/>
          <a:ext cx="4281488" cy="5418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Document" r:id="rId3" imgW="5746651" imgH="7272420" progId="Word.Document.12">
                  <p:embed/>
                </p:oleObj>
              </mc:Choice>
              <mc:Fallback>
                <p:oleObj name="Document" r:id="rId3" imgW="5746651" imgH="7272420" progId="Word.Document.12">
                  <p:embed/>
                  <p:pic>
                    <p:nvPicPr>
                      <p:cNvPr id="21" name="Objekt 20">
                        <a:extLst>
                          <a:ext uri="{FF2B5EF4-FFF2-40B4-BE49-F238E27FC236}">
                            <a16:creationId xmlns:a16="http://schemas.microsoft.com/office/drawing/2014/main" id="{B5429968-D011-48B7-B64C-F60289E9018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712979" y="911439"/>
                        <a:ext cx="4281488" cy="54181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Rechteck 22">
            <a:extLst>
              <a:ext uri="{FF2B5EF4-FFF2-40B4-BE49-F238E27FC236}">
                <a16:creationId xmlns:a16="http://schemas.microsoft.com/office/drawing/2014/main" id="{95D51BC7-C971-473F-B570-FB7445CE3173}"/>
              </a:ext>
            </a:extLst>
          </p:cNvPr>
          <p:cNvSpPr/>
          <p:nvPr/>
        </p:nvSpPr>
        <p:spPr>
          <a:xfrm>
            <a:off x="5715505" y="2363206"/>
            <a:ext cx="1406097" cy="304800"/>
          </a:xfrm>
          <a:prstGeom prst="rect">
            <a:avLst/>
          </a:prstGeom>
          <a:solidFill>
            <a:schemeClr val="accent2">
              <a:lumMod val="60000"/>
              <a:lumOff val="40000"/>
              <a:alpha val="2392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" name="Rechteck 23">
            <a:extLst>
              <a:ext uri="{FF2B5EF4-FFF2-40B4-BE49-F238E27FC236}">
                <a16:creationId xmlns:a16="http://schemas.microsoft.com/office/drawing/2014/main" id="{A42B2A7B-A196-4DDF-96D4-7FE29EAE7022}"/>
              </a:ext>
            </a:extLst>
          </p:cNvPr>
          <p:cNvSpPr/>
          <p:nvPr/>
        </p:nvSpPr>
        <p:spPr>
          <a:xfrm>
            <a:off x="4284442" y="2342503"/>
            <a:ext cx="1006573" cy="304800"/>
          </a:xfrm>
          <a:prstGeom prst="rect">
            <a:avLst/>
          </a:prstGeom>
          <a:solidFill>
            <a:schemeClr val="accent6">
              <a:lumMod val="60000"/>
              <a:lumOff val="40000"/>
              <a:alpha val="2392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Sprechblase: rechteckig 11">
            <a:extLst>
              <a:ext uri="{FF2B5EF4-FFF2-40B4-BE49-F238E27FC236}">
                <a16:creationId xmlns:a16="http://schemas.microsoft.com/office/drawing/2014/main" id="{658403DA-E3DD-4295-A29C-D09432C2307B}"/>
              </a:ext>
            </a:extLst>
          </p:cNvPr>
          <p:cNvSpPr/>
          <p:nvPr/>
        </p:nvSpPr>
        <p:spPr>
          <a:xfrm>
            <a:off x="7994467" y="2783940"/>
            <a:ext cx="2085860" cy="1164037"/>
          </a:xfrm>
          <a:prstGeom prst="wedgeRectCallout">
            <a:avLst>
              <a:gd name="adj1" fmla="val -104388"/>
              <a:gd name="adj2" fmla="val -72452"/>
            </a:avLst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Kurz Rubrum eintragen:</a:t>
            </a:r>
          </a:p>
          <a:p>
            <a:pPr algn="ctr"/>
            <a:r>
              <a:rPr lang="de-DE" dirty="0"/>
              <a:t>Schmidt/ Müller</a:t>
            </a:r>
          </a:p>
        </p:txBody>
      </p:sp>
      <p:sp>
        <p:nvSpPr>
          <p:cNvPr id="13" name="Sprechblase: rechteckig 12">
            <a:extLst>
              <a:ext uri="{FF2B5EF4-FFF2-40B4-BE49-F238E27FC236}">
                <a16:creationId xmlns:a16="http://schemas.microsoft.com/office/drawing/2014/main" id="{C2A22348-CBD8-4D31-AA16-327D28AB0ACE}"/>
              </a:ext>
            </a:extLst>
          </p:cNvPr>
          <p:cNvSpPr/>
          <p:nvPr/>
        </p:nvSpPr>
        <p:spPr>
          <a:xfrm>
            <a:off x="1982295" y="4239967"/>
            <a:ext cx="2085860" cy="1164037"/>
          </a:xfrm>
          <a:prstGeom prst="wedgeRectCallout">
            <a:avLst>
              <a:gd name="adj1" fmla="val 65344"/>
              <a:gd name="adj2" fmla="val -190619"/>
            </a:avLst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Geschäftszeichen eintragen:</a:t>
            </a:r>
          </a:p>
          <a:p>
            <a:pPr algn="ctr"/>
            <a:r>
              <a:rPr lang="de-DE"/>
              <a:t>24 O </a:t>
            </a:r>
            <a:r>
              <a:rPr lang="de-DE" dirty="0"/>
              <a:t>355/23</a:t>
            </a:r>
          </a:p>
        </p:txBody>
      </p:sp>
    </p:spTree>
    <p:extLst>
      <p:ext uri="{BB962C8B-B14F-4D97-AF65-F5344CB8AC3E}">
        <p14:creationId xmlns:p14="http://schemas.microsoft.com/office/powerpoint/2010/main" val="2240606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4" grpId="0" animBg="1"/>
      <p:bldP spid="12" grpId="0" animBg="1"/>
      <p:bldP spid="1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hteck 13">
            <a:extLst>
              <a:ext uri="{FF2B5EF4-FFF2-40B4-BE49-F238E27FC236}">
                <a16:creationId xmlns:a16="http://schemas.microsoft.com/office/drawing/2014/main" id="{833C7F4B-3EE1-4F03-BFEE-EB69126103D0}"/>
              </a:ext>
            </a:extLst>
          </p:cNvPr>
          <p:cNvSpPr/>
          <p:nvPr/>
        </p:nvSpPr>
        <p:spPr>
          <a:xfrm>
            <a:off x="902458" y="483504"/>
            <a:ext cx="10601788" cy="6374496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37397" y="2668006"/>
            <a:ext cx="16719316" cy="646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7" name="Abgerundetes Rechteck 6"/>
          <p:cNvSpPr/>
          <p:nvPr/>
        </p:nvSpPr>
        <p:spPr>
          <a:xfrm>
            <a:off x="1469036" y="108812"/>
            <a:ext cx="9533743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Übungsaufgaben 009Az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KG-Ref.AF Carus</a:t>
            </a:r>
          </a:p>
        </p:txBody>
      </p:sp>
      <p:sp>
        <p:nvSpPr>
          <p:cNvPr id="20" name="Rechteck 19">
            <a:extLst>
              <a:ext uri="{FF2B5EF4-FFF2-40B4-BE49-F238E27FC236}">
                <a16:creationId xmlns:a16="http://schemas.microsoft.com/office/drawing/2014/main" id="{6DDA9C2E-273F-4849-9C0D-2D45FCD3B33E}"/>
              </a:ext>
            </a:extLst>
          </p:cNvPr>
          <p:cNvSpPr/>
          <p:nvPr/>
        </p:nvSpPr>
        <p:spPr>
          <a:xfrm>
            <a:off x="3595077" y="909760"/>
            <a:ext cx="4517292" cy="579510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aphicFrame>
        <p:nvGraphicFramePr>
          <p:cNvPr id="21" name="Objekt 20">
            <a:extLst>
              <a:ext uri="{FF2B5EF4-FFF2-40B4-BE49-F238E27FC236}">
                <a16:creationId xmlns:a16="http://schemas.microsoft.com/office/drawing/2014/main" id="{B5429968-D011-48B7-B64C-F60289E9018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712979" y="911439"/>
          <a:ext cx="4281488" cy="5418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1" name="Document" r:id="rId3" imgW="5746651" imgH="7272420" progId="Word.Document.12">
                  <p:embed/>
                </p:oleObj>
              </mc:Choice>
              <mc:Fallback>
                <p:oleObj name="Document" r:id="rId3" imgW="5746651" imgH="7272420" progId="Word.Document.12">
                  <p:embed/>
                  <p:pic>
                    <p:nvPicPr>
                      <p:cNvPr id="21" name="Objekt 20">
                        <a:extLst>
                          <a:ext uri="{FF2B5EF4-FFF2-40B4-BE49-F238E27FC236}">
                            <a16:creationId xmlns:a16="http://schemas.microsoft.com/office/drawing/2014/main" id="{B5429968-D011-48B7-B64C-F60289E9018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712979" y="911439"/>
                        <a:ext cx="4281488" cy="54181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Rechteck 23">
            <a:extLst>
              <a:ext uri="{FF2B5EF4-FFF2-40B4-BE49-F238E27FC236}">
                <a16:creationId xmlns:a16="http://schemas.microsoft.com/office/drawing/2014/main" id="{A42B2A7B-A196-4DDF-96D4-7FE29EAE7022}"/>
              </a:ext>
            </a:extLst>
          </p:cNvPr>
          <p:cNvSpPr/>
          <p:nvPr/>
        </p:nvSpPr>
        <p:spPr>
          <a:xfrm>
            <a:off x="5145531" y="2647520"/>
            <a:ext cx="2763638" cy="304800"/>
          </a:xfrm>
          <a:prstGeom prst="rect">
            <a:avLst/>
          </a:prstGeom>
          <a:solidFill>
            <a:schemeClr val="accent6">
              <a:lumMod val="60000"/>
              <a:lumOff val="40000"/>
              <a:alpha val="2392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Sprechblase: rechteckig 14">
            <a:extLst>
              <a:ext uri="{FF2B5EF4-FFF2-40B4-BE49-F238E27FC236}">
                <a16:creationId xmlns:a16="http://schemas.microsoft.com/office/drawing/2014/main" id="{F0DF27F1-24E1-4009-BD7B-D6D1F10D9EE8}"/>
              </a:ext>
            </a:extLst>
          </p:cNvPr>
          <p:cNvSpPr/>
          <p:nvPr/>
        </p:nvSpPr>
        <p:spPr>
          <a:xfrm>
            <a:off x="1374491" y="3257030"/>
            <a:ext cx="3065664" cy="2241867"/>
          </a:xfrm>
          <a:prstGeom prst="wedgeRectCallout">
            <a:avLst>
              <a:gd name="adj1" fmla="val 72482"/>
              <a:gd name="adj2" fmla="val -70697"/>
            </a:avLst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Empfänger eintragen-mit Geschäftszeichen:</a:t>
            </a:r>
          </a:p>
          <a:p>
            <a:pPr algn="ctr"/>
            <a:endParaRPr lang="de-DE" dirty="0"/>
          </a:p>
          <a:p>
            <a:pPr algn="ctr"/>
            <a:r>
              <a:rPr lang="de-DE" dirty="0"/>
              <a:t>Rechtsanwalt Herr Wichtig, Meineckestraße 20, 10719 Berlin, Aktenzeichen PB-23-445  Bankverbindung DE1060XXXXXXX25</a:t>
            </a:r>
          </a:p>
        </p:txBody>
      </p:sp>
      <p:sp>
        <p:nvSpPr>
          <p:cNvPr id="16" name="Rechteck 15">
            <a:extLst>
              <a:ext uri="{FF2B5EF4-FFF2-40B4-BE49-F238E27FC236}">
                <a16:creationId xmlns:a16="http://schemas.microsoft.com/office/drawing/2014/main" id="{8D160D6E-71DA-4917-926D-2C5B7F5AD177}"/>
              </a:ext>
            </a:extLst>
          </p:cNvPr>
          <p:cNvSpPr/>
          <p:nvPr/>
        </p:nvSpPr>
        <p:spPr>
          <a:xfrm>
            <a:off x="1930400" y="1813169"/>
            <a:ext cx="679938" cy="55489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1</a:t>
            </a:r>
          </a:p>
        </p:txBody>
      </p:sp>
      <p:sp>
        <p:nvSpPr>
          <p:cNvPr id="17" name="Sprechblase: rechteckig 16">
            <a:extLst>
              <a:ext uri="{FF2B5EF4-FFF2-40B4-BE49-F238E27FC236}">
                <a16:creationId xmlns:a16="http://schemas.microsoft.com/office/drawing/2014/main" id="{4AE5B645-80B3-4690-99D0-A5125CF8A2BE}"/>
              </a:ext>
            </a:extLst>
          </p:cNvPr>
          <p:cNvSpPr/>
          <p:nvPr/>
        </p:nvSpPr>
        <p:spPr>
          <a:xfrm>
            <a:off x="8382000" y="3340142"/>
            <a:ext cx="2852615" cy="1164037"/>
          </a:xfrm>
          <a:prstGeom prst="wedgeRectCallout">
            <a:avLst>
              <a:gd name="adj1" fmla="val -105210"/>
              <a:gd name="adj2" fmla="val -99308"/>
            </a:avLst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Und dem Zusatz:</a:t>
            </a:r>
          </a:p>
          <a:p>
            <a:pPr algn="ctr"/>
            <a:r>
              <a:rPr lang="de-DE" dirty="0">
                <a:solidFill>
                  <a:schemeClr val="tx1"/>
                </a:solidFill>
              </a:rPr>
              <a:t>Zahlung erfolgt an Prozessbevollmächtigten</a:t>
            </a:r>
          </a:p>
        </p:txBody>
      </p:sp>
    </p:spTree>
    <p:extLst>
      <p:ext uri="{BB962C8B-B14F-4D97-AF65-F5344CB8AC3E}">
        <p14:creationId xmlns:p14="http://schemas.microsoft.com/office/powerpoint/2010/main" val="2187753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15" grpId="0" animBg="1"/>
      <p:bldP spid="16" grpId="0" animBg="1"/>
      <p:bldP spid="1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hteck 13">
            <a:extLst>
              <a:ext uri="{FF2B5EF4-FFF2-40B4-BE49-F238E27FC236}">
                <a16:creationId xmlns:a16="http://schemas.microsoft.com/office/drawing/2014/main" id="{833C7F4B-3EE1-4F03-BFEE-EB69126103D0}"/>
              </a:ext>
            </a:extLst>
          </p:cNvPr>
          <p:cNvSpPr/>
          <p:nvPr/>
        </p:nvSpPr>
        <p:spPr>
          <a:xfrm>
            <a:off x="902458" y="483504"/>
            <a:ext cx="10601788" cy="6374496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37397" y="2668006"/>
            <a:ext cx="16719316" cy="646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7" name="Abgerundetes Rechteck 6"/>
          <p:cNvSpPr/>
          <p:nvPr/>
        </p:nvSpPr>
        <p:spPr>
          <a:xfrm>
            <a:off x="1469036" y="108812"/>
            <a:ext cx="9533743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Übungsaufgaben 009Az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KG-Ref.AF Carus</a:t>
            </a:r>
          </a:p>
        </p:txBody>
      </p:sp>
      <p:sp>
        <p:nvSpPr>
          <p:cNvPr id="20" name="Rechteck 19">
            <a:extLst>
              <a:ext uri="{FF2B5EF4-FFF2-40B4-BE49-F238E27FC236}">
                <a16:creationId xmlns:a16="http://schemas.microsoft.com/office/drawing/2014/main" id="{6DDA9C2E-273F-4849-9C0D-2D45FCD3B33E}"/>
              </a:ext>
            </a:extLst>
          </p:cNvPr>
          <p:cNvSpPr/>
          <p:nvPr/>
        </p:nvSpPr>
        <p:spPr>
          <a:xfrm>
            <a:off x="3595077" y="909760"/>
            <a:ext cx="4517292" cy="579510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aphicFrame>
        <p:nvGraphicFramePr>
          <p:cNvPr id="21" name="Objekt 20">
            <a:extLst>
              <a:ext uri="{FF2B5EF4-FFF2-40B4-BE49-F238E27FC236}">
                <a16:creationId xmlns:a16="http://schemas.microsoft.com/office/drawing/2014/main" id="{B5429968-D011-48B7-B64C-F60289E9018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712979" y="911439"/>
          <a:ext cx="4281488" cy="5418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9" name="Document" r:id="rId3" imgW="5746651" imgH="7272420" progId="Word.Document.12">
                  <p:embed/>
                </p:oleObj>
              </mc:Choice>
              <mc:Fallback>
                <p:oleObj name="Document" r:id="rId3" imgW="5746651" imgH="7272420" progId="Word.Document.12">
                  <p:embed/>
                  <p:pic>
                    <p:nvPicPr>
                      <p:cNvPr id="21" name="Objekt 20">
                        <a:extLst>
                          <a:ext uri="{FF2B5EF4-FFF2-40B4-BE49-F238E27FC236}">
                            <a16:creationId xmlns:a16="http://schemas.microsoft.com/office/drawing/2014/main" id="{B5429968-D011-48B7-B64C-F60289E9018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712979" y="911439"/>
                        <a:ext cx="4281488" cy="54181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Rechteck 23">
            <a:extLst>
              <a:ext uri="{FF2B5EF4-FFF2-40B4-BE49-F238E27FC236}">
                <a16:creationId xmlns:a16="http://schemas.microsoft.com/office/drawing/2014/main" id="{A42B2A7B-A196-4DDF-96D4-7FE29EAE7022}"/>
              </a:ext>
            </a:extLst>
          </p:cNvPr>
          <p:cNvSpPr/>
          <p:nvPr/>
        </p:nvSpPr>
        <p:spPr>
          <a:xfrm>
            <a:off x="5053775" y="2964458"/>
            <a:ext cx="1042226" cy="245666"/>
          </a:xfrm>
          <a:prstGeom prst="rect">
            <a:avLst/>
          </a:prstGeom>
          <a:solidFill>
            <a:schemeClr val="accent6">
              <a:lumMod val="60000"/>
              <a:lumOff val="40000"/>
              <a:alpha val="2392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" name="Rechteck 15">
            <a:extLst>
              <a:ext uri="{FF2B5EF4-FFF2-40B4-BE49-F238E27FC236}">
                <a16:creationId xmlns:a16="http://schemas.microsoft.com/office/drawing/2014/main" id="{8D160D6E-71DA-4917-926D-2C5B7F5AD177}"/>
              </a:ext>
            </a:extLst>
          </p:cNvPr>
          <p:cNvSpPr/>
          <p:nvPr/>
        </p:nvSpPr>
        <p:spPr>
          <a:xfrm>
            <a:off x="1930400" y="1813169"/>
            <a:ext cx="679938" cy="55489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2</a:t>
            </a:r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0486E35E-F265-4F3B-AF64-0E3E9C939A65}"/>
              </a:ext>
            </a:extLst>
          </p:cNvPr>
          <p:cNvSpPr/>
          <p:nvPr/>
        </p:nvSpPr>
        <p:spPr>
          <a:xfrm>
            <a:off x="5021219" y="3210124"/>
            <a:ext cx="2504996" cy="776071"/>
          </a:xfrm>
          <a:prstGeom prst="rect">
            <a:avLst/>
          </a:prstGeom>
          <a:solidFill>
            <a:schemeClr val="accent2">
              <a:lumMod val="60000"/>
              <a:lumOff val="40000"/>
              <a:alpha val="2392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Sprechblase: rechteckig 12">
            <a:extLst>
              <a:ext uri="{FF2B5EF4-FFF2-40B4-BE49-F238E27FC236}">
                <a16:creationId xmlns:a16="http://schemas.microsoft.com/office/drawing/2014/main" id="{F6C8DF91-2C72-4457-B1CF-BDB0F1B3F973}"/>
              </a:ext>
            </a:extLst>
          </p:cNvPr>
          <p:cNvSpPr/>
          <p:nvPr/>
        </p:nvSpPr>
        <p:spPr>
          <a:xfrm>
            <a:off x="2004141" y="4177872"/>
            <a:ext cx="2852615" cy="1164037"/>
          </a:xfrm>
          <a:prstGeom prst="wedgeRectCallout">
            <a:avLst>
              <a:gd name="adj1" fmla="val 61365"/>
              <a:gd name="adj2" fmla="val -140935"/>
            </a:avLst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Zahlbetrag einsetzen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8" name="Sprechblase: rechteckig 17">
            <a:extLst>
              <a:ext uri="{FF2B5EF4-FFF2-40B4-BE49-F238E27FC236}">
                <a16:creationId xmlns:a16="http://schemas.microsoft.com/office/drawing/2014/main" id="{26053851-39B6-45D8-AFE5-1027510D68E5}"/>
              </a:ext>
            </a:extLst>
          </p:cNvPr>
          <p:cNvSpPr/>
          <p:nvPr/>
        </p:nvSpPr>
        <p:spPr>
          <a:xfrm>
            <a:off x="7950545" y="3986195"/>
            <a:ext cx="2085860" cy="1164037"/>
          </a:xfrm>
          <a:prstGeom prst="wedgeRectCallout">
            <a:avLst>
              <a:gd name="adj1" fmla="val -104388"/>
              <a:gd name="adj2" fmla="val -72452"/>
            </a:avLst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Zahlung eintragen</a:t>
            </a:r>
          </a:p>
          <a:p>
            <a:pPr algn="ctr"/>
            <a:r>
              <a:rPr lang="de-DE" dirty="0"/>
              <a:t>ggf. auch Sollstellungen</a:t>
            </a:r>
          </a:p>
        </p:txBody>
      </p:sp>
      <p:sp>
        <p:nvSpPr>
          <p:cNvPr id="22" name="Rechteck 21">
            <a:extLst>
              <a:ext uri="{FF2B5EF4-FFF2-40B4-BE49-F238E27FC236}">
                <a16:creationId xmlns:a16="http://schemas.microsoft.com/office/drawing/2014/main" id="{C6ED7C3B-AF3A-4D65-A72D-73562EA3F3EE}"/>
              </a:ext>
            </a:extLst>
          </p:cNvPr>
          <p:cNvSpPr/>
          <p:nvPr/>
        </p:nvSpPr>
        <p:spPr>
          <a:xfrm>
            <a:off x="9692649" y="2793763"/>
            <a:ext cx="679938" cy="55489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4</a:t>
            </a:r>
          </a:p>
        </p:txBody>
      </p:sp>
      <p:sp>
        <p:nvSpPr>
          <p:cNvPr id="19" name="Rechteck 18">
            <a:extLst>
              <a:ext uri="{FF2B5EF4-FFF2-40B4-BE49-F238E27FC236}">
                <a16:creationId xmlns:a16="http://schemas.microsoft.com/office/drawing/2014/main" id="{F9B52C51-66F1-4D39-B5CB-070EA5AC9B6F}"/>
              </a:ext>
            </a:extLst>
          </p:cNvPr>
          <p:cNvSpPr/>
          <p:nvPr/>
        </p:nvSpPr>
        <p:spPr>
          <a:xfrm>
            <a:off x="9128369" y="3191240"/>
            <a:ext cx="679938" cy="55489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3</a:t>
            </a:r>
          </a:p>
        </p:txBody>
      </p:sp>
      <p:sp>
        <p:nvSpPr>
          <p:cNvPr id="15" name="Sprechblase: rechteckig 14">
            <a:extLst>
              <a:ext uri="{FF2B5EF4-FFF2-40B4-BE49-F238E27FC236}">
                <a16:creationId xmlns:a16="http://schemas.microsoft.com/office/drawing/2014/main" id="{48199F67-468B-4C5D-B7A1-92C7A2F0A44B}"/>
              </a:ext>
            </a:extLst>
          </p:cNvPr>
          <p:cNvSpPr/>
          <p:nvPr/>
        </p:nvSpPr>
        <p:spPr>
          <a:xfrm>
            <a:off x="7233993" y="1780831"/>
            <a:ext cx="3742023" cy="548981"/>
          </a:xfrm>
          <a:prstGeom prst="wedgeRectCallout">
            <a:avLst>
              <a:gd name="adj1" fmla="val -82667"/>
              <a:gd name="adj2" fmla="val 267792"/>
            </a:avLst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Davon verrechnet auf andere Partei</a:t>
            </a:r>
          </a:p>
        </p:txBody>
      </p:sp>
    </p:spTree>
    <p:extLst>
      <p:ext uri="{BB962C8B-B14F-4D97-AF65-F5344CB8AC3E}">
        <p14:creationId xmlns:p14="http://schemas.microsoft.com/office/powerpoint/2010/main" val="24456821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16" grpId="0" animBg="1"/>
      <p:bldP spid="12" grpId="0" animBg="1"/>
      <p:bldP spid="13" grpId="0" animBg="1"/>
      <p:bldP spid="18" grpId="0" animBg="1"/>
      <p:bldP spid="22" grpId="0" animBg="1"/>
      <p:bldP spid="19" grpId="0" animBg="1"/>
      <p:bldP spid="1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hteck 13">
            <a:extLst>
              <a:ext uri="{FF2B5EF4-FFF2-40B4-BE49-F238E27FC236}">
                <a16:creationId xmlns:a16="http://schemas.microsoft.com/office/drawing/2014/main" id="{833C7F4B-3EE1-4F03-BFEE-EB69126103D0}"/>
              </a:ext>
            </a:extLst>
          </p:cNvPr>
          <p:cNvSpPr/>
          <p:nvPr/>
        </p:nvSpPr>
        <p:spPr>
          <a:xfrm>
            <a:off x="902458" y="483504"/>
            <a:ext cx="10601788" cy="6374496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37397" y="2668006"/>
            <a:ext cx="16719316" cy="646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7" name="Abgerundetes Rechteck 6"/>
          <p:cNvSpPr/>
          <p:nvPr/>
        </p:nvSpPr>
        <p:spPr>
          <a:xfrm>
            <a:off x="1469036" y="108812"/>
            <a:ext cx="9533743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Übungsaufgaben 009Az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KG-Ref.AF Carus</a:t>
            </a:r>
          </a:p>
        </p:txBody>
      </p:sp>
      <p:sp>
        <p:nvSpPr>
          <p:cNvPr id="20" name="Rechteck 19">
            <a:extLst>
              <a:ext uri="{FF2B5EF4-FFF2-40B4-BE49-F238E27FC236}">
                <a16:creationId xmlns:a16="http://schemas.microsoft.com/office/drawing/2014/main" id="{6DDA9C2E-273F-4849-9C0D-2D45FCD3B33E}"/>
              </a:ext>
            </a:extLst>
          </p:cNvPr>
          <p:cNvSpPr/>
          <p:nvPr/>
        </p:nvSpPr>
        <p:spPr>
          <a:xfrm>
            <a:off x="3595077" y="909760"/>
            <a:ext cx="4517292" cy="579510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aphicFrame>
        <p:nvGraphicFramePr>
          <p:cNvPr id="21" name="Objekt 20">
            <a:extLst>
              <a:ext uri="{FF2B5EF4-FFF2-40B4-BE49-F238E27FC236}">
                <a16:creationId xmlns:a16="http://schemas.microsoft.com/office/drawing/2014/main" id="{B5429968-D011-48B7-B64C-F60289E9018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712979" y="911439"/>
          <a:ext cx="4281488" cy="5418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3" name="Document" r:id="rId3" imgW="5746651" imgH="7272420" progId="Word.Document.12">
                  <p:embed/>
                </p:oleObj>
              </mc:Choice>
              <mc:Fallback>
                <p:oleObj name="Document" r:id="rId3" imgW="5746651" imgH="7272420" progId="Word.Document.12">
                  <p:embed/>
                  <p:pic>
                    <p:nvPicPr>
                      <p:cNvPr id="21" name="Objekt 20">
                        <a:extLst>
                          <a:ext uri="{FF2B5EF4-FFF2-40B4-BE49-F238E27FC236}">
                            <a16:creationId xmlns:a16="http://schemas.microsoft.com/office/drawing/2014/main" id="{B5429968-D011-48B7-B64C-F60289E9018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712979" y="911439"/>
                        <a:ext cx="4281488" cy="54181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Rechteck 23">
            <a:extLst>
              <a:ext uri="{FF2B5EF4-FFF2-40B4-BE49-F238E27FC236}">
                <a16:creationId xmlns:a16="http://schemas.microsoft.com/office/drawing/2014/main" id="{A42B2A7B-A196-4DDF-96D4-7FE29EAE7022}"/>
              </a:ext>
            </a:extLst>
          </p:cNvPr>
          <p:cNvSpPr/>
          <p:nvPr/>
        </p:nvSpPr>
        <p:spPr>
          <a:xfrm>
            <a:off x="5086898" y="4061349"/>
            <a:ext cx="1395806" cy="245666"/>
          </a:xfrm>
          <a:prstGeom prst="rect">
            <a:avLst/>
          </a:prstGeom>
          <a:solidFill>
            <a:schemeClr val="accent6">
              <a:lumMod val="60000"/>
              <a:lumOff val="40000"/>
              <a:alpha val="2392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0486E35E-F265-4F3B-AF64-0E3E9C939A65}"/>
              </a:ext>
            </a:extLst>
          </p:cNvPr>
          <p:cNvSpPr/>
          <p:nvPr/>
        </p:nvSpPr>
        <p:spPr>
          <a:xfrm>
            <a:off x="6773107" y="3983820"/>
            <a:ext cx="979368" cy="646390"/>
          </a:xfrm>
          <a:prstGeom prst="rect">
            <a:avLst/>
          </a:prstGeom>
          <a:solidFill>
            <a:schemeClr val="accent2">
              <a:lumMod val="60000"/>
              <a:lumOff val="40000"/>
              <a:alpha val="2392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Sprechblase: rechteckig 12">
            <a:extLst>
              <a:ext uri="{FF2B5EF4-FFF2-40B4-BE49-F238E27FC236}">
                <a16:creationId xmlns:a16="http://schemas.microsoft.com/office/drawing/2014/main" id="{F6C8DF91-2C72-4457-B1CF-BDB0F1B3F973}"/>
              </a:ext>
            </a:extLst>
          </p:cNvPr>
          <p:cNvSpPr/>
          <p:nvPr/>
        </p:nvSpPr>
        <p:spPr>
          <a:xfrm>
            <a:off x="940362" y="4733494"/>
            <a:ext cx="2852615" cy="1164037"/>
          </a:xfrm>
          <a:prstGeom prst="wedgeRectCallout">
            <a:avLst>
              <a:gd name="adj1" fmla="val 106297"/>
              <a:gd name="adj2" fmla="val -91923"/>
            </a:avLst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Grund der Rückzahlung angeben:</a:t>
            </a:r>
          </a:p>
          <a:p>
            <a:pPr algn="ctr"/>
            <a:r>
              <a:rPr lang="de-DE" b="1" dirty="0"/>
              <a:t>Nicht verbrauchter Vorschuss 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19" name="Rechteck 18">
            <a:extLst>
              <a:ext uri="{FF2B5EF4-FFF2-40B4-BE49-F238E27FC236}">
                <a16:creationId xmlns:a16="http://schemas.microsoft.com/office/drawing/2014/main" id="{F9B52C51-66F1-4D39-B5CB-070EA5AC9B6F}"/>
              </a:ext>
            </a:extLst>
          </p:cNvPr>
          <p:cNvSpPr/>
          <p:nvPr/>
        </p:nvSpPr>
        <p:spPr>
          <a:xfrm>
            <a:off x="8491393" y="1220752"/>
            <a:ext cx="679938" cy="55489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5</a:t>
            </a:r>
          </a:p>
        </p:txBody>
      </p:sp>
      <p:sp>
        <p:nvSpPr>
          <p:cNvPr id="17" name="Sprechblase: rechteckig 16">
            <a:extLst>
              <a:ext uri="{FF2B5EF4-FFF2-40B4-BE49-F238E27FC236}">
                <a16:creationId xmlns:a16="http://schemas.microsoft.com/office/drawing/2014/main" id="{E71823A2-47FC-4EA5-AE7D-82C6F460DB04}"/>
              </a:ext>
            </a:extLst>
          </p:cNvPr>
          <p:cNvSpPr/>
          <p:nvPr/>
        </p:nvSpPr>
        <p:spPr>
          <a:xfrm>
            <a:off x="8491393" y="4307015"/>
            <a:ext cx="2769725" cy="990633"/>
          </a:xfrm>
          <a:prstGeom prst="wedgeRectCallout">
            <a:avLst>
              <a:gd name="adj1" fmla="val -167595"/>
              <a:gd name="adj2" fmla="val -172476"/>
            </a:avLst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Ermittelter Überschuss muss Betrag in Spalte 2 entsprechen!!!</a:t>
            </a:r>
          </a:p>
        </p:txBody>
      </p:sp>
      <p:sp>
        <p:nvSpPr>
          <p:cNvPr id="18" name="Sprechblase: rechteckig 17">
            <a:extLst>
              <a:ext uri="{FF2B5EF4-FFF2-40B4-BE49-F238E27FC236}">
                <a16:creationId xmlns:a16="http://schemas.microsoft.com/office/drawing/2014/main" id="{26053851-39B6-45D8-AFE5-1027510D68E5}"/>
              </a:ext>
            </a:extLst>
          </p:cNvPr>
          <p:cNvSpPr/>
          <p:nvPr/>
        </p:nvSpPr>
        <p:spPr>
          <a:xfrm>
            <a:off x="8475361" y="2167624"/>
            <a:ext cx="2769725" cy="1813205"/>
          </a:xfrm>
          <a:prstGeom prst="wedgeRectCallout">
            <a:avLst>
              <a:gd name="adj1" fmla="val -92254"/>
              <a:gd name="adj2" fmla="val 57287"/>
            </a:avLst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Rechnung aufstellen: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de-DE" dirty="0"/>
              <a:t>Summe der Zahlungen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de-DE" dirty="0"/>
              <a:t>Entstandene Kosten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de-DE" dirty="0"/>
              <a:t>Sich daraus ergebener Überschuss</a:t>
            </a:r>
          </a:p>
        </p:txBody>
      </p:sp>
    </p:spTree>
    <p:extLst>
      <p:ext uri="{BB962C8B-B14F-4D97-AF65-F5344CB8AC3E}">
        <p14:creationId xmlns:p14="http://schemas.microsoft.com/office/powerpoint/2010/main" val="2459159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12" grpId="0" animBg="1"/>
      <p:bldP spid="13" grpId="0" animBg="1"/>
      <p:bldP spid="19" grpId="0" animBg="1"/>
      <p:bldP spid="17" grpId="0" animBg="1"/>
      <p:bldP spid="1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hteck 13">
            <a:extLst>
              <a:ext uri="{FF2B5EF4-FFF2-40B4-BE49-F238E27FC236}">
                <a16:creationId xmlns:a16="http://schemas.microsoft.com/office/drawing/2014/main" id="{833C7F4B-3EE1-4F03-BFEE-EB69126103D0}"/>
              </a:ext>
            </a:extLst>
          </p:cNvPr>
          <p:cNvSpPr/>
          <p:nvPr/>
        </p:nvSpPr>
        <p:spPr>
          <a:xfrm>
            <a:off x="902458" y="483504"/>
            <a:ext cx="10601788" cy="6374496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37397" y="2668006"/>
            <a:ext cx="16719316" cy="646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7" name="Abgerundetes Rechteck 6"/>
          <p:cNvSpPr/>
          <p:nvPr/>
        </p:nvSpPr>
        <p:spPr>
          <a:xfrm>
            <a:off x="1469036" y="108812"/>
            <a:ext cx="9533743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Übungsaufgaben 009Az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KG-Ref.AF Carus</a:t>
            </a:r>
          </a:p>
        </p:txBody>
      </p:sp>
      <p:sp>
        <p:nvSpPr>
          <p:cNvPr id="20" name="Rechteck 19">
            <a:extLst>
              <a:ext uri="{FF2B5EF4-FFF2-40B4-BE49-F238E27FC236}">
                <a16:creationId xmlns:a16="http://schemas.microsoft.com/office/drawing/2014/main" id="{6DDA9C2E-273F-4849-9C0D-2D45FCD3B33E}"/>
              </a:ext>
            </a:extLst>
          </p:cNvPr>
          <p:cNvSpPr/>
          <p:nvPr/>
        </p:nvSpPr>
        <p:spPr>
          <a:xfrm>
            <a:off x="3595077" y="909760"/>
            <a:ext cx="4517292" cy="579510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aphicFrame>
        <p:nvGraphicFramePr>
          <p:cNvPr id="21" name="Objekt 20">
            <a:extLst>
              <a:ext uri="{FF2B5EF4-FFF2-40B4-BE49-F238E27FC236}">
                <a16:creationId xmlns:a16="http://schemas.microsoft.com/office/drawing/2014/main" id="{B5429968-D011-48B7-B64C-F60289E9018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712979" y="911439"/>
          <a:ext cx="4281488" cy="5418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6" name="Document" r:id="rId3" imgW="5746651" imgH="7272420" progId="Word.Document.12">
                  <p:embed/>
                </p:oleObj>
              </mc:Choice>
              <mc:Fallback>
                <p:oleObj name="Document" r:id="rId3" imgW="5746651" imgH="7272420" progId="Word.Document.12">
                  <p:embed/>
                  <p:pic>
                    <p:nvPicPr>
                      <p:cNvPr id="21" name="Objekt 20">
                        <a:extLst>
                          <a:ext uri="{FF2B5EF4-FFF2-40B4-BE49-F238E27FC236}">
                            <a16:creationId xmlns:a16="http://schemas.microsoft.com/office/drawing/2014/main" id="{B5429968-D011-48B7-B64C-F60289E9018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712979" y="911439"/>
                        <a:ext cx="4281488" cy="54181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Rechteck 23">
            <a:extLst>
              <a:ext uri="{FF2B5EF4-FFF2-40B4-BE49-F238E27FC236}">
                <a16:creationId xmlns:a16="http://schemas.microsoft.com/office/drawing/2014/main" id="{A42B2A7B-A196-4DDF-96D4-7FE29EAE7022}"/>
              </a:ext>
            </a:extLst>
          </p:cNvPr>
          <p:cNvSpPr/>
          <p:nvPr/>
        </p:nvSpPr>
        <p:spPr>
          <a:xfrm>
            <a:off x="3830881" y="5297648"/>
            <a:ext cx="1395806" cy="446915"/>
          </a:xfrm>
          <a:prstGeom prst="rect">
            <a:avLst/>
          </a:prstGeom>
          <a:solidFill>
            <a:schemeClr val="accent6">
              <a:lumMod val="60000"/>
              <a:lumOff val="40000"/>
              <a:alpha val="2392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0486E35E-F265-4F3B-AF64-0E3E9C939A65}"/>
              </a:ext>
            </a:extLst>
          </p:cNvPr>
          <p:cNvSpPr/>
          <p:nvPr/>
        </p:nvSpPr>
        <p:spPr>
          <a:xfrm>
            <a:off x="5468324" y="5124205"/>
            <a:ext cx="979368" cy="646390"/>
          </a:xfrm>
          <a:prstGeom prst="rect">
            <a:avLst/>
          </a:prstGeom>
          <a:solidFill>
            <a:schemeClr val="accent2">
              <a:lumMod val="60000"/>
              <a:lumOff val="40000"/>
              <a:alpha val="2392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Sprechblase: rechteckig 12">
            <a:extLst>
              <a:ext uri="{FF2B5EF4-FFF2-40B4-BE49-F238E27FC236}">
                <a16:creationId xmlns:a16="http://schemas.microsoft.com/office/drawing/2014/main" id="{F6C8DF91-2C72-4457-B1CF-BDB0F1B3F973}"/>
              </a:ext>
            </a:extLst>
          </p:cNvPr>
          <p:cNvSpPr/>
          <p:nvPr/>
        </p:nvSpPr>
        <p:spPr>
          <a:xfrm>
            <a:off x="940362" y="4733494"/>
            <a:ext cx="2852615" cy="1164037"/>
          </a:xfrm>
          <a:prstGeom prst="wedgeRectCallout">
            <a:avLst>
              <a:gd name="adj1" fmla="val 74242"/>
              <a:gd name="adj2" fmla="val 9459"/>
            </a:avLst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bg1"/>
                </a:solidFill>
              </a:rPr>
              <a:t>Datum + Unterschrift</a:t>
            </a:r>
          </a:p>
          <a:p>
            <a:pPr algn="ctr"/>
            <a:r>
              <a:rPr lang="de-DE" dirty="0">
                <a:solidFill>
                  <a:schemeClr val="bg1"/>
                </a:solidFill>
              </a:rPr>
              <a:t>+ Dienstbezeichnung </a:t>
            </a:r>
          </a:p>
        </p:txBody>
      </p:sp>
      <p:sp>
        <p:nvSpPr>
          <p:cNvPr id="18" name="Sprechblase: rechteckig 17">
            <a:extLst>
              <a:ext uri="{FF2B5EF4-FFF2-40B4-BE49-F238E27FC236}">
                <a16:creationId xmlns:a16="http://schemas.microsoft.com/office/drawing/2014/main" id="{26053851-39B6-45D8-AFE5-1027510D68E5}"/>
              </a:ext>
            </a:extLst>
          </p:cNvPr>
          <p:cNvSpPr/>
          <p:nvPr/>
        </p:nvSpPr>
        <p:spPr>
          <a:xfrm>
            <a:off x="7500894" y="3487205"/>
            <a:ext cx="2769725" cy="1813205"/>
          </a:xfrm>
          <a:prstGeom prst="wedgeRectCallout">
            <a:avLst>
              <a:gd name="adj1" fmla="val -92254"/>
              <a:gd name="adj2" fmla="val 57287"/>
            </a:avLst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Unterschrift und Dienstbezeichnung eines Kollegen/einer Kollegin</a:t>
            </a:r>
          </a:p>
        </p:txBody>
      </p:sp>
    </p:spTree>
    <p:extLst>
      <p:ext uri="{BB962C8B-B14F-4D97-AF65-F5344CB8AC3E}">
        <p14:creationId xmlns:p14="http://schemas.microsoft.com/office/powerpoint/2010/main" val="2156435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12" grpId="0" animBg="1"/>
      <p:bldP spid="13" grpId="0" animBg="1"/>
      <p:bldP spid="18" grpId="0" animBg="1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239</Words>
  <Application>Microsoft Office PowerPoint</Application>
  <PresentationFormat>Breitbild</PresentationFormat>
  <Paragraphs>57</Paragraphs>
  <Slides>7</Slides>
  <Notes>0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MV Boli</vt:lpstr>
      <vt:lpstr>Office</vt:lpstr>
      <vt:lpstr>Document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ITDZ-Berlin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Carus, Natascha</dc:creator>
  <cp:lastModifiedBy>Carus, Natascha</cp:lastModifiedBy>
  <cp:revision>115</cp:revision>
  <cp:lastPrinted>2023-10-26T09:55:40Z</cp:lastPrinted>
  <dcterms:created xsi:type="dcterms:W3CDTF">2023-10-24T11:11:57Z</dcterms:created>
  <dcterms:modified xsi:type="dcterms:W3CDTF">2024-11-12T11:02:36Z</dcterms:modified>
</cp:coreProperties>
</file>