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439" r:id="rId3"/>
    <p:sldId id="438" r:id="rId4"/>
    <p:sldId id="441" r:id="rId5"/>
    <p:sldId id="315" r:id="rId6"/>
    <p:sldId id="389" r:id="rId7"/>
    <p:sldId id="390" r:id="rId8"/>
    <p:sldId id="391" r:id="rId9"/>
    <p:sldId id="427" r:id="rId10"/>
    <p:sldId id="316" r:id="rId11"/>
    <p:sldId id="329" r:id="rId12"/>
    <p:sldId id="317" r:id="rId13"/>
    <p:sldId id="386" r:id="rId14"/>
    <p:sldId id="318" r:id="rId15"/>
    <p:sldId id="319" r:id="rId16"/>
    <p:sldId id="320" r:id="rId17"/>
    <p:sldId id="397" r:id="rId18"/>
    <p:sldId id="321" r:id="rId19"/>
    <p:sldId id="322" r:id="rId20"/>
    <p:sldId id="323" r:id="rId21"/>
    <p:sldId id="324" r:id="rId22"/>
    <p:sldId id="330" r:id="rId23"/>
    <p:sldId id="331" r:id="rId24"/>
    <p:sldId id="333" r:id="rId25"/>
    <p:sldId id="332" r:id="rId26"/>
    <p:sldId id="334" r:id="rId27"/>
    <p:sldId id="335" r:id="rId28"/>
    <p:sldId id="336" r:id="rId29"/>
    <p:sldId id="337" r:id="rId30"/>
    <p:sldId id="338" r:id="rId3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95" d="100"/>
          <a:sy n="95" d="100"/>
        </p:scale>
        <p:origin x="84" y="1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473E3C-EB1F-4DC5-BFF7-77CF2CEFBCA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823377B-6B9C-4A81-8C55-8523FD7B51DD}"/>
              </a:ext>
            </a:extLst>
          </p:cNvPr>
          <p:cNvSpPr>
            <a:spLocks noGrp="1"/>
          </p:cNvSpPr>
          <p:nvPr>
            <p:ph type="subTitle" idx="1"/>
          </p:nvPr>
        </p:nvSpPr>
        <p:spPr>
          <a:xfrm>
            <a:off x="1524000" y="3602038"/>
            <a:ext cx="9144000" cy="1655762"/>
          </a:xfrm>
        </p:spPr>
        <p:txBody>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900E21F8-D73F-40EC-9954-42108751F17C}"/>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5" name="Fußzeilenplatzhalter 4">
            <a:extLst>
              <a:ext uri="{FF2B5EF4-FFF2-40B4-BE49-F238E27FC236}">
                <a16:creationId xmlns:a16="http://schemas.microsoft.com/office/drawing/2014/main" id="{3DC6526A-17B4-4A03-BBB1-39C74DDB0B92}"/>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9D3F3A3F-C02E-493C-A558-EF2FE309CC9F}"/>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79432478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640AB3-4CC0-4811-A0BB-40B165D9C6C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2290604-99EE-47DC-B2BC-6093D5FDB77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7108994-85D4-48FF-81A4-C2B09072B5DA}"/>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5" name="Fußzeilenplatzhalter 4">
            <a:extLst>
              <a:ext uri="{FF2B5EF4-FFF2-40B4-BE49-F238E27FC236}">
                <a16:creationId xmlns:a16="http://schemas.microsoft.com/office/drawing/2014/main" id="{6730BE7F-4208-4B62-AC5F-D2B81019686F}"/>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5087B5A8-4F3F-4450-8B84-661E814EF241}"/>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78398733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E48FCD1-DD7C-48DB-9E08-F229395ED4CA}"/>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1EE495B-B9CB-414B-B3F3-034D76F16F8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13CCA31-5C93-4F99-AD6D-6E62CD646392}"/>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5" name="Fußzeilenplatzhalter 4">
            <a:extLst>
              <a:ext uri="{FF2B5EF4-FFF2-40B4-BE49-F238E27FC236}">
                <a16:creationId xmlns:a16="http://schemas.microsoft.com/office/drawing/2014/main" id="{5D5C567B-95B7-4776-AF11-ED60A341E9D9}"/>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93D3DC23-FFD2-4774-BCE9-5B095555AF9B}"/>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61444902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55062E-391F-419B-A3E9-C91FCFA891A2}"/>
              </a:ext>
            </a:extLst>
          </p:cNvPr>
          <p:cNvSpPr>
            <a:spLocks noGrp="1"/>
          </p:cNvSpPr>
          <p:nvPr>
            <p:ph type="title"/>
          </p:nvPr>
        </p:nvSpPr>
        <p:spPr/>
        <p:txBody>
          <a:bodyPr/>
          <a:lstStyle>
            <a:lvl1pPr>
              <a:defRPr sz="3600" b="1">
                <a:latin typeface="+mn-lt"/>
              </a:defRPr>
            </a:lvl1pPr>
          </a:lstStyle>
          <a:p>
            <a:r>
              <a:rPr lang="de-DE" dirty="0"/>
              <a:t>Mastertitelformat bearbeiten</a:t>
            </a:r>
          </a:p>
        </p:txBody>
      </p:sp>
      <p:sp>
        <p:nvSpPr>
          <p:cNvPr id="3" name="Inhaltsplatzhalter 2">
            <a:extLst>
              <a:ext uri="{FF2B5EF4-FFF2-40B4-BE49-F238E27FC236}">
                <a16:creationId xmlns:a16="http://schemas.microsoft.com/office/drawing/2014/main" id="{A8A110E7-F04B-4C04-980F-353695FA8FAD}"/>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903542A4-3A39-4D48-BB56-014392E3A50D}"/>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5" name="Fußzeilenplatzhalter 4">
            <a:extLst>
              <a:ext uri="{FF2B5EF4-FFF2-40B4-BE49-F238E27FC236}">
                <a16:creationId xmlns:a16="http://schemas.microsoft.com/office/drawing/2014/main" id="{AF07E67F-63F9-4EC0-8B0B-E87C359CA52D}"/>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952D7110-C0CA-4709-BC65-1518572667FE}"/>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60282189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73113B-0448-4E65-B57D-6422A722795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97FBCFC-67DB-403F-A5DA-509C981A33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1C31A31-3306-4F6B-B390-27C89385108B}"/>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5" name="Fußzeilenplatzhalter 4">
            <a:extLst>
              <a:ext uri="{FF2B5EF4-FFF2-40B4-BE49-F238E27FC236}">
                <a16:creationId xmlns:a16="http://schemas.microsoft.com/office/drawing/2014/main" id="{E63D815C-FE45-4342-9CF4-DA2B027C8FB1}"/>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6E714A0E-34D2-4A7D-9B8A-80637139524B}"/>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12122778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DACEB8-5678-4E0B-A33D-19C3EB81365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30CF32D-1816-45D1-9CE2-27404597234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A6DA055-7506-4391-A656-35C24574C70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6634CE8-69BF-4AA5-8B49-76C8FA0190F4}"/>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6" name="Fußzeilenplatzhalter 5">
            <a:extLst>
              <a:ext uri="{FF2B5EF4-FFF2-40B4-BE49-F238E27FC236}">
                <a16:creationId xmlns:a16="http://schemas.microsoft.com/office/drawing/2014/main" id="{F858A37A-B43E-4919-A78F-757126F4FB0D}"/>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CEF24A94-DEBA-416C-8E2A-F98DF06FB544}"/>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49191448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EE996E-3373-4A73-A0BD-DCEEA63C8974}"/>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319A34F-E316-4F31-96D3-2BC932CB1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91F54F7-C613-4FFF-90BB-E6DCDE6A53D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F98BD35-CDF9-4858-AF5B-F0FAAC588D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32DF849-56CD-45C9-9C48-C356E81C7ED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CEC50B0-E605-47C3-A6AF-F39E82A5D2B2}"/>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8" name="Fußzeilenplatzhalter 7">
            <a:extLst>
              <a:ext uri="{FF2B5EF4-FFF2-40B4-BE49-F238E27FC236}">
                <a16:creationId xmlns:a16="http://schemas.microsoft.com/office/drawing/2014/main" id="{6C777FA3-12D5-422B-A348-DE3B5ACF9DD1}"/>
              </a:ext>
            </a:extLst>
          </p:cNvPr>
          <p:cNvSpPr>
            <a:spLocks noGrp="1"/>
          </p:cNvSpPr>
          <p:nvPr>
            <p:ph type="ftr" sz="quarter" idx="11"/>
          </p:nvPr>
        </p:nvSpPr>
        <p:spPr/>
        <p:txBody>
          <a:bodyPr/>
          <a:lstStyle/>
          <a:p>
            <a:endParaRPr lang="en-US" dirty="0"/>
          </a:p>
        </p:txBody>
      </p:sp>
      <p:sp>
        <p:nvSpPr>
          <p:cNvPr id="9" name="Foliennummernplatzhalter 8">
            <a:extLst>
              <a:ext uri="{FF2B5EF4-FFF2-40B4-BE49-F238E27FC236}">
                <a16:creationId xmlns:a16="http://schemas.microsoft.com/office/drawing/2014/main" id="{5C10CC0D-0C74-4D3C-9056-D392E82CAFB9}"/>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8870138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B6010-397C-40E0-9E79-A869A73EC30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8595EE3-CEA4-4461-83FD-FC33A9157705}"/>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4" name="Fußzeilenplatzhalter 3">
            <a:extLst>
              <a:ext uri="{FF2B5EF4-FFF2-40B4-BE49-F238E27FC236}">
                <a16:creationId xmlns:a16="http://schemas.microsoft.com/office/drawing/2014/main" id="{DE65DBC4-8CCF-4ACE-BCA3-5F2F40EB9230}"/>
              </a:ext>
            </a:extLst>
          </p:cNvPr>
          <p:cNvSpPr>
            <a:spLocks noGrp="1"/>
          </p:cNvSpPr>
          <p:nvPr>
            <p:ph type="ftr" sz="quarter" idx="11"/>
          </p:nvPr>
        </p:nvSpPr>
        <p:spPr/>
        <p:txBody>
          <a:bodyPr/>
          <a:lstStyle/>
          <a:p>
            <a:endParaRPr lang="en-US" dirty="0"/>
          </a:p>
        </p:txBody>
      </p:sp>
      <p:sp>
        <p:nvSpPr>
          <p:cNvPr id="5" name="Foliennummernplatzhalter 4">
            <a:extLst>
              <a:ext uri="{FF2B5EF4-FFF2-40B4-BE49-F238E27FC236}">
                <a16:creationId xmlns:a16="http://schemas.microsoft.com/office/drawing/2014/main" id="{A025207C-7BBF-43A1-92C9-B97EF6BDC677}"/>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85522698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C592834-0E56-40B3-A21E-FE64312A64E0}"/>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3" name="Fußzeilenplatzhalter 2">
            <a:extLst>
              <a:ext uri="{FF2B5EF4-FFF2-40B4-BE49-F238E27FC236}">
                <a16:creationId xmlns:a16="http://schemas.microsoft.com/office/drawing/2014/main" id="{51E85973-BE40-444A-9420-A326AFC14FFD}"/>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712E9A62-41E1-43E2-9E3D-EF4AF039061D}"/>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79453195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AFC28A-CA77-4324-82C4-348540A6CAE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76F5CE2-7DEA-412D-8683-847504D506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7EEF49D-79D6-4FCF-B360-BE2188C74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FDD3B5D-1353-48E2-99F7-C1AE44508A72}"/>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6" name="Fußzeilenplatzhalter 5">
            <a:extLst>
              <a:ext uri="{FF2B5EF4-FFF2-40B4-BE49-F238E27FC236}">
                <a16:creationId xmlns:a16="http://schemas.microsoft.com/office/drawing/2014/main" id="{3B61DEE9-1FC0-40C1-A834-F8FF973B6552}"/>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E7FE31B2-934A-4AD1-B543-AB80FE9F41B7}"/>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04422203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B5D05E-2FE2-4729-86E3-307306826E0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CCC01E4-9B62-4717-B31D-B827343294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F522391-0F10-49EA-883F-647A6BE4F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6ADE39F-792E-4B5D-96F9-EA423AC3A13E}"/>
              </a:ext>
            </a:extLst>
          </p:cNvPr>
          <p:cNvSpPr>
            <a:spLocks noGrp="1"/>
          </p:cNvSpPr>
          <p:nvPr>
            <p:ph type="dt" sz="half" idx="10"/>
          </p:nvPr>
        </p:nvSpPr>
        <p:spPr/>
        <p:txBody>
          <a:bodyPr/>
          <a:lstStyle/>
          <a:p>
            <a:fld id="{F6FA2B21-3FCD-4721-B95C-427943F61125}" type="datetime1">
              <a:rPr lang="en-US" smtClean="0"/>
              <a:t>11/12/2024</a:t>
            </a:fld>
            <a:endParaRPr lang="en-US"/>
          </a:p>
        </p:txBody>
      </p:sp>
      <p:sp>
        <p:nvSpPr>
          <p:cNvPr id="6" name="Fußzeilenplatzhalter 5">
            <a:extLst>
              <a:ext uri="{FF2B5EF4-FFF2-40B4-BE49-F238E27FC236}">
                <a16:creationId xmlns:a16="http://schemas.microsoft.com/office/drawing/2014/main" id="{240A9B1D-83E6-4C0E-887F-ED861873CF08}"/>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3673DE81-B5B5-475E-9AF0-3A89ACCEF4AE}"/>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78128114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296452F-500A-4EF3-81A6-36DAA3CF23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8A80A0D4-F38B-4CE6-B4F8-4A5D47EF53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B8C69942-C2EE-4A9B-8399-DEEAABB7D8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A2B21-3FCD-4721-B95C-427943F61125}" type="datetime1">
              <a:rPr lang="en-US" smtClean="0"/>
              <a:t>11/12/2024</a:t>
            </a:fld>
            <a:endParaRPr lang="en-US"/>
          </a:p>
        </p:txBody>
      </p:sp>
      <p:sp>
        <p:nvSpPr>
          <p:cNvPr id="5" name="Fußzeilenplatzhalter 4">
            <a:extLst>
              <a:ext uri="{FF2B5EF4-FFF2-40B4-BE49-F238E27FC236}">
                <a16:creationId xmlns:a16="http://schemas.microsoft.com/office/drawing/2014/main" id="{2558A072-4F18-481D-87B5-6855DD61A1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Foliennummernplatzhalter 5">
            <a:extLst>
              <a:ext uri="{FF2B5EF4-FFF2-40B4-BE49-F238E27FC236}">
                <a16:creationId xmlns:a16="http://schemas.microsoft.com/office/drawing/2014/main" id="{43815F46-744A-4120-B756-D3D2BA7FFA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12275888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e.wikipedia.org/wiki/Betreuerpflichten"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B04AE9-918A-4D80-B3CB-5487E252CAD3}"/>
              </a:ext>
            </a:extLst>
          </p:cNvPr>
          <p:cNvSpPr>
            <a:spLocks noGrp="1"/>
          </p:cNvSpPr>
          <p:nvPr>
            <p:ph type="title"/>
          </p:nvPr>
        </p:nvSpPr>
        <p:spPr/>
        <p:txBody>
          <a:bodyPr/>
          <a:lstStyle/>
          <a:p>
            <a:r>
              <a:rPr lang="de-DE" dirty="0"/>
              <a:t>3.1.7 Der Verfahrenspfleger</a:t>
            </a:r>
          </a:p>
        </p:txBody>
      </p:sp>
      <p:sp>
        <p:nvSpPr>
          <p:cNvPr id="3" name="Inhaltsplatzhalter 2">
            <a:extLst>
              <a:ext uri="{FF2B5EF4-FFF2-40B4-BE49-F238E27FC236}">
                <a16:creationId xmlns:a16="http://schemas.microsoft.com/office/drawing/2014/main" id="{5D4D15AF-599B-4F56-B970-D56A08410BA7}"/>
              </a:ext>
            </a:extLst>
          </p:cNvPr>
          <p:cNvSpPr>
            <a:spLocks noGrp="1"/>
          </p:cNvSpPr>
          <p:nvPr>
            <p:ph idx="1"/>
          </p:nvPr>
        </p:nvSpPr>
        <p:spPr>
          <a:xfrm>
            <a:off x="838200" y="1485900"/>
            <a:ext cx="10515600" cy="4691063"/>
          </a:xfrm>
        </p:spPr>
        <p:txBody>
          <a:bodyPr>
            <a:normAutofit fontScale="92500"/>
          </a:bodyPr>
          <a:lstStyle/>
          <a:p>
            <a:pPr marL="0" indent="0">
              <a:buNone/>
            </a:pPr>
            <a:r>
              <a:rPr lang="de-DE" b="1" dirty="0"/>
              <a:t>Merke: </a:t>
            </a:r>
            <a:r>
              <a:rPr lang="de-DE" dirty="0"/>
              <a:t>Der Betroffene ist in allen Verfahren, die seine Betreuung angehen, ohne Rücksicht auf seine Geschäftsfähigkeit, immer verfahrensfähig, § 9 I Nr. 4, § 275 </a:t>
            </a:r>
            <a:r>
              <a:rPr lang="de-DE" dirty="0" err="1"/>
              <a:t>FamFG</a:t>
            </a:r>
            <a:r>
              <a:rPr lang="de-DE" dirty="0"/>
              <a:t>. </a:t>
            </a:r>
            <a:br>
              <a:rPr lang="de-DE" dirty="0"/>
            </a:br>
            <a:r>
              <a:rPr lang="de-DE" dirty="0"/>
              <a:t>Eine Vertretung ist mit seinem Willen aber möglich, § 10 II </a:t>
            </a:r>
            <a:r>
              <a:rPr lang="de-DE" dirty="0" err="1"/>
              <a:t>FamFG</a:t>
            </a:r>
            <a:r>
              <a:rPr lang="de-DE" dirty="0"/>
              <a:t>.</a:t>
            </a:r>
            <a:br>
              <a:rPr lang="de-DE" dirty="0"/>
            </a:br>
            <a:r>
              <a:rPr lang="de-DE" u="sng" dirty="0"/>
              <a:t>Die Verfahrensfähigkeit umfasst </a:t>
            </a:r>
            <a:r>
              <a:rPr lang="de-DE" dirty="0"/>
              <a:t>daher auch </a:t>
            </a:r>
            <a:r>
              <a:rPr lang="de-DE" u="sng" dirty="0"/>
              <a:t>die Befugnis, einen Verfahrens-bevollmächtigten zu bestellen.</a:t>
            </a:r>
            <a:br>
              <a:rPr lang="de-DE" u="sng" dirty="0"/>
            </a:br>
            <a:br>
              <a:rPr lang="de-DE" dirty="0"/>
            </a:br>
            <a:r>
              <a:rPr lang="de-DE" dirty="0"/>
              <a:t>Zur Wahrung der Interessen des Betroffenen hat das Gericht einen extra Verfahrenspfleger zu bestellen </a:t>
            </a:r>
            <a:r>
              <a:rPr lang="de-DE" b="1" u="sng" dirty="0"/>
              <a:t>( § 276 </a:t>
            </a:r>
            <a:r>
              <a:rPr lang="de-DE" b="1" u="sng" dirty="0" err="1"/>
              <a:t>FamFG</a:t>
            </a:r>
            <a:r>
              <a:rPr lang="de-DE" b="1" u="sng" dirty="0"/>
              <a:t> ), </a:t>
            </a:r>
            <a:r>
              <a:rPr lang="de-DE" dirty="0"/>
              <a:t>vor allem dann wenn von einer Anhörung abgesehen werden soll.</a:t>
            </a:r>
            <a:br>
              <a:rPr lang="de-DE" dirty="0"/>
            </a:br>
            <a:r>
              <a:rPr lang="de-DE" dirty="0"/>
              <a:t>Die Bestellung eines Verfahrenspflegers hängt vom Grad der Krankheit oder Behinderung sowie von der Bedeutung des jeweiligen Verfahrensgegenstandes ab.</a:t>
            </a:r>
            <a:br>
              <a:rPr lang="de-DE" dirty="0"/>
            </a:br>
            <a:r>
              <a:rPr lang="de-DE" u="sng" dirty="0"/>
              <a:t>Der Verfahrenspfleger ist ein Ausgleichsinstrument. </a:t>
            </a:r>
            <a:r>
              <a:rPr lang="de-DE" dirty="0"/>
              <a:t>Das heißt, dass hier der in § 275 </a:t>
            </a:r>
            <a:r>
              <a:rPr lang="de-DE" dirty="0" err="1"/>
              <a:t>FamFG</a:t>
            </a:r>
            <a:r>
              <a:rPr lang="de-DE" dirty="0"/>
              <a:t> unterstellten unbedingten Verfahrensfähigkeit Rechnung getragen wird.</a:t>
            </a:r>
            <a:br>
              <a:rPr lang="de-DE" dirty="0"/>
            </a:br>
            <a:br>
              <a:rPr lang="de-DE" dirty="0"/>
            </a:br>
            <a:endParaRPr lang="de-DE" i="1" dirty="0">
              <a:solidFill>
                <a:srgbClr val="C00000"/>
              </a:solidFill>
              <a:latin typeface="Bradley Hand ITC" panose="03070402050302030203" pitchFamily="66" charset="0"/>
            </a:endParaRPr>
          </a:p>
        </p:txBody>
      </p:sp>
    </p:spTree>
    <p:extLst>
      <p:ext uri="{BB962C8B-B14F-4D97-AF65-F5344CB8AC3E}">
        <p14:creationId xmlns:p14="http://schemas.microsoft.com/office/powerpoint/2010/main" val="458329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07BDA-9DF5-46A6-A043-DB7827D8899A}"/>
              </a:ext>
            </a:extLst>
          </p:cNvPr>
          <p:cNvSpPr>
            <a:spLocks noGrp="1"/>
          </p:cNvSpPr>
          <p:nvPr>
            <p:ph type="title"/>
          </p:nvPr>
        </p:nvSpPr>
        <p:spPr/>
        <p:txBody>
          <a:bodyPr/>
          <a:lstStyle/>
          <a:p>
            <a:r>
              <a:rPr lang="de-DE" dirty="0"/>
              <a:t>3.1.9 Bestellung eines Betreuers durch Beschluss</a:t>
            </a:r>
          </a:p>
        </p:txBody>
      </p:sp>
      <p:sp>
        <p:nvSpPr>
          <p:cNvPr id="3" name="Inhaltsplatzhalter 2">
            <a:extLst>
              <a:ext uri="{FF2B5EF4-FFF2-40B4-BE49-F238E27FC236}">
                <a16:creationId xmlns:a16="http://schemas.microsoft.com/office/drawing/2014/main" id="{70509929-3A76-4F9E-AB06-54501B63D0AE}"/>
              </a:ext>
            </a:extLst>
          </p:cNvPr>
          <p:cNvSpPr>
            <a:spLocks noGrp="1"/>
          </p:cNvSpPr>
          <p:nvPr>
            <p:ph idx="1"/>
          </p:nvPr>
        </p:nvSpPr>
        <p:spPr>
          <a:xfrm>
            <a:off x="838200" y="1690688"/>
            <a:ext cx="10515600" cy="4857596"/>
          </a:xfrm>
        </p:spPr>
        <p:txBody>
          <a:bodyPr>
            <a:normAutofit fontScale="92500" lnSpcReduction="10000"/>
          </a:bodyPr>
          <a:lstStyle/>
          <a:p>
            <a:pPr marL="0" indent="0">
              <a:buNone/>
            </a:pPr>
            <a:r>
              <a:rPr lang="de-DE" sz="2600" dirty="0"/>
              <a:t>Inhalt und Begründungspflicht ergeben sich aus §§ 38, 286 </a:t>
            </a:r>
            <a:r>
              <a:rPr lang="de-DE" sz="2600" dirty="0" err="1"/>
              <a:t>FamFG</a:t>
            </a:r>
            <a:br>
              <a:rPr lang="de-DE" sz="2600" dirty="0"/>
            </a:br>
            <a:br>
              <a:rPr lang="de-DE" sz="2600" dirty="0"/>
            </a:br>
            <a:r>
              <a:rPr lang="de-DE" sz="2600" dirty="0"/>
              <a:t>Sind alle Voraussetzungen erfüllt, ergeht eine Einheitsbeschluss; der Betreuer und ggf. auch ein zusätzlicher Betreuer oder auch eine Vertretungsbetreuer werden per Beschluss bestellt.</a:t>
            </a:r>
            <a:br>
              <a:rPr lang="de-DE" sz="2600" dirty="0"/>
            </a:br>
            <a:br>
              <a:rPr lang="de-DE" sz="2600" dirty="0"/>
            </a:br>
            <a:r>
              <a:rPr lang="de-DE" sz="2600" dirty="0"/>
              <a:t>Die Entscheidung ist spätestens nach 7 Jahren wieder zu überprüfen ggf. einzuschränken, zu erweitern oder aufzuheben (§§ 294 III, 295 II </a:t>
            </a:r>
            <a:r>
              <a:rPr lang="de-DE" sz="2600" dirty="0" err="1"/>
              <a:t>FamFG</a:t>
            </a:r>
            <a:r>
              <a:rPr lang="de-DE" sz="2600" dirty="0"/>
              <a:t>).</a:t>
            </a:r>
            <a:br>
              <a:rPr lang="de-DE" sz="2600" dirty="0"/>
            </a:br>
            <a:br>
              <a:rPr lang="de-DE" sz="2600" dirty="0"/>
            </a:br>
            <a:r>
              <a:rPr lang="de-DE" sz="2600" b="1" dirty="0"/>
              <a:t>Mit Bekanntmachung über die Entscheidung an den Betreuer ist der Beschluss wirksam (§§ 40 I, 287 I </a:t>
            </a:r>
            <a:r>
              <a:rPr lang="de-DE" sz="2600" b="1" dirty="0" err="1"/>
              <a:t>FamFG</a:t>
            </a:r>
            <a:r>
              <a:rPr lang="de-DE" sz="2600" b="1" dirty="0"/>
              <a:t>).</a:t>
            </a:r>
            <a:br>
              <a:rPr lang="de-DE" sz="2600" dirty="0"/>
            </a:br>
            <a:r>
              <a:rPr lang="de-DE" sz="2600" dirty="0"/>
              <a:t>Ein andere Zeitpunkt (sofortige Wirksamkeit) muss ausdrücklich angegeben werden im Beschluss (§ 287 II </a:t>
            </a:r>
            <a:r>
              <a:rPr lang="de-DE" sz="2600" dirty="0" err="1"/>
              <a:t>FamFG</a:t>
            </a:r>
            <a:r>
              <a:rPr lang="de-DE" sz="2600" dirty="0"/>
              <a:t>).</a:t>
            </a:r>
            <a:br>
              <a:rPr lang="de-DE" sz="2600" dirty="0"/>
            </a:br>
            <a:r>
              <a:rPr lang="de-DE" sz="2600" dirty="0"/>
              <a:t>Weitere Adressaten des Beschlusse sind: Betroffene, zuständige Betreuungsbehörde, weitere Beteiligte, ggf. Angehörige oder Antragsteller.</a:t>
            </a:r>
            <a:br>
              <a:rPr lang="de-DE" dirty="0"/>
            </a:br>
            <a:endParaRPr lang="de-DE" dirty="0"/>
          </a:p>
        </p:txBody>
      </p:sp>
    </p:spTree>
    <p:extLst>
      <p:ext uri="{BB962C8B-B14F-4D97-AF65-F5344CB8AC3E}">
        <p14:creationId xmlns:p14="http://schemas.microsoft.com/office/powerpoint/2010/main" val="36926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B158D00E-11FD-450B-BEA2-F766C06C5DA3}"/>
              </a:ext>
            </a:extLst>
          </p:cNvPr>
          <p:cNvSpPr>
            <a:spLocks noGrp="1"/>
          </p:cNvSpPr>
          <p:nvPr>
            <p:ph idx="1"/>
          </p:nvPr>
        </p:nvSpPr>
        <p:spPr>
          <a:xfrm>
            <a:off x="838200" y="393700"/>
            <a:ext cx="10515600" cy="5783263"/>
          </a:xfrm>
        </p:spPr>
        <p:txBody>
          <a:bodyPr/>
          <a:lstStyle/>
          <a:p>
            <a:pPr marL="0" indent="0">
              <a:buNone/>
            </a:pPr>
            <a:r>
              <a:rPr lang="de-DE" dirty="0"/>
              <a:t>Der Beschluss über die Anordnung einer Betreuung </a:t>
            </a:r>
            <a:r>
              <a:rPr lang="de-DE" i="1" dirty="0"/>
              <a:t>(Einheitsentscheidung)</a:t>
            </a:r>
            <a:br>
              <a:rPr lang="de-DE" dirty="0"/>
            </a:br>
            <a:r>
              <a:rPr lang="de-DE" dirty="0"/>
              <a:t>beinhaltet:	</a:t>
            </a:r>
            <a:br>
              <a:rPr lang="de-DE" dirty="0"/>
            </a:br>
            <a:br>
              <a:rPr lang="de-DE" dirty="0"/>
            </a:br>
            <a:r>
              <a:rPr lang="de-DE" dirty="0"/>
              <a:t> * die Anordnung der Betreuung,</a:t>
            </a:r>
            <a:br>
              <a:rPr lang="de-DE" dirty="0"/>
            </a:br>
            <a:br>
              <a:rPr lang="de-DE" dirty="0"/>
            </a:br>
            <a:r>
              <a:rPr lang="de-DE" dirty="0"/>
              <a:t> * die Bezeichnung der Aufgabenkreise,</a:t>
            </a:r>
            <a:br>
              <a:rPr lang="de-DE" dirty="0"/>
            </a:br>
            <a:br>
              <a:rPr lang="de-DE" dirty="0"/>
            </a:br>
            <a:r>
              <a:rPr lang="de-DE" dirty="0"/>
              <a:t> * die Bestimmung des Betreuers und dessen Bezeichnung</a:t>
            </a:r>
            <a:br>
              <a:rPr lang="de-DE" dirty="0"/>
            </a:br>
            <a:r>
              <a:rPr lang="de-DE" dirty="0"/>
              <a:t>   (Berufsbetreuer, Vereinsbetreuer und dessen Vereins, Behördenbetreuer),</a:t>
            </a:r>
            <a:br>
              <a:rPr lang="de-DE" dirty="0"/>
            </a:br>
            <a:br>
              <a:rPr lang="de-DE" dirty="0"/>
            </a:br>
            <a:r>
              <a:rPr lang="de-DE" dirty="0"/>
              <a:t> * ggf. die Anordnung eines Einwilligungsvorbehaltes und die Bezeichnung des</a:t>
            </a:r>
            <a:br>
              <a:rPr lang="de-DE" dirty="0"/>
            </a:br>
            <a:r>
              <a:rPr lang="de-DE" dirty="0"/>
              <a:t>    Kreises der einwilligungsbedürftigen Willenserklärung,</a:t>
            </a:r>
            <a:br>
              <a:rPr lang="de-DE" dirty="0"/>
            </a:br>
            <a:br>
              <a:rPr lang="de-DE" dirty="0"/>
            </a:br>
            <a:r>
              <a:rPr lang="de-DE" dirty="0"/>
              <a:t> * den Zeitpunkt bis das Gericht über die Aufhebung o. Verlängerung 		  </a:t>
            </a:r>
            <a:br>
              <a:rPr lang="de-DE" dirty="0"/>
            </a:br>
            <a:r>
              <a:rPr lang="de-DE" dirty="0"/>
              <a:t>    der Betreuung entscheidet</a:t>
            </a:r>
          </a:p>
        </p:txBody>
      </p:sp>
    </p:spTree>
    <p:extLst>
      <p:ext uri="{BB962C8B-B14F-4D97-AF65-F5344CB8AC3E}">
        <p14:creationId xmlns:p14="http://schemas.microsoft.com/office/powerpoint/2010/main" val="4078150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9F745A2-9CE4-4AC4-9335-D0D86D96936F}"/>
              </a:ext>
            </a:extLst>
          </p:cNvPr>
          <p:cNvSpPr>
            <a:spLocks noGrp="1"/>
          </p:cNvSpPr>
          <p:nvPr>
            <p:ph idx="1"/>
          </p:nvPr>
        </p:nvSpPr>
        <p:spPr>
          <a:xfrm>
            <a:off x="838200" y="279400"/>
            <a:ext cx="10515600" cy="6578600"/>
          </a:xfrm>
        </p:spPr>
        <p:txBody>
          <a:bodyPr>
            <a:noAutofit/>
          </a:bodyPr>
          <a:lstStyle/>
          <a:p>
            <a:pPr marL="0" indent="0">
              <a:buNone/>
            </a:pPr>
            <a:br>
              <a:rPr lang="de-DE" dirty="0"/>
            </a:br>
            <a:br>
              <a:rPr lang="de-DE" dirty="0"/>
            </a:br>
            <a:r>
              <a:rPr lang="de-DE" dirty="0"/>
              <a:t>Der Betreuer muss geeignet und bereit sein, das Amt zu übernehmen. Dem Wunsch des Betroffenen ist zu entsprechen, wenn sie Person geeignet ist</a:t>
            </a:r>
            <a:br>
              <a:rPr lang="de-DE" dirty="0"/>
            </a:br>
            <a:r>
              <a:rPr lang="de-DE" dirty="0"/>
              <a:t> (§ 1816 </a:t>
            </a:r>
            <a:r>
              <a:rPr lang="de-DE" dirty="0" err="1"/>
              <a:t>FamFG</a:t>
            </a:r>
            <a:r>
              <a:rPr lang="de-DE" dirty="0"/>
              <a:t>).</a:t>
            </a:r>
            <a:br>
              <a:rPr lang="de-DE" dirty="0"/>
            </a:br>
            <a:br>
              <a:rPr lang="de-DE" dirty="0"/>
            </a:br>
            <a:r>
              <a:rPr lang="de-DE" dirty="0"/>
              <a:t>Er muss geeignet sein die Aufgaben entsprechend der Aufgabenkreise rechtlich zu besorgen und den Betroffenen entsprechend persönlich betreuen können.</a:t>
            </a:r>
            <a:br>
              <a:rPr lang="de-DE" dirty="0"/>
            </a:br>
            <a:endParaRPr lang="de-DE" dirty="0"/>
          </a:p>
          <a:p>
            <a:pPr marL="0" indent="0">
              <a:buNone/>
            </a:pPr>
            <a:r>
              <a:rPr lang="de-DE" dirty="0"/>
              <a:t>Der Betreuer ist grds. mündlich zu verpflichten und über seine Aufgaben zu unterrichten. (Verpflichtungstermin / Verpflichtung durch den Rechtspfleger)</a:t>
            </a:r>
            <a:br>
              <a:rPr lang="de-DE" dirty="0"/>
            </a:br>
            <a:endParaRPr lang="de-DE" dirty="0"/>
          </a:p>
          <a:p>
            <a:pPr marL="0" indent="0">
              <a:buNone/>
            </a:pPr>
            <a:r>
              <a:rPr lang="de-DE" dirty="0"/>
              <a:t>Er erhält mit der Verpflichtung eine Urkunde über seine Bestellung.</a:t>
            </a:r>
            <a:br>
              <a:rPr lang="de-DE" dirty="0"/>
            </a:br>
            <a:r>
              <a:rPr lang="de-DE" dirty="0"/>
              <a:t>Die Urkunde dient als Ausweis im Rechtsverkehr (Betreuerausweis).</a:t>
            </a:r>
            <a:br>
              <a:rPr lang="de-DE" dirty="0"/>
            </a:br>
            <a:br>
              <a:rPr lang="de-DE" dirty="0"/>
            </a:br>
            <a:endParaRPr lang="de-DE" dirty="0"/>
          </a:p>
        </p:txBody>
      </p:sp>
    </p:spTree>
    <p:extLst>
      <p:ext uri="{BB962C8B-B14F-4D97-AF65-F5344CB8AC3E}">
        <p14:creationId xmlns:p14="http://schemas.microsoft.com/office/powerpoint/2010/main" val="2302132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5E95F7-02D7-4817-A35B-E88C615BD765}"/>
              </a:ext>
            </a:extLst>
          </p:cNvPr>
          <p:cNvSpPr>
            <a:spLocks noGrp="1"/>
          </p:cNvSpPr>
          <p:nvPr>
            <p:ph type="title"/>
          </p:nvPr>
        </p:nvSpPr>
        <p:spPr/>
        <p:txBody>
          <a:bodyPr/>
          <a:lstStyle/>
          <a:p>
            <a:r>
              <a:rPr lang="de-DE" dirty="0"/>
              <a:t>Der Einwilligungsvorbehalt</a:t>
            </a:r>
          </a:p>
        </p:txBody>
      </p:sp>
      <p:sp>
        <p:nvSpPr>
          <p:cNvPr id="3" name="Inhaltsplatzhalter 2">
            <a:extLst>
              <a:ext uri="{FF2B5EF4-FFF2-40B4-BE49-F238E27FC236}">
                <a16:creationId xmlns:a16="http://schemas.microsoft.com/office/drawing/2014/main" id="{B5CE38E2-AF57-4424-BE3E-EFAF9D105E59}"/>
              </a:ext>
            </a:extLst>
          </p:cNvPr>
          <p:cNvSpPr>
            <a:spLocks noGrp="1"/>
          </p:cNvSpPr>
          <p:nvPr>
            <p:ph idx="1"/>
          </p:nvPr>
        </p:nvSpPr>
        <p:spPr>
          <a:xfrm>
            <a:off x="838200" y="1404730"/>
            <a:ext cx="10515600" cy="4772233"/>
          </a:xfrm>
        </p:spPr>
        <p:txBody>
          <a:bodyPr>
            <a:normAutofit fontScale="92500" lnSpcReduction="10000"/>
          </a:bodyPr>
          <a:lstStyle/>
          <a:p>
            <a:pPr marL="0" indent="0">
              <a:buNone/>
            </a:pPr>
            <a:br>
              <a:rPr lang="de-DE" dirty="0"/>
            </a:br>
            <a:r>
              <a:rPr lang="de-DE" dirty="0"/>
              <a:t>Der Einwilligungsvorbehalt ist in </a:t>
            </a:r>
            <a:r>
              <a:rPr lang="de-DE" u="sng" dirty="0"/>
              <a:t>§ 1825 BGB </a:t>
            </a:r>
            <a:r>
              <a:rPr lang="de-DE" dirty="0"/>
              <a:t>geregelt.</a:t>
            </a:r>
            <a:br>
              <a:rPr lang="de-DE" dirty="0"/>
            </a:br>
            <a:br>
              <a:rPr lang="de-DE" dirty="0"/>
            </a:br>
            <a:r>
              <a:rPr lang="de-DE" dirty="0"/>
              <a:t>Unter bestimmten Umständen kommt die Anordnung eines Einwilligungsvorbehaltes in Betracht.</a:t>
            </a:r>
            <a:br>
              <a:rPr lang="de-DE" dirty="0"/>
            </a:br>
            <a:r>
              <a:rPr lang="de-DE" dirty="0"/>
              <a:t>Dabei benötigt der Betroffene die Einwilligung oder Genehmigung des Betreuers, um wirksame Willenserklärungen abgeben zu können. </a:t>
            </a:r>
            <a:br>
              <a:rPr lang="de-DE" dirty="0"/>
            </a:br>
            <a:r>
              <a:rPr lang="de-DE" dirty="0"/>
              <a:t>Er steht damit in gewisser Weise dem beschränkt Geschäftsfähigen gleich. </a:t>
            </a:r>
            <a:br>
              <a:rPr lang="de-DE" dirty="0"/>
            </a:br>
            <a:br>
              <a:rPr lang="de-DE" dirty="0"/>
            </a:br>
            <a:r>
              <a:rPr lang="de-DE" dirty="0"/>
              <a:t>Der Einwilligungsvorbehalt darf nur für die Aufgabenkreise angeordnet werden, in denen er erforderlich ist.</a:t>
            </a:r>
            <a:br>
              <a:rPr lang="de-DE" dirty="0"/>
            </a:br>
            <a:r>
              <a:rPr lang="de-DE" dirty="0"/>
              <a:t>Dies ist in der Regel der Aufgabenkreis der Vermögenssorge.</a:t>
            </a:r>
            <a:br>
              <a:rPr lang="de-DE" dirty="0"/>
            </a:br>
            <a:r>
              <a:rPr lang="de-DE" u="sng" dirty="0"/>
              <a:t>In Abs. 2 des § 1825 BGB werden einige Bereiche aufgezählt, auf die sich der EV nicht erstrecken darf</a:t>
            </a:r>
            <a:r>
              <a:rPr lang="de-DE" dirty="0"/>
              <a:t>. Zum Beispiel die Willenserklärung zur Eingehung der Ehe und der Verfügung von Todes wegen.</a:t>
            </a:r>
            <a:br>
              <a:rPr lang="de-DE" dirty="0"/>
            </a:br>
            <a:endParaRPr lang="de-DE" dirty="0"/>
          </a:p>
        </p:txBody>
      </p:sp>
    </p:spTree>
    <p:extLst>
      <p:ext uri="{BB962C8B-B14F-4D97-AF65-F5344CB8AC3E}">
        <p14:creationId xmlns:p14="http://schemas.microsoft.com/office/powerpoint/2010/main" val="86750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084078-48DE-4EBC-9BF9-F43FF13BB71D}"/>
              </a:ext>
            </a:extLst>
          </p:cNvPr>
          <p:cNvSpPr>
            <a:spLocks noGrp="1"/>
          </p:cNvSpPr>
          <p:nvPr>
            <p:ph type="title"/>
          </p:nvPr>
        </p:nvSpPr>
        <p:spPr/>
        <p:txBody>
          <a:bodyPr/>
          <a:lstStyle/>
          <a:p>
            <a:r>
              <a:rPr lang="de-DE" dirty="0"/>
              <a:t>3.2. Die Bekanntgabe des Beschlusses</a:t>
            </a:r>
          </a:p>
        </p:txBody>
      </p:sp>
      <p:sp>
        <p:nvSpPr>
          <p:cNvPr id="3" name="Inhaltsplatzhalter 2">
            <a:extLst>
              <a:ext uri="{FF2B5EF4-FFF2-40B4-BE49-F238E27FC236}">
                <a16:creationId xmlns:a16="http://schemas.microsoft.com/office/drawing/2014/main" id="{CE43456A-49F4-4920-AEFB-A2D7FC8C7519}"/>
              </a:ext>
            </a:extLst>
          </p:cNvPr>
          <p:cNvSpPr>
            <a:spLocks noGrp="1"/>
          </p:cNvSpPr>
          <p:nvPr>
            <p:ph idx="1"/>
          </p:nvPr>
        </p:nvSpPr>
        <p:spPr>
          <a:xfrm>
            <a:off x="838200" y="1295401"/>
            <a:ext cx="10515600" cy="4881562"/>
          </a:xfrm>
        </p:spPr>
        <p:txBody>
          <a:bodyPr>
            <a:normAutofit/>
          </a:bodyPr>
          <a:lstStyle/>
          <a:p>
            <a:pPr marL="0" indent="0">
              <a:buNone/>
            </a:pPr>
            <a:r>
              <a:rPr lang="de-DE" b="0" i="0" dirty="0">
                <a:solidFill>
                  <a:srgbClr val="000000"/>
                </a:solidFill>
                <a:effectLst/>
              </a:rPr>
              <a:t>Dokumente, deren Inhalt eine Termins- oder Fristbestimmung enthält oder den Lauf einer Frist auslöst, sind den Beteiligten bekannt zu geben (§ 15 </a:t>
            </a:r>
            <a:r>
              <a:rPr lang="de-DE" b="0" i="0" dirty="0" err="1">
                <a:solidFill>
                  <a:srgbClr val="000000"/>
                </a:solidFill>
                <a:effectLst/>
              </a:rPr>
              <a:t>FamFG</a:t>
            </a:r>
            <a:r>
              <a:rPr lang="de-DE" b="0" i="0" dirty="0">
                <a:solidFill>
                  <a:srgbClr val="000000"/>
                </a:solidFill>
                <a:effectLst/>
              </a:rPr>
              <a:t>)</a:t>
            </a:r>
            <a:br>
              <a:rPr lang="de-DE" b="0" i="0" dirty="0">
                <a:solidFill>
                  <a:srgbClr val="000000"/>
                </a:solidFill>
                <a:effectLst/>
              </a:rPr>
            </a:br>
            <a:br>
              <a:rPr lang="de-DE" u="sng" dirty="0"/>
            </a:br>
            <a:r>
              <a:rPr lang="de-DE" u="sng" dirty="0"/>
              <a:t>Arten der Zustellung:</a:t>
            </a:r>
            <a:br>
              <a:rPr lang="de-DE" dirty="0"/>
            </a:br>
            <a:br>
              <a:rPr lang="de-DE" dirty="0"/>
            </a:br>
            <a:r>
              <a:rPr lang="de-DE" dirty="0"/>
              <a:t>Empfangsbekenntnis / EB	</a:t>
            </a:r>
            <a:r>
              <a:rPr lang="de-DE" i="1" dirty="0"/>
              <a:t>an den </a:t>
            </a:r>
            <a:r>
              <a:rPr lang="de-DE" b="1" i="1" dirty="0"/>
              <a:t>Berufsbetreuer </a:t>
            </a:r>
            <a:r>
              <a:rPr lang="de-DE" i="1" dirty="0"/>
              <a:t>oder Rechtsanwalt, Notar</a:t>
            </a:r>
            <a:br>
              <a:rPr lang="de-DE" dirty="0"/>
            </a:br>
            <a:endParaRPr lang="de-DE" dirty="0"/>
          </a:p>
          <a:p>
            <a:pPr marL="0" indent="0">
              <a:buNone/>
            </a:pPr>
            <a:r>
              <a:rPr lang="de-DE" dirty="0"/>
              <a:t>Aufgabe zur Post / AVR 45 	</a:t>
            </a:r>
            <a:r>
              <a:rPr lang="de-DE" i="1" dirty="0"/>
              <a:t>an </a:t>
            </a:r>
            <a:r>
              <a:rPr lang="de-DE" b="1" i="1" dirty="0"/>
              <a:t>den ehrenamtlichen Betreuer, </a:t>
            </a:r>
            <a:r>
              <a:rPr lang="de-DE" i="1" dirty="0"/>
              <a:t>Betroffenen</a:t>
            </a:r>
            <a:br>
              <a:rPr lang="de-DE" i="1" dirty="0"/>
            </a:br>
            <a:br>
              <a:rPr lang="de-DE" i="1" dirty="0"/>
            </a:br>
            <a:r>
              <a:rPr lang="de-DE" dirty="0"/>
              <a:t>per Fax 			</a:t>
            </a:r>
            <a:r>
              <a:rPr lang="de-DE" i="1" dirty="0"/>
              <a:t>an den Sachverständigen, das Krankenhaus, Betreuer</a:t>
            </a:r>
            <a:br>
              <a:rPr lang="de-DE" dirty="0"/>
            </a:br>
            <a:br>
              <a:rPr lang="de-DE" dirty="0"/>
            </a:br>
            <a:r>
              <a:rPr lang="de-DE" dirty="0"/>
              <a:t>formlos			</a:t>
            </a:r>
            <a:r>
              <a:rPr lang="de-DE" i="1" dirty="0"/>
              <a:t>an den Antragsteller, die Betreuungsbehörde</a:t>
            </a:r>
            <a:br>
              <a:rPr lang="de-DE" dirty="0"/>
            </a:br>
            <a:endParaRPr lang="de-DE" dirty="0"/>
          </a:p>
          <a:p>
            <a:pPr marL="0" indent="0">
              <a:buNone/>
            </a:pPr>
            <a:endParaRPr lang="de-DE" dirty="0"/>
          </a:p>
        </p:txBody>
      </p:sp>
    </p:spTree>
    <p:extLst>
      <p:ext uri="{BB962C8B-B14F-4D97-AF65-F5344CB8AC3E}">
        <p14:creationId xmlns:p14="http://schemas.microsoft.com/office/powerpoint/2010/main" val="2465950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3205B4-4E2A-4A4C-9758-7B91C1FE17A7}"/>
              </a:ext>
            </a:extLst>
          </p:cNvPr>
          <p:cNvSpPr>
            <a:spLocks noGrp="1"/>
          </p:cNvSpPr>
          <p:nvPr>
            <p:ph type="title"/>
          </p:nvPr>
        </p:nvSpPr>
        <p:spPr/>
        <p:txBody>
          <a:bodyPr>
            <a:normAutofit fontScale="90000"/>
          </a:bodyPr>
          <a:lstStyle/>
          <a:p>
            <a:r>
              <a:rPr lang="de-DE" u="sng" dirty="0"/>
              <a:t>AVR 45 </a:t>
            </a:r>
            <a:r>
              <a:rPr lang="de-DE" dirty="0"/>
              <a:t> (</a:t>
            </a:r>
            <a:r>
              <a:rPr lang="de-DE" sz="2700" b="1" dirty="0">
                <a:solidFill>
                  <a:srgbClr val="111111"/>
                </a:solidFill>
                <a:effectLst/>
                <a:latin typeface="arial" panose="020B0604020202020204" pitchFamily="34" charset="0"/>
              </a:rPr>
              <a:t>Allgemeine Vordruck Reihe)</a:t>
            </a:r>
            <a:br>
              <a:rPr lang="de-DE" dirty="0"/>
            </a:br>
            <a:r>
              <a:rPr lang="de-DE" sz="3100" u="sng" dirty="0"/>
              <a:t>vereinfachte Zustellung: </a:t>
            </a:r>
            <a:r>
              <a:rPr lang="de-DE" sz="3100" dirty="0"/>
              <a:t>mit Aufgabe des Beschlusses zur Post,</a:t>
            </a:r>
            <a:br>
              <a:rPr lang="de-DE" sz="3100" dirty="0"/>
            </a:br>
            <a:r>
              <a:rPr lang="de-DE" sz="2700" dirty="0">
                <a:solidFill>
                  <a:srgbClr val="111111"/>
                </a:solidFill>
              </a:rPr>
              <a:t>Vermerk über die Zustellung durch Aufgabe zur Post, § 184 Abs. 2 ZPO</a:t>
            </a:r>
            <a:endParaRPr lang="de-DE" sz="2700" dirty="0"/>
          </a:p>
        </p:txBody>
      </p:sp>
      <p:sp>
        <p:nvSpPr>
          <p:cNvPr id="3" name="Inhaltsplatzhalter 2">
            <a:extLst>
              <a:ext uri="{FF2B5EF4-FFF2-40B4-BE49-F238E27FC236}">
                <a16:creationId xmlns:a16="http://schemas.microsoft.com/office/drawing/2014/main" id="{564E3B1C-59DA-4723-97BD-6DD899678511}"/>
              </a:ext>
            </a:extLst>
          </p:cNvPr>
          <p:cNvSpPr>
            <a:spLocks noGrp="1"/>
          </p:cNvSpPr>
          <p:nvPr>
            <p:ph idx="1"/>
          </p:nvPr>
        </p:nvSpPr>
        <p:spPr>
          <a:xfrm>
            <a:off x="838200" y="1825624"/>
            <a:ext cx="10515600" cy="4803775"/>
          </a:xfrm>
        </p:spPr>
        <p:txBody>
          <a:bodyPr>
            <a:normAutofit fontScale="92500"/>
          </a:bodyPr>
          <a:lstStyle/>
          <a:p>
            <a:pPr marL="0" indent="0">
              <a:buNone/>
            </a:pPr>
            <a:r>
              <a:rPr lang="de-DE" b="0" i="1" dirty="0">
                <a:solidFill>
                  <a:srgbClr val="000000"/>
                </a:solidFill>
                <a:effectLst/>
              </a:rPr>
              <a:t>(1) Das Gericht kann bei der Zustellung nach § 183 Absatz 2 bis 5 ZPO anordnen, dass die Partei innerhalb einer angemessenen Frist einen Zustellungsbevollmächtigten benennt, der im Inland wohnt oder dort einen Geschäftsraum hat, falls sie nicht einen Prozessbevollmächtigten bestellt hat. Wird kein Zustellungsbevollmächtigter benannt, so können spätere Zustellungen bis zur nachträglichen Benennung dadurch bewirkt werden, dass das Schriftstück unter der Anschrift der Partei zur Post gegeben wird.</a:t>
            </a:r>
            <a:br>
              <a:rPr lang="de-DE" b="0" i="0" dirty="0">
                <a:solidFill>
                  <a:srgbClr val="000000"/>
                </a:solidFill>
                <a:effectLst/>
              </a:rPr>
            </a:br>
            <a:br>
              <a:rPr lang="de-DE" b="0" i="0" dirty="0">
                <a:solidFill>
                  <a:srgbClr val="111111"/>
                </a:solidFill>
                <a:effectLst/>
              </a:rPr>
            </a:br>
            <a:r>
              <a:rPr lang="de-DE" b="1" i="0" dirty="0">
                <a:solidFill>
                  <a:srgbClr val="000000"/>
                </a:solidFill>
                <a:effectLst/>
              </a:rPr>
              <a:t>(2) Das Schriftstück gilt zwei Wochen nach Aufgabe zur Post als zugestellt. Das Gericht kann eine längere Frist bestimmen. In der Anordnung nach Absatz 1 ist auf diese Rechtsfolgen hinzuweisen. </a:t>
            </a:r>
            <a:r>
              <a:rPr lang="de-DE" b="1" i="0" u="sng" dirty="0">
                <a:solidFill>
                  <a:srgbClr val="000000"/>
                </a:solidFill>
                <a:effectLst/>
              </a:rPr>
              <a:t>Zum Nachweis der Zustellung ist in den Akten zu vermerken, zu welcher Zeit und unter welcher Anschrift das Schriftstück zur Post gegeben wurde. </a:t>
            </a:r>
            <a:br>
              <a:rPr lang="de-DE" b="1" i="0" u="sng" dirty="0">
                <a:solidFill>
                  <a:srgbClr val="000000"/>
                </a:solidFill>
                <a:effectLst/>
              </a:rPr>
            </a:br>
            <a:br>
              <a:rPr lang="de-DE" b="1" i="0" u="sng" dirty="0">
                <a:solidFill>
                  <a:srgbClr val="000000"/>
                </a:solidFill>
                <a:effectLst/>
              </a:rPr>
            </a:br>
            <a:r>
              <a:rPr lang="de-DE" b="1" i="0" u="sng" dirty="0">
                <a:solidFill>
                  <a:srgbClr val="000000"/>
                </a:solidFill>
                <a:effectLst/>
              </a:rPr>
              <a:t>D</a:t>
            </a:r>
            <a:r>
              <a:rPr lang="de-DE" b="1" u="sng" dirty="0">
                <a:solidFill>
                  <a:srgbClr val="000000"/>
                </a:solidFill>
              </a:rPr>
              <a:t>as Schriftstück gilt  </a:t>
            </a:r>
            <a:r>
              <a:rPr lang="de-DE" b="1" i="0" u="sng" dirty="0">
                <a:solidFill>
                  <a:srgbClr val="000000"/>
                </a:solidFill>
                <a:effectLst/>
              </a:rPr>
              <a:t>drei Tage nach Aufgabe zur Post als bekannt gegeben.(§15 </a:t>
            </a:r>
            <a:r>
              <a:rPr lang="de-DE" b="1" i="0" u="sng" dirty="0" err="1">
                <a:solidFill>
                  <a:srgbClr val="000000"/>
                </a:solidFill>
                <a:effectLst/>
              </a:rPr>
              <a:t>FamFG</a:t>
            </a:r>
            <a:r>
              <a:rPr lang="de-DE" b="1" i="0" u="sng" dirty="0">
                <a:solidFill>
                  <a:srgbClr val="000000"/>
                </a:solidFill>
                <a:effectLst/>
              </a:rPr>
              <a:t>)</a:t>
            </a:r>
            <a:br>
              <a:rPr lang="de-DE" b="1" i="0" u="sng" dirty="0">
                <a:solidFill>
                  <a:srgbClr val="000000"/>
                </a:solidFill>
                <a:effectLst/>
              </a:rPr>
            </a:br>
            <a:br>
              <a:rPr lang="de-DE" b="1" i="0" u="sng" dirty="0">
                <a:solidFill>
                  <a:srgbClr val="000000"/>
                </a:solidFill>
                <a:effectLst/>
              </a:rPr>
            </a:br>
            <a:r>
              <a:rPr lang="de-DE" i="1" dirty="0">
                <a:solidFill>
                  <a:srgbClr val="FF0000"/>
                </a:solidFill>
                <a:effectLst/>
                <a:latin typeface="Bradley Hand ITC" panose="03070402050302030203" pitchFamily="66" charset="0"/>
              </a:rPr>
              <a:t>Bsp. </a:t>
            </a:r>
            <a:r>
              <a:rPr lang="de-DE" i="1" dirty="0">
                <a:solidFill>
                  <a:srgbClr val="FF0000"/>
                </a:solidFill>
                <a:latin typeface="Bradley Hand ITC" panose="03070402050302030203" pitchFamily="66" charset="0"/>
              </a:rPr>
              <a:t>Vordruck AVR 45 nebst Hinweiszettel</a:t>
            </a:r>
          </a:p>
        </p:txBody>
      </p:sp>
    </p:spTree>
    <p:extLst>
      <p:ext uri="{BB962C8B-B14F-4D97-AF65-F5344CB8AC3E}">
        <p14:creationId xmlns:p14="http://schemas.microsoft.com/office/powerpoint/2010/main" val="16785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FC9326-3D83-46C5-840E-718A558E22AD}"/>
              </a:ext>
            </a:extLst>
          </p:cNvPr>
          <p:cNvSpPr>
            <a:spLocks noGrp="1"/>
          </p:cNvSpPr>
          <p:nvPr>
            <p:ph type="title"/>
          </p:nvPr>
        </p:nvSpPr>
        <p:spPr/>
        <p:txBody>
          <a:bodyPr/>
          <a:lstStyle/>
          <a:p>
            <a:r>
              <a:rPr lang="de-DE" dirty="0"/>
              <a:t>Fristenberechnung nach dem </a:t>
            </a:r>
            <a:r>
              <a:rPr lang="de-DE" dirty="0" err="1"/>
              <a:t>FamFG</a:t>
            </a:r>
            <a:endParaRPr lang="de-DE" dirty="0"/>
          </a:p>
        </p:txBody>
      </p:sp>
      <p:sp>
        <p:nvSpPr>
          <p:cNvPr id="3" name="Inhaltsplatzhalter 2">
            <a:extLst>
              <a:ext uri="{FF2B5EF4-FFF2-40B4-BE49-F238E27FC236}">
                <a16:creationId xmlns:a16="http://schemas.microsoft.com/office/drawing/2014/main" id="{01B26C9D-C4B1-4640-8116-D49B360B2A41}"/>
              </a:ext>
            </a:extLst>
          </p:cNvPr>
          <p:cNvSpPr>
            <a:spLocks noGrp="1"/>
          </p:cNvSpPr>
          <p:nvPr>
            <p:ph idx="1"/>
          </p:nvPr>
        </p:nvSpPr>
        <p:spPr/>
        <p:txBody>
          <a:bodyPr>
            <a:normAutofit fontScale="92500"/>
          </a:bodyPr>
          <a:lstStyle/>
          <a:p>
            <a:pPr marL="0" indent="0">
              <a:buNone/>
            </a:pPr>
            <a:r>
              <a:rPr lang="de-DE" dirty="0"/>
              <a:t>Die förmliche Zustellung des Beschlusses gilt mit dem Datum auf der </a:t>
            </a:r>
            <a:r>
              <a:rPr lang="de-DE" b="1" dirty="0"/>
              <a:t>Zustellungsurkunde</a:t>
            </a:r>
            <a:r>
              <a:rPr lang="de-DE" dirty="0"/>
              <a:t> als bewirkt </a:t>
            </a:r>
            <a:r>
              <a:rPr lang="de-DE" i="1" dirty="0">
                <a:solidFill>
                  <a:srgbClr val="FF0000"/>
                </a:solidFill>
              </a:rPr>
              <a:t>(jedoch nicht: an einem Sonn- oder Feiertag)</a:t>
            </a:r>
            <a:br>
              <a:rPr lang="de-DE" dirty="0"/>
            </a:br>
            <a:r>
              <a:rPr lang="de-DE" b="1" dirty="0"/>
              <a:t>An einem Sonn- und Feiertag kann nicht zugestellt werden.</a:t>
            </a:r>
            <a:br>
              <a:rPr lang="de-DE" b="1" dirty="0"/>
            </a:br>
            <a:br>
              <a:rPr lang="de-DE" dirty="0"/>
            </a:br>
            <a:r>
              <a:rPr lang="de-DE" dirty="0"/>
              <a:t>oder </a:t>
            </a:r>
            <a:br>
              <a:rPr lang="de-DE" dirty="0"/>
            </a:br>
            <a:br>
              <a:rPr lang="de-DE" dirty="0"/>
            </a:br>
            <a:r>
              <a:rPr lang="de-DE" dirty="0"/>
              <a:t>bei der </a:t>
            </a:r>
            <a:r>
              <a:rPr lang="de-DE" b="1" dirty="0"/>
              <a:t>AVR 45 </a:t>
            </a:r>
            <a:r>
              <a:rPr lang="de-DE" dirty="0"/>
              <a:t>mit Ablauf des 3. Tages nach Aufgabe zur Post</a:t>
            </a:r>
            <a:br>
              <a:rPr lang="de-DE" dirty="0"/>
            </a:br>
            <a:r>
              <a:rPr lang="de-DE" b="1" i="1" dirty="0"/>
              <a:t>Das besondere dabei ist, dass man nicht auf ein tatsächliches Zustelldatum abstellt, sondern dieses automatisch nach Ablauf von 3 Tagen fingiert (sog. </a:t>
            </a:r>
            <a:r>
              <a:rPr lang="de-DE" b="1" i="1" dirty="0" err="1"/>
              <a:t>Zustellfikion</a:t>
            </a:r>
            <a:r>
              <a:rPr lang="de-DE" b="1" i="1" dirty="0"/>
              <a:t>). Dadurch ist es auch gleich ob das Zustelldatum auf einen Sonn oder Feiertag fällt.</a:t>
            </a:r>
            <a:br>
              <a:rPr lang="de-DE" b="1" i="1" dirty="0"/>
            </a:br>
            <a:br>
              <a:rPr lang="de-DE" dirty="0"/>
            </a:br>
            <a:r>
              <a:rPr lang="de-DE" dirty="0"/>
              <a:t>Das Schriftstück wird durch die tatsächliche Übergabe an den Postdienstleister zur Post aufgegeben. Dies erfolgt meistens auf Veranlassung der Geschäftsstelle durch die Justizhauptwachtmeister der Poststelle.</a:t>
            </a:r>
          </a:p>
        </p:txBody>
      </p:sp>
    </p:spTree>
    <p:extLst>
      <p:ext uri="{BB962C8B-B14F-4D97-AF65-F5344CB8AC3E}">
        <p14:creationId xmlns:p14="http://schemas.microsoft.com/office/powerpoint/2010/main" val="4275903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882AD35-7643-4D52-B448-0BA33EE59BCA}"/>
              </a:ext>
            </a:extLst>
          </p:cNvPr>
          <p:cNvSpPr>
            <a:spLocks noGrp="1"/>
          </p:cNvSpPr>
          <p:nvPr>
            <p:ph idx="1"/>
          </p:nvPr>
        </p:nvSpPr>
        <p:spPr>
          <a:xfrm>
            <a:off x="838200" y="927651"/>
            <a:ext cx="10515600" cy="5249311"/>
          </a:xfrm>
        </p:spPr>
        <p:txBody>
          <a:bodyPr/>
          <a:lstStyle/>
          <a:p>
            <a:pPr marL="0" indent="0">
              <a:buNone/>
            </a:pPr>
            <a:r>
              <a:rPr lang="de-DE" dirty="0"/>
              <a:t>	Tag 1, 	Aufgabe zur Post (AVR 45)</a:t>
            </a:r>
            <a:br>
              <a:rPr lang="de-DE" dirty="0"/>
            </a:br>
            <a:br>
              <a:rPr lang="de-DE" dirty="0"/>
            </a:br>
            <a:br>
              <a:rPr lang="de-DE" dirty="0"/>
            </a:br>
            <a:r>
              <a:rPr lang="de-DE" dirty="0"/>
              <a:t>	Tag 2 0:00, Fristbeginn</a:t>
            </a:r>
            <a:br>
              <a:rPr lang="de-DE" dirty="0"/>
            </a:br>
            <a:br>
              <a:rPr lang="de-DE" dirty="0"/>
            </a:br>
            <a:br>
              <a:rPr lang="de-DE" dirty="0"/>
            </a:br>
            <a:r>
              <a:rPr lang="de-DE" dirty="0"/>
              <a:t>	Tag 3, Fristlauf</a:t>
            </a:r>
            <a:br>
              <a:rPr lang="de-DE" dirty="0"/>
            </a:br>
            <a:br>
              <a:rPr lang="de-DE" dirty="0"/>
            </a:br>
            <a:br>
              <a:rPr lang="de-DE" dirty="0"/>
            </a:br>
            <a:r>
              <a:rPr lang="de-DE" dirty="0"/>
              <a:t>	Tag 4 24:00, Fristende</a:t>
            </a:r>
            <a:br>
              <a:rPr lang="de-DE" dirty="0"/>
            </a:br>
            <a:br>
              <a:rPr lang="de-DE" dirty="0"/>
            </a:br>
            <a:br>
              <a:rPr lang="de-DE" dirty="0"/>
            </a:br>
            <a:r>
              <a:rPr lang="de-DE" dirty="0"/>
              <a:t>	Tag 5 0:00, Zustellung bewirkt</a:t>
            </a:r>
            <a:br>
              <a:rPr lang="de-DE" dirty="0"/>
            </a:br>
            <a:br>
              <a:rPr lang="de-DE" dirty="0"/>
            </a:br>
            <a:endParaRPr lang="de-DE" dirty="0"/>
          </a:p>
        </p:txBody>
      </p:sp>
      <p:cxnSp>
        <p:nvCxnSpPr>
          <p:cNvPr id="5" name="Gerade Verbindung mit Pfeil 4">
            <a:extLst>
              <a:ext uri="{FF2B5EF4-FFF2-40B4-BE49-F238E27FC236}">
                <a16:creationId xmlns:a16="http://schemas.microsoft.com/office/drawing/2014/main" id="{12257F57-1778-4803-BAC9-6522FB527827}"/>
              </a:ext>
            </a:extLst>
          </p:cNvPr>
          <p:cNvCxnSpPr/>
          <p:nvPr/>
        </p:nvCxnSpPr>
        <p:spPr>
          <a:xfrm>
            <a:off x="2994991" y="1258957"/>
            <a:ext cx="0" cy="4638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Gerade Verbindung mit Pfeil 6">
            <a:extLst>
              <a:ext uri="{FF2B5EF4-FFF2-40B4-BE49-F238E27FC236}">
                <a16:creationId xmlns:a16="http://schemas.microsoft.com/office/drawing/2014/main" id="{6EC2F8DB-C8B4-4442-8E33-72252808869D}"/>
              </a:ext>
            </a:extLst>
          </p:cNvPr>
          <p:cNvCxnSpPr/>
          <p:nvPr/>
        </p:nvCxnSpPr>
        <p:spPr>
          <a:xfrm>
            <a:off x="2994991" y="2266122"/>
            <a:ext cx="0" cy="5698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Gerade Verbindung mit Pfeil 8">
            <a:extLst>
              <a:ext uri="{FF2B5EF4-FFF2-40B4-BE49-F238E27FC236}">
                <a16:creationId xmlns:a16="http://schemas.microsoft.com/office/drawing/2014/main" id="{196E75EA-0B09-4690-85BA-E1C1129DE8CA}"/>
              </a:ext>
            </a:extLst>
          </p:cNvPr>
          <p:cNvCxnSpPr/>
          <p:nvPr/>
        </p:nvCxnSpPr>
        <p:spPr>
          <a:xfrm>
            <a:off x="2994991" y="3246783"/>
            <a:ext cx="0" cy="4903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Gerade Verbindung mit Pfeil 10">
            <a:extLst>
              <a:ext uri="{FF2B5EF4-FFF2-40B4-BE49-F238E27FC236}">
                <a16:creationId xmlns:a16="http://schemas.microsoft.com/office/drawing/2014/main" id="{FC6E1AC8-C90C-4628-9B57-27845087A6D4}"/>
              </a:ext>
            </a:extLst>
          </p:cNvPr>
          <p:cNvCxnSpPr/>
          <p:nvPr/>
        </p:nvCxnSpPr>
        <p:spPr>
          <a:xfrm>
            <a:off x="2994991" y="4267200"/>
            <a:ext cx="0" cy="5698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3167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CD0121-58F3-44A2-AC08-E37CBDA5FA5C}"/>
              </a:ext>
            </a:extLst>
          </p:cNvPr>
          <p:cNvSpPr>
            <a:spLocks noGrp="1"/>
          </p:cNvSpPr>
          <p:nvPr>
            <p:ph type="title"/>
          </p:nvPr>
        </p:nvSpPr>
        <p:spPr>
          <a:xfrm>
            <a:off x="838200" y="365125"/>
            <a:ext cx="10515600" cy="1325563"/>
          </a:xfrm>
        </p:spPr>
        <p:txBody>
          <a:bodyPr/>
          <a:lstStyle/>
          <a:p>
            <a:r>
              <a:rPr lang="de-DE" dirty="0"/>
              <a:t>Wirksamwerden des Beschlusses zur Anordnung der Betreuung, § 287 Abs. 1 </a:t>
            </a:r>
            <a:r>
              <a:rPr lang="de-DE" dirty="0" err="1"/>
              <a:t>FamFG</a:t>
            </a:r>
            <a:endParaRPr lang="de-DE" dirty="0"/>
          </a:p>
        </p:txBody>
      </p:sp>
      <p:sp>
        <p:nvSpPr>
          <p:cNvPr id="14" name="Textfeld 13">
            <a:extLst>
              <a:ext uri="{FF2B5EF4-FFF2-40B4-BE49-F238E27FC236}">
                <a16:creationId xmlns:a16="http://schemas.microsoft.com/office/drawing/2014/main" id="{AB7F91F4-46F6-4CD1-B44F-C9C9A6B33AE8}"/>
              </a:ext>
            </a:extLst>
          </p:cNvPr>
          <p:cNvSpPr txBox="1"/>
          <p:nvPr/>
        </p:nvSpPr>
        <p:spPr>
          <a:xfrm>
            <a:off x="838200" y="1587500"/>
            <a:ext cx="10388600" cy="723274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000" b="1" i="0" u="none" strike="noStrike" kern="1200" cap="none" spc="0" normalizeH="0" baseline="0" noProof="0" dirty="0">
                <a:ln>
                  <a:noFill/>
                </a:ln>
                <a:solidFill>
                  <a:prstClr val="black"/>
                </a:solidFill>
                <a:effectLst/>
                <a:uLnTx/>
                <a:uFillTx/>
                <a:latin typeface="Calibri" panose="020F0502020204030204"/>
                <a:ea typeface="+mn-ea"/>
                <a:cs typeface="+mn-cs"/>
              </a:rPr>
              <a:t>(1)Beschlüsse über Umfang, Inhalt oder Bestand der Bestellung eines Betreuers, über die Anordnung eines Einwilligungsvorbehalts oder</a:t>
            </a:r>
            <a:br>
              <a:rPr kumimoji="0" lang="de-DE"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de-DE" sz="2000" b="1" i="0" u="none" strike="noStrike" kern="1200" cap="none" spc="0" normalizeH="0" baseline="0" noProof="0" dirty="0">
                <a:ln>
                  <a:noFill/>
                </a:ln>
                <a:solidFill>
                  <a:prstClr val="black"/>
                </a:solidFill>
                <a:effectLst/>
                <a:uLnTx/>
                <a:uFillTx/>
                <a:latin typeface="Calibri" panose="020F0502020204030204"/>
                <a:ea typeface="+mn-ea"/>
                <a:cs typeface="+mn-cs"/>
              </a:rPr>
              <a:t>über den Erlass einer einstweiligen Anordnung nach § 300 </a:t>
            </a:r>
            <a:r>
              <a:rPr kumimoji="0" lang="de-DE" sz="2000" b="1" i="0" u="none" strike="noStrike" kern="1200" cap="none" spc="0" normalizeH="0" baseline="0" noProof="0" dirty="0" err="1">
                <a:ln>
                  <a:noFill/>
                </a:ln>
                <a:solidFill>
                  <a:prstClr val="black"/>
                </a:solidFill>
                <a:effectLst/>
                <a:uLnTx/>
                <a:uFillTx/>
                <a:latin typeface="Calibri" panose="020F0502020204030204"/>
                <a:ea typeface="+mn-ea"/>
                <a:cs typeface="+mn-cs"/>
              </a:rPr>
              <a:t>FamFG</a:t>
            </a:r>
            <a:r>
              <a:rPr kumimoji="0" lang="de-DE" sz="2000" b="1"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de-DE"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de-DE" sz="2000" b="1" i="0" u="none" strike="noStrike" kern="1200" cap="none" spc="0" normalizeH="0" baseline="0" noProof="0" dirty="0">
                <a:ln>
                  <a:noFill/>
                </a:ln>
                <a:solidFill>
                  <a:prstClr val="black"/>
                </a:solidFill>
                <a:effectLst/>
                <a:uLnTx/>
                <a:uFillTx/>
                <a:latin typeface="Calibri" panose="020F0502020204030204"/>
                <a:ea typeface="+mn-ea"/>
                <a:cs typeface="+mn-cs"/>
              </a:rPr>
              <a:t>werden mit der Bekanntgabe an den Betreuer wirksam.</a:t>
            </a:r>
            <a:br>
              <a:rPr kumimoji="0" lang="de-DE" sz="20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de-DE"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t>(2)Ist die Bekanntgabe an den Betreuer nicht möglich oder ist Gefahr im Verzug,  </a:t>
            </a:r>
            <a:b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br>
            <a: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t>kann das Gericht die sofortige Wirksamkeit des Beschlusses    </a:t>
            </a:r>
            <a:b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br>
            <a: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t>anordnen. </a:t>
            </a:r>
            <a:b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br>
            <a: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t>In diesem Fall wird er wirksam, wenn der Beschluss und die Anordnung seiner </a:t>
            </a:r>
            <a:b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br>
            <a: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t>sofortigen Wirksamkeit </a:t>
            </a:r>
            <a:b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br>
            <a:br>
              <a:rPr kumimoji="0" lang="de-DE" sz="2000" b="0" i="0" u="none" strike="noStrike" kern="1200" cap="none" spc="0" normalizeH="0" baseline="0" noProof="0" dirty="0">
                <a:ln>
                  <a:noFill/>
                </a:ln>
                <a:solidFill>
                  <a:srgbClr val="000000"/>
                </a:solidFill>
                <a:effectLst/>
                <a:uLnTx/>
                <a:uFillTx/>
                <a:latin typeface="Calibri" panose="020F0502020204030204"/>
                <a:ea typeface="+mn-ea"/>
                <a:cs typeface="+mn-cs"/>
              </a:rPr>
            </a:br>
            <a:r>
              <a:rPr kumimoji="0" lang="de-DE" sz="2000" b="0" i="0" u="none" strike="noStrike" kern="1200" cap="none" spc="0" normalizeH="0" baseline="0" noProof="0" dirty="0">
                <a:ln>
                  <a:noFill/>
                </a:ln>
                <a:solidFill>
                  <a:srgbClr val="000000"/>
                </a:solidFill>
                <a:effectLst/>
                <a:uLnTx/>
                <a:uFillTx/>
                <a:latin typeface="Calibri" panose="020F0502020204030204"/>
                <a:ea typeface="+mn-ea"/>
                <a:cs typeface="+mn-cs"/>
              </a:rPr>
              <a:t>	1. dem Betroffenen oder dem Verfahrenspfleger bekannt gegeben werden oder</a:t>
            </a:r>
            <a:br>
              <a:rPr kumimoji="0" lang="de-DE" sz="20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de-DE"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de-DE" sz="2000" b="0" i="0" u="none" strike="noStrike" kern="1200" cap="none" spc="0" normalizeH="0" baseline="0" noProof="0" dirty="0">
                <a:ln>
                  <a:noFill/>
                </a:ln>
                <a:solidFill>
                  <a:srgbClr val="000000"/>
                </a:solidFill>
                <a:effectLst/>
                <a:uLnTx/>
                <a:uFillTx/>
                <a:latin typeface="Calibri" panose="020F0502020204030204"/>
                <a:ea typeface="+mn-ea"/>
                <a:cs typeface="+mn-cs"/>
              </a:rPr>
              <a:t>2. der Geschäftsstelle zum Zweck der Bekanntgabe nach Nummer 1 übergeben werden.</a:t>
            </a:r>
            <a:endParaRPr kumimoji="0" lang="de-DE"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endParaRPr kumimoji="0" lang="de-DE"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t>Der Zeitpunkt der sofortigen Wirksamkeit ist auf dem Beschluss zu vermerken. </a:t>
            </a:r>
            <a:br>
              <a:rPr kumimoji="0" lang="de-DE" sz="2000" b="0" i="0" u="none" strike="noStrike" kern="1200" cap="none" spc="0" normalizeH="0" baseline="0" noProof="0" dirty="0">
                <a:ln>
                  <a:noFill/>
                </a:ln>
                <a:solidFill>
                  <a:srgbClr val="333333"/>
                </a:solidFill>
                <a:effectLst/>
                <a:uLnTx/>
                <a:uFillTx/>
                <a:latin typeface="Calibri" panose="020F0502020204030204"/>
                <a:ea typeface="+mn-ea"/>
                <a:cs typeface="+mn-cs"/>
              </a:rPr>
            </a:br>
            <a:r>
              <a:rPr kumimoji="0" lang="de-DE" sz="2000" b="0" i="1" u="none" strike="noStrike" kern="1200" cap="none" spc="0" normalizeH="0" baseline="0" noProof="0" dirty="0">
                <a:ln>
                  <a:noFill/>
                </a:ln>
                <a:solidFill>
                  <a:srgbClr val="333333"/>
                </a:solidFill>
                <a:effectLst/>
                <a:uLnTx/>
                <a:uFillTx/>
                <a:latin typeface="Calibri" panose="020F0502020204030204"/>
                <a:ea typeface="+mn-ea"/>
                <a:cs typeface="+mn-cs"/>
              </a:rPr>
              <a:t>(das </a:t>
            </a:r>
            <a:r>
              <a:rPr kumimoji="0" lang="de-DE" sz="2000" b="0" i="1" u="none" strike="noStrike" kern="1200" cap="none" spc="0" normalizeH="0" baseline="0" noProof="0" dirty="0" err="1">
                <a:ln>
                  <a:noFill/>
                </a:ln>
                <a:solidFill>
                  <a:srgbClr val="333333"/>
                </a:solidFill>
                <a:effectLst/>
                <a:uLnTx/>
                <a:uFillTx/>
                <a:latin typeface="Calibri" panose="020F0502020204030204"/>
                <a:ea typeface="+mn-ea"/>
                <a:cs typeface="+mn-cs"/>
              </a:rPr>
              <a:t>Präsentat</a:t>
            </a:r>
            <a:r>
              <a:rPr kumimoji="0" lang="de-DE" sz="2000" b="0" i="1" u="none" strike="noStrike" kern="1200" cap="none" spc="0" normalizeH="0" baseline="0" noProof="0" dirty="0">
                <a:ln>
                  <a:noFill/>
                </a:ln>
                <a:solidFill>
                  <a:srgbClr val="333333"/>
                </a:solidFill>
                <a:effectLst/>
                <a:uLnTx/>
                <a:uFillTx/>
                <a:latin typeface="Calibri" panose="020F0502020204030204"/>
                <a:ea typeface="+mn-ea"/>
                <a:cs typeface="+mn-cs"/>
              </a:rPr>
              <a:t> durch den </a:t>
            </a:r>
            <a:r>
              <a:rPr kumimoji="0" lang="de-DE" sz="2000" b="0" i="1" u="none" strike="noStrike" kern="1200" cap="none" spc="0" normalizeH="0" baseline="0" noProof="0" dirty="0" err="1">
                <a:ln>
                  <a:noFill/>
                </a:ln>
                <a:solidFill>
                  <a:srgbClr val="333333"/>
                </a:solidFill>
                <a:effectLst/>
                <a:uLnTx/>
                <a:uFillTx/>
                <a:latin typeface="Calibri" panose="020F0502020204030204"/>
                <a:ea typeface="+mn-ea"/>
                <a:cs typeface="+mn-cs"/>
              </a:rPr>
              <a:t>UdG</a:t>
            </a:r>
            <a:r>
              <a:rPr kumimoji="0" lang="de-DE" sz="2000" b="0" i="1" u="none" strike="noStrike" kern="1200" cap="none" spc="0" normalizeH="0" baseline="0" noProof="0" dirty="0">
                <a:ln>
                  <a:noFill/>
                </a:ln>
                <a:solidFill>
                  <a:srgbClr val="333333"/>
                </a:solidFill>
                <a:effectLst/>
                <a:uLnTx/>
                <a:uFillTx/>
                <a:latin typeface="Calibri" panose="020F0502020204030204"/>
                <a:ea typeface="+mn-ea"/>
                <a:cs typeface="+mn-cs"/>
              </a:rPr>
              <a:t> auf der </a:t>
            </a:r>
            <a:r>
              <a:rPr kumimoji="0" lang="de-DE" sz="2000" b="0" i="1" u="none" strike="noStrike" kern="1200" cap="none" spc="0" normalizeH="0" baseline="0" noProof="0" dirty="0" err="1">
                <a:ln>
                  <a:noFill/>
                </a:ln>
                <a:solidFill>
                  <a:srgbClr val="333333"/>
                </a:solidFill>
                <a:effectLst/>
                <a:uLnTx/>
                <a:uFillTx/>
                <a:latin typeface="Calibri" panose="020F0502020204030204"/>
                <a:ea typeface="+mn-ea"/>
                <a:cs typeface="+mn-cs"/>
              </a:rPr>
              <a:t>Gst</a:t>
            </a:r>
            <a:r>
              <a:rPr kumimoji="0" lang="de-DE" sz="2000" b="0" i="1" u="none" strike="noStrike" kern="1200" cap="none" spc="0" normalizeH="0" baseline="0" noProof="0" dirty="0">
                <a:ln>
                  <a:noFill/>
                </a:ln>
                <a:solidFill>
                  <a:srgbClr val="333333"/>
                </a:solidFill>
                <a:effectLst/>
                <a:uLnTx/>
                <a:uFillTx/>
                <a:latin typeface="Calibri" panose="020F0502020204030204"/>
                <a:ea typeface="+mn-ea"/>
                <a:cs typeface="+mn-cs"/>
              </a:rPr>
              <a:t>.)</a:t>
            </a:r>
            <a:endParaRPr kumimoji="0" lang="de-DE" sz="20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Tx/>
              <a:buAutoNum type="arabicParenBoth"/>
              <a:tabLst/>
              <a:defRPr/>
            </a:pPr>
            <a:endParaRPr kumimoji="0" lang="de-DE"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Tx/>
              <a:buAutoNum type="arabicParenBoth"/>
              <a:tabLst/>
              <a:defRPr/>
            </a:pPr>
            <a:endParaRPr kumimoji="0" lang="de-DE"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Tx/>
              <a:buAutoNum type="arabicParenBoth"/>
              <a:tabLst/>
              <a:defRPr/>
            </a:pPr>
            <a:endParaRPr kumimoji="0" lang="de-DE"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Tx/>
              <a:buAutoNum type="arabicParenBoth"/>
              <a:tabLst/>
              <a:defRPr/>
            </a:pPr>
            <a:endParaRPr kumimoji="0" lang="de-DE"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2733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4DE20E-5F63-4336-A446-E28A3CBF9497}"/>
              </a:ext>
            </a:extLst>
          </p:cNvPr>
          <p:cNvSpPr>
            <a:spLocks noGrp="1"/>
          </p:cNvSpPr>
          <p:nvPr>
            <p:ph type="title"/>
          </p:nvPr>
        </p:nvSpPr>
        <p:spPr/>
        <p:txBody>
          <a:bodyPr>
            <a:normAutofit/>
          </a:bodyPr>
          <a:lstStyle/>
          <a:p>
            <a:r>
              <a:rPr lang="de-DE" sz="3200" dirty="0"/>
              <a:t>3.3 Rechtsmittel gegen den Beschluss zur Anordnung der Betreuung </a:t>
            </a:r>
          </a:p>
        </p:txBody>
      </p:sp>
      <p:sp>
        <p:nvSpPr>
          <p:cNvPr id="3" name="Inhaltsplatzhalter 2">
            <a:extLst>
              <a:ext uri="{FF2B5EF4-FFF2-40B4-BE49-F238E27FC236}">
                <a16:creationId xmlns:a16="http://schemas.microsoft.com/office/drawing/2014/main" id="{DC744855-7B06-41BA-8697-11F25FA81D2F}"/>
              </a:ext>
            </a:extLst>
          </p:cNvPr>
          <p:cNvSpPr>
            <a:spLocks noGrp="1"/>
          </p:cNvSpPr>
          <p:nvPr>
            <p:ph idx="1"/>
          </p:nvPr>
        </p:nvSpPr>
        <p:spPr/>
        <p:txBody>
          <a:bodyPr>
            <a:normAutofit fontScale="92500" lnSpcReduction="20000"/>
          </a:bodyPr>
          <a:lstStyle/>
          <a:p>
            <a:pPr marL="0" indent="0">
              <a:buNone/>
            </a:pPr>
            <a:r>
              <a:rPr lang="de-DE" dirty="0"/>
              <a:t>Gegen die Entscheidung des Richters ist die </a:t>
            </a:r>
            <a:r>
              <a:rPr lang="de-DE" dirty="0">
                <a:solidFill>
                  <a:srgbClr val="FF0000"/>
                </a:solidFill>
              </a:rPr>
              <a:t>Beschwerde</a:t>
            </a:r>
            <a:r>
              <a:rPr lang="de-DE" dirty="0"/>
              <a:t> statthaft. </a:t>
            </a:r>
            <a:br>
              <a:rPr lang="de-DE" dirty="0"/>
            </a:br>
            <a:r>
              <a:rPr lang="de-DE" dirty="0"/>
              <a:t>§§ 58, 303 </a:t>
            </a:r>
            <a:r>
              <a:rPr lang="de-DE" dirty="0" err="1"/>
              <a:t>FamFG</a:t>
            </a:r>
            <a:br>
              <a:rPr lang="de-DE" dirty="0"/>
            </a:br>
            <a:br>
              <a:rPr lang="de-DE" dirty="0"/>
            </a:br>
            <a:r>
              <a:rPr lang="de-DE" dirty="0"/>
              <a:t>§ 63 </a:t>
            </a:r>
            <a:r>
              <a:rPr lang="de-DE" dirty="0" err="1">
                <a:solidFill>
                  <a:srgbClr val="333333"/>
                </a:solidFill>
              </a:rPr>
              <a:t>FamFG</a:t>
            </a:r>
            <a:r>
              <a:rPr lang="de-DE" dirty="0">
                <a:solidFill>
                  <a:srgbClr val="333333"/>
                </a:solidFill>
              </a:rPr>
              <a:t> (1</a:t>
            </a:r>
            <a:r>
              <a:rPr lang="de-DE" b="0" i="0" dirty="0">
                <a:solidFill>
                  <a:srgbClr val="333333"/>
                </a:solidFill>
                <a:effectLst/>
              </a:rPr>
              <a:t>) Die Beschwerde ist, soweit gesetzlich keine andere Frist bestimmt ist, binnen einer </a:t>
            </a:r>
            <a:r>
              <a:rPr lang="de-DE" b="0" i="0" dirty="0">
                <a:solidFill>
                  <a:srgbClr val="FF0000"/>
                </a:solidFill>
                <a:effectLst/>
              </a:rPr>
              <a:t>Frist von einem Monat </a:t>
            </a:r>
            <a:r>
              <a:rPr lang="de-DE" b="0" i="0" dirty="0">
                <a:solidFill>
                  <a:srgbClr val="333333"/>
                </a:solidFill>
                <a:effectLst/>
              </a:rPr>
              <a:t>einzulegen.</a:t>
            </a:r>
            <a:br>
              <a:rPr lang="de-DE" b="0" i="0" dirty="0">
                <a:solidFill>
                  <a:srgbClr val="333333"/>
                </a:solidFill>
                <a:effectLst/>
              </a:rPr>
            </a:br>
            <a:br>
              <a:rPr lang="de-DE" b="0" i="0" dirty="0">
                <a:solidFill>
                  <a:srgbClr val="333333"/>
                </a:solidFill>
                <a:effectLst/>
              </a:rPr>
            </a:br>
            <a:r>
              <a:rPr lang="de-DE" b="0" i="0" dirty="0">
                <a:solidFill>
                  <a:srgbClr val="333333"/>
                </a:solidFill>
                <a:effectLst/>
              </a:rPr>
              <a:t>§ 63 </a:t>
            </a:r>
            <a:r>
              <a:rPr lang="de-DE" b="0" i="0" dirty="0" err="1">
                <a:solidFill>
                  <a:srgbClr val="333333"/>
                </a:solidFill>
                <a:effectLst/>
              </a:rPr>
              <a:t>FamFG</a:t>
            </a:r>
            <a:r>
              <a:rPr lang="de-DE" b="0" i="0" dirty="0">
                <a:solidFill>
                  <a:srgbClr val="333333"/>
                </a:solidFill>
                <a:effectLst/>
              </a:rPr>
              <a:t> (2) Die Beschwerde ist binnen einer </a:t>
            </a:r>
            <a:r>
              <a:rPr lang="de-DE" b="0" i="0" dirty="0">
                <a:solidFill>
                  <a:srgbClr val="FF0000"/>
                </a:solidFill>
                <a:effectLst/>
              </a:rPr>
              <a:t>Frist von 2 Wochen </a:t>
            </a:r>
            <a:r>
              <a:rPr lang="de-DE" b="0" i="0" dirty="0">
                <a:solidFill>
                  <a:srgbClr val="333333"/>
                </a:solidFill>
                <a:effectLst/>
              </a:rPr>
              <a:t>einzulegen, wenn sie sich gegen folgende Entscheidung richtet: </a:t>
            </a:r>
            <a:br>
              <a:rPr lang="de-DE" b="0" i="0" dirty="0">
                <a:solidFill>
                  <a:srgbClr val="333333"/>
                </a:solidFill>
                <a:effectLst/>
              </a:rPr>
            </a:br>
            <a:r>
              <a:rPr lang="de-DE" b="0" i="0" dirty="0">
                <a:solidFill>
                  <a:srgbClr val="333333"/>
                </a:solidFill>
                <a:effectLst/>
              </a:rPr>
              <a:t>1. Endentscheidungen im Verfahren der </a:t>
            </a:r>
            <a:r>
              <a:rPr lang="de-DE" b="0" i="0" dirty="0">
                <a:solidFill>
                  <a:srgbClr val="FF0000"/>
                </a:solidFill>
                <a:effectLst/>
              </a:rPr>
              <a:t>einstweiligen Anordnung </a:t>
            </a:r>
            <a:r>
              <a:rPr lang="de-DE" b="0" i="0" dirty="0">
                <a:solidFill>
                  <a:srgbClr val="333333"/>
                </a:solidFill>
                <a:effectLst/>
              </a:rPr>
              <a:t>oder</a:t>
            </a:r>
            <a:br>
              <a:rPr lang="de-DE" b="0" i="0" dirty="0">
                <a:solidFill>
                  <a:srgbClr val="333333"/>
                </a:solidFill>
                <a:effectLst/>
              </a:rPr>
            </a:br>
            <a:r>
              <a:rPr lang="de-DE" b="0" i="0" dirty="0">
                <a:solidFill>
                  <a:srgbClr val="333333"/>
                </a:solidFill>
                <a:effectLst/>
              </a:rPr>
              <a:t>2. </a:t>
            </a:r>
            <a:r>
              <a:rPr lang="de-DE" dirty="0">
                <a:solidFill>
                  <a:srgbClr val="333333"/>
                </a:solidFill>
              </a:rPr>
              <a:t>Entscheidungen über Anträge auf </a:t>
            </a:r>
            <a:r>
              <a:rPr lang="de-DE" dirty="0">
                <a:solidFill>
                  <a:srgbClr val="FF0000"/>
                </a:solidFill>
              </a:rPr>
              <a:t>Genehmigung eines Rechtsgeschäfts</a:t>
            </a:r>
            <a:br>
              <a:rPr lang="de-DE" dirty="0">
                <a:solidFill>
                  <a:srgbClr val="333333"/>
                </a:solidFill>
              </a:rPr>
            </a:br>
            <a:br>
              <a:rPr lang="de-DE" b="0" i="0" dirty="0">
                <a:solidFill>
                  <a:srgbClr val="333333"/>
                </a:solidFill>
                <a:effectLst/>
              </a:rPr>
            </a:br>
            <a:r>
              <a:rPr lang="de-DE" b="1" i="0" dirty="0">
                <a:solidFill>
                  <a:srgbClr val="333333"/>
                </a:solidFill>
                <a:effectLst/>
              </a:rPr>
              <a:t>Das Beschwerdegericht ist das Landgericht.</a:t>
            </a:r>
            <a:r>
              <a:rPr lang="de-DE" dirty="0">
                <a:solidFill>
                  <a:srgbClr val="333333"/>
                </a:solidFill>
              </a:rPr>
              <a:t> </a:t>
            </a:r>
            <a:r>
              <a:rPr lang="de-DE" b="1" dirty="0">
                <a:solidFill>
                  <a:srgbClr val="333333"/>
                </a:solidFill>
              </a:rPr>
              <a:t>§ 72 I 2 GVG: </a:t>
            </a:r>
            <a:br>
              <a:rPr lang="de-DE" dirty="0">
                <a:solidFill>
                  <a:srgbClr val="333333"/>
                </a:solidFill>
              </a:rPr>
            </a:br>
            <a:r>
              <a:rPr lang="de-DE" b="0" i="0" dirty="0">
                <a:solidFill>
                  <a:srgbClr val="333333"/>
                </a:solidFill>
                <a:effectLst/>
              </a:rPr>
              <a:t>Die Landgerichte sind ferner die Beschwerdegerichte in Freiheitsentziehungssachen </a:t>
            </a:r>
            <a:r>
              <a:rPr lang="de-DE" b="1" i="0" dirty="0">
                <a:solidFill>
                  <a:srgbClr val="333333"/>
                </a:solidFill>
                <a:effectLst/>
              </a:rPr>
              <a:t>und in den von den Betreuungsgerichten entschiedenen Sachen</a:t>
            </a:r>
            <a:r>
              <a:rPr lang="de-DE" b="0" i="0" dirty="0">
                <a:solidFill>
                  <a:srgbClr val="333333"/>
                </a:solidFill>
                <a:effectLst/>
              </a:rPr>
              <a:t>.</a:t>
            </a:r>
            <a:br>
              <a:rPr lang="de-DE" b="0" i="0" dirty="0">
                <a:solidFill>
                  <a:srgbClr val="333333"/>
                </a:solidFill>
                <a:effectLst/>
              </a:rPr>
            </a:br>
            <a:br>
              <a:rPr lang="de-DE" b="0" i="0" dirty="0">
                <a:solidFill>
                  <a:srgbClr val="333333"/>
                </a:solidFill>
                <a:effectLst/>
              </a:rPr>
            </a:br>
            <a:r>
              <a:rPr lang="de-DE" i="1" dirty="0">
                <a:solidFill>
                  <a:srgbClr val="FF0000"/>
                </a:solidFill>
                <a:latin typeface="Bradley Hand ITC" panose="03070402050302030203" pitchFamily="66" charset="0"/>
              </a:rPr>
              <a:t>- §§ 58, 63,  303 </a:t>
            </a:r>
            <a:r>
              <a:rPr lang="de-DE" i="1" dirty="0" err="1">
                <a:solidFill>
                  <a:srgbClr val="FF0000"/>
                </a:solidFill>
                <a:latin typeface="Bradley Hand ITC" panose="03070402050302030203" pitchFamily="66" charset="0"/>
              </a:rPr>
              <a:t>FamFG</a:t>
            </a:r>
            <a:r>
              <a:rPr lang="de-DE" i="1" dirty="0">
                <a:solidFill>
                  <a:srgbClr val="FF0000"/>
                </a:solidFill>
                <a:latin typeface="Bradley Hand ITC" panose="03070402050302030203" pitchFamily="66" charset="0"/>
              </a:rPr>
              <a:t> lesen</a:t>
            </a:r>
          </a:p>
        </p:txBody>
      </p:sp>
    </p:spTree>
    <p:extLst>
      <p:ext uri="{BB962C8B-B14F-4D97-AF65-F5344CB8AC3E}">
        <p14:creationId xmlns:p14="http://schemas.microsoft.com/office/powerpoint/2010/main" val="347583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99206E13-A1A2-4149-9B30-9036F15281E0}"/>
              </a:ext>
            </a:extLst>
          </p:cNvPr>
          <p:cNvSpPr>
            <a:spLocks noGrp="1"/>
          </p:cNvSpPr>
          <p:nvPr>
            <p:ph idx="1"/>
          </p:nvPr>
        </p:nvSpPr>
        <p:spPr>
          <a:xfrm>
            <a:off x="838200" y="357809"/>
            <a:ext cx="10515600" cy="5819154"/>
          </a:xfrm>
        </p:spPr>
        <p:txBody>
          <a:bodyPr/>
          <a:lstStyle/>
          <a:p>
            <a:pPr marL="0" indent="0">
              <a:buNone/>
            </a:pPr>
            <a:br>
              <a:rPr lang="de-DE" dirty="0"/>
            </a:br>
            <a:r>
              <a:rPr lang="de-DE" dirty="0"/>
              <a:t>Der Verfahrenspfleger ist kein Vertreter des Betroffen.</a:t>
            </a:r>
            <a:br>
              <a:rPr lang="de-DE" dirty="0"/>
            </a:br>
            <a:br>
              <a:rPr lang="de-DE" dirty="0"/>
            </a:br>
            <a:r>
              <a:rPr lang="de-DE" dirty="0"/>
              <a:t>Er ist Beteiligter kraft Amtes und wird </a:t>
            </a:r>
            <a:r>
              <a:rPr lang="de-DE" u="sng" dirty="0"/>
              <a:t>statt</a:t>
            </a:r>
            <a:r>
              <a:rPr lang="de-DE" dirty="0"/>
              <a:t> des Betroffenen und nicht stellvertretend für den Betroffenen gehört.</a:t>
            </a:r>
            <a:br>
              <a:rPr lang="de-DE" dirty="0"/>
            </a:br>
            <a:r>
              <a:rPr lang="de-DE" dirty="0"/>
              <a:t>Das heißt auch, dass er alle Verfahrenshandlungen im eigenen Namen vornimmt.</a:t>
            </a:r>
            <a:br>
              <a:rPr lang="de-DE" dirty="0"/>
            </a:br>
            <a:br>
              <a:rPr lang="de-DE" dirty="0"/>
            </a:br>
            <a:r>
              <a:rPr lang="de-DE" dirty="0"/>
              <a:t>Der Verfahrenspfleger nimmt lediglich Verfahrensrechte des Betroffenen wahr. </a:t>
            </a:r>
            <a:br>
              <a:rPr lang="de-DE" dirty="0"/>
            </a:br>
            <a:r>
              <a:rPr lang="de-DE" dirty="0"/>
              <a:t>Das bedeutet, dass er materiell-rechtliche Erklärungen nicht geben kann.</a:t>
            </a:r>
            <a:br>
              <a:rPr lang="de-DE" dirty="0"/>
            </a:br>
            <a:br>
              <a:rPr lang="de-DE" dirty="0"/>
            </a:br>
            <a:endParaRPr lang="de-DE" dirty="0"/>
          </a:p>
        </p:txBody>
      </p:sp>
    </p:spTree>
    <p:extLst>
      <p:ext uri="{BB962C8B-B14F-4D97-AF65-F5344CB8AC3E}">
        <p14:creationId xmlns:p14="http://schemas.microsoft.com/office/powerpoint/2010/main" val="741548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B5C6F4-D263-4651-ACDE-0F7B9A5D2417}"/>
              </a:ext>
            </a:extLst>
          </p:cNvPr>
          <p:cNvSpPr>
            <a:spLocks noGrp="1"/>
          </p:cNvSpPr>
          <p:nvPr>
            <p:ph type="title"/>
          </p:nvPr>
        </p:nvSpPr>
        <p:spPr/>
        <p:txBody>
          <a:bodyPr/>
          <a:lstStyle/>
          <a:p>
            <a:r>
              <a:rPr lang="de-DE" dirty="0"/>
              <a:t>Form der Beschwerde, § 64 </a:t>
            </a:r>
            <a:r>
              <a:rPr lang="de-DE" dirty="0" err="1"/>
              <a:t>FamFG</a:t>
            </a:r>
            <a:endParaRPr lang="de-DE" dirty="0"/>
          </a:p>
        </p:txBody>
      </p:sp>
      <p:sp>
        <p:nvSpPr>
          <p:cNvPr id="3" name="Inhaltsplatzhalter 2">
            <a:extLst>
              <a:ext uri="{FF2B5EF4-FFF2-40B4-BE49-F238E27FC236}">
                <a16:creationId xmlns:a16="http://schemas.microsoft.com/office/drawing/2014/main" id="{1F23B77C-A83D-4007-8792-F9851F880C49}"/>
              </a:ext>
            </a:extLst>
          </p:cNvPr>
          <p:cNvSpPr>
            <a:spLocks noGrp="1"/>
          </p:cNvSpPr>
          <p:nvPr>
            <p:ph idx="1"/>
          </p:nvPr>
        </p:nvSpPr>
        <p:spPr/>
        <p:txBody>
          <a:bodyPr>
            <a:normAutofit/>
          </a:bodyPr>
          <a:lstStyle/>
          <a:p>
            <a:r>
              <a:rPr lang="de-DE" dirty="0"/>
              <a:t>Sie ist bei dem Gericht einzureichen, dessen Beschluss angefochten wird,</a:t>
            </a:r>
            <a:br>
              <a:rPr lang="de-DE" dirty="0"/>
            </a:br>
            <a:endParaRPr lang="de-DE" dirty="0"/>
          </a:p>
          <a:p>
            <a:r>
              <a:rPr lang="de-DE" dirty="0"/>
              <a:t>Einreichung einer Beschwerdeschrift,</a:t>
            </a:r>
            <a:br>
              <a:rPr lang="de-DE" dirty="0"/>
            </a:br>
            <a:endParaRPr lang="de-DE" dirty="0"/>
          </a:p>
          <a:p>
            <a:r>
              <a:rPr lang="de-DE" b="0" i="0" dirty="0">
                <a:solidFill>
                  <a:srgbClr val="333333"/>
                </a:solidFill>
                <a:effectLst/>
              </a:rPr>
              <a:t>Die Beschwerde muss die Bezeichnung des angefochtenen Beschlusses sowie die Erklärung enthalten, dass Beschwerde gegen diesen Beschluss eingelegt wird,</a:t>
            </a:r>
            <a:br>
              <a:rPr lang="de-DE" b="0" i="0" dirty="0">
                <a:solidFill>
                  <a:srgbClr val="333333"/>
                </a:solidFill>
                <a:effectLst/>
              </a:rPr>
            </a:br>
            <a:endParaRPr lang="de-DE" b="0" i="0" dirty="0">
              <a:solidFill>
                <a:srgbClr val="333333"/>
              </a:solidFill>
              <a:effectLst/>
            </a:endParaRPr>
          </a:p>
          <a:p>
            <a:r>
              <a:rPr lang="de-DE" b="0" i="0" dirty="0">
                <a:solidFill>
                  <a:srgbClr val="333333"/>
                </a:solidFill>
                <a:effectLst/>
              </a:rPr>
              <a:t>Sie ist von dem Beschwerdeführer oder seinem Bevollmächtigten zu unterzeichnen.</a:t>
            </a:r>
            <a:endParaRPr lang="de-DE" dirty="0"/>
          </a:p>
        </p:txBody>
      </p:sp>
    </p:spTree>
    <p:extLst>
      <p:ext uri="{BB962C8B-B14F-4D97-AF65-F5344CB8AC3E}">
        <p14:creationId xmlns:p14="http://schemas.microsoft.com/office/powerpoint/2010/main" val="3909966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DE4D04-38A2-4A49-B1B0-6D056F57A686}"/>
              </a:ext>
            </a:extLst>
          </p:cNvPr>
          <p:cNvSpPr>
            <a:spLocks noGrp="1"/>
          </p:cNvSpPr>
          <p:nvPr>
            <p:ph type="title"/>
          </p:nvPr>
        </p:nvSpPr>
        <p:spPr/>
        <p:txBody>
          <a:bodyPr>
            <a:normAutofit/>
          </a:bodyPr>
          <a:lstStyle/>
          <a:p>
            <a:r>
              <a:rPr lang="de-DE" sz="3200" dirty="0"/>
              <a:t>Weitere Rechtsmittel für Beschlüsse im Betreuungsverfahren</a:t>
            </a:r>
          </a:p>
        </p:txBody>
      </p:sp>
      <p:sp>
        <p:nvSpPr>
          <p:cNvPr id="3" name="Inhaltsplatzhalter 2">
            <a:extLst>
              <a:ext uri="{FF2B5EF4-FFF2-40B4-BE49-F238E27FC236}">
                <a16:creationId xmlns:a16="http://schemas.microsoft.com/office/drawing/2014/main" id="{DF4847BF-A01B-49A3-AB88-92234DA2669D}"/>
              </a:ext>
            </a:extLst>
          </p:cNvPr>
          <p:cNvSpPr>
            <a:spLocks noGrp="1"/>
          </p:cNvSpPr>
          <p:nvPr>
            <p:ph idx="1"/>
          </p:nvPr>
        </p:nvSpPr>
        <p:spPr/>
        <p:txBody>
          <a:bodyPr>
            <a:normAutofit/>
          </a:bodyPr>
          <a:lstStyle/>
          <a:p>
            <a:pPr marL="0" indent="0">
              <a:buNone/>
            </a:pPr>
            <a:r>
              <a:rPr lang="de-DE" b="0" i="0" dirty="0">
                <a:solidFill>
                  <a:srgbClr val="000000"/>
                </a:solidFill>
                <a:effectLst/>
              </a:rPr>
              <a:t>Mit Hilfe der </a:t>
            </a:r>
            <a:r>
              <a:rPr lang="de-DE" b="1" i="0" dirty="0">
                <a:solidFill>
                  <a:srgbClr val="000000"/>
                </a:solidFill>
                <a:effectLst/>
              </a:rPr>
              <a:t>einstweiligen Anordnung (§§ 300, 49ff </a:t>
            </a:r>
            <a:r>
              <a:rPr lang="de-DE" b="1" i="0" dirty="0" err="1">
                <a:solidFill>
                  <a:srgbClr val="000000"/>
                </a:solidFill>
                <a:effectLst/>
              </a:rPr>
              <a:t>FamFG</a:t>
            </a:r>
            <a:r>
              <a:rPr lang="de-DE" b="1" i="0" dirty="0">
                <a:solidFill>
                  <a:srgbClr val="000000"/>
                </a:solidFill>
                <a:effectLst/>
              </a:rPr>
              <a:t> , § 1825 BGB)  </a:t>
            </a:r>
            <a:r>
              <a:rPr lang="de-DE" b="0" i="0" dirty="0">
                <a:solidFill>
                  <a:srgbClr val="000000"/>
                </a:solidFill>
                <a:effectLst/>
              </a:rPr>
              <a:t>können z.B. vorläufige  Betreuerbestellungen oder vorläufige Einwilligungsvorbehalte angeordnet werden </a:t>
            </a:r>
            <a:br>
              <a:rPr lang="de-DE" b="0" i="0" dirty="0">
                <a:solidFill>
                  <a:srgbClr val="000000"/>
                </a:solidFill>
                <a:effectLst/>
              </a:rPr>
            </a:br>
            <a:r>
              <a:rPr lang="de-DE" b="1" i="0" dirty="0">
                <a:solidFill>
                  <a:srgbClr val="000000"/>
                </a:solidFill>
                <a:effectLst/>
              </a:rPr>
              <a:t>- hier gilt eine 2-Wochenfrist für die Beschwerde</a:t>
            </a:r>
            <a:br>
              <a:rPr lang="de-DE" b="1" i="0" dirty="0">
                <a:solidFill>
                  <a:srgbClr val="000000"/>
                </a:solidFill>
                <a:effectLst/>
              </a:rPr>
            </a:br>
            <a:br>
              <a:rPr lang="de-DE" b="1" i="0" dirty="0">
                <a:solidFill>
                  <a:srgbClr val="000000"/>
                </a:solidFill>
                <a:effectLst/>
              </a:rPr>
            </a:br>
            <a:r>
              <a:rPr lang="de-DE" i="0" dirty="0">
                <a:solidFill>
                  <a:srgbClr val="000000"/>
                </a:solidFill>
                <a:effectLst/>
              </a:rPr>
              <a:t>Bei </a:t>
            </a:r>
            <a:r>
              <a:rPr lang="de-DE" i="0" dirty="0" err="1">
                <a:solidFill>
                  <a:srgbClr val="000000"/>
                </a:solidFill>
                <a:effectLst/>
              </a:rPr>
              <a:t>Rechtspflegerentscheidungen</a:t>
            </a:r>
            <a:r>
              <a:rPr lang="de-DE" i="0" dirty="0">
                <a:solidFill>
                  <a:srgbClr val="000000"/>
                </a:solidFill>
                <a:effectLst/>
              </a:rPr>
              <a:t> (§ 11 II </a:t>
            </a:r>
            <a:r>
              <a:rPr lang="de-DE" dirty="0" err="1">
                <a:solidFill>
                  <a:srgbClr val="000000"/>
                </a:solidFill>
              </a:rPr>
              <a:t>R</a:t>
            </a:r>
            <a:r>
              <a:rPr lang="de-DE" i="0" dirty="0" err="1">
                <a:solidFill>
                  <a:srgbClr val="000000"/>
                </a:solidFill>
                <a:effectLst/>
              </a:rPr>
              <a:t>pflG</a:t>
            </a:r>
            <a:r>
              <a:rPr lang="de-DE" i="0" dirty="0">
                <a:solidFill>
                  <a:srgbClr val="000000"/>
                </a:solidFill>
                <a:effectLst/>
              </a:rPr>
              <a:t>)  kann </a:t>
            </a:r>
            <a:r>
              <a:rPr lang="de-DE" b="1" i="0" dirty="0">
                <a:solidFill>
                  <a:srgbClr val="000000"/>
                </a:solidFill>
                <a:effectLst/>
              </a:rPr>
              <a:t>Erinnerung</a:t>
            </a:r>
            <a:r>
              <a:rPr lang="de-DE" i="0" dirty="0">
                <a:solidFill>
                  <a:srgbClr val="000000"/>
                </a:solidFill>
                <a:effectLst/>
              </a:rPr>
              <a:t> eingelegt werden </a:t>
            </a:r>
            <a:r>
              <a:rPr lang="de-DE" b="1" i="0" dirty="0">
                <a:solidFill>
                  <a:srgbClr val="000000"/>
                </a:solidFill>
                <a:effectLst/>
              </a:rPr>
              <a:t>binne</a:t>
            </a:r>
            <a:r>
              <a:rPr lang="de-DE" b="1" dirty="0">
                <a:solidFill>
                  <a:srgbClr val="000000"/>
                </a:solidFill>
              </a:rPr>
              <a:t>n einer 2-Wochenfrist </a:t>
            </a:r>
            <a:r>
              <a:rPr lang="de-DE" dirty="0">
                <a:solidFill>
                  <a:srgbClr val="000000"/>
                </a:solidFill>
              </a:rPr>
              <a:t>( z.B. bei Genehmigungsbeschlüssen zur Wohnungskündigung oder bei Vergütungsbeschlüssen )</a:t>
            </a:r>
            <a:br>
              <a:rPr lang="de-DE" i="0" dirty="0">
                <a:solidFill>
                  <a:srgbClr val="000000"/>
                </a:solidFill>
                <a:effectLst/>
              </a:rPr>
            </a:br>
            <a:br>
              <a:rPr lang="de-DE" b="0" i="0" dirty="0">
                <a:solidFill>
                  <a:srgbClr val="000000"/>
                </a:solidFill>
                <a:effectLst/>
              </a:rPr>
            </a:br>
            <a:r>
              <a:rPr lang="de-DE" b="0" i="0" dirty="0">
                <a:effectLst/>
              </a:rPr>
              <a:t>Ist eine Bekanntgabe nicht möglich, beginnt die Rechtsmittelfrist 5 Monate nach der Beschlussfassung.</a:t>
            </a:r>
            <a:endParaRPr lang="de-DE" dirty="0"/>
          </a:p>
        </p:txBody>
      </p:sp>
    </p:spTree>
    <p:extLst>
      <p:ext uri="{BB962C8B-B14F-4D97-AF65-F5344CB8AC3E}">
        <p14:creationId xmlns:p14="http://schemas.microsoft.com/office/powerpoint/2010/main" val="3541672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7AA13B-76E3-42AD-9434-4700646080A2}"/>
              </a:ext>
            </a:extLst>
          </p:cNvPr>
          <p:cNvSpPr>
            <a:spLocks noGrp="1"/>
          </p:cNvSpPr>
          <p:nvPr>
            <p:ph type="title"/>
          </p:nvPr>
        </p:nvSpPr>
        <p:spPr/>
        <p:txBody>
          <a:bodyPr/>
          <a:lstStyle/>
          <a:p>
            <a:r>
              <a:rPr lang="de-DE" dirty="0"/>
              <a:t>4. Die Person des Betreuers</a:t>
            </a:r>
            <a:br>
              <a:rPr lang="de-DE" dirty="0"/>
            </a:br>
            <a:r>
              <a:rPr lang="de-DE" dirty="0"/>
              <a:t>4.1. Grundsätze zur Betreuerbestellung</a:t>
            </a:r>
          </a:p>
        </p:txBody>
      </p:sp>
      <p:sp>
        <p:nvSpPr>
          <p:cNvPr id="3" name="Inhaltsplatzhalter 2">
            <a:extLst>
              <a:ext uri="{FF2B5EF4-FFF2-40B4-BE49-F238E27FC236}">
                <a16:creationId xmlns:a16="http://schemas.microsoft.com/office/drawing/2014/main" id="{BD9C8000-1E91-4014-82EE-464E6774FF65}"/>
              </a:ext>
            </a:extLst>
          </p:cNvPr>
          <p:cNvSpPr>
            <a:spLocks noGrp="1"/>
          </p:cNvSpPr>
          <p:nvPr>
            <p:ph idx="1"/>
          </p:nvPr>
        </p:nvSpPr>
        <p:spPr>
          <a:xfrm>
            <a:off x="838200" y="1825625"/>
            <a:ext cx="10515600" cy="4899640"/>
          </a:xfrm>
        </p:spPr>
        <p:txBody>
          <a:bodyPr>
            <a:normAutofit/>
          </a:bodyPr>
          <a:lstStyle/>
          <a:p>
            <a:pPr marL="0" indent="0">
              <a:buNone/>
            </a:pPr>
            <a:r>
              <a:rPr lang="de-DE" dirty="0"/>
              <a:t>Der Betreuer muss geeignet und bereit sein, das Amt zu übernehmen, § 1819 BGB.</a:t>
            </a:r>
            <a:br>
              <a:rPr lang="de-DE" dirty="0"/>
            </a:br>
            <a:r>
              <a:rPr lang="de-DE" b="0" i="0" dirty="0">
                <a:solidFill>
                  <a:srgbClr val="33332E"/>
                </a:solidFill>
                <a:effectLst/>
              </a:rPr>
              <a:t>Gesetzlicher Regelfall ist die Bestellung einer natürlichen Person zum Betreuer (§ 1816 BGB).</a:t>
            </a:r>
            <a:endParaRPr lang="de-DE" dirty="0"/>
          </a:p>
          <a:p>
            <a:pPr marL="0" indent="0">
              <a:buNone/>
            </a:pPr>
            <a:br>
              <a:rPr lang="de-DE" dirty="0"/>
            </a:br>
            <a:r>
              <a:rPr lang="de-DE" dirty="0"/>
              <a:t>§ 1816 II BGB</a:t>
            </a:r>
            <a:r>
              <a:rPr lang="de-DE" b="0" i="0" dirty="0">
                <a:solidFill>
                  <a:srgbClr val="333333"/>
                </a:solidFill>
                <a:effectLst/>
              </a:rPr>
              <a:t> 1Wünscht der Volljährige eine Person als Betreuer , </a:t>
            </a:r>
            <a:r>
              <a:rPr lang="de-DE" dirty="0">
                <a:solidFill>
                  <a:srgbClr val="333333"/>
                </a:solidFill>
              </a:rPr>
              <a:t>so ist diesem Wunsch </a:t>
            </a:r>
            <a:r>
              <a:rPr lang="de-DE" b="0" i="0" dirty="0">
                <a:solidFill>
                  <a:srgbClr val="333333"/>
                </a:solidFill>
                <a:effectLst/>
              </a:rPr>
              <a:t>zu entsprechen</a:t>
            </a:r>
            <a:r>
              <a:rPr lang="de-DE" dirty="0"/>
              <a:t>, es sei denn, die gewünschte Person ist zur Führung der Betreuung nach Absatz 1 nicht geeignet. 2 Lehnt der Volljährige eine bestimmte Person als Betreuer ab, so ist diesem Wunsch zu entsprechen, es sei denn, die Ablehnung bezieht sich nicht auf die Person des Betreuers, sondern auf die Bestellung eines Betreuers als solche. </a:t>
            </a:r>
            <a:br>
              <a:rPr lang="de-DE" b="0" i="0" dirty="0">
                <a:solidFill>
                  <a:srgbClr val="333333"/>
                </a:solidFill>
                <a:effectLst/>
              </a:rPr>
            </a:br>
            <a:r>
              <a:rPr lang="de-DE" b="0" i="0" dirty="0">
                <a:solidFill>
                  <a:srgbClr val="333333"/>
                </a:solidFill>
                <a:effectLst/>
              </a:rPr>
              <a:t>Zum Betreuer sollen nur Personen bestellt werden, die persönlich und fachlich dazu geeignet sind, die der Übernahme zugestimmt haben., denen </a:t>
            </a:r>
            <a:r>
              <a:rPr lang="de-DE" dirty="0">
                <a:solidFill>
                  <a:srgbClr val="333333"/>
                </a:solidFill>
              </a:rPr>
              <a:t>d</a:t>
            </a:r>
            <a:r>
              <a:rPr lang="de-DE" b="0" i="0" dirty="0">
                <a:solidFill>
                  <a:srgbClr val="333333"/>
                </a:solidFill>
                <a:effectLst/>
              </a:rPr>
              <a:t>ie Übernahme nach ihren familiären, beruflichen und sonstigen  Verhältnissen zuzumuten ist.</a:t>
            </a:r>
          </a:p>
        </p:txBody>
      </p:sp>
    </p:spTree>
    <p:extLst>
      <p:ext uri="{BB962C8B-B14F-4D97-AF65-F5344CB8AC3E}">
        <p14:creationId xmlns:p14="http://schemas.microsoft.com/office/powerpoint/2010/main" val="2999610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22894B7-BC0C-4BFF-920A-ACC723DC979B}"/>
              </a:ext>
            </a:extLst>
          </p:cNvPr>
          <p:cNvSpPr>
            <a:spLocks noGrp="1"/>
          </p:cNvSpPr>
          <p:nvPr>
            <p:ph idx="1"/>
          </p:nvPr>
        </p:nvSpPr>
        <p:spPr>
          <a:xfrm>
            <a:off x="838200" y="381000"/>
            <a:ext cx="10515600" cy="6299200"/>
          </a:xfrm>
        </p:spPr>
        <p:txBody>
          <a:bodyPr/>
          <a:lstStyle/>
          <a:p>
            <a:pPr marL="0" indent="0">
              <a:buNone/>
            </a:pPr>
            <a:r>
              <a:rPr lang="de-DE" dirty="0"/>
              <a:t>Ist ein Wunsch des Betroffenen nicht bekannt, erfolgt die Ermittlung einer geeigneten Person ( § 1816 III).</a:t>
            </a:r>
          </a:p>
          <a:p>
            <a:pPr marL="0" indent="0">
              <a:buNone/>
            </a:pPr>
            <a:r>
              <a:rPr lang="de-DE" dirty="0"/>
              <a:t>Kann für den Betroffenen im familiären bzw. persönlichen Umfeld kein Betreuer bestellt werden, erfolgt der Betreuervorschlag durch die Betreuungsbehörde   - </a:t>
            </a:r>
            <a:br>
              <a:rPr lang="de-DE" dirty="0"/>
            </a:br>
            <a:r>
              <a:rPr lang="de-DE" dirty="0"/>
              <a:t>die Betreuungsbehörde ist dann für eine Eignungsprüfung im persönlichen Gespräch zuständig.</a:t>
            </a:r>
          </a:p>
          <a:p>
            <a:pPr marL="0" indent="0" algn="l">
              <a:buNone/>
            </a:pPr>
            <a:r>
              <a:rPr lang="de-DE" b="0" i="0" dirty="0">
                <a:solidFill>
                  <a:srgbClr val="33332E"/>
                </a:solidFill>
                <a:effectLst/>
              </a:rPr>
              <a:t>Ein Berufsbetreuer ist nur zu bestellen, wenn kein geeigneter ehrenamtlicher Betreuer zur Verfügung steht (§ 1816 V BGB).</a:t>
            </a:r>
          </a:p>
          <a:p>
            <a:pPr marL="0" indent="0" algn="l">
              <a:buNone/>
            </a:pPr>
            <a:r>
              <a:rPr lang="de-DE" b="0" i="0" dirty="0">
                <a:solidFill>
                  <a:srgbClr val="33332E"/>
                </a:solidFill>
                <a:effectLst/>
              </a:rPr>
              <a:t>Die Betreuung durch einen Verein oder durch eine Behörde (§ 1818 BGB) ist subsidiär gegenüber allen Formen der Einzelbetreuung.</a:t>
            </a:r>
          </a:p>
          <a:p>
            <a:pPr marL="0" indent="0">
              <a:buNone/>
            </a:pPr>
            <a:r>
              <a:rPr lang="de-DE" b="1" i="0" dirty="0">
                <a:solidFill>
                  <a:srgbClr val="33332E"/>
                </a:solidFill>
                <a:effectLst/>
              </a:rPr>
              <a:t>Wichtig: </a:t>
            </a:r>
            <a:r>
              <a:rPr lang="de-DE" b="0" i="0" dirty="0">
                <a:solidFill>
                  <a:srgbClr val="33332E"/>
                </a:solidFill>
                <a:effectLst/>
              </a:rPr>
              <a:t>Nicht zum Betreuer bestellt werden darf eine Person, die zu einer Anstalt, einem Heim oder einer sonstigen Einrichtung, in welcher der Volljährige untergebracht ist oder wohnt, in einem Abhängigkeitsverhältnis oder in einer anderen engen Beziehung steht (§ 1816 Abs. 6 BGB). </a:t>
            </a:r>
            <a:br>
              <a:rPr lang="de-DE" b="0" i="0" dirty="0">
                <a:solidFill>
                  <a:srgbClr val="33332E"/>
                </a:solidFill>
                <a:effectLst/>
              </a:rPr>
            </a:br>
            <a:r>
              <a:rPr lang="de-DE" b="0" i="0" dirty="0">
                <a:solidFill>
                  <a:srgbClr val="33332E"/>
                </a:solidFill>
                <a:effectLst/>
              </a:rPr>
              <a:t>Hier besteht die Gefahr von Interessenkollisionen!</a:t>
            </a:r>
            <a:br>
              <a:rPr lang="de-DE" b="0" i="0" dirty="0">
                <a:solidFill>
                  <a:srgbClr val="33332E"/>
                </a:solidFill>
                <a:effectLst/>
              </a:rPr>
            </a:br>
            <a:r>
              <a:rPr lang="de-DE" b="0" i="1" dirty="0">
                <a:solidFill>
                  <a:srgbClr val="33332E"/>
                </a:solidFill>
                <a:effectLst/>
              </a:rPr>
              <a:t>(Dies gilt nicht, wenn im Einzelfall die konkrete Gefahr einer Interessenkollision nicht besteht)</a:t>
            </a:r>
            <a:endParaRPr lang="de-DE" i="1" dirty="0"/>
          </a:p>
        </p:txBody>
      </p:sp>
    </p:spTree>
    <p:extLst>
      <p:ext uri="{BB962C8B-B14F-4D97-AF65-F5344CB8AC3E}">
        <p14:creationId xmlns:p14="http://schemas.microsoft.com/office/powerpoint/2010/main" val="1915707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C902EC-EA6D-48BB-9611-848E56CA777B}"/>
              </a:ext>
            </a:extLst>
          </p:cNvPr>
          <p:cNvSpPr>
            <a:spLocks noGrp="1"/>
          </p:cNvSpPr>
          <p:nvPr>
            <p:ph type="title"/>
          </p:nvPr>
        </p:nvSpPr>
        <p:spPr>
          <a:xfrm>
            <a:off x="838200" y="365125"/>
            <a:ext cx="10515600" cy="1057275"/>
          </a:xfrm>
        </p:spPr>
        <p:txBody>
          <a:bodyPr/>
          <a:lstStyle/>
          <a:p>
            <a:r>
              <a:rPr lang="de-DE" dirty="0"/>
              <a:t>4.2 Arten von Betreuern</a:t>
            </a:r>
          </a:p>
        </p:txBody>
      </p:sp>
      <p:sp>
        <p:nvSpPr>
          <p:cNvPr id="3" name="Inhaltsplatzhalter 2">
            <a:extLst>
              <a:ext uri="{FF2B5EF4-FFF2-40B4-BE49-F238E27FC236}">
                <a16:creationId xmlns:a16="http://schemas.microsoft.com/office/drawing/2014/main" id="{0FA29FA3-B132-415A-9FE9-CAB944BB7D63}"/>
              </a:ext>
            </a:extLst>
          </p:cNvPr>
          <p:cNvSpPr>
            <a:spLocks noGrp="1"/>
          </p:cNvSpPr>
          <p:nvPr>
            <p:ph idx="1"/>
          </p:nvPr>
        </p:nvSpPr>
        <p:spPr>
          <a:xfrm>
            <a:off x="838200" y="1422400"/>
            <a:ext cx="10515600" cy="5155381"/>
          </a:xfrm>
        </p:spPr>
        <p:txBody>
          <a:bodyPr>
            <a:normAutofit lnSpcReduction="10000"/>
          </a:bodyPr>
          <a:lstStyle/>
          <a:p>
            <a:pPr marL="0" indent="0">
              <a:buNone/>
            </a:pPr>
            <a:r>
              <a:rPr lang="de-DE" u="sng" dirty="0"/>
              <a:t>Rangfolge bei der Betreuerbestellung</a:t>
            </a:r>
            <a:br>
              <a:rPr lang="de-DE" u="sng" dirty="0"/>
            </a:br>
            <a:br>
              <a:rPr lang="de-DE" u="sng" dirty="0"/>
            </a:br>
            <a:r>
              <a:rPr lang="de-DE" dirty="0"/>
              <a:t>vorrangig werden gem. § 1816 BGB geeignete Personen bestellt:</a:t>
            </a:r>
            <a:br>
              <a:rPr lang="de-DE" dirty="0"/>
            </a:br>
            <a:r>
              <a:rPr lang="de-DE" dirty="0"/>
              <a:t>- </a:t>
            </a:r>
            <a:r>
              <a:rPr lang="de-DE" i="1" dirty="0"/>
              <a:t>ehrenamtliche Betreuer: </a:t>
            </a:r>
            <a:r>
              <a:rPr lang="de-DE" dirty="0"/>
              <a:t>wie Familienangehörige, Bekanntschaften,    </a:t>
            </a:r>
            <a:br>
              <a:rPr lang="de-DE" dirty="0"/>
            </a:br>
            <a:r>
              <a:rPr lang="de-DE" dirty="0"/>
              <a:t>  Berufsbetreuer</a:t>
            </a:r>
            <a:br>
              <a:rPr lang="de-DE" dirty="0"/>
            </a:br>
            <a:br>
              <a:rPr lang="de-DE" dirty="0"/>
            </a:br>
            <a:r>
              <a:rPr lang="de-DE" dirty="0"/>
              <a:t>nachrangig werden juristische Personen gem. § 1818 BGB bestellt</a:t>
            </a:r>
            <a:br>
              <a:rPr lang="de-DE" dirty="0"/>
            </a:br>
            <a:r>
              <a:rPr lang="de-DE" dirty="0"/>
              <a:t>- Betreuungsvereine und Betreuungsbehörden</a:t>
            </a:r>
            <a:br>
              <a:rPr lang="de-DE" dirty="0"/>
            </a:br>
            <a:br>
              <a:rPr lang="de-DE" dirty="0"/>
            </a:br>
            <a:r>
              <a:rPr lang="de-DE" u="sng" dirty="0"/>
              <a:t>Rangfolge: </a:t>
            </a:r>
            <a:br>
              <a:rPr lang="de-DE" u="sng" dirty="0"/>
            </a:br>
            <a:br>
              <a:rPr lang="de-DE" dirty="0"/>
            </a:br>
            <a:r>
              <a:rPr lang="de-DE" dirty="0"/>
              <a:t>1.	ehrenamtliche Betreuer</a:t>
            </a:r>
            <a:br>
              <a:rPr lang="de-DE" dirty="0"/>
            </a:br>
            <a:r>
              <a:rPr lang="de-DE" dirty="0"/>
              <a:t>2. 	Berufsbetreuer ( 1816 V BGB)</a:t>
            </a:r>
            <a:br>
              <a:rPr lang="de-DE" dirty="0"/>
            </a:br>
            <a:r>
              <a:rPr lang="de-DE" dirty="0"/>
              <a:t>3.	Vereinsbetreuer</a:t>
            </a:r>
            <a:br>
              <a:rPr lang="de-DE" dirty="0"/>
            </a:br>
            <a:r>
              <a:rPr lang="de-DE" dirty="0"/>
              <a:t>4.	Behördenbetreuer</a:t>
            </a:r>
            <a:br>
              <a:rPr lang="de-DE" dirty="0"/>
            </a:br>
            <a:endParaRPr lang="de-DE" u="sng" dirty="0"/>
          </a:p>
          <a:p>
            <a:pPr marL="0" indent="0">
              <a:buNone/>
            </a:pPr>
            <a:endParaRPr lang="de-DE" dirty="0"/>
          </a:p>
        </p:txBody>
      </p:sp>
    </p:spTree>
    <p:extLst>
      <p:ext uri="{BB962C8B-B14F-4D97-AF65-F5344CB8AC3E}">
        <p14:creationId xmlns:p14="http://schemas.microsoft.com/office/powerpoint/2010/main" val="1893963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650E4C2-793A-4DCB-B0B3-446D429E26B3}"/>
              </a:ext>
            </a:extLst>
          </p:cNvPr>
          <p:cNvSpPr>
            <a:spLocks noGrp="1"/>
          </p:cNvSpPr>
          <p:nvPr>
            <p:ph type="title"/>
          </p:nvPr>
        </p:nvSpPr>
        <p:spPr>
          <a:xfrm>
            <a:off x="838200" y="365125"/>
            <a:ext cx="10515600" cy="1031875"/>
          </a:xfrm>
        </p:spPr>
        <p:txBody>
          <a:bodyPr/>
          <a:lstStyle/>
          <a:p>
            <a:r>
              <a:rPr lang="de-DE" u="sng" dirty="0"/>
              <a:t>Der ehrenamtliche Betreuer</a:t>
            </a:r>
          </a:p>
        </p:txBody>
      </p:sp>
      <p:sp>
        <p:nvSpPr>
          <p:cNvPr id="3" name="Inhaltsplatzhalter 2">
            <a:extLst>
              <a:ext uri="{FF2B5EF4-FFF2-40B4-BE49-F238E27FC236}">
                <a16:creationId xmlns:a16="http://schemas.microsoft.com/office/drawing/2014/main" id="{6265FBC4-639B-4670-8057-6FD9EBCE3AC6}"/>
              </a:ext>
            </a:extLst>
          </p:cNvPr>
          <p:cNvSpPr>
            <a:spLocks noGrp="1"/>
          </p:cNvSpPr>
          <p:nvPr>
            <p:ph idx="1"/>
          </p:nvPr>
        </p:nvSpPr>
        <p:spPr>
          <a:xfrm>
            <a:off x="838200" y="1397000"/>
            <a:ext cx="10515600" cy="4351338"/>
          </a:xfrm>
        </p:spPr>
        <p:txBody>
          <a:bodyPr>
            <a:noAutofit/>
          </a:bodyPr>
          <a:lstStyle/>
          <a:p>
            <a:pPr marL="0" indent="0">
              <a:buNone/>
            </a:pPr>
            <a:r>
              <a:rPr lang="de-DE" sz="2800" b="0" i="0" dirty="0">
                <a:solidFill>
                  <a:srgbClr val="000000"/>
                </a:solidFill>
                <a:effectLst/>
              </a:rPr>
              <a:t>Es handelt sich dabei vielfach um Angehörige, Freunde, Nachbarn oder Berufskollegen von Betroffenen, teilweise aber auch um Mitbürger und Mitbürgerinnen, die diesen menschlich überaus wertvollen Dienst für Personen übernehmen, zu denen sie zuvor keine Kontakte hatten. </a:t>
            </a:r>
            <a:br>
              <a:rPr lang="de-DE" sz="2800" dirty="0">
                <a:solidFill>
                  <a:srgbClr val="000000"/>
                </a:solidFill>
              </a:rPr>
            </a:br>
            <a:br>
              <a:rPr lang="de-DE" sz="2800" b="0" i="0" dirty="0">
                <a:solidFill>
                  <a:srgbClr val="000000"/>
                </a:solidFill>
                <a:effectLst/>
              </a:rPr>
            </a:br>
            <a:r>
              <a:rPr lang="de-DE" sz="2800" b="0" i="0" dirty="0">
                <a:solidFill>
                  <a:srgbClr val="000000"/>
                </a:solidFill>
                <a:effectLst/>
              </a:rPr>
              <a:t>Rund 60 % aller Betreuungen werden ehrenamtlich geführt. Davon wiederum sind ca. 85 % Familienangehörige des Betreuten. </a:t>
            </a:r>
            <a:br>
              <a:rPr lang="de-DE" sz="2800" b="0" i="0" dirty="0">
                <a:solidFill>
                  <a:srgbClr val="000000"/>
                </a:solidFill>
                <a:effectLst/>
              </a:rPr>
            </a:br>
            <a:br>
              <a:rPr lang="de-DE" sz="2800" dirty="0">
                <a:solidFill>
                  <a:srgbClr val="112611"/>
                </a:solidFill>
              </a:rPr>
            </a:br>
            <a:r>
              <a:rPr lang="de-DE" sz="2800" i="1" dirty="0">
                <a:solidFill>
                  <a:srgbClr val="112611"/>
                </a:solidFill>
              </a:rPr>
              <a:t>Der Begriff "rechtliche Betreuung" bedeutet, dass die Betreuerin oder der Betreuer selbst keine tatsächliche Hilfe leisten muss, sondern dafür zuständig ist, diese zu organisieren.</a:t>
            </a:r>
            <a:br>
              <a:rPr lang="de-DE" sz="2800" dirty="0">
                <a:solidFill>
                  <a:srgbClr val="112611"/>
                </a:solidFill>
              </a:rPr>
            </a:br>
            <a:br>
              <a:rPr lang="de-DE" dirty="0">
                <a:solidFill>
                  <a:srgbClr val="112611"/>
                </a:solidFill>
              </a:rPr>
            </a:br>
            <a:br>
              <a:rPr lang="de-DE" dirty="0">
                <a:solidFill>
                  <a:srgbClr val="112611"/>
                </a:solidFill>
              </a:rPr>
            </a:br>
            <a:endParaRPr lang="de-DE" dirty="0"/>
          </a:p>
        </p:txBody>
      </p:sp>
    </p:spTree>
    <p:extLst>
      <p:ext uri="{BB962C8B-B14F-4D97-AF65-F5344CB8AC3E}">
        <p14:creationId xmlns:p14="http://schemas.microsoft.com/office/powerpoint/2010/main" val="2666677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E9038-4C1B-4747-B509-C654B2BD94F7}"/>
              </a:ext>
            </a:extLst>
          </p:cNvPr>
          <p:cNvSpPr>
            <a:spLocks noGrp="1"/>
          </p:cNvSpPr>
          <p:nvPr>
            <p:ph type="title"/>
          </p:nvPr>
        </p:nvSpPr>
        <p:spPr/>
        <p:txBody>
          <a:bodyPr/>
          <a:lstStyle/>
          <a:p>
            <a:r>
              <a:rPr lang="de-DE" u="sng" dirty="0"/>
              <a:t>Der Berufsbetreuer</a:t>
            </a:r>
          </a:p>
        </p:txBody>
      </p:sp>
      <p:sp>
        <p:nvSpPr>
          <p:cNvPr id="3" name="Inhaltsplatzhalter 2">
            <a:extLst>
              <a:ext uri="{FF2B5EF4-FFF2-40B4-BE49-F238E27FC236}">
                <a16:creationId xmlns:a16="http://schemas.microsoft.com/office/drawing/2014/main" id="{CEDA19B9-A6BF-494E-9C01-A413EA3C574B}"/>
              </a:ext>
            </a:extLst>
          </p:cNvPr>
          <p:cNvSpPr>
            <a:spLocks noGrp="1"/>
          </p:cNvSpPr>
          <p:nvPr>
            <p:ph idx="1"/>
          </p:nvPr>
        </p:nvSpPr>
        <p:spPr>
          <a:xfrm>
            <a:off x="834887" y="1262269"/>
            <a:ext cx="10515600" cy="5477743"/>
          </a:xfrm>
        </p:spPr>
        <p:txBody>
          <a:bodyPr>
            <a:normAutofit fontScale="77500" lnSpcReduction="20000"/>
          </a:bodyPr>
          <a:lstStyle/>
          <a:p>
            <a:pPr marL="0" indent="0">
              <a:buNone/>
            </a:pPr>
            <a:br>
              <a:rPr lang="de-DE" sz="3300" dirty="0"/>
            </a:br>
            <a:r>
              <a:rPr lang="de-DE" sz="3300" b="0" i="0" dirty="0">
                <a:solidFill>
                  <a:srgbClr val="000000"/>
                </a:solidFill>
                <a:effectLst/>
              </a:rPr>
              <a:t>Ein </a:t>
            </a:r>
            <a:r>
              <a:rPr lang="de-DE" sz="3300" i="0" dirty="0">
                <a:solidFill>
                  <a:srgbClr val="000000"/>
                </a:solidFill>
                <a:effectLst/>
              </a:rPr>
              <a:t>Berufsbetreuer</a:t>
            </a:r>
            <a:r>
              <a:rPr lang="de-DE" sz="3300" b="0" i="0" dirty="0">
                <a:solidFill>
                  <a:srgbClr val="000000"/>
                </a:solidFill>
                <a:effectLst/>
              </a:rPr>
              <a:t> ist jemand, der in der Bundesrepublik Deutschland eine rechtliche Betreuungen (§ 1814 ff. </a:t>
            </a:r>
            <a:r>
              <a:rPr lang="de-DE" sz="3300" b="0" i="0" u="none" strike="noStrike" dirty="0">
                <a:effectLst/>
              </a:rPr>
              <a:t>BGB</a:t>
            </a:r>
            <a:r>
              <a:rPr lang="de-DE" sz="3300" b="0" i="0" dirty="0">
                <a:solidFill>
                  <a:srgbClr val="000000"/>
                </a:solidFill>
                <a:effectLst/>
              </a:rPr>
              <a:t>) im Rahmen einer selbständigen Tätigkeit ausübt.</a:t>
            </a:r>
            <a:br>
              <a:rPr lang="de-DE" sz="3300" b="0" i="0" dirty="0">
                <a:solidFill>
                  <a:srgbClr val="000000"/>
                </a:solidFill>
                <a:effectLst/>
              </a:rPr>
            </a:br>
            <a:br>
              <a:rPr lang="de-DE" sz="3300" b="0" i="0" dirty="0">
                <a:solidFill>
                  <a:srgbClr val="000000"/>
                </a:solidFill>
                <a:effectLst/>
              </a:rPr>
            </a:br>
            <a:r>
              <a:rPr lang="de-DE" sz="3300" b="0" i="0" dirty="0">
                <a:solidFill>
                  <a:srgbClr val="000000"/>
                </a:solidFill>
                <a:effectLst/>
              </a:rPr>
              <a:t>Es handelt sich dabei nicht um einen </a:t>
            </a:r>
            <a:r>
              <a:rPr lang="de-DE" sz="3300" b="0" i="0" u="none" strike="noStrike" dirty="0">
                <a:effectLst/>
              </a:rPr>
              <a:t>Ausbildungsberuf </a:t>
            </a:r>
            <a:r>
              <a:rPr lang="de-DE" sz="3300" b="0" i="0" dirty="0">
                <a:solidFill>
                  <a:srgbClr val="000000"/>
                </a:solidFill>
                <a:effectLst/>
              </a:rPr>
              <a:t>im Sinne des </a:t>
            </a:r>
            <a:r>
              <a:rPr lang="de-DE" sz="3300" b="0" i="0" u="none" strike="noStrike" dirty="0">
                <a:effectLst/>
              </a:rPr>
              <a:t>Berufsbildungsgesetzes</a:t>
            </a:r>
            <a:r>
              <a:rPr lang="de-DE" sz="3300" b="0" i="0" dirty="0">
                <a:solidFill>
                  <a:srgbClr val="000000"/>
                </a:solidFill>
                <a:effectLst/>
              </a:rPr>
              <a:t> oder eines </a:t>
            </a:r>
            <a:r>
              <a:rPr lang="de-DE" sz="3300" dirty="0">
                <a:solidFill>
                  <a:srgbClr val="000000"/>
                </a:solidFill>
              </a:rPr>
              <a:t>S</a:t>
            </a:r>
            <a:r>
              <a:rPr lang="de-DE" sz="3300" b="0" i="0" u="none" strike="noStrike" dirty="0">
                <a:effectLst/>
              </a:rPr>
              <a:t>tudium</a:t>
            </a:r>
            <a:r>
              <a:rPr lang="de-DE" sz="3300" b="0" i="0" dirty="0">
                <a:solidFill>
                  <a:srgbClr val="000000"/>
                </a:solidFill>
                <a:effectLst/>
              </a:rPr>
              <a:t>, sondern eine Tätigkeit, die sich in den letzten Jahrzehnten (insbesondere seit der Ablösung der </a:t>
            </a:r>
            <a:r>
              <a:rPr lang="de-DE" sz="3300" b="0" i="0" u="none" strike="noStrike" dirty="0">
                <a:effectLst/>
              </a:rPr>
              <a:t>Vormundschaft</a:t>
            </a:r>
            <a:r>
              <a:rPr lang="de-DE" sz="3300" b="0" i="0" dirty="0">
                <a:solidFill>
                  <a:srgbClr val="000000"/>
                </a:solidFill>
                <a:effectLst/>
              </a:rPr>
              <a:t> für Erwachsene durch die Betreuung 1992) entwickelt hat.</a:t>
            </a:r>
            <a:br>
              <a:rPr lang="de-DE" sz="3300" b="0" i="0" dirty="0">
                <a:solidFill>
                  <a:srgbClr val="000000"/>
                </a:solidFill>
                <a:effectLst/>
              </a:rPr>
            </a:br>
            <a:br>
              <a:rPr lang="de-DE" sz="3300" b="0" i="0" dirty="0">
                <a:solidFill>
                  <a:srgbClr val="000000"/>
                </a:solidFill>
                <a:effectLst/>
              </a:rPr>
            </a:br>
            <a:r>
              <a:rPr lang="de-DE" sz="3300" b="0" i="0" dirty="0">
                <a:solidFill>
                  <a:srgbClr val="000000"/>
                </a:solidFill>
                <a:effectLst/>
              </a:rPr>
              <a:t>Hauptsächlich </a:t>
            </a:r>
            <a:r>
              <a:rPr lang="de-DE" sz="3300" b="1" i="0" dirty="0">
                <a:solidFill>
                  <a:srgbClr val="000000"/>
                </a:solidFill>
                <a:effectLst/>
              </a:rPr>
              <a:t>Rechtsanwälte</a:t>
            </a:r>
            <a:r>
              <a:rPr lang="de-DE" sz="3300" b="0" i="0" dirty="0">
                <a:solidFill>
                  <a:srgbClr val="000000"/>
                </a:solidFill>
                <a:effectLst/>
              </a:rPr>
              <a:t> aber auch viele Menschen aus anderen Berufsgruppen schwerpunktmäßig </a:t>
            </a:r>
            <a:r>
              <a:rPr lang="de-DE" sz="3300" b="1" dirty="0">
                <a:solidFill>
                  <a:srgbClr val="000000"/>
                </a:solidFill>
              </a:rPr>
              <a:t>Sozialarbeiter</a:t>
            </a:r>
            <a:r>
              <a:rPr lang="de-DE" sz="3300" b="1" i="0" dirty="0">
                <a:solidFill>
                  <a:srgbClr val="000000"/>
                </a:solidFill>
                <a:effectLst/>
              </a:rPr>
              <a:t>/-pädagogen, </a:t>
            </a:r>
            <a:br>
              <a:rPr lang="de-DE" sz="3300" b="1" i="0" dirty="0">
                <a:solidFill>
                  <a:srgbClr val="000000"/>
                </a:solidFill>
                <a:effectLst/>
              </a:rPr>
            </a:br>
            <a:r>
              <a:rPr lang="de-DE" sz="3300" b="1" i="0" u="none" strike="noStrike" dirty="0">
                <a:effectLst/>
              </a:rPr>
              <a:t>Alten-</a:t>
            </a:r>
            <a:r>
              <a:rPr lang="de-DE" sz="3300" b="1" i="0" dirty="0">
                <a:solidFill>
                  <a:srgbClr val="000000"/>
                </a:solidFill>
                <a:effectLst/>
              </a:rPr>
              <a:t> und </a:t>
            </a:r>
            <a:r>
              <a:rPr lang="de-DE" sz="3300" b="1" i="0" u="none" strike="noStrike" dirty="0">
                <a:effectLst/>
              </a:rPr>
              <a:t>Krankenpfleger</a:t>
            </a:r>
            <a:r>
              <a:rPr lang="de-DE" sz="3300" b="1" i="0" dirty="0">
                <a:solidFill>
                  <a:srgbClr val="000000"/>
                </a:solidFill>
                <a:effectLst/>
              </a:rPr>
              <a:t>, auch </a:t>
            </a:r>
            <a:r>
              <a:rPr lang="de-DE" sz="3300" b="1" i="0" u="none" strike="noStrike" dirty="0">
                <a:effectLst/>
              </a:rPr>
              <a:t>Verwaltungsfachkräfte</a:t>
            </a:r>
            <a:r>
              <a:rPr lang="de-DE" sz="3300" b="1" i="0" dirty="0">
                <a:solidFill>
                  <a:srgbClr val="000000"/>
                </a:solidFill>
                <a:effectLst/>
              </a:rPr>
              <a:t> und Kaufleute.</a:t>
            </a:r>
            <a:br>
              <a:rPr lang="de-DE" sz="3300" b="1" i="0" dirty="0">
                <a:solidFill>
                  <a:srgbClr val="000000"/>
                </a:solidFill>
                <a:effectLst/>
              </a:rPr>
            </a:br>
            <a:br>
              <a:rPr lang="de-DE" sz="3300" b="1" i="0" dirty="0">
                <a:solidFill>
                  <a:srgbClr val="000000"/>
                </a:solidFill>
                <a:effectLst/>
              </a:rPr>
            </a:br>
            <a:r>
              <a:rPr lang="de-DE" sz="3300" b="0" i="1" dirty="0">
                <a:solidFill>
                  <a:srgbClr val="000000"/>
                </a:solidFill>
                <a:effectLst/>
              </a:rPr>
              <a:t>Im weiteren (Wort-)Sinne werden als Berufsbetreuer nicht nur selbständige Personen bezeichnet, sondern auch </a:t>
            </a:r>
            <a:r>
              <a:rPr lang="de-DE" sz="3300" b="0" i="1" u="none" strike="noStrike" dirty="0">
                <a:effectLst/>
              </a:rPr>
              <a:t>Vereinsbetreuer</a:t>
            </a:r>
            <a:r>
              <a:rPr lang="de-DE" sz="3300" b="0" i="1" dirty="0">
                <a:solidFill>
                  <a:srgbClr val="000000"/>
                </a:solidFill>
                <a:effectLst/>
              </a:rPr>
              <a:t> und </a:t>
            </a:r>
            <a:r>
              <a:rPr lang="de-DE" sz="3300" b="0" i="1" u="none" strike="noStrike" dirty="0">
                <a:effectLst/>
              </a:rPr>
              <a:t>Behördenbetreuer.</a:t>
            </a:r>
            <a:br>
              <a:rPr lang="de-DE" sz="3300" b="0" i="1" dirty="0">
                <a:solidFill>
                  <a:srgbClr val="000000"/>
                </a:solidFill>
                <a:effectLst/>
              </a:rPr>
            </a:br>
            <a:br>
              <a:rPr lang="de-DE" b="0" i="0" dirty="0">
                <a:solidFill>
                  <a:srgbClr val="000000"/>
                </a:solidFill>
                <a:effectLst/>
              </a:rPr>
            </a:br>
            <a:br>
              <a:rPr lang="de-DE" b="0" i="0" dirty="0">
                <a:solidFill>
                  <a:srgbClr val="000000"/>
                </a:solidFill>
                <a:effectLst/>
              </a:rPr>
            </a:br>
            <a:endParaRPr lang="de-DE" dirty="0"/>
          </a:p>
        </p:txBody>
      </p:sp>
    </p:spTree>
    <p:extLst>
      <p:ext uri="{BB962C8B-B14F-4D97-AF65-F5344CB8AC3E}">
        <p14:creationId xmlns:p14="http://schemas.microsoft.com/office/powerpoint/2010/main" val="30232330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BD26DC-D65F-4F91-A694-204D24EFB118}"/>
              </a:ext>
            </a:extLst>
          </p:cNvPr>
          <p:cNvSpPr>
            <a:spLocks noGrp="1"/>
          </p:cNvSpPr>
          <p:nvPr>
            <p:ph type="title"/>
          </p:nvPr>
        </p:nvSpPr>
        <p:spPr>
          <a:xfrm>
            <a:off x="838200" y="365125"/>
            <a:ext cx="10515600" cy="721553"/>
          </a:xfrm>
        </p:spPr>
        <p:txBody>
          <a:bodyPr/>
          <a:lstStyle/>
          <a:p>
            <a:r>
              <a:rPr lang="de-DE" u="sng" dirty="0"/>
              <a:t>Der Vereinsbetreuer</a:t>
            </a:r>
          </a:p>
        </p:txBody>
      </p:sp>
      <p:sp>
        <p:nvSpPr>
          <p:cNvPr id="3" name="Inhaltsplatzhalter 2">
            <a:extLst>
              <a:ext uri="{FF2B5EF4-FFF2-40B4-BE49-F238E27FC236}">
                <a16:creationId xmlns:a16="http://schemas.microsoft.com/office/drawing/2014/main" id="{5D616683-7C5B-4A55-B7C5-5D645BE34159}"/>
              </a:ext>
            </a:extLst>
          </p:cNvPr>
          <p:cNvSpPr>
            <a:spLocks noGrp="1"/>
          </p:cNvSpPr>
          <p:nvPr>
            <p:ph idx="1"/>
          </p:nvPr>
        </p:nvSpPr>
        <p:spPr>
          <a:xfrm>
            <a:off x="838200" y="1325217"/>
            <a:ext cx="10515600" cy="4851746"/>
          </a:xfrm>
        </p:spPr>
        <p:txBody>
          <a:bodyPr/>
          <a:lstStyle/>
          <a:p>
            <a:pPr marL="0" indent="0">
              <a:buNone/>
            </a:pPr>
            <a:r>
              <a:rPr lang="de-DE" sz="2800" b="0" i="0" dirty="0">
                <a:solidFill>
                  <a:srgbClr val="000000"/>
                </a:solidFill>
                <a:effectLst/>
              </a:rPr>
              <a:t>Vereinsbetreuer kann nur sein, wer in einem </a:t>
            </a:r>
            <a:r>
              <a:rPr lang="de-DE" sz="2800" b="0" i="0" u="none" strike="noStrike" dirty="0">
                <a:effectLst/>
              </a:rPr>
              <a:t>Arbeitsverhältnis</a:t>
            </a:r>
            <a:r>
              <a:rPr lang="de-DE" sz="2800" b="0" i="0" dirty="0">
                <a:solidFill>
                  <a:srgbClr val="000000"/>
                </a:solidFill>
                <a:effectLst/>
              </a:rPr>
              <a:t> zu einem Betreuungsverein steht.</a:t>
            </a:r>
            <a:br>
              <a:rPr lang="de-DE" sz="2800" b="0" i="0" dirty="0">
                <a:solidFill>
                  <a:srgbClr val="000000"/>
                </a:solidFill>
                <a:effectLst/>
              </a:rPr>
            </a:br>
            <a:r>
              <a:rPr lang="de-DE" sz="2800" b="0" i="0" dirty="0">
                <a:solidFill>
                  <a:srgbClr val="000000"/>
                </a:solidFill>
                <a:effectLst/>
              </a:rPr>
              <a:t>Der Betreuungsverein ist verpflichtet, qualifizierte Mitarbeiter vorzuhalten, diese zu beaufsichtigen, weiterzubilden und im Rahmen der</a:t>
            </a:r>
            <a:r>
              <a:rPr lang="de-DE" sz="2800" b="0" i="0" dirty="0">
                <a:effectLst/>
              </a:rPr>
              <a:t> </a:t>
            </a:r>
            <a:r>
              <a:rPr lang="de-DE" sz="2800" b="0" i="0" u="none" strike="noStrike" dirty="0">
                <a:effectLst/>
              </a:rPr>
              <a:t>Betreuerhaftung</a:t>
            </a:r>
            <a:r>
              <a:rPr lang="de-DE" sz="2800" b="0" i="0" dirty="0">
                <a:effectLst/>
              </a:rPr>
              <a:t> </a:t>
            </a:r>
            <a:r>
              <a:rPr lang="de-DE" sz="2800" b="0" i="0" dirty="0">
                <a:solidFill>
                  <a:srgbClr val="000000"/>
                </a:solidFill>
                <a:effectLst/>
              </a:rPr>
              <a:t>gegen Schäden, die diese im Rahmen der Betreuertätigkeit anrichten könnten, zu versichern.</a:t>
            </a:r>
            <a:br>
              <a:rPr lang="de-DE" sz="2800" b="0" i="0" dirty="0">
                <a:solidFill>
                  <a:srgbClr val="000000"/>
                </a:solidFill>
                <a:effectLst/>
              </a:rPr>
            </a:br>
            <a:br>
              <a:rPr lang="de-DE" sz="2800" b="0" i="0" dirty="0">
                <a:solidFill>
                  <a:srgbClr val="000000"/>
                </a:solidFill>
                <a:effectLst/>
              </a:rPr>
            </a:br>
            <a:r>
              <a:rPr lang="de-DE" sz="2800" b="0" i="0" dirty="0">
                <a:effectLst/>
              </a:rPr>
              <a:t>Grundsätzlich gelten für Vereinsbetreuer die gleichen </a:t>
            </a:r>
            <a:r>
              <a:rPr lang="de-DE" sz="2800" b="0" i="0" u="none" strike="noStrike" dirty="0">
                <a:effectLst/>
              </a:rPr>
              <a:t>rechtlichen Bedingungen </a:t>
            </a:r>
            <a:r>
              <a:rPr lang="de-DE" sz="2800" b="0" i="0" dirty="0">
                <a:effectLst/>
              </a:rPr>
              <a:t>wie für andere Betreuer. In dem </a:t>
            </a:r>
            <a:r>
              <a:rPr lang="de-DE" sz="2800" b="0" i="0" u="none" strike="noStrike" dirty="0">
                <a:effectLst/>
              </a:rPr>
              <a:t>Bestellungsbeschluss</a:t>
            </a:r>
            <a:r>
              <a:rPr lang="de-DE" sz="2800" b="0" i="0" dirty="0">
                <a:effectLst/>
              </a:rPr>
              <a:t> muss ausdrücklich vermerkt werden, dass der Betreuer als Mitarbeiter des Betreuungsvereins bestellt wird.</a:t>
            </a:r>
            <a:br>
              <a:rPr lang="de-DE" b="0" i="0" dirty="0">
                <a:effectLst/>
              </a:rPr>
            </a:br>
            <a:endParaRPr lang="de-DE" dirty="0"/>
          </a:p>
        </p:txBody>
      </p:sp>
    </p:spTree>
    <p:extLst>
      <p:ext uri="{BB962C8B-B14F-4D97-AF65-F5344CB8AC3E}">
        <p14:creationId xmlns:p14="http://schemas.microsoft.com/office/powerpoint/2010/main" val="24203973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63805C-4A15-4EF7-98D6-9DF7EEE67752}"/>
              </a:ext>
            </a:extLst>
          </p:cNvPr>
          <p:cNvSpPr>
            <a:spLocks noGrp="1"/>
          </p:cNvSpPr>
          <p:nvPr>
            <p:ph type="title"/>
          </p:nvPr>
        </p:nvSpPr>
        <p:spPr/>
        <p:txBody>
          <a:bodyPr/>
          <a:lstStyle/>
          <a:p>
            <a:r>
              <a:rPr lang="de-DE" u="sng" dirty="0"/>
              <a:t>Der Behördenbetreuer</a:t>
            </a:r>
          </a:p>
        </p:txBody>
      </p:sp>
      <p:sp>
        <p:nvSpPr>
          <p:cNvPr id="3" name="Inhaltsplatzhalter 2">
            <a:extLst>
              <a:ext uri="{FF2B5EF4-FFF2-40B4-BE49-F238E27FC236}">
                <a16:creationId xmlns:a16="http://schemas.microsoft.com/office/drawing/2014/main" id="{610034AC-2502-4CEE-9B65-38D278562945}"/>
              </a:ext>
            </a:extLst>
          </p:cNvPr>
          <p:cNvSpPr>
            <a:spLocks noGrp="1"/>
          </p:cNvSpPr>
          <p:nvPr>
            <p:ph idx="1"/>
          </p:nvPr>
        </p:nvSpPr>
        <p:spPr>
          <a:xfrm>
            <a:off x="838200" y="1431235"/>
            <a:ext cx="10515600" cy="5220288"/>
          </a:xfrm>
        </p:spPr>
        <p:txBody>
          <a:bodyPr>
            <a:normAutofit/>
          </a:bodyPr>
          <a:lstStyle/>
          <a:p>
            <a:pPr marL="0" indent="0">
              <a:buNone/>
            </a:pPr>
            <a:r>
              <a:rPr lang="de-DE" sz="2800" b="0" i="0" dirty="0">
                <a:solidFill>
                  <a:srgbClr val="202122"/>
                </a:solidFill>
                <a:effectLst/>
              </a:rPr>
              <a:t>Beschäftigte von Betreuungsbehörden können zum Behördenbetreuer bestellt werden (§ 1816 Abs. 4 BGB).</a:t>
            </a:r>
            <a:br>
              <a:rPr lang="de-DE" sz="2800" b="0" i="0" dirty="0">
                <a:solidFill>
                  <a:srgbClr val="202122"/>
                </a:solidFill>
                <a:effectLst/>
              </a:rPr>
            </a:br>
            <a:br>
              <a:rPr lang="de-DE" sz="2800" b="0" i="0" dirty="0">
                <a:solidFill>
                  <a:srgbClr val="202122"/>
                </a:solidFill>
                <a:effectLst/>
              </a:rPr>
            </a:br>
            <a:r>
              <a:rPr lang="de-DE" sz="2800" b="0" i="0" dirty="0">
                <a:solidFill>
                  <a:srgbClr val="202122"/>
                </a:solidFill>
                <a:effectLst/>
              </a:rPr>
              <a:t>Behördenbetreuer kann nur sein, wer in einem Dienst oder </a:t>
            </a:r>
            <a:br>
              <a:rPr lang="de-DE" sz="2800" b="0" i="0" dirty="0">
                <a:solidFill>
                  <a:srgbClr val="202122"/>
                </a:solidFill>
                <a:effectLst/>
              </a:rPr>
            </a:br>
            <a:r>
              <a:rPr lang="de-DE" sz="2800" b="0" i="0" u="none" strike="noStrike" dirty="0">
                <a:effectLst/>
              </a:rPr>
              <a:t>Arbeitsverhältnis </a:t>
            </a:r>
            <a:r>
              <a:rPr lang="de-DE" sz="2800" b="0" i="0" dirty="0">
                <a:solidFill>
                  <a:srgbClr val="202122"/>
                </a:solidFill>
                <a:effectLst/>
              </a:rPr>
              <a:t>zu einer Betreuungsbehörde bzw. deren Trägerkörperschaft (meist Kommune) steht.</a:t>
            </a:r>
            <a:br>
              <a:rPr lang="de-DE" sz="2800" b="0" i="0" dirty="0">
                <a:solidFill>
                  <a:srgbClr val="202122"/>
                </a:solidFill>
                <a:effectLst/>
              </a:rPr>
            </a:br>
            <a:br>
              <a:rPr lang="de-DE" sz="2800" b="0" i="0" dirty="0">
                <a:solidFill>
                  <a:srgbClr val="202122"/>
                </a:solidFill>
                <a:effectLst/>
              </a:rPr>
            </a:br>
            <a:r>
              <a:rPr lang="de-DE" sz="2800" b="0" i="0" dirty="0">
                <a:effectLst/>
              </a:rPr>
              <a:t>Grundsätzlich gelten für Behördenbetreuer die gleichen rechtlichen</a:t>
            </a:r>
            <a:r>
              <a:rPr lang="de-DE" sz="2800" b="0" i="0" u="none" strike="noStrike" dirty="0">
                <a:effectLst/>
                <a:hlinkClick r:id="rId2" tooltip="Betreuerpflichten">
                  <a:extLst>
                    <a:ext uri="{A12FA001-AC4F-418D-AE19-62706E023703}">
                      <ahyp:hlinkClr xmlns:ahyp="http://schemas.microsoft.com/office/drawing/2018/hyperlinkcolor" val="tx"/>
                    </a:ext>
                  </a:extLst>
                </a:hlinkClick>
              </a:rPr>
              <a:t> </a:t>
            </a:r>
            <a:r>
              <a:rPr lang="de-DE" sz="2800" b="0" i="0" u="none" strike="noStrike" dirty="0">
                <a:effectLst/>
              </a:rPr>
              <a:t>Bedingungen</a:t>
            </a:r>
            <a:r>
              <a:rPr lang="de-DE" sz="2800" b="0" i="0" dirty="0">
                <a:effectLst/>
              </a:rPr>
              <a:t> wie für andere Betreuer. Allerdings wird bei Behördenbetreuern kein Verpflichtungsgespräch beim </a:t>
            </a:r>
            <a:r>
              <a:rPr lang="de-DE" sz="2800" b="0" i="0" u="none" strike="noStrike" dirty="0">
                <a:effectLst/>
              </a:rPr>
              <a:t>Betreuungsgericht</a:t>
            </a:r>
            <a:r>
              <a:rPr lang="de-DE" sz="2800" b="0" i="0" dirty="0">
                <a:effectLst/>
              </a:rPr>
              <a:t> geführt </a:t>
            </a:r>
            <a:r>
              <a:rPr lang="de-DE" sz="2800" b="0" i="0" dirty="0">
                <a:solidFill>
                  <a:schemeClr val="accent6">
                    <a:lumMod val="75000"/>
                  </a:schemeClr>
                </a:solidFill>
                <a:effectLst/>
              </a:rPr>
              <a:t>(neu: </a:t>
            </a:r>
            <a:r>
              <a:rPr lang="de-DE" sz="2800" b="0" i="1" dirty="0">
                <a:solidFill>
                  <a:schemeClr val="accent6">
                    <a:lumMod val="75000"/>
                  </a:schemeClr>
                </a:solidFill>
                <a:effectLst/>
              </a:rPr>
              <a:t>§ 1861 BGB lesen</a:t>
            </a:r>
            <a:r>
              <a:rPr lang="de-DE" sz="2800" b="0" i="0" dirty="0">
                <a:solidFill>
                  <a:schemeClr val="accent6">
                    <a:lumMod val="75000"/>
                  </a:schemeClr>
                </a:solidFill>
                <a:effectLst/>
              </a:rPr>
              <a:t>).</a:t>
            </a:r>
            <a:br>
              <a:rPr lang="de-DE" sz="2800" b="0" i="0" dirty="0">
                <a:effectLst/>
              </a:rPr>
            </a:br>
            <a:br>
              <a:rPr lang="de-DE" sz="2800" b="0" i="0" dirty="0">
                <a:effectLst/>
              </a:rPr>
            </a:br>
            <a:r>
              <a:rPr lang="de-DE" sz="2800" b="0" i="1" dirty="0">
                <a:solidFill>
                  <a:srgbClr val="202122"/>
                </a:solidFill>
                <a:effectLst/>
              </a:rPr>
              <a:t>Gegen Behördenbetreuer kann kein </a:t>
            </a:r>
            <a:r>
              <a:rPr lang="de-DE" sz="2800" b="0" i="1" u="none" strike="noStrike" dirty="0">
                <a:effectLst/>
              </a:rPr>
              <a:t>Zwangsgeld</a:t>
            </a:r>
            <a:r>
              <a:rPr lang="de-DE" sz="2800" b="0" i="1" dirty="0">
                <a:solidFill>
                  <a:srgbClr val="202122"/>
                </a:solidFill>
                <a:effectLst/>
              </a:rPr>
              <a:t> festgelegt werden</a:t>
            </a:r>
            <a:r>
              <a:rPr lang="de-DE" b="0" i="1" dirty="0">
                <a:solidFill>
                  <a:srgbClr val="202122"/>
                </a:solidFill>
                <a:effectLst/>
              </a:rPr>
              <a:t>.</a:t>
            </a:r>
            <a:endParaRPr lang="de-DE" i="1" dirty="0"/>
          </a:p>
        </p:txBody>
      </p:sp>
    </p:spTree>
    <p:extLst>
      <p:ext uri="{BB962C8B-B14F-4D97-AF65-F5344CB8AC3E}">
        <p14:creationId xmlns:p14="http://schemas.microsoft.com/office/powerpoint/2010/main" val="9856892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9B3DAD-4384-42BD-9848-C875EA1EEBC4}"/>
              </a:ext>
            </a:extLst>
          </p:cNvPr>
          <p:cNvSpPr>
            <a:spLocks noGrp="1"/>
          </p:cNvSpPr>
          <p:nvPr>
            <p:ph type="title"/>
          </p:nvPr>
        </p:nvSpPr>
        <p:spPr>
          <a:xfrm>
            <a:off x="838200" y="365125"/>
            <a:ext cx="10515600" cy="1039605"/>
          </a:xfrm>
        </p:spPr>
        <p:txBody>
          <a:bodyPr/>
          <a:lstStyle/>
          <a:p>
            <a:r>
              <a:rPr lang="de-DE" u="sng" dirty="0"/>
              <a:t>Die Rechtsstellung des Betreuers</a:t>
            </a:r>
          </a:p>
        </p:txBody>
      </p:sp>
      <p:sp>
        <p:nvSpPr>
          <p:cNvPr id="3" name="Inhaltsplatzhalter 2">
            <a:extLst>
              <a:ext uri="{FF2B5EF4-FFF2-40B4-BE49-F238E27FC236}">
                <a16:creationId xmlns:a16="http://schemas.microsoft.com/office/drawing/2014/main" id="{03092D79-0C53-4D6C-A3A5-104AC11157D8}"/>
              </a:ext>
            </a:extLst>
          </p:cNvPr>
          <p:cNvSpPr>
            <a:spLocks noGrp="1"/>
          </p:cNvSpPr>
          <p:nvPr>
            <p:ph idx="1"/>
          </p:nvPr>
        </p:nvSpPr>
        <p:spPr>
          <a:xfrm>
            <a:off x="838200" y="1404730"/>
            <a:ext cx="10515600" cy="4772233"/>
          </a:xfrm>
        </p:spPr>
        <p:txBody>
          <a:bodyPr/>
          <a:lstStyle/>
          <a:p>
            <a:pPr marL="0" indent="0">
              <a:buNone/>
            </a:pPr>
            <a:r>
              <a:rPr lang="de-DE" dirty="0"/>
              <a:t>Der Betreuer vertritt den Betroffenen / Betreuten gerichtlich und außergerichtlich unbeschränkt</a:t>
            </a:r>
            <a:br>
              <a:rPr lang="de-DE" dirty="0"/>
            </a:br>
            <a:br>
              <a:rPr lang="de-DE" dirty="0"/>
            </a:br>
            <a:r>
              <a:rPr lang="de-DE" dirty="0"/>
              <a:t>Der Betreuer hat sich vom Wohl des Betroffenen leiten zu lassen und die Wünsche bestmöglich zu berücksichtigen und wichtige Angelegenheiten mit dem Betroffenen möglichst in persönlichen Gesprächen zu klären.</a:t>
            </a:r>
            <a:br>
              <a:rPr lang="de-DE" dirty="0"/>
            </a:br>
            <a:br>
              <a:rPr lang="de-DE" dirty="0"/>
            </a:br>
            <a:r>
              <a:rPr lang="de-DE" dirty="0">
                <a:solidFill>
                  <a:srgbClr val="FF0000"/>
                </a:solidFill>
              </a:rPr>
              <a:t>§ 1821 BGB lesen</a:t>
            </a:r>
            <a:br>
              <a:rPr lang="de-DE" dirty="0"/>
            </a:br>
            <a:br>
              <a:rPr lang="de-DE" dirty="0"/>
            </a:br>
            <a:r>
              <a:rPr lang="de-DE" b="0" i="0" dirty="0">
                <a:effectLst/>
              </a:rPr>
              <a:t>Der Betreuer ist der gesetzliche Vertreter des Betroffenen im Rahmen des ihm vom Gericht übertragenen Aufgabenkreises.</a:t>
            </a:r>
            <a:br>
              <a:rPr lang="de-DE" b="0" i="0" dirty="0">
                <a:effectLst/>
              </a:rPr>
            </a:br>
            <a:r>
              <a:rPr lang="de-DE" b="0" i="0" dirty="0">
                <a:effectLst/>
              </a:rPr>
              <a:t>Stellt sich heraus, dass der Betroffene auch in anderen Bereichen Hilfe bedarf, so muss der Betreuer beim Betreuungsgericht die Erweiterung der Betreuung anregen.</a:t>
            </a:r>
            <a:endParaRPr lang="de-DE" dirty="0"/>
          </a:p>
        </p:txBody>
      </p:sp>
    </p:spTree>
    <p:extLst>
      <p:ext uri="{BB962C8B-B14F-4D97-AF65-F5344CB8AC3E}">
        <p14:creationId xmlns:p14="http://schemas.microsoft.com/office/powerpoint/2010/main" val="21918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F611963-BD1F-4AEE-95E4-9F30DE90EFAF}"/>
              </a:ext>
            </a:extLst>
          </p:cNvPr>
          <p:cNvSpPr txBox="1"/>
          <p:nvPr/>
        </p:nvSpPr>
        <p:spPr>
          <a:xfrm>
            <a:off x="1027611" y="653143"/>
            <a:ext cx="10276115" cy="54476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0" cap="none" spc="0" normalizeH="0" baseline="0" noProof="0" dirty="0">
                <a:ln>
                  <a:noFill/>
                </a:ln>
                <a:solidFill>
                  <a:prstClr val="black"/>
                </a:solidFill>
                <a:effectLst/>
                <a:uLnTx/>
                <a:uFillTx/>
                <a:latin typeface="Arial Narrow" panose="020B0606020202030204" pitchFamily="34" charset="0"/>
                <a:ea typeface="+mn-ea"/>
                <a:cs typeface="+mn-cs"/>
              </a:rPr>
              <a:t>Verfahrenspfleger § 276 </a:t>
            </a:r>
            <a:r>
              <a:rPr kumimoji="0" lang="de-DE" sz="4000" b="1" i="0" u="none" strike="noStrike" kern="0" cap="none" spc="0" normalizeH="0" baseline="0" noProof="0" dirty="0" err="1">
                <a:ln>
                  <a:noFill/>
                </a:ln>
                <a:solidFill>
                  <a:prstClr val="black"/>
                </a:solidFill>
                <a:effectLst/>
                <a:uLnTx/>
                <a:uFillTx/>
                <a:latin typeface="Arial Narrow" panose="020B0606020202030204" pitchFamily="34" charset="0"/>
                <a:ea typeface="+mn-ea"/>
                <a:cs typeface="+mn-cs"/>
              </a:rPr>
              <a:t>FamFG</a:t>
            </a:r>
            <a:endParaRPr kumimoji="0" lang="de-DE" sz="40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rPr>
              <a:t>ERINNERUNG: § 275 </a:t>
            </a:r>
            <a:r>
              <a:rPr kumimoji="0" lang="de-DE" sz="2800" b="0" i="0" u="none" strike="noStrike" kern="0" cap="none" spc="0" normalizeH="0" baseline="0" noProof="0" dirty="0" err="1">
                <a:ln>
                  <a:noFill/>
                </a:ln>
                <a:solidFill>
                  <a:prstClr val="black"/>
                </a:solidFill>
                <a:effectLst/>
                <a:uLnTx/>
                <a:uFillTx/>
                <a:latin typeface="Arial Narrow" panose="020B0606020202030204" pitchFamily="34" charset="0"/>
                <a:ea typeface="+mn-ea"/>
                <a:cs typeface="+mn-cs"/>
              </a:rPr>
              <a:t>FamFG</a:t>
            </a: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sym typeface="Wingdings" panose="05000000000000000000" pitchFamily="2" charset="2"/>
              </a:rPr>
              <a:t> Betroffener immer verfahrensfähig,</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sym typeface="Wingdings" panose="05000000000000000000" pitchFamily="2" charset="2"/>
              </a:rPr>
              <a:t>ABER: kann u.U. Verfahrensrechte nicht </a:t>
            </a:r>
            <a:r>
              <a:rPr kumimoji="0" lang="de-DE" sz="2800" b="0" i="0" u="sng" strike="noStrike" kern="0" cap="none" spc="0" normalizeH="0" baseline="0" noProof="0" dirty="0">
                <a:ln>
                  <a:noFill/>
                </a:ln>
                <a:solidFill>
                  <a:prstClr val="black"/>
                </a:solidFill>
                <a:effectLst/>
                <a:uLnTx/>
                <a:uFillTx/>
                <a:latin typeface="Arial Narrow" panose="020B0606020202030204" pitchFamily="34" charset="0"/>
                <a:ea typeface="+mn-ea"/>
                <a:cs typeface="+mn-cs"/>
                <a:sym typeface="Wingdings" panose="05000000000000000000" pitchFamily="2" charset="2"/>
              </a:rPr>
              <a:t>tatsächlich</a:t>
            </a: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sym typeface="Wingdings" panose="05000000000000000000" pitchFamily="2" charset="2"/>
              </a:rPr>
              <a:t> wahrnehmen,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sym typeface="Wingdings" panose="05000000000000000000" pitchFamily="2" charset="2"/>
              </a:rPr>
              <a:t>Verfahrenspfleger nimmt Verfahrensrechte für den Betroffenen wahr,</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sym typeface="Wingdings" panose="05000000000000000000" pitchFamily="2" charset="2"/>
              </a:rPr>
              <a:t>Eigene Stellung  unabhängig von Betroffenem und Betreuer,</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sym typeface="Wingdings" panose="05000000000000000000" pitchFamily="2" charset="2"/>
              </a:rPr>
              <a:t>Wird durch Beschluss bestellt,</a:t>
            </a:r>
            <a:endPar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rPr>
              <a:t>Zwingend zu beteiligen, wenn der Betroffene seine Rechte </a:t>
            </a:r>
            <a:r>
              <a:rPr kumimoji="0" lang="de-DE" sz="2800" b="0" i="0" u="none" strike="noStrike" kern="0" cap="none" spc="0" normalizeH="0" baseline="0" noProof="0" dirty="0" err="1">
                <a:ln>
                  <a:noFill/>
                </a:ln>
                <a:solidFill>
                  <a:prstClr val="black"/>
                </a:solidFill>
                <a:effectLst/>
                <a:uLnTx/>
                <a:uFillTx/>
                <a:latin typeface="Arial Narrow" panose="020B0606020202030204" pitchFamily="34" charset="0"/>
                <a:ea typeface="+mn-ea"/>
                <a:cs typeface="+mn-cs"/>
              </a:rPr>
              <a:t>u.U</a:t>
            </a: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rPr>
              <a:t> nicht wahrnehmen kann,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rPr>
              <a:t>Unabhängiger Beteiligter; nimmt Verfahrensrecht unabhängig wahr,</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rPr>
              <a:t>Kann keine materiell-rechtlichen Erklärungen abgeben,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1393135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3CEE62-62CD-4DB2-8810-0B7DC3CDC1B3}"/>
              </a:ext>
            </a:extLst>
          </p:cNvPr>
          <p:cNvSpPr>
            <a:spLocks noGrp="1"/>
          </p:cNvSpPr>
          <p:nvPr>
            <p:ph type="title"/>
          </p:nvPr>
        </p:nvSpPr>
        <p:spPr/>
        <p:txBody>
          <a:bodyPr/>
          <a:lstStyle/>
          <a:p>
            <a:r>
              <a:rPr lang="de-DE" dirty="0"/>
              <a:t>Aufgabenkreise des Betreuers</a:t>
            </a:r>
          </a:p>
        </p:txBody>
      </p:sp>
      <p:sp>
        <p:nvSpPr>
          <p:cNvPr id="3" name="Inhaltsplatzhalter 2">
            <a:extLst>
              <a:ext uri="{FF2B5EF4-FFF2-40B4-BE49-F238E27FC236}">
                <a16:creationId xmlns:a16="http://schemas.microsoft.com/office/drawing/2014/main" id="{2831A8BC-15C6-4D7C-BDED-03BB8BC320D9}"/>
              </a:ext>
            </a:extLst>
          </p:cNvPr>
          <p:cNvSpPr>
            <a:spLocks noGrp="1"/>
          </p:cNvSpPr>
          <p:nvPr>
            <p:ph idx="1"/>
          </p:nvPr>
        </p:nvSpPr>
        <p:spPr>
          <a:xfrm>
            <a:off x="838200" y="1457739"/>
            <a:ext cx="10515600" cy="4719224"/>
          </a:xfrm>
        </p:spPr>
        <p:txBody>
          <a:bodyPr>
            <a:normAutofit lnSpcReduction="10000"/>
          </a:bodyPr>
          <a:lstStyle/>
          <a:p>
            <a:pPr marL="0" indent="0">
              <a:buNone/>
            </a:pPr>
            <a:r>
              <a:rPr lang="de-DE" dirty="0"/>
              <a:t>Gemäß § 1815 BGB wird der Betreuer für die Bereiche bestellt, die für den Betroffenen erforderlich sind.</a:t>
            </a:r>
            <a:br>
              <a:rPr lang="de-DE" dirty="0"/>
            </a:br>
            <a:br>
              <a:rPr lang="de-DE" dirty="0"/>
            </a:br>
            <a:r>
              <a:rPr lang="de-DE" dirty="0"/>
              <a:t>Es werden die </a:t>
            </a:r>
            <a:r>
              <a:rPr lang="de-DE" b="1" i="0" dirty="0">
                <a:solidFill>
                  <a:srgbClr val="202124"/>
                </a:solidFill>
                <a:effectLst/>
              </a:rPr>
              <a:t>Aufgabenkreise</a:t>
            </a:r>
            <a:r>
              <a:rPr lang="de-DE" b="0" i="0" dirty="0">
                <a:solidFill>
                  <a:srgbClr val="202124"/>
                </a:solidFill>
                <a:effectLst/>
              </a:rPr>
              <a:t> vom Betreuungsgericht angeordnet, in denen der Betroffene betreuungsbedürftig ist, d.h. nur für solche Aufgaben, die tatsächlich anfallen und die der Betroffene nicht ohne gesetzlichen Vertreter ausüben kann. </a:t>
            </a:r>
            <a:br>
              <a:rPr lang="de-DE" b="0" i="0" dirty="0">
                <a:solidFill>
                  <a:srgbClr val="202124"/>
                </a:solidFill>
                <a:effectLst/>
              </a:rPr>
            </a:br>
            <a:br>
              <a:rPr lang="de-DE" b="0" i="0" dirty="0">
                <a:solidFill>
                  <a:srgbClr val="202124"/>
                </a:solidFill>
                <a:effectLst/>
              </a:rPr>
            </a:br>
            <a:r>
              <a:rPr lang="de-DE" b="0" i="0" dirty="0">
                <a:solidFill>
                  <a:srgbClr val="202124"/>
                </a:solidFill>
                <a:effectLst/>
              </a:rPr>
              <a:t>Aus den </a:t>
            </a:r>
            <a:r>
              <a:rPr lang="de-DE" b="1" i="0" dirty="0">
                <a:solidFill>
                  <a:srgbClr val="202124"/>
                </a:solidFill>
                <a:effectLst/>
              </a:rPr>
              <a:t>Aufgabenkreisen</a:t>
            </a:r>
            <a:r>
              <a:rPr lang="de-DE" b="0" i="0" dirty="0">
                <a:solidFill>
                  <a:srgbClr val="202124"/>
                </a:solidFill>
                <a:effectLst/>
              </a:rPr>
              <a:t> ergeben sich die konkreten Betreuerpflichten.</a:t>
            </a:r>
            <a:br>
              <a:rPr lang="de-DE" b="0" i="0" dirty="0">
                <a:solidFill>
                  <a:srgbClr val="202124"/>
                </a:solidFill>
                <a:effectLst/>
              </a:rPr>
            </a:br>
            <a:br>
              <a:rPr lang="de-DE" b="0" i="0" dirty="0">
                <a:solidFill>
                  <a:srgbClr val="202124"/>
                </a:solidFill>
                <a:effectLst/>
              </a:rPr>
            </a:br>
            <a:r>
              <a:rPr lang="de-DE" b="1" i="0" u="sng" dirty="0">
                <a:solidFill>
                  <a:srgbClr val="202124"/>
                </a:solidFill>
                <a:effectLst/>
              </a:rPr>
              <a:t>Diese Aufgabenkreise können lauten:</a:t>
            </a:r>
            <a:br>
              <a:rPr lang="de-DE" b="0" i="0" dirty="0">
                <a:solidFill>
                  <a:srgbClr val="202124"/>
                </a:solidFill>
                <a:effectLst/>
              </a:rPr>
            </a:br>
            <a:r>
              <a:rPr lang="de-DE" b="0" i="0" dirty="0">
                <a:solidFill>
                  <a:srgbClr val="202124"/>
                </a:solidFill>
                <a:effectLst/>
              </a:rPr>
              <a:t>Aufenthaltsbestimmung, Gesundheitssorge, Vermögensangelegenheiten, Wohnungsangelegenheiten, Vertretung vor Behörden und Gerichten, Postangelegenheiten, Zustimmung zu ärztl. Maßnahmen etc. …</a:t>
            </a:r>
            <a:br>
              <a:rPr lang="de-DE" b="0" i="0" dirty="0">
                <a:solidFill>
                  <a:srgbClr val="202124"/>
                </a:solidFill>
                <a:effectLst/>
              </a:rPr>
            </a:br>
            <a:br>
              <a:rPr lang="de-DE" b="0" i="0" dirty="0">
                <a:solidFill>
                  <a:srgbClr val="202124"/>
                </a:solidFill>
                <a:effectLst/>
              </a:rPr>
            </a:br>
            <a:endParaRPr lang="de-DE" dirty="0"/>
          </a:p>
        </p:txBody>
      </p:sp>
    </p:spTree>
    <p:extLst>
      <p:ext uri="{BB962C8B-B14F-4D97-AF65-F5344CB8AC3E}">
        <p14:creationId xmlns:p14="http://schemas.microsoft.com/office/powerpoint/2010/main" val="224860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9E99E5-A5DF-43AE-8F9C-F882968485DA}"/>
              </a:ext>
            </a:extLst>
          </p:cNvPr>
          <p:cNvSpPr>
            <a:spLocks noGrp="1"/>
          </p:cNvSpPr>
          <p:nvPr>
            <p:ph type="title"/>
          </p:nvPr>
        </p:nvSpPr>
        <p:spPr/>
        <p:txBody>
          <a:bodyPr/>
          <a:lstStyle/>
          <a:p>
            <a:r>
              <a:rPr lang="de-DE" dirty="0"/>
              <a:t>3.1.8 Aufgaben der Betreuungsbehörde</a:t>
            </a:r>
          </a:p>
        </p:txBody>
      </p:sp>
      <p:sp>
        <p:nvSpPr>
          <p:cNvPr id="3" name="Inhaltsplatzhalter 2">
            <a:extLst>
              <a:ext uri="{FF2B5EF4-FFF2-40B4-BE49-F238E27FC236}">
                <a16:creationId xmlns:a16="http://schemas.microsoft.com/office/drawing/2014/main" id="{649CBCE1-CD14-4A6C-B41B-FB59CCD11A24}"/>
              </a:ext>
            </a:extLst>
          </p:cNvPr>
          <p:cNvSpPr>
            <a:spLocks noGrp="1"/>
          </p:cNvSpPr>
          <p:nvPr>
            <p:ph idx="1"/>
          </p:nvPr>
        </p:nvSpPr>
        <p:spPr>
          <a:xfrm>
            <a:off x="838200" y="1346200"/>
            <a:ext cx="10515600" cy="5511800"/>
          </a:xfrm>
        </p:spPr>
        <p:txBody>
          <a:bodyPr>
            <a:noAutofit/>
          </a:bodyPr>
          <a:lstStyle/>
          <a:p>
            <a:pPr marL="0" indent="0">
              <a:buNone/>
            </a:pPr>
            <a:r>
              <a:rPr lang="de-DE" b="1" i="0" dirty="0">
                <a:solidFill>
                  <a:srgbClr val="000000"/>
                </a:solidFill>
                <a:effectLst/>
              </a:rPr>
              <a:t>Betreuungsbehörde wird auf Verlangen des zuständigen Betreuungsgerichtes tätig.</a:t>
            </a:r>
            <a:br>
              <a:rPr lang="de-DE" b="1" dirty="0">
                <a:solidFill>
                  <a:srgbClr val="000000"/>
                </a:solidFill>
              </a:rPr>
            </a:br>
            <a:r>
              <a:rPr lang="de-DE" b="1" dirty="0">
                <a:solidFill>
                  <a:srgbClr val="000000"/>
                </a:solidFill>
              </a:rPr>
              <a:t>Verlangen dient der </a:t>
            </a:r>
            <a:r>
              <a:rPr lang="de-DE" sz="2200" b="1" i="0" dirty="0">
                <a:solidFill>
                  <a:srgbClr val="000000"/>
                </a:solidFill>
                <a:effectLst/>
              </a:rPr>
              <a:t>Unterstützung des Betreuungsgerichts:</a:t>
            </a:r>
          </a:p>
          <a:p>
            <a:pPr marL="0" indent="0">
              <a:buNone/>
            </a:pPr>
            <a:br>
              <a:rPr lang="de-DE" sz="2200" b="0" i="0" dirty="0">
                <a:solidFill>
                  <a:srgbClr val="000000"/>
                </a:solidFill>
                <a:effectLst/>
              </a:rPr>
            </a:br>
            <a:r>
              <a:rPr lang="de-DE" b="0" i="0" dirty="0">
                <a:solidFill>
                  <a:srgbClr val="000000"/>
                </a:solidFill>
                <a:effectLst/>
              </a:rPr>
              <a:t>- durch Sachverhaltsaufklärung in Betreuungsverfahren nach dem  </a:t>
            </a:r>
            <a:br>
              <a:rPr lang="de-DE" b="0" i="0" dirty="0">
                <a:solidFill>
                  <a:srgbClr val="000000"/>
                </a:solidFill>
                <a:effectLst/>
              </a:rPr>
            </a:br>
            <a:r>
              <a:rPr lang="de-DE" b="0" i="0" dirty="0">
                <a:solidFill>
                  <a:srgbClr val="000000"/>
                </a:solidFill>
                <a:effectLst/>
              </a:rPr>
              <a:t>  Betreuungsorganisationsgesetz (</a:t>
            </a:r>
            <a:r>
              <a:rPr lang="de-DE" b="0" i="0" dirty="0" err="1">
                <a:solidFill>
                  <a:srgbClr val="000000"/>
                </a:solidFill>
                <a:effectLst/>
              </a:rPr>
              <a:t>BtOG</a:t>
            </a:r>
            <a:r>
              <a:rPr lang="de-DE" b="0" i="0" dirty="0">
                <a:solidFill>
                  <a:srgbClr val="000000"/>
                </a:solidFill>
                <a:effectLst/>
              </a:rPr>
              <a:t>),</a:t>
            </a:r>
          </a:p>
          <a:p>
            <a:pPr marL="0" indent="0">
              <a:buNone/>
            </a:pPr>
            <a:br>
              <a:rPr lang="de-DE" b="0" i="0" dirty="0">
                <a:solidFill>
                  <a:srgbClr val="000000"/>
                </a:solidFill>
                <a:effectLst/>
              </a:rPr>
            </a:br>
            <a:r>
              <a:rPr lang="de-DE" b="0" i="0" dirty="0">
                <a:solidFill>
                  <a:srgbClr val="000000"/>
                </a:solidFill>
                <a:effectLst/>
              </a:rPr>
              <a:t>- Erstellung von Sozialgutachten, </a:t>
            </a:r>
          </a:p>
          <a:p>
            <a:pPr marL="0" indent="0">
              <a:buNone/>
            </a:pPr>
            <a:br>
              <a:rPr lang="de-DE" b="0" i="0" dirty="0">
                <a:solidFill>
                  <a:srgbClr val="000000"/>
                </a:solidFill>
                <a:effectLst/>
              </a:rPr>
            </a:br>
            <a:r>
              <a:rPr lang="de-DE" b="0" i="0" dirty="0">
                <a:solidFill>
                  <a:srgbClr val="000000"/>
                </a:solidFill>
                <a:effectLst/>
              </a:rPr>
              <a:t>- Gewinnung geeigneter Betreuer, Eignungsprüfung und Betreuervorschlag auf </a:t>
            </a:r>
            <a:br>
              <a:rPr lang="de-DE" b="0" i="0" dirty="0">
                <a:solidFill>
                  <a:srgbClr val="000000"/>
                </a:solidFill>
                <a:effectLst/>
              </a:rPr>
            </a:br>
            <a:r>
              <a:rPr lang="de-DE" b="0" i="0" dirty="0">
                <a:solidFill>
                  <a:srgbClr val="000000"/>
                </a:solidFill>
                <a:effectLst/>
              </a:rPr>
              <a:t>  Ersuchen des Betreuungsgerichts, </a:t>
            </a:r>
          </a:p>
          <a:p>
            <a:pPr marL="0" indent="0">
              <a:buNone/>
            </a:pPr>
            <a:br>
              <a:rPr lang="de-DE" b="0" i="0" dirty="0">
                <a:solidFill>
                  <a:srgbClr val="000000"/>
                </a:solidFill>
                <a:effectLst/>
              </a:rPr>
            </a:br>
            <a:r>
              <a:rPr lang="de-DE" b="0" i="0" dirty="0">
                <a:solidFill>
                  <a:srgbClr val="000000"/>
                </a:solidFill>
                <a:effectLst/>
              </a:rPr>
              <a:t>- Durchführung gerichtlich angeordneter Vor- und Zuführungen in Betreuungs-</a:t>
            </a:r>
            <a:br>
              <a:rPr lang="de-DE" b="0" i="0" dirty="0">
                <a:solidFill>
                  <a:srgbClr val="000000"/>
                </a:solidFill>
                <a:effectLst/>
              </a:rPr>
            </a:br>
            <a:r>
              <a:rPr lang="de-DE" b="0" i="0" dirty="0">
                <a:solidFill>
                  <a:srgbClr val="000000"/>
                </a:solidFill>
                <a:effectLst/>
              </a:rPr>
              <a:t>  verfahren nach dem </a:t>
            </a:r>
            <a:r>
              <a:rPr lang="de-DE" b="0" i="0" dirty="0" err="1">
                <a:solidFill>
                  <a:srgbClr val="000000"/>
                </a:solidFill>
                <a:effectLst/>
              </a:rPr>
              <a:t>FamFG</a:t>
            </a:r>
            <a:r>
              <a:rPr lang="de-DE" b="0" i="0" dirty="0">
                <a:solidFill>
                  <a:srgbClr val="000000"/>
                </a:solidFill>
                <a:effectLst/>
              </a:rPr>
              <a:t>.</a:t>
            </a:r>
            <a:endParaRPr lang="de-DE" dirty="0"/>
          </a:p>
        </p:txBody>
      </p:sp>
    </p:spTree>
    <p:extLst>
      <p:ext uri="{BB962C8B-B14F-4D97-AF65-F5344CB8AC3E}">
        <p14:creationId xmlns:p14="http://schemas.microsoft.com/office/powerpoint/2010/main" val="1272312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842692C1-51D4-4C13-82C4-C10A4DA5F08E}"/>
              </a:ext>
            </a:extLst>
          </p:cNvPr>
          <p:cNvSpPr>
            <a:spLocks noGrp="1"/>
          </p:cNvSpPr>
          <p:nvPr>
            <p:ph idx="1"/>
          </p:nvPr>
        </p:nvSpPr>
        <p:spPr>
          <a:xfrm>
            <a:off x="838200" y="431800"/>
            <a:ext cx="10515600" cy="5745163"/>
          </a:xfrm>
        </p:spPr>
        <p:txBody>
          <a:bodyPr/>
          <a:lstStyle/>
          <a:p>
            <a:pPr marL="0" indent="0">
              <a:buNone/>
            </a:pPr>
            <a:br>
              <a:rPr lang="de-DE" b="0" i="1" dirty="0">
                <a:solidFill>
                  <a:srgbClr val="000000"/>
                </a:solidFill>
                <a:effectLst/>
              </a:rPr>
            </a:br>
            <a:r>
              <a:rPr lang="de-DE" b="1" i="1" dirty="0">
                <a:solidFill>
                  <a:srgbClr val="000000"/>
                </a:solidFill>
                <a:effectLst/>
              </a:rPr>
              <a:t>Weiterhin gehört es im Bereich der allgemeinen Betreuungsangelegenheiten zu den </a:t>
            </a:r>
            <a:r>
              <a:rPr lang="de-DE" b="1" i="1" u="sng" dirty="0">
                <a:solidFill>
                  <a:srgbClr val="000000"/>
                </a:solidFill>
                <a:effectLst/>
              </a:rPr>
              <a:t>Aufgaben der Betreuungsbehörde</a:t>
            </a:r>
            <a:r>
              <a:rPr lang="de-DE" b="1" i="1" dirty="0">
                <a:solidFill>
                  <a:srgbClr val="000000"/>
                </a:solidFill>
                <a:effectLst/>
              </a:rPr>
              <a:t>:</a:t>
            </a:r>
            <a:br>
              <a:rPr lang="de-DE" b="0" i="1" dirty="0">
                <a:solidFill>
                  <a:srgbClr val="000000"/>
                </a:solidFill>
                <a:effectLst/>
              </a:rPr>
            </a:br>
            <a:br>
              <a:rPr lang="de-DE" b="0" i="1" dirty="0">
                <a:solidFill>
                  <a:srgbClr val="000000"/>
                </a:solidFill>
                <a:effectLst/>
              </a:rPr>
            </a:br>
            <a:br>
              <a:rPr lang="de-DE" b="0" i="1" dirty="0">
                <a:solidFill>
                  <a:srgbClr val="000000"/>
                </a:solidFill>
                <a:effectLst/>
              </a:rPr>
            </a:br>
            <a:r>
              <a:rPr lang="de-DE" b="0" i="1" dirty="0">
                <a:solidFill>
                  <a:srgbClr val="000000"/>
                </a:solidFill>
                <a:effectLst/>
              </a:rPr>
              <a:t>- allgemeine Informationen über Abläufe in Betreuungsangelegenheiten und  </a:t>
            </a:r>
            <a:br>
              <a:rPr lang="de-DE" b="0" i="1" dirty="0">
                <a:solidFill>
                  <a:srgbClr val="000000"/>
                </a:solidFill>
                <a:effectLst/>
              </a:rPr>
            </a:br>
            <a:r>
              <a:rPr lang="de-DE" b="0" i="1" dirty="0">
                <a:solidFill>
                  <a:srgbClr val="000000"/>
                </a:solidFill>
                <a:effectLst/>
              </a:rPr>
              <a:t>  Betreuungsverfahren, Vorsorgevollmachten, Betreuungsverfügungen und </a:t>
            </a:r>
            <a:br>
              <a:rPr lang="de-DE" b="0" i="1" dirty="0">
                <a:solidFill>
                  <a:srgbClr val="000000"/>
                </a:solidFill>
                <a:effectLst/>
              </a:rPr>
            </a:br>
            <a:r>
              <a:rPr lang="de-DE" b="0" i="1" dirty="0">
                <a:solidFill>
                  <a:srgbClr val="000000"/>
                </a:solidFill>
                <a:effectLst/>
              </a:rPr>
              <a:t>  Patientenverfügungen zu erteilen,</a:t>
            </a:r>
            <a:br>
              <a:rPr lang="de-DE" b="0" i="1" dirty="0">
                <a:solidFill>
                  <a:srgbClr val="000000"/>
                </a:solidFill>
                <a:effectLst/>
              </a:rPr>
            </a:br>
            <a:r>
              <a:rPr lang="de-DE" b="0" i="1" dirty="0">
                <a:solidFill>
                  <a:srgbClr val="000000"/>
                </a:solidFill>
                <a:effectLst/>
              </a:rPr>
              <a:t> </a:t>
            </a:r>
            <a:br>
              <a:rPr lang="de-DE" b="0" i="1" dirty="0">
                <a:solidFill>
                  <a:srgbClr val="000000"/>
                </a:solidFill>
                <a:effectLst/>
              </a:rPr>
            </a:br>
            <a:r>
              <a:rPr lang="de-DE" b="0" i="1" dirty="0">
                <a:solidFill>
                  <a:srgbClr val="000000"/>
                </a:solidFill>
                <a:effectLst/>
              </a:rPr>
              <a:t>- öffentliche Beglaubigung von Unterschriften auf Vorsorgevollmachten und  </a:t>
            </a:r>
            <a:br>
              <a:rPr lang="de-DE" b="0" i="1" dirty="0">
                <a:solidFill>
                  <a:srgbClr val="000000"/>
                </a:solidFill>
                <a:effectLst/>
              </a:rPr>
            </a:br>
            <a:r>
              <a:rPr lang="de-DE" b="0" i="1" dirty="0">
                <a:solidFill>
                  <a:srgbClr val="000000"/>
                </a:solidFill>
                <a:effectLst/>
              </a:rPr>
              <a:t>  Betreuungsverfügungen gemäß § 7 (1) </a:t>
            </a:r>
            <a:r>
              <a:rPr lang="de-DE" b="0" i="1" dirty="0" err="1">
                <a:solidFill>
                  <a:srgbClr val="000000"/>
                </a:solidFill>
                <a:effectLst/>
              </a:rPr>
              <a:t>BtOG</a:t>
            </a:r>
            <a:r>
              <a:rPr lang="de-DE" b="0" i="1" dirty="0">
                <a:solidFill>
                  <a:srgbClr val="000000"/>
                </a:solidFill>
                <a:effectLst/>
              </a:rPr>
              <a:t>, (ausschließlich </a:t>
            </a:r>
            <a:br>
              <a:rPr lang="de-DE" b="0" i="1" dirty="0">
                <a:solidFill>
                  <a:srgbClr val="000000"/>
                </a:solidFill>
                <a:effectLst/>
              </a:rPr>
            </a:br>
            <a:r>
              <a:rPr lang="de-DE" b="0" i="1" dirty="0">
                <a:solidFill>
                  <a:srgbClr val="000000"/>
                </a:solidFill>
                <a:effectLst/>
              </a:rPr>
              <a:t>  Identitätsfeststellung – keine Rechtsberatung) vorzunehmen.</a:t>
            </a:r>
            <a:br>
              <a:rPr lang="de-DE" b="0" i="1" dirty="0">
                <a:solidFill>
                  <a:srgbClr val="000000"/>
                </a:solidFill>
                <a:effectLst/>
              </a:rPr>
            </a:br>
            <a:br>
              <a:rPr lang="de-DE" b="0" i="1" dirty="0">
                <a:solidFill>
                  <a:srgbClr val="000000"/>
                </a:solidFill>
                <a:effectLst/>
              </a:rPr>
            </a:br>
            <a:r>
              <a:rPr lang="de-DE" b="0" i="1" dirty="0">
                <a:solidFill>
                  <a:srgbClr val="000000"/>
                </a:solidFill>
                <a:effectLst/>
              </a:rPr>
              <a:t>= das sind Aufgaben welche nicht im direkten Zusammenhang mit der Betreuungsgericht stehen</a:t>
            </a:r>
            <a:br>
              <a:rPr lang="de-DE" dirty="0"/>
            </a:br>
            <a:endParaRPr lang="de-DE" dirty="0"/>
          </a:p>
        </p:txBody>
      </p:sp>
    </p:spTree>
    <p:extLst>
      <p:ext uri="{BB962C8B-B14F-4D97-AF65-F5344CB8AC3E}">
        <p14:creationId xmlns:p14="http://schemas.microsoft.com/office/powerpoint/2010/main" val="2380997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6303999-F908-4EDE-9434-83CF4403443B}"/>
              </a:ext>
            </a:extLst>
          </p:cNvPr>
          <p:cNvSpPr>
            <a:spLocks noGrp="1"/>
          </p:cNvSpPr>
          <p:nvPr>
            <p:ph idx="1"/>
          </p:nvPr>
        </p:nvSpPr>
        <p:spPr>
          <a:xfrm>
            <a:off x="838200" y="384313"/>
            <a:ext cx="10515600" cy="5792650"/>
          </a:xfrm>
        </p:spPr>
        <p:txBody>
          <a:bodyPr/>
          <a:lstStyle/>
          <a:p>
            <a:pPr marL="0" indent="0">
              <a:buNone/>
            </a:pPr>
            <a:r>
              <a:rPr lang="de-DE" dirty="0"/>
              <a:t>§ 274 Abs. 3 </a:t>
            </a:r>
            <a:r>
              <a:rPr lang="de-DE" dirty="0" err="1"/>
              <a:t>FamFG</a:t>
            </a:r>
            <a:r>
              <a:rPr lang="de-DE" dirty="0"/>
              <a:t>  regelt, dass die zuständige Behörde auf ihren Antrag zu beteiligen ist, wenn das Verfahren die Bestellung eines Betreuers oder die Anordnung eines Einwilligungsvorbehaltes oder eine Entscheidung über Umfang, Inhalt oder Bestand derselben zum Gegenstand hat.</a:t>
            </a:r>
            <a:br>
              <a:rPr lang="de-DE" dirty="0"/>
            </a:br>
            <a:br>
              <a:rPr lang="de-DE" dirty="0"/>
            </a:br>
            <a:r>
              <a:rPr lang="de-DE" dirty="0"/>
              <a:t>Die „zuständige Behörde“ meint die Betreuungsbehörde.</a:t>
            </a:r>
            <a:br>
              <a:rPr lang="de-DE" dirty="0"/>
            </a:br>
            <a:br>
              <a:rPr lang="de-DE" dirty="0"/>
            </a:br>
            <a:r>
              <a:rPr lang="de-DE" dirty="0"/>
              <a:t>Die Betreuungsbehörde ist demnach eine Muss-Beteiligte, sie ist zwar nur auf Antrag zu beteiligen, dies ist jedoch im Falle der Antragstellung obligatorisch.</a:t>
            </a:r>
            <a:br>
              <a:rPr lang="de-DE" dirty="0"/>
            </a:br>
            <a:br>
              <a:rPr lang="de-DE" dirty="0"/>
            </a:br>
            <a:r>
              <a:rPr lang="de-DE" dirty="0"/>
              <a:t>Die Betreuungsbehörde ist gemäß § 279 Abs. 2 </a:t>
            </a:r>
            <a:r>
              <a:rPr lang="de-DE" dirty="0" err="1"/>
              <a:t>FamFG</a:t>
            </a:r>
            <a:r>
              <a:rPr lang="de-DE" dirty="0"/>
              <a:t> vor der Bestellung eines Betreuers oder der Anordnung eines Einwilligungsvorbehalts anzuhören.</a:t>
            </a:r>
          </a:p>
        </p:txBody>
      </p:sp>
    </p:spTree>
    <p:extLst>
      <p:ext uri="{BB962C8B-B14F-4D97-AF65-F5344CB8AC3E}">
        <p14:creationId xmlns:p14="http://schemas.microsoft.com/office/powerpoint/2010/main" val="2313335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19C4C0-DF79-4879-8D5F-185F93582E8A}"/>
              </a:ext>
            </a:extLst>
          </p:cNvPr>
          <p:cNvSpPr>
            <a:spLocks noGrp="1"/>
          </p:cNvSpPr>
          <p:nvPr>
            <p:ph type="title"/>
          </p:nvPr>
        </p:nvSpPr>
        <p:spPr/>
        <p:txBody>
          <a:bodyPr>
            <a:normAutofit fontScale="90000"/>
          </a:bodyPr>
          <a:lstStyle/>
          <a:p>
            <a:r>
              <a:rPr lang="de-DE" dirty="0"/>
              <a:t>Anhörung der sonstigen Beteiligten , der Betreuungsbehörde und des gesetzlichen Vertreters gem. § 279 </a:t>
            </a:r>
            <a:r>
              <a:rPr lang="de-DE" dirty="0" err="1"/>
              <a:t>FamFG</a:t>
            </a:r>
            <a:endParaRPr lang="de-DE" dirty="0"/>
          </a:p>
        </p:txBody>
      </p:sp>
      <p:sp>
        <p:nvSpPr>
          <p:cNvPr id="3" name="Inhaltsplatzhalter 2">
            <a:extLst>
              <a:ext uri="{FF2B5EF4-FFF2-40B4-BE49-F238E27FC236}">
                <a16:creationId xmlns:a16="http://schemas.microsoft.com/office/drawing/2014/main" id="{3FB08483-7C6E-4739-9F9B-16F50D70862F}"/>
              </a:ext>
            </a:extLst>
          </p:cNvPr>
          <p:cNvSpPr>
            <a:spLocks noGrp="1"/>
          </p:cNvSpPr>
          <p:nvPr>
            <p:ph idx="1"/>
          </p:nvPr>
        </p:nvSpPr>
        <p:spPr>
          <a:xfrm>
            <a:off x="838200" y="1690688"/>
            <a:ext cx="10515600" cy="5028164"/>
          </a:xfrm>
        </p:spPr>
        <p:txBody>
          <a:bodyPr>
            <a:normAutofit lnSpcReduction="10000"/>
          </a:bodyPr>
          <a:lstStyle/>
          <a:p>
            <a:pPr marL="0" indent="0">
              <a:buNone/>
            </a:pPr>
            <a:r>
              <a:rPr lang="de-DE" dirty="0"/>
              <a:t>Die sonstigen Beteiligten sind die Beteiligten nach § 274 </a:t>
            </a:r>
            <a:r>
              <a:rPr lang="de-DE" dirty="0" err="1"/>
              <a:t>FamFG</a:t>
            </a:r>
            <a:r>
              <a:rPr lang="de-DE" dirty="0"/>
              <a:t>, wobei hier der Betroffene ausgenommen ist, da für ihn § 278 </a:t>
            </a:r>
            <a:r>
              <a:rPr lang="de-DE" dirty="0" err="1"/>
              <a:t>FamFG</a:t>
            </a:r>
            <a:r>
              <a:rPr lang="de-DE" dirty="0"/>
              <a:t> gilt.</a:t>
            </a:r>
            <a:br>
              <a:rPr lang="de-DE" dirty="0"/>
            </a:br>
            <a:br>
              <a:rPr lang="de-DE" dirty="0"/>
            </a:br>
            <a:r>
              <a:rPr lang="de-DE" dirty="0"/>
              <a:t>Den sonstigen Beteiligten ist zumindest Gelegenheit zur Stellungnahme zu gewähren, was in schriftlicher Form erfolgen kann. Dies genügt auch dann, wenn die sonstigen Beteiligten tatsächlich dann gar keine Stellungnahme abgeben.</a:t>
            </a:r>
            <a:br>
              <a:rPr lang="de-DE" dirty="0"/>
            </a:br>
            <a:br>
              <a:rPr lang="de-DE" dirty="0"/>
            </a:br>
            <a:r>
              <a:rPr lang="de-DE" u="sng" dirty="0"/>
              <a:t>Wichtiger ist die Anhörung der Betreuungsbehörde </a:t>
            </a:r>
            <a:r>
              <a:rPr lang="de-DE" dirty="0"/>
              <a:t>nach Absatz 2. Hier soll die Behörde Stellung nehmen zu folgenden Punkten:</a:t>
            </a:r>
            <a:br>
              <a:rPr lang="de-DE" dirty="0"/>
            </a:br>
            <a:r>
              <a:rPr lang="de-DE" dirty="0"/>
              <a:t>1. persönliche, </a:t>
            </a:r>
            <a:r>
              <a:rPr lang="de-DE" dirty="0" err="1"/>
              <a:t>gesundheitl</a:t>
            </a:r>
            <a:r>
              <a:rPr lang="de-DE" dirty="0"/>
              <a:t>. und soziale Situation des Betroffenen,</a:t>
            </a:r>
            <a:br>
              <a:rPr lang="de-DE" dirty="0"/>
            </a:br>
            <a:r>
              <a:rPr lang="de-DE" dirty="0"/>
              <a:t>2. Erforderlichkeit der Betreuung und geeigneter anderer Hilfen,</a:t>
            </a:r>
            <a:br>
              <a:rPr lang="de-DE" dirty="0"/>
            </a:br>
            <a:r>
              <a:rPr lang="de-DE" dirty="0"/>
              <a:t>3. Betreuerauswahl mit Berücksichtigung der Vorrangigkeit v. </a:t>
            </a:r>
            <a:r>
              <a:rPr lang="de-DE" dirty="0" err="1"/>
              <a:t>ehrenamtl</a:t>
            </a:r>
            <a:r>
              <a:rPr lang="de-DE" dirty="0"/>
              <a:t>. Betreuern</a:t>
            </a:r>
            <a:br>
              <a:rPr lang="de-DE" dirty="0"/>
            </a:br>
            <a:r>
              <a:rPr lang="de-DE" dirty="0"/>
              <a:t>4. Sichtweise des Betroffenen.</a:t>
            </a:r>
            <a:br>
              <a:rPr lang="de-DE" dirty="0"/>
            </a:br>
            <a:br>
              <a:rPr lang="de-DE" dirty="0"/>
            </a:br>
            <a:r>
              <a:rPr lang="de-DE" dirty="0"/>
              <a:t>Die Betreuungsbehörde hat einen qualifizierten Bericht (Sozialbericht) anzufertigen</a:t>
            </a:r>
            <a:br>
              <a:rPr lang="de-DE" dirty="0"/>
            </a:br>
            <a:r>
              <a:rPr lang="de-DE" dirty="0"/>
              <a:t>vgl. </a:t>
            </a:r>
            <a:r>
              <a:rPr lang="de-DE" dirty="0" err="1"/>
              <a:t>BtOG</a:t>
            </a:r>
            <a:r>
              <a:rPr lang="de-DE" dirty="0"/>
              <a:t>. Hierfür wird sie den Betroffenen regelmäßig persönlich anhören müssen.</a:t>
            </a:r>
          </a:p>
        </p:txBody>
      </p:sp>
    </p:spTree>
    <p:extLst>
      <p:ext uri="{BB962C8B-B14F-4D97-AF65-F5344CB8AC3E}">
        <p14:creationId xmlns:p14="http://schemas.microsoft.com/office/powerpoint/2010/main" val="3257968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893DD1E-3F6E-4FBB-9212-30E0B7702502}"/>
              </a:ext>
            </a:extLst>
          </p:cNvPr>
          <p:cNvSpPr>
            <a:spLocks noGrp="1"/>
          </p:cNvSpPr>
          <p:nvPr>
            <p:ph idx="1"/>
          </p:nvPr>
        </p:nvSpPr>
        <p:spPr>
          <a:xfrm>
            <a:off x="838200" y="477078"/>
            <a:ext cx="10515600" cy="5699885"/>
          </a:xfrm>
        </p:spPr>
        <p:txBody>
          <a:bodyPr/>
          <a:lstStyle/>
          <a:p>
            <a:pPr marL="0" indent="0">
              <a:buNone/>
            </a:pPr>
            <a:br>
              <a:rPr lang="de-DE" dirty="0"/>
            </a:br>
            <a:br>
              <a:rPr lang="de-DE" dirty="0"/>
            </a:br>
            <a:br>
              <a:rPr lang="de-DE" dirty="0"/>
            </a:br>
            <a:br>
              <a:rPr lang="de-DE" dirty="0"/>
            </a:br>
            <a:r>
              <a:rPr lang="de-DE" dirty="0"/>
              <a:t>Nach § 280 Abs. 2 </a:t>
            </a:r>
            <a:r>
              <a:rPr lang="de-DE" dirty="0" err="1"/>
              <a:t>FamFG</a:t>
            </a:r>
            <a:r>
              <a:rPr lang="de-DE" dirty="0"/>
              <a:t> soll der ärztl. Gutachter die Ergebnisse der Anhörung des Betroffenen durch die Betreuungsbehörde in seiner Arbeit berücksichtigen, sodass es regelmäßig zweckdienlich ist, die Betreuungsbehörde </a:t>
            </a:r>
            <a:r>
              <a:rPr lang="de-DE" u="sng" dirty="0"/>
              <a:t>vor</a:t>
            </a:r>
            <a:r>
              <a:rPr lang="de-DE" dirty="0"/>
              <a:t> der Einholung des Gutachten anzuhören.</a:t>
            </a:r>
            <a:br>
              <a:rPr lang="de-DE" dirty="0"/>
            </a:br>
            <a:br>
              <a:rPr lang="de-DE" dirty="0"/>
            </a:br>
            <a:r>
              <a:rPr lang="de-DE" dirty="0"/>
              <a:t>Ferner soll auch eine Vertrauensperson des Betroffenen angehört werden, wenn diese es verlangt und die Anhörung ohne erhebliche Verzögerung möglich ist.</a:t>
            </a:r>
          </a:p>
        </p:txBody>
      </p:sp>
    </p:spTree>
    <p:extLst>
      <p:ext uri="{BB962C8B-B14F-4D97-AF65-F5344CB8AC3E}">
        <p14:creationId xmlns:p14="http://schemas.microsoft.com/office/powerpoint/2010/main" val="311384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863107" y="444137"/>
            <a:ext cx="10406743" cy="56938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Calibri" panose="020F0502020204030204"/>
                <a:ea typeface="+mn-ea"/>
                <a:cs typeface="+mn-cs"/>
              </a:rPr>
              <a:t>Zwingende Verfahrensbeteiligung der Betreuungsbehörde bei: </a:t>
            </a:r>
            <a:br>
              <a:rPr kumimoji="0" lang="de-DE" sz="4000" b="1"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de-DE" sz="4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3600" b="0" i="0" u="none" strike="noStrike" kern="1200" cap="none" spc="0" normalizeH="0" baseline="0" noProof="0" dirty="0">
                <a:ln>
                  <a:noFill/>
                </a:ln>
                <a:solidFill>
                  <a:srgbClr val="FF0000"/>
                </a:solidFill>
                <a:effectLst/>
                <a:uLnTx/>
                <a:uFillTx/>
                <a:latin typeface="Calibri" panose="020F0502020204030204"/>
                <a:ea typeface="+mn-ea"/>
                <a:cs typeface="+mn-cs"/>
              </a:rPr>
              <a:t>Bestellung eines Betreuers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3600" b="0" i="0" u="none" strike="noStrike" kern="1200" cap="none" spc="0" normalizeH="0" baseline="0" noProof="0" dirty="0">
                <a:ln>
                  <a:noFill/>
                </a:ln>
                <a:solidFill>
                  <a:srgbClr val="FF0000"/>
                </a:solidFill>
                <a:effectLst/>
                <a:uLnTx/>
                <a:uFillTx/>
                <a:latin typeface="Calibri" panose="020F0502020204030204"/>
                <a:ea typeface="+mn-ea"/>
                <a:cs typeface="+mn-cs"/>
              </a:rPr>
              <a:t>Anordnung Einwilligungsvorbehalt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3600" b="0" i="0" u="none" strike="noStrike" kern="1200" cap="none" spc="0" normalizeH="0" baseline="0" noProof="0" dirty="0">
                <a:ln>
                  <a:noFill/>
                </a:ln>
                <a:solidFill>
                  <a:srgbClr val="FF0000"/>
                </a:solidFill>
                <a:effectLst/>
                <a:uLnTx/>
                <a:uFillTx/>
                <a:latin typeface="Calibri" panose="020F0502020204030204"/>
                <a:ea typeface="+mn-ea"/>
                <a:cs typeface="+mn-cs"/>
              </a:rPr>
              <a:t>Aufhebung/Verlängerung der Betreuung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3600" b="0" i="0" u="none" strike="noStrike" kern="1200" cap="none" spc="0" normalizeH="0" baseline="0" noProof="0" dirty="0">
                <a:ln>
                  <a:noFill/>
                </a:ln>
                <a:solidFill>
                  <a:srgbClr val="FF0000"/>
                </a:solidFill>
                <a:effectLst/>
                <a:uLnTx/>
                <a:uFillTx/>
                <a:latin typeface="Calibri" panose="020F0502020204030204"/>
                <a:ea typeface="+mn-ea"/>
                <a:cs typeface="+mn-cs"/>
              </a:rPr>
              <a:t>Einschränkung/Erweiterung der Aufgabenkreise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3600" b="0" i="0" u="none" strike="noStrike" kern="1200" cap="none" spc="0" normalizeH="0" baseline="0" noProof="0" dirty="0">
                <a:ln>
                  <a:noFill/>
                </a:ln>
                <a:solidFill>
                  <a:srgbClr val="FF0000"/>
                </a:solidFill>
                <a:effectLst/>
                <a:uLnTx/>
                <a:uFillTx/>
                <a:latin typeface="Calibri" panose="020F0502020204030204"/>
                <a:ea typeface="+mn-ea"/>
                <a:cs typeface="+mn-cs"/>
              </a:rPr>
              <a:t>Betreuerwechsel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3600" b="0" i="0" u="none" strike="noStrike" kern="1200" cap="none" spc="0" normalizeH="0" baseline="0" noProof="0" dirty="0">
                <a:ln>
                  <a:noFill/>
                </a:ln>
                <a:solidFill>
                  <a:srgbClr val="FF0000"/>
                </a:solidFill>
                <a:effectLst/>
                <a:uLnTx/>
                <a:uFillTx/>
                <a:latin typeface="Calibri" panose="020F0502020204030204"/>
                <a:ea typeface="+mn-ea"/>
                <a:cs typeface="+mn-cs"/>
              </a:rPr>
              <a:t>Bestellung eines weiteren Betreuers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2186008586"/>
      </p:ext>
    </p:extLst>
  </p:cSld>
  <p:clrMapOvr>
    <a:masterClrMapping/>
  </p:clrMapOvr>
</p:sld>
</file>

<file path=ppt/theme/theme1.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3281</Words>
  <Application>Microsoft Office PowerPoint</Application>
  <PresentationFormat>Breitbild</PresentationFormat>
  <Paragraphs>87</Paragraphs>
  <Slides>30</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30</vt:i4>
      </vt:variant>
    </vt:vector>
  </HeadingPairs>
  <TitlesOfParts>
    <vt:vector size="37" baseType="lpstr">
      <vt:lpstr>Arial</vt:lpstr>
      <vt:lpstr>Arial</vt:lpstr>
      <vt:lpstr>Arial Narrow</vt:lpstr>
      <vt:lpstr>Bradley Hand ITC</vt:lpstr>
      <vt:lpstr>Calibri</vt:lpstr>
      <vt:lpstr>Wingdings</vt:lpstr>
      <vt:lpstr>1_Office</vt:lpstr>
      <vt:lpstr>3.1.7 Der Verfahrenspfleger</vt:lpstr>
      <vt:lpstr>PowerPoint-Präsentation</vt:lpstr>
      <vt:lpstr>PowerPoint-Präsentation</vt:lpstr>
      <vt:lpstr>3.1.8 Aufgaben der Betreuungsbehörde</vt:lpstr>
      <vt:lpstr>PowerPoint-Präsentation</vt:lpstr>
      <vt:lpstr>PowerPoint-Präsentation</vt:lpstr>
      <vt:lpstr>Anhörung der sonstigen Beteiligten , der Betreuungsbehörde und des gesetzlichen Vertreters gem. § 279 FamFG</vt:lpstr>
      <vt:lpstr>PowerPoint-Präsentation</vt:lpstr>
      <vt:lpstr>PowerPoint-Präsentation</vt:lpstr>
      <vt:lpstr>3.1.9 Bestellung eines Betreuers durch Beschluss</vt:lpstr>
      <vt:lpstr>PowerPoint-Präsentation</vt:lpstr>
      <vt:lpstr>PowerPoint-Präsentation</vt:lpstr>
      <vt:lpstr>Der Einwilligungsvorbehalt</vt:lpstr>
      <vt:lpstr>3.2. Die Bekanntgabe des Beschlusses</vt:lpstr>
      <vt:lpstr>AVR 45  (Allgemeine Vordruck Reihe) vereinfachte Zustellung: mit Aufgabe des Beschlusses zur Post, Vermerk über die Zustellung durch Aufgabe zur Post, § 184 Abs. 2 ZPO</vt:lpstr>
      <vt:lpstr>Fristenberechnung nach dem FamFG</vt:lpstr>
      <vt:lpstr>PowerPoint-Präsentation</vt:lpstr>
      <vt:lpstr>Wirksamwerden des Beschlusses zur Anordnung der Betreuung, § 287 Abs. 1 FamFG</vt:lpstr>
      <vt:lpstr>3.3 Rechtsmittel gegen den Beschluss zur Anordnung der Betreuung </vt:lpstr>
      <vt:lpstr>Form der Beschwerde, § 64 FamFG</vt:lpstr>
      <vt:lpstr>Weitere Rechtsmittel für Beschlüsse im Betreuungsverfahren</vt:lpstr>
      <vt:lpstr>4. Die Person des Betreuers 4.1. Grundsätze zur Betreuerbestellung</vt:lpstr>
      <vt:lpstr>PowerPoint-Präsentation</vt:lpstr>
      <vt:lpstr>4.2 Arten von Betreuern</vt:lpstr>
      <vt:lpstr>Der ehrenamtliche Betreuer</vt:lpstr>
      <vt:lpstr>Der Berufsbetreuer</vt:lpstr>
      <vt:lpstr>Der Vereinsbetreuer</vt:lpstr>
      <vt:lpstr>Der Behördenbetreuer</vt:lpstr>
      <vt:lpstr>Die Rechtsstellung des Betreuers</vt:lpstr>
      <vt:lpstr>Aufgabenkreise des Betreuers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Simmerl-Hübner, Susanne</dc:creator>
  <cp:lastModifiedBy>Simmerl-Hübner, Susanne</cp:lastModifiedBy>
  <cp:revision>4</cp:revision>
  <dcterms:created xsi:type="dcterms:W3CDTF">2024-11-12T07:27:20Z</dcterms:created>
  <dcterms:modified xsi:type="dcterms:W3CDTF">2024-11-12T14:08:14Z</dcterms:modified>
</cp:coreProperties>
</file>