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59" r:id="rId4"/>
    <p:sldId id="261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C688"/>
    <a:srgbClr val="EED4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8398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1378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94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738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11107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4769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971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92218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9071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3253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550593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D92DE-5D27-4010-91AF-5931C8CFB02A}" type="datetimeFigureOut">
              <a:rPr lang="de-DE" smtClean="0"/>
              <a:t>23.02.2024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AC420-1AAA-473A-B39B-358EE2F44E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8719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439572" y="1330246"/>
            <a:ext cx="5557838" cy="85122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Kostenverfügung </a:t>
            </a: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34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20" name="Gefaltete Ecke 19"/>
          <p:cNvSpPr/>
          <p:nvPr/>
        </p:nvSpPr>
        <p:spPr>
          <a:xfrm rot="21204962">
            <a:off x="8097844" y="1068451"/>
            <a:ext cx="1298511" cy="1217994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KostVfg</a:t>
            </a:r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grpSp>
        <p:nvGrpSpPr>
          <p:cNvPr id="29" name="Gruppieren 28"/>
          <p:cNvGrpSpPr/>
          <p:nvPr/>
        </p:nvGrpSpPr>
        <p:grpSpPr>
          <a:xfrm>
            <a:off x="742950" y="2355583"/>
            <a:ext cx="11065439" cy="717727"/>
            <a:chOff x="742950" y="2355583"/>
            <a:chExt cx="11065439" cy="717727"/>
          </a:xfrm>
        </p:grpSpPr>
        <p:sp>
          <p:nvSpPr>
            <p:cNvPr id="5" name="Abgerundetes Rechteck 4"/>
            <p:cNvSpPr/>
            <p:nvPr/>
          </p:nvSpPr>
          <p:spPr>
            <a:xfrm>
              <a:off x="1885435" y="2355583"/>
              <a:ext cx="9922954" cy="717727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ist eine Verwaltungsvorschrift zur Durchführung der Kostengesetze </a:t>
              </a:r>
            </a:p>
          </p:txBody>
        </p:sp>
        <p:sp>
          <p:nvSpPr>
            <p:cNvPr id="24" name="Pfeil nach rechts 23"/>
            <p:cNvSpPr/>
            <p:nvPr/>
          </p:nvSpPr>
          <p:spPr>
            <a:xfrm>
              <a:off x="742950" y="2472369"/>
              <a:ext cx="978408" cy="484632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0" name="Gruppieren 29"/>
          <p:cNvGrpSpPr/>
          <p:nvPr/>
        </p:nvGrpSpPr>
        <p:grpSpPr>
          <a:xfrm>
            <a:off x="742950" y="3198739"/>
            <a:ext cx="11065439" cy="639989"/>
            <a:chOff x="742950" y="3198739"/>
            <a:chExt cx="11065439" cy="639989"/>
          </a:xfrm>
        </p:grpSpPr>
        <p:sp>
          <p:nvSpPr>
            <p:cNvPr id="12" name="Abgerundetes Rechteck 11"/>
            <p:cNvSpPr/>
            <p:nvPr/>
          </p:nvSpPr>
          <p:spPr>
            <a:xfrm>
              <a:off x="1885435" y="3198739"/>
              <a:ext cx="9922954" cy="639989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bindet nur den Kostenbeamten und die Justizverwaltung</a:t>
              </a:r>
            </a:p>
          </p:txBody>
        </p:sp>
        <p:sp>
          <p:nvSpPr>
            <p:cNvPr id="25" name="Pfeil nach rechts 24"/>
            <p:cNvSpPr/>
            <p:nvPr/>
          </p:nvSpPr>
          <p:spPr>
            <a:xfrm>
              <a:off x="742950" y="3276417"/>
              <a:ext cx="978408" cy="484632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1" name="Gruppieren 30"/>
          <p:cNvGrpSpPr/>
          <p:nvPr/>
        </p:nvGrpSpPr>
        <p:grpSpPr>
          <a:xfrm>
            <a:off x="742950" y="3964157"/>
            <a:ext cx="11065439" cy="657012"/>
            <a:chOff x="742950" y="3964157"/>
            <a:chExt cx="11065439" cy="657012"/>
          </a:xfrm>
        </p:grpSpPr>
        <p:sp>
          <p:nvSpPr>
            <p:cNvPr id="21" name="Abgerundetes Rechteck 20"/>
            <p:cNvSpPr/>
            <p:nvPr/>
          </p:nvSpPr>
          <p:spPr>
            <a:xfrm>
              <a:off x="1913692" y="3964157"/>
              <a:ext cx="9894697" cy="657012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betrifft nur das Verhältnis zwischen Staatskasse und Kostenschuldner</a:t>
              </a:r>
              <a:endPara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6" name="Pfeil nach rechts 25"/>
            <p:cNvSpPr/>
            <p:nvPr/>
          </p:nvSpPr>
          <p:spPr>
            <a:xfrm>
              <a:off x="742950" y="4037678"/>
              <a:ext cx="978408" cy="484632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32" name="Gruppieren 31"/>
          <p:cNvGrpSpPr/>
          <p:nvPr/>
        </p:nvGrpSpPr>
        <p:grpSpPr>
          <a:xfrm>
            <a:off x="742950" y="4746598"/>
            <a:ext cx="11079567" cy="1570614"/>
            <a:chOff x="742950" y="4746598"/>
            <a:chExt cx="11079567" cy="1570614"/>
          </a:xfrm>
        </p:grpSpPr>
        <p:sp>
          <p:nvSpPr>
            <p:cNvPr id="16" name="Abgerundetes Rechteck 15"/>
            <p:cNvSpPr/>
            <p:nvPr/>
          </p:nvSpPr>
          <p:spPr>
            <a:xfrm>
              <a:off x="1899562" y="4746598"/>
              <a:ext cx="9922955" cy="1570614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regelt Art und Weise der Umsetzung der Kostengesetzte/ des Einzugs, der Rückzahlung und Löschung von Kosten und benennt die Amtspersonen, die diese Tätigkeiten durchzuführen haben (Verfahrensvorschriften</a:t>
              </a:r>
              <a:r>
                <a:rPr lang="de-DE" sz="24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)</a:t>
              </a:r>
              <a:endPara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28" name="Pfeil nach rechts 27"/>
            <p:cNvSpPr/>
            <p:nvPr/>
          </p:nvSpPr>
          <p:spPr>
            <a:xfrm>
              <a:off x="742950" y="5251634"/>
              <a:ext cx="978408" cy="484632"/>
            </a:xfrm>
            <a:prstGeom prst="rightArrow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</p:spTree>
    <p:extLst>
      <p:ext uri="{BB962C8B-B14F-4D97-AF65-F5344CB8AC3E}">
        <p14:creationId xmlns:p14="http://schemas.microsoft.com/office/powerpoint/2010/main" val="1564698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439572" y="1330246"/>
            <a:ext cx="5557838" cy="85122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200" dirty="0" smtClean="0"/>
          </a:p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Kostenfestsetzungsverfahren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35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317735" y="2260430"/>
            <a:ext cx="9801511" cy="418623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Kostenerstattungspflicht</a:t>
            </a:r>
            <a:r>
              <a:rPr lang="de-DE" sz="2400" b="1" dirty="0"/>
              <a:t> = aus der Kostenentscheidung begründete Verpflichtung, dem obsiegenden Verfahrensgegner die notwendigen Kosten des Rechtsstreits </a:t>
            </a:r>
            <a:r>
              <a:rPr lang="de-DE" sz="2400" b="1" dirty="0" smtClean="0"/>
              <a:t>zu erstatten.</a:t>
            </a:r>
            <a:endParaRPr lang="de-DE" sz="2400" b="1" dirty="0"/>
          </a:p>
          <a:p>
            <a:r>
              <a:rPr lang="de-DE" sz="2400" b="1" dirty="0"/>
              <a:t>Weil die Gerichtskosten ein Teil der Kosten des Rechtsstreits sind, kann sich die obsiegende Partei die von ihr verauslagten und vom Gericht im Rahmen der (restlichen) </a:t>
            </a:r>
            <a:r>
              <a:rPr lang="de-DE" sz="2400" b="1" dirty="0" err="1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Mithaft</a:t>
            </a:r>
            <a:r>
              <a:rPr lang="de-DE" sz="2400" b="1" dirty="0"/>
              <a:t> auf die Gegenseite verrechneten Gerichtskosten neben den Rechtsanwaltskosten (u. ggf. weiteren außergerichtlichen Kosten) gegen diese nach </a:t>
            </a:r>
            <a:r>
              <a:rPr lang="de-DE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§§ 103 ff ZPO </a:t>
            </a:r>
            <a:r>
              <a:rPr lang="de-DE" sz="2400" b="1" dirty="0"/>
              <a:t>festsetzen lassen. </a:t>
            </a:r>
          </a:p>
          <a:p>
            <a:endParaRPr lang="de-DE" sz="2400" dirty="0"/>
          </a:p>
        </p:txBody>
      </p:sp>
      <p:sp>
        <p:nvSpPr>
          <p:cNvPr id="20" name="Gefaltete Ecke 19"/>
          <p:cNvSpPr/>
          <p:nvPr/>
        </p:nvSpPr>
        <p:spPr>
          <a:xfrm rot="630187">
            <a:off x="10182598" y="2472236"/>
            <a:ext cx="1298511" cy="1217994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</a:t>
            </a:r>
            <a:r>
              <a:rPr lang="de-DE" sz="28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 91 ZPO</a:t>
            </a:r>
          </a:p>
        </p:txBody>
      </p:sp>
    </p:spTree>
    <p:extLst>
      <p:ext uri="{BB962C8B-B14F-4D97-AF65-F5344CB8AC3E}">
        <p14:creationId xmlns:p14="http://schemas.microsoft.com/office/powerpoint/2010/main" val="1182814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3439572" y="1330246"/>
            <a:ext cx="5557838" cy="85122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200" dirty="0" smtClean="0"/>
          </a:p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Kostenfestsetzungsverfahren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36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1503473" y="2403292"/>
            <a:ext cx="9430036" cy="205047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2400" b="1" dirty="0" smtClean="0"/>
              <a:t>Auf </a:t>
            </a:r>
            <a:r>
              <a:rPr lang="de-DE" sz="2400" b="1" dirty="0"/>
              <a:t>Antrag wird vom Gericht </a:t>
            </a:r>
            <a:r>
              <a:rPr lang="de-DE" sz="2400" b="1" dirty="0" smtClean="0"/>
              <a:t>des </a:t>
            </a:r>
            <a:r>
              <a:rPr lang="de-DE" sz="2400" b="1" dirty="0"/>
              <a:t>ersten Rechtszuges (vgl. §§ 103 Abs. 2, 104 Abs. 1 ZPO) ein so genannter </a:t>
            </a:r>
            <a:r>
              <a:rPr lang="de-DE" sz="24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Kostenfestsetzungsbeschluss </a:t>
            </a:r>
            <a:r>
              <a:rPr lang="de-DE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(gem. § 104 bzw. bei Quotelung gem. § 106 ZPO) </a:t>
            </a:r>
            <a:r>
              <a:rPr lang="de-DE" sz="2400" b="1" dirty="0"/>
              <a:t>erlassen, dessen Tenor z.B. wie folgt lauten könnte: </a:t>
            </a:r>
          </a:p>
          <a:p>
            <a:endParaRPr lang="de-DE" sz="2400" dirty="0"/>
          </a:p>
        </p:txBody>
      </p:sp>
      <p:sp>
        <p:nvSpPr>
          <p:cNvPr id="19" name="Gefaltete Ecke 18"/>
          <p:cNvSpPr/>
          <p:nvPr/>
        </p:nvSpPr>
        <p:spPr>
          <a:xfrm rot="21204962">
            <a:off x="9764452" y="3673516"/>
            <a:ext cx="1537441" cy="1560494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Zuständig ist der Rechts-pfleger</a:t>
            </a:r>
          </a:p>
        </p:txBody>
      </p:sp>
      <p:sp>
        <p:nvSpPr>
          <p:cNvPr id="10" name="Gefaltete Ecke 9"/>
          <p:cNvSpPr/>
          <p:nvPr/>
        </p:nvSpPr>
        <p:spPr>
          <a:xfrm>
            <a:off x="10737030" y="2403292"/>
            <a:ext cx="1298511" cy="1217994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200" b="1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KfB</a:t>
            </a:r>
            <a:endParaRPr lang="de-DE" sz="28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08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19" grpId="0" animBg="1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336883"/>
            <a:ext cx="6472988" cy="91440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 im Zivilprozess</a:t>
            </a:r>
            <a:endParaRPr lang="de-DE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082463" y="6551736"/>
            <a:ext cx="2109537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dirty="0" smtClean="0">
                <a:solidFill>
                  <a:schemeClr val="tx1"/>
                </a:solidFill>
              </a:rPr>
              <a:t>KG-Ref.AF Carus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72250"/>
            <a:ext cx="914401" cy="28575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mtClean="0">
                <a:solidFill>
                  <a:schemeClr val="tx1"/>
                </a:solidFill>
              </a:rPr>
              <a:t>37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10" name="Inhaltsplatzhalter 2">
            <a:extLst>
              <a:ext uri="{FF2B5EF4-FFF2-40B4-BE49-F238E27FC236}">
                <a16:creationId xmlns:a16="http://schemas.microsoft.com/office/drawing/2014/main" id="{67F5AA60-7E2F-1A44-85C7-3A9BE46DB0CE}"/>
              </a:ext>
            </a:extLst>
          </p:cNvPr>
          <p:cNvSpPr txBox="1">
            <a:spLocks/>
          </p:cNvSpPr>
          <p:nvPr/>
        </p:nvSpPr>
        <p:spPr>
          <a:xfrm>
            <a:off x="1108065" y="2028825"/>
            <a:ext cx="10278221" cy="4371976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de-DE" sz="1800" i="1" dirty="0" smtClean="0"/>
              <a:t>In Sachen - pp – </a:t>
            </a:r>
            <a:endParaRPr lang="de-DE" sz="1800" dirty="0" smtClean="0"/>
          </a:p>
          <a:p>
            <a:pPr marL="0" indent="0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de-DE" sz="1800" i="1" dirty="0" smtClean="0"/>
              <a:t>werden nach dem Antrag vom 01.07.2020 aufgrund des für vorläufig vollstreckbar erklärten Urteils des Landgerichts Berlin vom 10.02.2023 die von dem Beklagten an den Kläger zu erstattenden Kosten auf 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de-DE" sz="1800" b="1" i="1" dirty="0" smtClean="0"/>
              <a:t>	2.406,85 EUR </a:t>
            </a:r>
          </a:p>
          <a:p>
            <a:pPr marL="0" indent="0">
              <a:lnSpc>
                <a:spcPct val="14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de-DE" sz="1800" i="1" dirty="0" smtClean="0"/>
              <a:t>nebst Zinsen in Höhe von fünf Prozentpunkten über dem Basiszinssatz seit dem 05.07.2020 festgesetzt.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1800" i="1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800" b="1" i="1" dirty="0" smtClean="0"/>
              <a:t>Antragsgemäß wurden 798,00 EUR vom Kläger verauslagte Gerichtskosten</a:t>
            </a:r>
            <a:r>
              <a:rPr lang="de-DE" sz="3600" b="1" i="1" dirty="0" smtClean="0">
                <a:solidFill>
                  <a:schemeClr val="accent2">
                    <a:lumMod val="75000"/>
                  </a:schemeClr>
                </a:solidFill>
              </a:rPr>
              <a:t>*</a:t>
            </a:r>
            <a:r>
              <a:rPr lang="de-DE" sz="1800" b="1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1800" b="1" i="1" dirty="0" smtClean="0"/>
              <a:t>hinzugesetzt. </a:t>
            </a:r>
            <a:endParaRPr lang="de-DE" sz="1800" b="1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800" i="1" dirty="0" smtClean="0"/>
              <a:t> </a:t>
            </a:r>
            <a:endParaRPr lang="de-DE" sz="1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800" i="1" dirty="0" smtClean="0"/>
              <a:t>Rechtsmittelbelehrung: ………  </a:t>
            </a:r>
            <a:endParaRPr lang="de-DE" sz="18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sz="1800" dirty="0" smtClean="0"/>
          </a:p>
          <a:p>
            <a:pPr marL="0" indent="0">
              <a:buFont typeface="Arial" panose="020B0604020202020204" pitchFamily="34" charset="0"/>
              <a:buNone/>
            </a:pPr>
            <a:r>
              <a:rPr lang="de-DE" sz="1800" i="1" dirty="0" smtClean="0"/>
              <a:t>Rechtspfleger  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de-DE" sz="1800" i="1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sz="18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sz="1800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de-DE" sz="2400" dirty="0"/>
          </a:p>
        </p:txBody>
      </p:sp>
      <p:sp>
        <p:nvSpPr>
          <p:cNvPr id="19" name="Gefaltete Ecke 18"/>
          <p:cNvSpPr/>
          <p:nvPr/>
        </p:nvSpPr>
        <p:spPr>
          <a:xfrm rot="21204962">
            <a:off x="684429" y="549999"/>
            <a:ext cx="1537441" cy="1560494"/>
          </a:xfrm>
          <a:prstGeom prst="foldedCorner">
            <a:avLst/>
          </a:prstGeom>
          <a:solidFill>
            <a:srgbClr val="EED48A"/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0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Zuständig ist der Rechts-pfleger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3439572" y="1330246"/>
            <a:ext cx="5557838" cy="851221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3200" dirty="0" smtClean="0"/>
          </a:p>
          <a:p>
            <a:pPr algn="ctr"/>
            <a:r>
              <a:rPr lang="de-DE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Kostenfestsetzungsverfahren</a:t>
            </a:r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de-DE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562350" y="5057775"/>
            <a:ext cx="8486775" cy="16573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sz="4000" dirty="0">
                <a:solidFill>
                  <a:schemeClr val="accent2">
                    <a:lumMod val="75000"/>
                  </a:schemeClr>
                </a:solidFill>
              </a:rPr>
              <a:t>*</a:t>
            </a:r>
            <a:r>
              <a:rPr lang="de-DE" dirty="0"/>
              <a:t> </a:t>
            </a:r>
            <a:r>
              <a:rPr lang="de-DE" b="1" dirty="0"/>
              <a:t>Anmerkung: Für seine zugrundeliegende Zahlungsklage über 9.800,- EUR hatte der Kläger die Gerichtsgebühr nach KV-Nr. 1210 (Streitwert bis 10.000,- €) in Höhe von 798,- EUR vorauszuzahlen, die im Rahmen der </a:t>
            </a:r>
            <a:r>
              <a:rPr lang="de-DE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Mithaft</a:t>
            </a:r>
            <a:r>
              <a:rPr lang="de-DE" b="1" dirty="0"/>
              <a:t> des Klägers auf die Kosten des Beklagten verrechnet wurde und nun im Wege des Kostenfestsetzungsverfahrens mit festgesetzt wird.</a:t>
            </a:r>
          </a:p>
        </p:txBody>
      </p:sp>
    </p:spTree>
    <p:extLst>
      <p:ext uri="{BB962C8B-B14F-4D97-AF65-F5344CB8AC3E}">
        <p14:creationId xmlns:p14="http://schemas.microsoft.com/office/powerpoint/2010/main" val="257760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9" grpId="0" animBg="1"/>
      <p:bldP spid="4" grpId="0" animBg="1"/>
      <p:bldP spid="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360</Words>
  <Application>Microsoft Office PowerPoint</Application>
  <PresentationFormat>Breitbild</PresentationFormat>
  <Paragraphs>46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MV Boli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15</cp:revision>
  <dcterms:created xsi:type="dcterms:W3CDTF">2023-05-04T13:22:15Z</dcterms:created>
  <dcterms:modified xsi:type="dcterms:W3CDTF">2024-02-23T09:49:57Z</dcterms:modified>
</cp:coreProperties>
</file>