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nva Sans" panose="020B0503030501040103" pitchFamily="34" charset="0"/>
      <p:regular r:id="rId12"/>
    </p:embeddedFont>
    <p:embeddedFont>
      <p:font typeface="Canva Sans Bold" panose="020B0803030501040103" pitchFamily="3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2E095-5B65-FD40-81B1-01A10A202F28}" v="43" dt="2025-02-12T09:53:52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3" autoAdjust="0"/>
    <p:restoredTop sz="94569" autoAdjust="0"/>
  </p:normalViewPr>
  <p:slideViewPr>
    <p:cSldViewPr>
      <p:cViewPr varScale="1">
        <p:scale>
          <a:sx n="77" d="100"/>
          <a:sy n="77" d="100"/>
        </p:scale>
        <p:origin x="216" y="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7D72E095-5B65-FD40-81B1-01A10A202F28}"/>
    <pc:docChg chg="modSld">
      <pc:chgData name="Katja Dittrich" userId="7fd2e0e7fd3099c6" providerId="LiveId" clId="{7D72E095-5B65-FD40-81B1-01A10A202F28}" dt="2025-02-12T09:54:50.300" v="49" actId="14100"/>
      <pc:docMkLst>
        <pc:docMk/>
      </pc:docMkLst>
      <pc:sldChg chg="modAnim">
        <pc:chgData name="Katja Dittrich" userId="7fd2e0e7fd3099c6" providerId="LiveId" clId="{7D72E095-5B65-FD40-81B1-01A10A202F28}" dt="2025-02-12T09:04:01.061" v="16"/>
        <pc:sldMkLst>
          <pc:docMk/>
          <pc:sldMk cId="0" sldId="256"/>
        </pc:sldMkLst>
      </pc:sldChg>
      <pc:sldChg chg="modSp mod modAnim">
        <pc:chgData name="Katja Dittrich" userId="7fd2e0e7fd3099c6" providerId="LiveId" clId="{7D72E095-5B65-FD40-81B1-01A10A202F28}" dt="2025-02-12T09:04:42.818" v="21"/>
        <pc:sldMkLst>
          <pc:docMk/>
          <pc:sldMk cId="0" sldId="257"/>
        </pc:sldMkLst>
        <pc:spChg chg="mod">
          <ac:chgData name="Katja Dittrich" userId="7fd2e0e7fd3099c6" providerId="LiveId" clId="{7D72E095-5B65-FD40-81B1-01A10A202F28}" dt="2025-02-12T08:24:32.222" v="1" actId="14100"/>
          <ac:spMkLst>
            <pc:docMk/>
            <pc:sldMk cId="0" sldId="257"/>
            <ac:spMk id="9" creationId="{00000000-0000-0000-0000-000000000000}"/>
          </ac:spMkLst>
        </pc:spChg>
      </pc:sldChg>
      <pc:sldChg chg="modAnim">
        <pc:chgData name="Katja Dittrich" userId="7fd2e0e7fd3099c6" providerId="LiveId" clId="{7D72E095-5B65-FD40-81B1-01A10A202F28}" dt="2025-02-12T09:05:13.712" v="25"/>
        <pc:sldMkLst>
          <pc:docMk/>
          <pc:sldMk cId="0" sldId="258"/>
        </pc:sldMkLst>
      </pc:sldChg>
      <pc:sldChg chg="modAnim">
        <pc:chgData name="Katja Dittrich" userId="7fd2e0e7fd3099c6" providerId="LiveId" clId="{7D72E095-5B65-FD40-81B1-01A10A202F28}" dt="2025-02-12T09:05:26.785" v="28"/>
        <pc:sldMkLst>
          <pc:docMk/>
          <pc:sldMk cId="0" sldId="259"/>
        </pc:sldMkLst>
      </pc:sldChg>
      <pc:sldChg chg="modAnim">
        <pc:chgData name="Katja Dittrich" userId="7fd2e0e7fd3099c6" providerId="LiveId" clId="{7D72E095-5B65-FD40-81B1-01A10A202F28}" dt="2025-02-12T09:53:04.085" v="31"/>
        <pc:sldMkLst>
          <pc:docMk/>
          <pc:sldMk cId="0" sldId="260"/>
        </pc:sldMkLst>
      </pc:sldChg>
      <pc:sldChg chg="modSp mod modAnim">
        <pc:chgData name="Katja Dittrich" userId="7fd2e0e7fd3099c6" providerId="LiveId" clId="{7D72E095-5B65-FD40-81B1-01A10A202F28}" dt="2025-02-12T09:54:50.300" v="49" actId="14100"/>
        <pc:sldMkLst>
          <pc:docMk/>
          <pc:sldMk cId="0" sldId="261"/>
        </pc:sldMkLst>
        <pc:spChg chg="mod">
          <ac:chgData name="Katja Dittrich" userId="7fd2e0e7fd3099c6" providerId="LiveId" clId="{7D72E095-5B65-FD40-81B1-01A10A202F28}" dt="2025-02-12T09:54:39.532" v="45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Katja Dittrich" userId="7fd2e0e7fd3099c6" providerId="LiveId" clId="{7D72E095-5B65-FD40-81B1-01A10A202F28}" dt="2025-02-12T09:54:46.984" v="48" actId="14100"/>
          <ac:spMkLst>
            <pc:docMk/>
            <pc:sldMk cId="0" sldId="261"/>
            <ac:spMk id="9" creationId="{00000000-0000-0000-0000-000000000000}"/>
          </ac:spMkLst>
        </pc:spChg>
        <pc:grpChg chg="mod">
          <ac:chgData name="Katja Dittrich" userId="7fd2e0e7fd3099c6" providerId="LiveId" clId="{7D72E095-5B65-FD40-81B1-01A10A202F28}" dt="2025-02-12T09:54:50.300" v="49" actId="14100"/>
          <ac:grpSpMkLst>
            <pc:docMk/>
            <pc:sldMk cId="0" sldId="261"/>
            <ac:grpSpMk id="7" creationId="{00000000-0000-0000-0000-000000000000}"/>
          </ac:grpSpMkLst>
        </pc:grpChg>
      </pc:sldChg>
      <pc:sldChg chg="modAnim">
        <pc:chgData name="Katja Dittrich" userId="7fd2e0e7fd3099c6" providerId="LiveId" clId="{7D72E095-5B65-FD40-81B1-01A10A202F28}" dt="2025-02-12T09:53:27.553" v="37"/>
        <pc:sldMkLst>
          <pc:docMk/>
          <pc:sldMk cId="0" sldId="262"/>
        </pc:sldMkLst>
      </pc:sldChg>
      <pc:sldChg chg="modAnim">
        <pc:chgData name="Katja Dittrich" userId="7fd2e0e7fd3099c6" providerId="LiveId" clId="{7D72E095-5B65-FD40-81B1-01A10A202F28}" dt="2025-02-12T09:53:40.236" v="40"/>
        <pc:sldMkLst>
          <pc:docMk/>
          <pc:sldMk cId="0" sldId="263"/>
        </pc:sldMkLst>
      </pc:sldChg>
      <pc:sldChg chg="modAnim">
        <pc:chgData name="Katja Dittrich" userId="7fd2e0e7fd3099c6" providerId="LiveId" clId="{7D72E095-5B65-FD40-81B1-01A10A202F28}" dt="2025-02-12T09:53:52.415" v="43"/>
        <pc:sldMkLst>
          <pc:docMk/>
          <pc:sldMk cId="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2499906" y="864357"/>
            <a:ext cx="10366454" cy="1147853"/>
            <a:chOff x="0" y="0"/>
            <a:chExt cx="1606035" cy="1778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06035" cy="177833"/>
            </a:xfrm>
            <a:custGeom>
              <a:avLst/>
              <a:gdLst/>
              <a:ahLst/>
              <a:cxnLst/>
              <a:rect l="l" t="t" r="r" b="b"/>
              <a:pathLst>
                <a:path w="1606035" h="177833">
                  <a:moveTo>
                    <a:pt x="17177" y="0"/>
                  </a:moveTo>
                  <a:lnTo>
                    <a:pt x="1588858" y="0"/>
                  </a:lnTo>
                  <a:cubicBezTo>
                    <a:pt x="1593414" y="0"/>
                    <a:pt x="1597783" y="1810"/>
                    <a:pt x="1601004" y="5031"/>
                  </a:cubicBezTo>
                  <a:cubicBezTo>
                    <a:pt x="1604225" y="8252"/>
                    <a:pt x="1606035" y="12621"/>
                    <a:pt x="1606035" y="17177"/>
                  </a:cubicBezTo>
                  <a:lnTo>
                    <a:pt x="1606035" y="160656"/>
                  </a:lnTo>
                  <a:cubicBezTo>
                    <a:pt x="1606035" y="165211"/>
                    <a:pt x="1604225" y="169580"/>
                    <a:pt x="1601004" y="172801"/>
                  </a:cubicBezTo>
                  <a:cubicBezTo>
                    <a:pt x="1597783" y="176023"/>
                    <a:pt x="1593414" y="177833"/>
                    <a:pt x="1588858" y="177833"/>
                  </a:cubicBezTo>
                  <a:lnTo>
                    <a:pt x="17177" y="177833"/>
                  </a:lnTo>
                  <a:cubicBezTo>
                    <a:pt x="12621" y="177833"/>
                    <a:pt x="8252" y="176023"/>
                    <a:pt x="5031" y="172801"/>
                  </a:cubicBezTo>
                  <a:cubicBezTo>
                    <a:pt x="1810" y="169580"/>
                    <a:pt x="0" y="165211"/>
                    <a:pt x="0" y="160656"/>
                  </a:cubicBezTo>
                  <a:lnTo>
                    <a:pt x="0" y="17177"/>
                  </a:lnTo>
                  <a:cubicBezTo>
                    <a:pt x="0" y="12621"/>
                    <a:pt x="1810" y="8252"/>
                    <a:pt x="5031" y="5031"/>
                  </a:cubicBezTo>
                  <a:cubicBezTo>
                    <a:pt x="8252" y="1810"/>
                    <a:pt x="12621" y="0"/>
                    <a:pt x="17177" y="0"/>
                  </a:cubicBezTo>
                  <a:close/>
                </a:path>
              </a:pathLst>
            </a:custGeom>
            <a:blipFill>
              <a:blip r:embed="rId5"/>
              <a:stretch>
                <a:fillRect t="-401558" b="-4015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73023" y="769107"/>
            <a:ext cx="79437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225925"/>
            <a:ext cx="16230600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 Zum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Termin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wurde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nur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Beklagte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geladen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da die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Klägerin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ja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bereits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alles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schriftlich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erklärt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hatte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035720"/>
            <a:ext cx="863307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Grundsatz</a:t>
            </a:r>
            <a:r>
              <a:rPr lang="en-US" sz="5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der </a:t>
            </a:r>
            <a:r>
              <a:rPr lang="en-US" sz="5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Mündlichkeit</a:t>
            </a:r>
            <a:endParaRPr lang="en-US" sz="50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37619" y="1114751"/>
            <a:ext cx="1058096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Gegen welche Grundsätze wird hier verstoßen?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73023" y="769107"/>
            <a:ext cx="79437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46438"/>
            <a:ext cx="1198818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Grundsatz der freien Beweiswürdigung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3023" y="4572038"/>
            <a:ext cx="16230600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 In der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Urteilsbegründung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gab er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dabei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an,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welche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Gründe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ihn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dazu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brachten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...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650426" y="864357"/>
            <a:ext cx="10366454" cy="1147853"/>
            <a:chOff x="0" y="0"/>
            <a:chExt cx="1606035" cy="1778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06035" cy="177833"/>
            </a:xfrm>
            <a:custGeom>
              <a:avLst/>
              <a:gdLst/>
              <a:ahLst/>
              <a:cxnLst/>
              <a:rect l="l" t="t" r="r" b="b"/>
              <a:pathLst>
                <a:path w="1606035" h="177833">
                  <a:moveTo>
                    <a:pt x="17177" y="0"/>
                  </a:moveTo>
                  <a:lnTo>
                    <a:pt x="1588858" y="0"/>
                  </a:lnTo>
                  <a:cubicBezTo>
                    <a:pt x="1593414" y="0"/>
                    <a:pt x="1597783" y="1810"/>
                    <a:pt x="1601004" y="5031"/>
                  </a:cubicBezTo>
                  <a:cubicBezTo>
                    <a:pt x="1604225" y="8252"/>
                    <a:pt x="1606035" y="12621"/>
                    <a:pt x="1606035" y="17177"/>
                  </a:cubicBezTo>
                  <a:lnTo>
                    <a:pt x="1606035" y="160656"/>
                  </a:lnTo>
                  <a:cubicBezTo>
                    <a:pt x="1606035" y="165211"/>
                    <a:pt x="1604225" y="169580"/>
                    <a:pt x="1601004" y="172801"/>
                  </a:cubicBezTo>
                  <a:cubicBezTo>
                    <a:pt x="1597783" y="176023"/>
                    <a:pt x="1593414" y="177833"/>
                    <a:pt x="1588858" y="177833"/>
                  </a:cubicBezTo>
                  <a:lnTo>
                    <a:pt x="17177" y="177833"/>
                  </a:lnTo>
                  <a:cubicBezTo>
                    <a:pt x="12621" y="177833"/>
                    <a:pt x="8252" y="176023"/>
                    <a:pt x="5031" y="172801"/>
                  </a:cubicBezTo>
                  <a:cubicBezTo>
                    <a:pt x="1810" y="169580"/>
                    <a:pt x="0" y="165211"/>
                    <a:pt x="0" y="160656"/>
                  </a:cubicBezTo>
                  <a:lnTo>
                    <a:pt x="0" y="17177"/>
                  </a:lnTo>
                  <a:cubicBezTo>
                    <a:pt x="0" y="12621"/>
                    <a:pt x="1810" y="8252"/>
                    <a:pt x="5031" y="5031"/>
                  </a:cubicBezTo>
                  <a:cubicBezTo>
                    <a:pt x="8252" y="1810"/>
                    <a:pt x="12621" y="0"/>
                    <a:pt x="17177" y="0"/>
                  </a:cubicBezTo>
                  <a:close/>
                </a:path>
              </a:pathLst>
            </a:custGeom>
            <a:blipFill>
              <a:blip r:embed="rId5"/>
              <a:stretch>
                <a:fillRect t="-401558" b="-4015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650426" y="1114751"/>
            <a:ext cx="103664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Gegen welche Grundsätze wird hier verstoßen?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73023" y="769107"/>
            <a:ext cx="79437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46438"/>
            <a:ext cx="554035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rechtliches Gehör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238414"/>
            <a:ext cx="16230600" cy="262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Andererseits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erhielt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Beklagte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zunächst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beglaubigte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Abschrift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Klageschrift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sollte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erst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Termin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damit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konfrontiert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werden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762899" y="864357"/>
            <a:ext cx="10366454" cy="1147853"/>
            <a:chOff x="0" y="0"/>
            <a:chExt cx="1606035" cy="1778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06035" cy="177833"/>
            </a:xfrm>
            <a:custGeom>
              <a:avLst/>
              <a:gdLst/>
              <a:ahLst/>
              <a:cxnLst/>
              <a:rect l="l" t="t" r="r" b="b"/>
              <a:pathLst>
                <a:path w="1606035" h="177833">
                  <a:moveTo>
                    <a:pt x="17177" y="0"/>
                  </a:moveTo>
                  <a:lnTo>
                    <a:pt x="1588858" y="0"/>
                  </a:lnTo>
                  <a:cubicBezTo>
                    <a:pt x="1593414" y="0"/>
                    <a:pt x="1597783" y="1810"/>
                    <a:pt x="1601004" y="5031"/>
                  </a:cubicBezTo>
                  <a:cubicBezTo>
                    <a:pt x="1604225" y="8252"/>
                    <a:pt x="1606035" y="12621"/>
                    <a:pt x="1606035" y="17177"/>
                  </a:cubicBezTo>
                  <a:lnTo>
                    <a:pt x="1606035" y="160656"/>
                  </a:lnTo>
                  <a:cubicBezTo>
                    <a:pt x="1606035" y="165211"/>
                    <a:pt x="1604225" y="169580"/>
                    <a:pt x="1601004" y="172801"/>
                  </a:cubicBezTo>
                  <a:cubicBezTo>
                    <a:pt x="1597783" y="176023"/>
                    <a:pt x="1593414" y="177833"/>
                    <a:pt x="1588858" y="177833"/>
                  </a:cubicBezTo>
                  <a:lnTo>
                    <a:pt x="17177" y="177833"/>
                  </a:lnTo>
                  <a:cubicBezTo>
                    <a:pt x="12621" y="177833"/>
                    <a:pt x="8252" y="176023"/>
                    <a:pt x="5031" y="172801"/>
                  </a:cubicBezTo>
                  <a:cubicBezTo>
                    <a:pt x="1810" y="169580"/>
                    <a:pt x="0" y="165211"/>
                    <a:pt x="0" y="160656"/>
                  </a:cubicBezTo>
                  <a:lnTo>
                    <a:pt x="0" y="17177"/>
                  </a:lnTo>
                  <a:cubicBezTo>
                    <a:pt x="0" y="12621"/>
                    <a:pt x="1810" y="8252"/>
                    <a:pt x="5031" y="5031"/>
                  </a:cubicBezTo>
                  <a:cubicBezTo>
                    <a:pt x="8252" y="1810"/>
                    <a:pt x="12621" y="0"/>
                    <a:pt x="17177" y="0"/>
                  </a:cubicBezTo>
                  <a:close/>
                </a:path>
              </a:pathLst>
            </a:custGeom>
            <a:blipFill>
              <a:blip r:embed="rId5"/>
              <a:stretch>
                <a:fillRect t="-401558" b="-4015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60769" y="1114751"/>
            <a:ext cx="10068584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Gegen </a:t>
            </a: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welche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Grundsätze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wird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hier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verstoßen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73023" y="769107"/>
            <a:ext cx="79437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46438"/>
            <a:ext cx="886747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Grundsatz der Öffentlichkeit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3023" y="4473575"/>
            <a:ext cx="16386277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 Die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Öffentlichkeit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schloss er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aus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da er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sich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von den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Zuschauern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gestört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fühlte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...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737992" y="864357"/>
            <a:ext cx="10366454" cy="1147853"/>
            <a:chOff x="0" y="0"/>
            <a:chExt cx="1606035" cy="1778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06035" cy="177833"/>
            </a:xfrm>
            <a:custGeom>
              <a:avLst/>
              <a:gdLst/>
              <a:ahLst/>
              <a:cxnLst/>
              <a:rect l="l" t="t" r="r" b="b"/>
              <a:pathLst>
                <a:path w="1606035" h="177833">
                  <a:moveTo>
                    <a:pt x="17177" y="0"/>
                  </a:moveTo>
                  <a:lnTo>
                    <a:pt x="1588858" y="0"/>
                  </a:lnTo>
                  <a:cubicBezTo>
                    <a:pt x="1593414" y="0"/>
                    <a:pt x="1597783" y="1810"/>
                    <a:pt x="1601004" y="5031"/>
                  </a:cubicBezTo>
                  <a:cubicBezTo>
                    <a:pt x="1604225" y="8252"/>
                    <a:pt x="1606035" y="12621"/>
                    <a:pt x="1606035" y="17177"/>
                  </a:cubicBezTo>
                  <a:lnTo>
                    <a:pt x="1606035" y="160656"/>
                  </a:lnTo>
                  <a:cubicBezTo>
                    <a:pt x="1606035" y="165211"/>
                    <a:pt x="1604225" y="169580"/>
                    <a:pt x="1601004" y="172801"/>
                  </a:cubicBezTo>
                  <a:cubicBezTo>
                    <a:pt x="1597783" y="176023"/>
                    <a:pt x="1593414" y="177833"/>
                    <a:pt x="1588858" y="177833"/>
                  </a:cubicBezTo>
                  <a:lnTo>
                    <a:pt x="17177" y="177833"/>
                  </a:lnTo>
                  <a:cubicBezTo>
                    <a:pt x="12621" y="177833"/>
                    <a:pt x="8252" y="176023"/>
                    <a:pt x="5031" y="172801"/>
                  </a:cubicBezTo>
                  <a:cubicBezTo>
                    <a:pt x="1810" y="169580"/>
                    <a:pt x="0" y="165211"/>
                    <a:pt x="0" y="160656"/>
                  </a:cubicBezTo>
                  <a:lnTo>
                    <a:pt x="0" y="17177"/>
                  </a:lnTo>
                  <a:cubicBezTo>
                    <a:pt x="0" y="12621"/>
                    <a:pt x="1810" y="8252"/>
                    <a:pt x="5031" y="5031"/>
                  </a:cubicBezTo>
                  <a:cubicBezTo>
                    <a:pt x="8252" y="1810"/>
                    <a:pt x="12621" y="0"/>
                    <a:pt x="17177" y="0"/>
                  </a:cubicBezTo>
                  <a:close/>
                </a:path>
              </a:pathLst>
            </a:custGeom>
            <a:blipFill>
              <a:blip r:embed="rId5"/>
              <a:stretch>
                <a:fillRect t="-401558" b="-4015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50480" y="1114751"/>
            <a:ext cx="103664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Gegen welche Grundsätze wird hier verstoßen?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73023" y="769107"/>
            <a:ext cx="79437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46438"/>
            <a:ext cx="975947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Grundsatz der Wahrheitspflicht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419370"/>
            <a:ext cx="17259300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Termin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gab die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Beklagte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an,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dass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Firma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Farbklecks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ihr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Wohnzimmer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gestrichen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hatte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...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648710" y="864357"/>
            <a:ext cx="10366454" cy="1147853"/>
            <a:chOff x="0" y="0"/>
            <a:chExt cx="1606035" cy="1778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06035" cy="177833"/>
            </a:xfrm>
            <a:custGeom>
              <a:avLst/>
              <a:gdLst/>
              <a:ahLst/>
              <a:cxnLst/>
              <a:rect l="l" t="t" r="r" b="b"/>
              <a:pathLst>
                <a:path w="1606035" h="177833">
                  <a:moveTo>
                    <a:pt x="17177" y="0"/>
                  </a:moveTo>
                  <a:lnTo>
                    <a:pt x="1588858" y="0"/>
                  </a:lnTo>
                  <a:cubicBezTo>
                    <a:pt x="1593414" y="0"/>
                    <a:pt x="1597783" y="1810"/>
                    <a:pt x="1601004" y="5031"/>
                  </a:cubicBezTo>
                  <a:cubicBezTo>
                    <a:pt x="1604225" y="8252"/>
                    <a:pt x="1606035" y="12621"/>
                    <a:pt x="1606035" y="17177"/>
                  </a:cubicBezTo>
                  <a:lnTo>
                    <a:pt x="1606035" y="160656"/>
                  </a:lnTo>
                  <a:cubicBezTo>
                    <a:pt x="1606035" y="165211"/>
                    <a:pt x="1604225" y="169580"/>
                    <a:pt x="1601004" y="172801"/>
                  </a:cubicBezTo>
                  <a:cubicBezTo>
                    <a:pt x="1597783" y="176023"/>
                    <a:pt x="1593414" y="177833"/>
                    <a:pt x="1588858" y="177833"/>
                  </a:cubicBezTo>
                  <a:lnTo>
                    <a:pt x="17177" y="177833"/>
                  </a:lnTo>
                  <a:cubicBezTo>
                    <a:pt x="12621" y="177833"/>
                    <a:pt x="8252" y="176023"/>
                    <a:pt x="5031" y="172801"/>
                  </a:cubicBezTo>
                  <a:cubicBezTo>
                    <a:pt x="1810" y="169580"/>
                    <a:pt x="0" y="165211"/>
                    <a:pt x="0" y="160656"/>
                  </a:cubicBezTo>
                  <a:lnTo>
                    <a:pt x="0" y="17177"/>
                  </a:lnTo>
                  <a:cubicBezTo>
                    <a:pt x="0" y="12621"/>
                    <a:pt x="1810" y="8252"/>
                    <a:pt x="5031" y="5031"/>
                  </a:cubicBezTo>
                  <a:cubicBezTo>
                    <a:pt x="8252" y="1810"/>
                    <a:pt x="12621" y="0"/>
                    <a:pt x="17177" y="0"/>
                  </a:cubicBezTo>
                  <a:close/>
                </a:path>
              </a:pathLst>
            </a:custGeom>
            <a:blipFill>
              <a:blip r:embed="rId5"/>
              <a:stretch>
                <a:fillRect t="-401558" b="-4015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648710" y="1114751"/>
            <a:ext cx="103664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Gegen welche Grundsätze wird hier verstoßen?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73023" y="769107"/>
            <a:ext cx="79437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46438"/>
            <a:ext cx="6930628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Dispositionsgrundsatz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208140"/>
            <a:ext cx="16230600" cy="351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 Am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Schluss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Sitzung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beschloss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der Richter,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dass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es seiner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Meinung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nach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besser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sei,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Sachverständigen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einem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Gutachten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über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Ursache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abgeblätterten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Farbe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beauftragen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776101" y="864357"/>
            <a:ext cx="10366454" cy="1147853"/>
            <a:chOff x="0" y="0"/>
            <a:chExt cx="1606035" cy="1778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06035" cy="177833"/>
            </a:xfrm>
            <a:custGeom>
              <a:avLst/>
              <a:gdLst/>
              <a:ahLst/>
              <a:cxnLst/>
              <a:rect l="l" t="t" r="r" b="b"/>
              <a:pathLst>
                <a:path w="1606035" h="177833">
                  <a:moveTo>
                    <a:pt x="17177" y="0"/>
                  </a:moveTo>
                  <a:lnTo>
                    <a:pt x="1588858" y="0"/>
                  </a:lnTo>
                  <a:cubicBezTo>
                    <a:pt x="1593414" y="0"/>
                    <a:pt x="1597783" y="1810"/>
                    <a:pt x="1601004" y="5031"/>
                  </a:cubicBezTo>
                  <a:cubicBezTo>
                    <a:pt x="1604225" y="8252"/>
                    <a:pt x="1606035" y="12621"/>
                    <a:pt x="1606035" y="17177"/>
                  </a:cubicBezTo>
                  <a:lnTo>
                    <a:pt x="1606035" y="160656"/>
                  </a:lnTo>
                  <a:cubicBezTo>
                    <a:pt x="1606035" y="165211"/>
                    <a:pt x="1604225" y="169580"/>
                    <a:pt x="1601004" y="172801"/>
                  </a:cubicBezTo>
                  <a:cubicBezTo>
                    <a:pt x="1597783" y="176023"/>
                    <a:pt x="1593414" y="177833"/>
                    <a:pt x="1588858" y="177833"/>
                  </a:cubicBezTo>
                  <a:lnTo>
                    <a:pt x="17177" y="177833"/>
                  </a:lnTo>
                  <a:cubicBezTo>
                    <a:pt x="12621" y="177833"/>
                    <a:pt x="8252" y="176023"/>
                    <a:pt x="5031" y="172801"/>
                  </a:cubicBezTo>
                  <a:cubicBezTo>
                    <a:pt x="1810" y="169580"/>
                    <a:pt x="0" y="165211"/>
                    <a:pt x="0" y="160656"/>
                  </a:cubicBezTo>
                  <a:lnTo>
                    <a:pt x="0" y="17177"/>
                  </a:lnTo>
                  <a:cubicBezTo>
                    <a:pt x="0" y="12621"/>
                    <a:pt x="1810" y="8252"/>
                    <a:pt x="5031" y="5031"/>
                  </a:cubicBezTo>
                  <a:cubicBezTo>
                    <a:pt x="8252" y="1810"/>
                    <a:pt x="12621" y="0"/>
                    <a:pt x="17177" y="0"/>
                  </a:cubicBezTo>
                  <a:close/>
                </a:path>
              </a:pathLst>
            </a:custGeom>
            <a:blipFill>
              <a:blip r:embed="rId5"/>
              <a:stretch>
                <a:fillRect t="-401558" b="-4015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133230" y="1114751"/>
            <a:ext cx="103664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Gegen welche Grundsätze wird hier verstoßen?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6396" y="2978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73023" y="769107"/>
            <a:ext cx="79437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46438"/>
            <a:ext cx="833169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Beschleunigungsgrundsatz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225924"/>
            <a:ext cx="16230600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Zwischenzeitlich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fanden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3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weitere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Termine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dieser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Sache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statt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...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678470" y="864357"/>
            <a:ext cx="10275530" cy="1147853"/>
            <a:chOff x="0" y="0"/>
            <a:chExt cx="1606035" cy="1778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06035" cy="177833"/>
            </a:xfrm>
            <a:custGeom>
              <a:avLst/>
              <a:gdLst/>
              <a:ahLst/>
              <a:cxnLst/>
              <a:rect l="l" t="t" r="r" b="b"/>
              <a:pathLst>
                <a:path w="1606035" h="177833">
                  <a:moveTo>
                    <a:pt x="17177" y="0"/>
                  </a:moveTo>
                  <a:lnTo>
                    <a:pt x="1588858" y="0"/>
                  </a:lnTo>
                  <a:cubicBezTo>
                    <a:pt x="1593414" y="0"/>
                    <a:pt x="1597783" y="1810"/>
                    <a:pt x="1601004" y="5031"/>
                  </a:cubicBezTo>
                  <a:cubicBezTo>
                    <a:pt x="1604225" y="8252"/>
                    <a:pt x="1606035" y="12621"/>
                    <a:pt x="1606035" y="17177"/>
                  </a:cubicBezTo>
                  <a:lnTo>
                    <a:pt x="1606035" y="160656"/>
                  </a:lnTo>
                  <a:cubicBezTo>
                    <a:pt x="1606035" y="165211"/>
                    <a:pt x="1604225" y="169580"/>
                    <a:pt x="1601004" y="172801"/>
                  </a:cubicBezTo>
                  <a:cubicBezTo>
                    <a:pt x="1597783" y="176023"/>
                    <a:pt x="1593414" y="177833"/>
                    <a:pt x="1588858" y="177833"/>
                  </a:cubicBezTo>
                  <a:lnTo>
                    <a:pt x="17177" y="177833"/>
                  </a:lnTo>
                  <a:cubicBezTo>
                    <a:pt x="12621" y="177833"/>
                    <a:pt x="8252" y="176023"/>
                    <a:pt x="5031" y="172801"/>
                  </a:cubicBezTo>
                  <a:cubicBezTo>
                    <a:pt x="1810" y="169580"/>
                    <a:pt x="0" y="165211"/>
                    <a:pt x="0" y="160656"/>
                  </a:cubicBezTo>
                  <a:lnTo>
                    <a:pt x="0" y="17177"/>
                  </a:lnTo>
                  <a:cubicBezTo>
                    <a:pt x="0" y="12621"/>
                    <a:pt x="1810" y="8252"/>
                    <a:pt x="5031" y="5031"/>
                  </a:cubicBezTo>
                  <a:cubicBezTo>
                    <a:pt x="8252" y="1810"/>
                    <a:pt x="12621" y="0"/>
                    <a:pt x="17177" y="0"/>
                  </a:cubicBezTo>
                  <a:close/>
                </a:path>
              </a:pathLst>
            </a:custGeom>
            <a:blipFill>
              <a:blip r:embed="rId5"/>
              <a:stretch>
                <a:fillRect t="-401558" b="-4015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976340" y="1114751"/>
            <a:ext cx="10739660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Gegen </a:t>
            </a: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welche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Grundsätze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wird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hier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verstoßen</a:t>
            </a: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73023" y="769107"/>
            <a:ext cx="79437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46438"/>
            <a:ext cx="1198818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Grundsatz der freien Beweiswürdigung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456129"/>
            <a:ext cx="16230600" cy="262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 Da der Richter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kurz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vor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Pensionierung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stand,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hatte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er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keine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Zeit und Lust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mehr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Beweismittel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sorgfältig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prüfen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...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650426" y="864357"/>
            <a:ext cx="10366454" cy="1147853"/>
            <a:chOff x="0" y="0"/>
            <a:chExt cx="1606035" cy="1778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06035" cy="177833"/>
            </a:xfrm>
            <a:custGeom>
              <a:avLst/>
              <a:gdLst/>
              <a:ahLst/>
              <a:cxnLst/>
              <a:rect l="l" t="t" r="r" b="b"/>
              <a:pathLst>
                <a:path w="1606035" h="177833">
                  <a:moveTo>
                    <a:pt x="17177" y="0"/>
                  </a:moveTo>
                  <a:lnTo>
                    <a:pt x="1588858" y="0"/>
                  </a:lnTo>
                  <a:cubicBezTo>
                    <a:pt x="1593414" y="0"/>
                    <a:pt x="1597783" y="1810"/>
                    <a:pt x="1601004" y="5031"/>
                  </a:cubicBezTo>
                  <a:cubicBezTo>
                    <a:pt x="1604225" y="8252"/>
                    <a:pt x="1606035" y="12621"/>
                    <a:pt x="1606035" y="17177"/>
                  </a:cubicBezTo>
                  <a:lnTo>
                    <a:pt x="1606035" y="160656"/>
                  </a:lnTo>
                  <a:cubicBezTo>
                    <a:pt x="1606035" y="165211"/>
                    <a:pt x="1604225" y="169580"/>
                    <a:pt x="1601004" y="172801"/>
                  </a:cubicBezTo>
                  <a:cubicBezTo>
                    <a:pt x="1597783" y="176023"/>
                    <a:pt x="1593414" y="177833"/>
                    <a:pt x="1588858" y="177833"/>
                  </a:cubicBezTo>
                  <a:lnTo>
                    <a:pt x="17177" y="177833"/>
                  </a:lnTo>
                  <a:cubicBezTo>
                    <a:pt x="12621" y="177833"/>
                    <a:pt x="8252" y="176023"/>
                    <a:pt x="5031" y="172801"/>
                  </a:cubicBezTo>
                  <a:cubicBezTo>
                    <a:pt x="1810" y="169580"/>
                    <a:pt x="0" y="165211"/>
                    <a:pt x="0" y="160656"/>
                  </a:cubicBezTo>
                  <a:lnTo>
                    <a:pt x="0" y="17177"/>
                  </a:lnTo>
                  <a:cubicBezTo>
                    <a:pt x="0" y="12621"/>
                    <a:pt x="1810" y="8252"/>
                    <a:pt x="5031" y="5031"/>
                  </a:cubicBezTo>
                  <a:cubicBezTo>
                    <a:pt x="8252" y="1810"/>
                    <a:pt x="12621" y="0"/>
                    <a:pt x="17177" y="0"/>
                  </a:cubicBezTo>
                  <a:close/>
                </a:path>
              </a:pathLst>
            </a:custGeom>
            <a:blipFill>
              <a:blip r:embed="rId5"/>
              <a:stretch>
                <a:fillRect t="-401558" b="-4015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650426" y="1114751"/>
            <a:ext cx="103664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Gegen welche Grundsätze wird hier verstoßen?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73023" y="769107"/>
            <a:ext cx="79437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46438"/>
            <a:ext cx="1070267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Grundsatz der der Unmittelbarkeit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572038"/>
            <a:ext cx="16230600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 Ein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anderer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Richter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übernahm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den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Erlass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Urteils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...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886796" y="864357"/>
            <a:ext cx="10366454" cy="1147853"/>
            <a:chOff x="0" y="0"/>
            <a:chExt cx="1606035" cy="1778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06035" cy="177833"/>
            </a:xfrm>
            <a:custGeom>
              <a:avLst/>
              <a:gdLst/>
              <a:ahLst/>
              <a:cxnLst/>
              <a:rect l="l" t="t" r="r" b="b"/>
              <a:pathLst>
                <a:path w="1606035" h="177833">
                  <a:moveTo>
                    <a:pt x="17177" y="0"/>
                  </a:moveTo>
                  <a:lnTo>
                    <a:pt x="1588858" y="0"/>
                  </a:lnTo>
                  <a:cubicBezTo>
                    <a:pt x="1593414" y="0"/>
                    <a:pt x="1597783" y="1810"/>
                    <a:pt x="1601004" y="5031"/>
                  </a:cubicBezTo>
                  <a:cubicBezTo>
                    <a:pt x="1604225" y="8252"/>
                    <a:pt x="1606035" y="12621"/>
                    <a:pt x="1606035" y="17177"/>
                  </a:cubicBezTo>
                  <a:lnTo>
                    <a:pt x="1606035" y="160656"/>
                  </a:lnTo>
                  <a:cubicBezTo>
                    <a:pt x="1606035" y="165211"/>
                    <a:pt x="1604225" y="169580"/>
                    <a:pt x="1601004" y="172801"/>
                  </a:cubicBezTo>
                  <a:cubicBezTo>
                    <a:pt x="1597783" y="176023"/>
                    <a:pt x="1593414" y="177833"/>
                    <a:pt x="1588858" y="177833"/>
                  </a:cubicBezTo>
                  <a:lnTo>
                    <a:pt x="17177" y="177833"/>
                  </a:lnTo>
                  <a:cubicBezTo>
                    <a:pt x="12621" y="177833"/>
                    <a:pt x="8252" y="176023"/>
                    <a:pt x="5031" y="172801"/>
                  </a:cubicBezTo>
                  <a:cubicBezTo>
                    <a:pt x="1810" y="169580"/>
                    <a:pt x="0" y="165211"/>
                    <a:pt x="0" y="160656"/>
                  </a:cubicBezTo>
                  <a:lnTo>
                    <a:pt x="0" y="17177"/>
                  </a:lnTo>
                  <a:cubicBezTo>
                    <a:pt x="0" y="12621"/>
                    <a:pt x="1810" y="8252"/>
                    <a:pt x="5031" y="5031"/>
                  </a:cubicBezTo>
                  <a:cubicBezTo>
                    <a:pt x="8252" y="1810"/>
                    <a:pt x="12621" y="0"/>
                    <a:pt x="17177" y="0"/>
                  </a:cubicBezTo>
                  <a:close/>
                </a:path>
              </a:pathLst>
            </a:custGeom>
            <a:blipFill>
              <a:blip r:embed="rId5"/>
              <a:stretch>
                <a:fillRect t="-401558" b="-4015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886796" y="1114751"/>
            <a:ext cx="103664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Gegen welche Grundsätze wird hier verstoßen?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73023" y="769107"/>
            <a:ext cx="79437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46438"/>
            <a:ext cx="6930628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Dispositionsgrundsatz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572038"/>
            <a:ext cx="16230600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 Die Beklagte wurde verurteilt, an die Klägerin 600,00 € zu zahlen ...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776101" y="864357"/>
            <a:ext cx="10366454" cy="1147853"/>
            <a:chOff x="0" y="0"/>
            <a:chExt cx="1606035" cy="1778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06035" cy="177833"/>
            </a:xfrm>
            <a:custGeom>
              <a:avLst/>
              <a:gdLst/>
              <a:ahLst/>
              <a:cxnLst/>
              <a:rect l="l" t="t" r="r" b="b"/>
              <a:pathLst>
                <a:path w="1606035" h="177833">
                  <a:moveTo>
                    <a:pt x="17177" y="0"/>
                  </a:moveTo>
                  <a:lnTo>
                    <a:pt x="1588858" y="0"/>
                  </a:lnTo>
                  <a:cubicBezTo>
                    <a:pt x="1593414" y="0"/>
                    <a:pt x="1597783" y="1810"/>
                    <a:pt x="1601004" y="5031"/>
                  </a:cubicBezTo>
                  <a:cubicBezTo>
                    <a:pt x="1604225" y="8252"/>
                    <a:pt x="1606035" y="12621"/>
                    <a:pt x="1606035" y="17177"/>
                  </a:cubicBezTo>
                  <a:lnTo>
                    <a:pt x="1606035" y="160656"/>
                  </a:lnTo>
                  <a:cubicBezTo>
                    <a:pt x="1606035" y="165211"/>
                    <a:pt x="1604225" y="169580"/>
                    <a:pt x="1601004" y="172801"/>
                  </a:cubicBezTo>
                  <a:cubicBezTo>
                    <a:pt x="1597783" y="176023"/>
                    <a:pt x="1593414" y="177833"/>
                    <a:pt x="1588858" y="177833"/>
                  </a:cubicBezTo>
                  <a:lnTo>
                    <a:pt x="17177" y="177833"/>
                  </a:lnTo>
                  <a:cubicBezTo>
                    <a:pt x="12621" y="177833"/>
                    <a:pt x="8252" y="176023"/>
                    <a:pt x="5031" y="172801"/>
                  </a:cubicBezTo>
                  <a:cubicBezTo>
                    <a:pt x="1810" y="169580"/>
                    <a:pt x="0" y="165211"/>
                    <a:pt x="0" y="160656"/>
                  </a:cubicBezTo>
                  <a:lnTo>
                    <a:pt x="0" y="17177"/>
                  </a:lnTo>
                  <a:cubicBezTo>
                    <a:pt x="0" y="12621"/>
                    <a:pt x="1810" y="8252"/>
                    <a:pt x="5031" y="5031"/>
                  </a:cubicBezTo>
                  <a:cubicBezTo>
                    <a:pt x="8252" y="1810"/>
                    <a:pt x="12621" y="0"/>
                    <a:pt x="17177" y="0"/>
                  </a:cubicBezTo>
                  <a:close/>
                </a:path>
              </a:pathLst>
            </a:custGeom>
            <a:blipFill>
              <a:blip r:embed="rId5"/>
              <a:stretch>
                <a:fillRect t="-401558" b="-40155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776101" y="1114751"/>
            <a:ext cx="103664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Gegen welche Grundsätze wird hier verstoßen?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Macintosh PowerPoint</Application>
  <PresentationFormat>Benutzerdefiniert</PresentationFormat>
  <Paragraphs>40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Canva Sans</vt:lpstr>
      <vt:lpstr>Canva Sans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Übungsheft_ZP_A3</dc:title>
  <cp:lastModifiedBy>Katja Dittrich</cp:lastModifiedBy>
  <cp:revision>1</cp:revision>
  <dcterms:created xsi:type="dcterms:W3CDTF">2006-08-16T00:00:00Z</dcterms:created>
  <dcterms:modified xsi:type="dcterms:W3CDTF">2025-02-12T09:54:53Z</dcterms:modified>
  <dc:identifier>DAGezwJKFj4</dc:identifier>
</cp:coreProperties>
</file>