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57" r:id="rId4"/>
    <p:sldId id="260" r:id="rId5"/>
    <p:sldId id="258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20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43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97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24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0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79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80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59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2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09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5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EE64-A140-4CAC-8C08-656773EC9877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61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1365885" y="1157209"/>
            <a:ext cx="3729037" cy="2055686"/>
          </a:xfrm>
          <a:prstGeom prst="wedgeEllipseCallout">
            <a:avLst>
              <a:gd name="adj1" fmla="val 54263"/>
              <a:gd name="adj2" fmla="val 5485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…jetzt geht’s los…</a:t>
            </a:r>
            <a:endParaRPr lang="de-DE" sz="32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916" y="2281707"/>
            <a:ext cx="2128564" cy="4270029"/>
          </a:xfrm>
          <a:prstGeom prst="rect">
            <a:avLst/>
          </a:prstGeom>
        </p:spPr>
      </p:pic>
      <p:sp>
        <p:nvSpPr>
          <p:cNvPr id="8" name="Abgerundetes Rechteck 7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98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werden Gebühren fällig?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1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1" name="Gefaltete Ecke 20"/>
          <p:cNvSpPr/>
          <p:nvPr/>
        </p:nvSpPr>
        <p:spPr>
          <a:xfrm rot="21206678">
            <a:off x="4721810" y="2381777"/>
            <a:ext cx="2040452" cy="196041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 Antragstellung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Wolkenförmige Legende 22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 Arten von Gerichtskosten kennen Sie?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2.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517812">
            <a:off x="2785478" y="2767335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260758">
            <a:off x="6652629" y="2815303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Auslagen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63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Wer kann der Kostenschuldner in einem Verfahren sein?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3.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20616">
            <a:off x="2496977" y="2653443"/>
            <a:ext cx="2089334" cy="1976130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Verursacher 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Antragsteller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Wolkenförmige Legende 2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286622" y="2653443"/>
            <a:ext cx="2089334" cy="197613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Entscheidungs- bzw. Übernahme-</a:t>
            </a: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schuldner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05785">
            <a:off x="8372954" y="3641508"/>
            <a:ext cx="2089334" cy="1976130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Im wurden die Kosten auferlegt, oder er hat sie übernommen…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8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2012902"/>
            <a:chOff x="871538" y="1405759"/>
            <a:chExt cx="8853668" cy="201290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81412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werden Gebühren grundsätzlich fällig? Nennen Sie die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4" name="Gefaltete Ecke 23"/>
          <p:cNvSpPr/>
          <p:nvPr/>
        </p:nvSpPr>
        <p:spPr>
          <a:xfrm rot="21161464">
            <a:off x="3005314" y="3311201"/>
            <a:ext cx="2575119" cy="24124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Gebühren </a:t>
            </a:r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werden grundsätzlich mit Antragstellung </a:t>
            </a:r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(also </a:t>
            </a:r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Antragseingang) fällig.</a:t>
            </a:r>
            <a:b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de-DE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Gefaltete Ecke 29"/>
          <p:cNvSpPr/>
          <p:nvPr/>
        </p:nvSpPr>
        <p:spPr>
          <a:xfrm>
            <a:off x="6674848" y="3242924"/>
            <a:ext cx="2240553" cy="2114026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1 Nr. 1 GKG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4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die gesetzlichen Bestimmungen für die Vorauszahlungspflicht und Vorschusspflicht.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5.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4966935" y="2716902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12 und 17 GKG</a:t>
            </a:r>
            <a:endParaRPr lang="de-DE" sz="3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Wolkenförmige Legende 10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8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435769" y="725084"/>
            <a:ext cx="10487025" cy="2060979"/>
            <a:chOff x="871538" y="1405759"/>
            <a:chExt cx="8853668" cy="2060979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6"/>
              <a:ext cx="8003562" cy="1862202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wird ein Zweitschuldner in Anspruch genommen?</a:t>
              </a:r>
            </a:p>
            <a:p>
              <a:r>
                <a:rPr lang="de-DE" sz="2400" b="1" dirty="0" smtClean="0"/>
                <a:t>Nennen Sie die gesetzlichen Bestimmungen, aus dem sich ergibt wer als Zweitschuldner gilt.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6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1240354" y="3487140"/>
            <a:ext cx="2044732" cy="186111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Zahlt der Erstschuldner nicht…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Wolkenförmige Legende 1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3229948" y="3645022"/>
            <a:ext cx="2044732" cy="186111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…und ist die Vollstreckung erfolglos…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91581">
            <a:off x="5219543" y="3738342"/>
            <a:ext cx="2044732" cy="186111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…oder aussichtslos, wird der…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399046">
            <a:off x="7133979" y="3645022"/>
            <a:ext cx="2044732" cy="186111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…Zweit-schuldner in Anspruch genommen…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Gefaltete Ecke 21"/>
          <p:cNvSpPr/>
          <p:nvPr/>
        </p:nvSpPr>
        <p:spPr>
          <a:xfrm>
            <a:off x="9604033" y="3992325"/>
            <a:ext cx="2044732" cy="186111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22 I GKG</a:t>
            </a:r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8519780" y="5291401"/>
            <a:ext cx="2675334" cy="1413467"/>
          </a:xfrm>
          <a:prstGeom prst="wedgeEllipseCallout">
            <a:avLst>
              <a:gd name="adj1" fmla="val -29378"/>
              <a:gd name="adj2" fmla="val -61830"/>
            </a:avLst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Das ist die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!!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9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8" grpId="0" animBg="1"/>
      <p:bldP spid="20" grpId="0" animBg="1"/>
      <p:bldP spid="21" grpId="0" animBg="1"/>
      <p:bldP spid="22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7" y="544561"/>
            <a:ext cx="10487025" cy="1298527"/>
            <a:chOff x="871538" y="1405759"/>
            <a:chExt cx="8853668" cy="129852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9975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Was ist ein Kostenfestsetzungsverfahren? Wer ist funktionell dafür zuständig? Nennen Sie die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smtClean="0"/>
                <a:t>7.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275132">
            <a:off x="1157698" y="2063839"/>
            <a:ext cx="2475810" cy="244468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unterliegende Partei hat die Kosten des Rechtstreits zu tragen…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 – </a:t>
            </a:r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06461">
            <a:off x="4032890" y="2206656"/>
            <a:ext cx="2475810" cy="244468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…dazu kann ein Antrag auf Festsetzung des zu erstattenden Betrags gestellt werden.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7112288" y="2206656"/>
            <a:ext cx="2475810" cy="244468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ergeht ein Beschluss der die zu leistenden Kosten, der Gegenseite auferlegt.</a:t>
            </a:r>
          </a:p>
        </p:txBody>
      </p:sp>
      <p:sp>
        <p:nvSpPr>
          <p:cNvPr id="22" name="Gefaltete Ecke 21"/>
          <p:cNvSpPr/>
          <p:nvPr/>
        </p:nvSpPr>
        <p:spPr>
          <a:xfrm rot="21212894">
            <a:off x="9036524" y="3963208"/>
            <a:ext cx="2323410" cy="210340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91 ZPO</a:t>
            </a:r>
          </a:p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103 ff. ZPO</a:t>
            </a:r>
          </a:p>
        </p:txBody>
      </p:sp>
      <p:sp>
        <p:nvSpPr>
          <p:cNvPr id="12" name="Gefaltete Ecke 11"/>
          <p:cNvSpPr/>
          <p:nvPr/>
        </p:nvSpPr>
        <p:spPr>
          <a:xfrm rot="21212894">
            <a:off x="5684357" y="4477587"/>
            <a:ext cx="2323410" cy="210340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</a:t>
            </a:r>
            <a:r>
              <a:rPr lang="de-DE" sz="2400" b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unktionell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Rechtspfleger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4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8" grpId="0" animBg="1"/>
      <p:bldP spid="21" grpId="0" animBg="1"/>
      <p:bldP spid="22" grpId="0" animBg="1"/>
      <p:bldP spid="1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Breitbild</PresentationFormat>
  <Paragraphs>86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29</cp:revision>
  <dcterms:created xsi:type="dcterms:W3CDTF">2023-07-04T15:45:21Z</dcterms:created>
  <dcterms:modified xsi:type="dcterms:W3CDTF">2024-10-23T08:53:23Z</dcterms:modified>
</cp:coreProperties>
</file>