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05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02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64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57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23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95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67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01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5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64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23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92134-0703-4022-8B15-41CB35C77C42}" type="datetimeFigureOut">
              <a:rPr lang="de-DE" smtClean="0"/>
              <a:t>20.09.2024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660E8-2229-4A64-9599-D2D275F1E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23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810571" y="191893"/>
            <a:ext cx="4683254" cy="551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Geschäftsgang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997845" y="1018593"/>
            <a:ext cx="4991960" cy="5630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Die Gewaltenteilung</a:t>
            </a:r>
          </a:p>
          <a:p>
            <a:pPr marL="800100" lvl="1" indent="-342900">
              <a:buFont typeface="+mj-lt"/>
              <a:buAutoNum type="alphaLcParenR"/>
            </a:pPr>
            <a:r>
              <a:rPr lang="de-DE" sz="1200" dirty="0" smtClean="0"/>
              <a:t>Sinn und Zweck der Gewaltenteilung</a:t>
            </a:r>
          </a:p>
          <a:p>
            <a:pPr marL="800100" lvl="1" indent="-342900">
              <a:buFont typeface="+mj-lt"/>
              <a:buAutoNum type="alphaLcParenR"/>
            </a:pPr>
            <a:r>
              <a:rPr lang="de-DE" sz="1200" dirty="0" smtClean="0"/>
              <a:t>Aufteilung Bundesebene und Landesebene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Organe der Rechtsprechung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Zuständigkeit der Gerichte</a:t>
            </a:r>
          </a:p>
          <a:p>
            <a:pPr marL="800100" lvl="1" indent="-342900">
              <a:buFont typeface="+mj-lt"/>
              <a:buAutoNum type="alphaLcParenR"/>
            </a:pPr>
            <a:r>
              <a:rPr lang="de-DE" sz="1200" dirty="0" smtClean="0"/>
              <a:t>Organigramm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Rechtsverordnungen und Gesetze</a:t>
            </a:r>
          </a:p>
          <a:p>
            <a:pPr marL="800100" lvl="1" indent="-342900">
              <a:buFont typeface="+mj-lt"/>
              <a:buAutoNum type="alphaLcParenR"/>
            </a:pPr>
            <a:r>
              <a:rPr lang="de-DE" sz="1200" dirty="0" smtClean="0"/>
              <a:t>Wie entsteht ein Gesetz?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Grundlagen eines Gerichts</a:t>
            </a:r>
          </a:p>
          <a:p>
            <a:pPr marL="800100" lvl="1" indent="-342900">
              <a:buFont typeface="+mj-lt"/>
              <a:buAutoNum type="alphaLcParenR"/>
            </a:pPr>
            <a:r>
              <a:rPr lang="de-DE" sz="1200" dirty="0" smtClean="0"/>
              <a:t>Der Geschäftsverteilungsplan vom Richter</a:t>
            </a:r>
          </a:p>
          <a:p>
            <a:pPr marL="800100" lvl="1" indent="-342900">
              <a:buFont typeface="+mj-lt"/>
              <a:buAutoNum type="alphaLcParenR"/>
            </a:pPr>
            <a:r>
              <a:rPr lang="de-DE" sz="1200" dirty="0"/>
              <a:t>Der Geschäftsverteilungsplan vom </a:t>
            </a:r>
            <a:r>
              <a:rPr lang="de-DE" sz="1200" dirty="0" smtClean="0"/>
              <a:t>Rechtspfleger</a:t>
            </a:r>
          </a:p>
          <a:p>
            <a:pPr marL="800100" lvl="1" indent="-342900">
              <a:buFont typeface="+mj-lt"/>
              <a:buAutoNum type="alphaLcParenR"/>
            </a:pPr>
            <a:r>
              <a:rPr lang="de-DE" sz="1200" dirty="0"/>
              <a:t>Der Geschäftsverteilungsplan </a:t>
            </a:r>
            <a:r>
              <a:rPr lang="de-DE" sz="1200" dirty="0" smtClean="0"/>
              <a:t>von der Verwaltung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Organe der Rechtspflege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Organisation eines Gerichtes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Der gerichtliche Schriftverkehr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Aktenregister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Bildung einer Akte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Führen einer Akte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Vollziehung von Schriftstücken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Weglegung und Aufbewahrung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Das Präsentat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Die Rechtskraft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Behandlung von Verwahrgegenständen</a:t>
            </a:r>
          </a:p>
          <a:p>
            <a:pPr marL="342900" indent="-342900">
              <a:buFont typeface="+mj-lt"/>
              <a:buAutoNum type="arabicParenR"/>
            </a:pPr>
            <a:r>
              <a:rPr lang="de-DE" sz="1600" dirty="0" smtClean="0"/>
              <a:t>Umgang mit Publikum</a:t>
            </a:r>
            <a:endParaRPr lang="de-DE" sz="1600" dirty="0"/>
          </a:p>
        </p:txBody>
      </p:sp>
      <p:sp>
        <p:nvSpPr>
          <p:cNvPr id="12" name="Rechteck 11"/>
          <p:cNvSpPr/>
          <p:nvPr/>
        </p:nvSpPr>
        <p:spPr>
          <a:xfrm>
            <a:off x="1100380" y="1034091"/>
            <a:ext cx="4138047" cy="150333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4400" dirty="0" smtClean="0"/>
              <a:t>Inhalt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6853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810571" y="191893"/>
            <a:ext cx="4683254" cy="551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Geschäftsgang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057275" y="1271588"/>
            <a:ext cx="9801225" cy="12715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dale Mono" panose="020B0509000000000004" pitchFamily="49" charset="0"/>
              </a:rPr>
              <a:t>Wie zitiere ich aus dem Gesetz?</a:t>
            </a:r>
            <a:endParaRPr lang="de-DE" sz="4400" dirty="0">
              <a:latin typeface="Andale Mono" panose="020B0509000000000004" pitchFamily="49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057275" y="2743200"/>
            <a:ext cx="9801225" cy="600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volle Schreibweise: 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957885" y="2743200"/>
            <a:ext cx="4900613" cy="600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§ 79 Absatz 1 Satz 3 Bürgerliches Gesetzbuch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1057271" y="3521869"/>
            <a:ext cx="9801225" cy="600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verkürzte Schreibweise: 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5957881" y="3521869"/>
            <a:ext cx="4900613" cy="600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§ 79 Abs. 1 S. 3 BGB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1057271" y="4407694"/>
            <a:ext cx="9801225" cy="600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weitere verkürzte Schreibweise: 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957881" y="4407694"/>
            <a:ext cx="4900613" cy="600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§ 79 I 3 BGB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1057268" y="5293519"/>
            <a:ext cx="9801225" cy="600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Nennung mehrerer Paragraphen 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5957878" y="5293519"/>
            <a:ext cx="4900613" cy="600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§ 79 ff BGB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575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6" grpId="0" animBg="1"/>
      <p:bldP spid="17" grpId="0"/>
      <p:bldP spid="20" grpId="0" animBg="1"/>
      <p:bldP spid="21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810571" y="191893"/>
            <a:ext cx="4683254" cy="551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Geschäftsgang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057275" y="1271588"/>
            <a:ext cx="9801225" cy="1271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Geschäftsgangbestimmung</a:t>
            </a:r>
            <a:endParaRPr lang="de-DE" sz="4400" dirty="0">
              <a:latin typeface="+mj-lt"/>
            </a:endParaRPr>
          </a:p>
        </p:txBody>
      </p:sp>
      <p:sp>
        <p:nvSpPr>
          <p:cNvPr id="6" name="Gefaltete Ecke 5"/>
          <p:cNvSpPr/>
          <p:nvPr/>
        </p:nvSpPr>
        <p:spPr>
          <a:xfrm rot="20410347">
            <a:off x="9629775" y="1157288"/>
            <a:ext cx="2085975" cy="1771650"/>
          </a:xfrm>
          <a:prstGeom prst="foldedCorner">
            <a:avLst>
              <a:gd name="adj" fmla="val 3602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§ 140 GVG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Pfeil nach rechts 6"/>
          <p:cNvSpPr/>
          <p:nvPr/>
        </p:nvSpPr>
        <p:spPr>
          <a:xfrm rot="16200000">
            <a:off x="3114675" y="2543175"/>
            <a:ext cx="1328738" cy="1071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4104766" y="4488657"/>
            <a:ext cx="6253672" cy="1597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Alles, was im Gericht vor sich geht, sollte im Einklang mit dem Grundgesetz sein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feil nach rechts 14"/>
          <p:cNvSpPr/>
          <p:nvPr/>
        </p:nvSpPr>
        <p:spPr>
          <a:xfrm>
            <a:off x="2224089" y="4638676"/>
            <a:ext cx="1328738" cy="1071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642929" y="2924176"/>
            <a:ext cx="490061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 Geschäftsgang wird durch die Geschäftsordnung bestimmt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0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/>
      <p:bldP spid="15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810571" y="191893"/>
            <a:ext cx="4683254" cy="551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Geschäftsgang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057275" y="1271588"/>
            <a:ext cx="9801225" cy="1271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Geschäftsgangbestimmung</a:t>
            </a:r>
            <a:endParaRPr lang="de-DE" sz="4400" dirty="0">
              <a:latin typeface="+mj-lt"/>
            </a:endParaRPr>
          </a:p>
        </p:txBody>
      </p:sp>
      <p:sp>
        <p:nvSpPr>
          <p:cNvPr id="6" name="Gefaltete Ecke 5"/>
          <p:cNvSpPr/>
          <p:nvPr/>
        </p:nvSpPr>
        <p:spPr>
          <a:xfrm rot="20410347">
            <a:off x="9629775" y="1157288"/>
            <a:ext cx="2085975" cy="1771650"/>
          </a:xfrm>
          <a:prstGeom prst="foldedCorner">
            <a:avLst>
              <a:gd name="adj" fmla="val 3602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§ 140 GVG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Pfeil nach rechts 6"/>
          <p:cNvSpPr/>
          <p:nvPr/>
        </p:nvSpPr>
        <p:spPr>
          <a:xfrm rot="16200000">
            <a:off x="3114675" y="2543175"/>
            <a:ext cx="1328738" cy="1071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6986588" y="4448176"/>
            <a:ext cx="4967795" cy="1990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einheitlich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zweckmäßig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übersichtlich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feil nach rechts 14"/>
          <p:cNvSpPr/>
          <p:nvPr/>
        </p:nvSpPr>
        <p:spPr>
          <a:xfrm>
            <a:off x="2224089" y="4638676"/>
            <a:ext cx="1328738" cy="1071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642929" y="2924176"/>
            <a:ext cx="490061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 Geschäftsgang wird durch die Geschäftsordnung bestimmt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810571" y="4638676"/>
            <a:ext cx="3061717" cy="804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FF0000"/>
                </a:solidFill>
              </a:rPr>
              <a:t>Verfahrensablauf: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6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810571" y="191893"/>
            <a:ext cx="4683254" cy="551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Geschäftsgang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057275" y="1271588"/>
            <a:ext cx="9801225" cy="1271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Geschäftsgangbestimmung</a:t>
            </a:r>
            <a:endParaRPr lang="de-DE" sz="4400" dirty="0">
              <a:latin typeface="+mj-lt"/>
            </a:endParaRPr>
          </a:p>
        </p:txBody>
      </p:sp>
      <p:sp>
        <p:nvSpPr>
          <p:cNvPr id="6" name="Gefaltete Ecke 5"/>
          <p:cNvSpPr/>
          <p:nvPr/>
        </p:nvSpPr>
        <p:spPr>
          <a:xfrm rot="20410347">
            <a:off x="9629775" y="1157288"/>
            <a:ext cx="2085975" cy="1771650"/>
          </a:xfrm>
          <a:prstGeom prst="foldedCorner">
            <a:avLst>
              <a:gd name="adj" fmla="val 3602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§ 140 GVG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Pfeil nach rechts 6"/>
          <p:cNvSpPr/>
          <p:nvPr/>
        </p:nvSpPr>
        <p:spPr>
          <a:xfrm rot="16200000">
            <a:off x="3114675" y="2543175"/>
            <a:ext cx="1328738" cy="1071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6986588" y="4179095"/>
            <a:ext cx="4967795" cy="2493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empfängernah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schnell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wirksam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wirtschaftlich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feil nach rechts 14"/>
          <p:cNvSpPr/>
          <p:nvPr/>
        </p:nvSpPr>
        <p:spPr>
          <a:xfrm>
            <a:off x="2224089" y="4638676"/>
            <a:ext cx="1328738" cy="1071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642929" y="2924176"/>
            <a:ext cx="490061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 Geschäftsgang wird durch die Geschäftsordnung bestimmt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810571" y="4369595"/>
            <a:ext cx="3061717" cy="804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rgbClr val="FF0000"/>
                </a:solidFill>
              </a:rPr>
              <a:t>Zweck: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4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810571" y="191893"/>
            <a:ext cx="4683254" cy="551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Geschäftsgang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057275" y="1271588"/>
            <a:ext cx="9801225" cy="1271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Geschäftsgangbestimmung</a:t>
            </a:r>
            <a:endParaRPr lang="de-DE" sz="4400" dirty="0">
              <a:latin typeface="+mj-lt"/>
            </a:endParaRPr>
          </a:p>
        </p:txBody>
      </p:sp>
      <p:sp>
        <p:nvSpPr>
          <p:cNvPr id="6" name="Gefaltete Ecke 5"/>
          <p:cNvSpPr/>
          <p:nvPr/>
        </p:nvSpPr>
        <p:spPr>
          <a:xfrm rot="20410347">
            <a:off x="9629775" y="1157288"/>
            <a:ext cx="2085975" cy="1771650"/>
          </a:xfrm>
          <a:prstGeom prst="foldedCorner">
            <a:avLst>
              <a:gd name="adj" fmla="val 3602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§ 140 GVG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Pfeil nach rechts 6"/>
          <p:cNvSpPr/>
          <p:nvPr/>
        </p:nvSpPr>
        <p:spPr>
          <a:xfrm rot="16200000">
            <a:off x="5293518" y="2988529"/>
            <a:ext cx="1328738" cy="1071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928688" y="4505445"/>
            <a:ext cx="10472737" cy="13524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Alles, was im Gericht vor sich geht, sollte im Einklang mit dem Grundgesetz sein</a:t>
            </a:r>
            <a:endParaRPr lang="de-DE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55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Breitbild</PresentationFormat>
  <Paragraphs>62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Andale Mono</vt:lpstr>
      <vt:lpstr>Arial</vt:lpstr>
      <vt:lpstr>Calibri</vt:lpstr>
      <vt:lpstr>Calibri Light</vt:lpstr>
      <vt:lpstr>Comic Sans MS</vt:lpstr>
      <vt:lpstr>Courier New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Schulz, André</dc:creator>
  <cp:lastModifiedBy>Schulz, André</cp:lastModifiedBy>
  <cp:revision>17</cp:revision>
  <dcterms:created xsi:type="dcterms:W3CDTF">2024-07-12T06:08:42Z</dcterms:created>
  <dcterms:modified xsi:type="dcterms:W3CDTF">2024-09-20T10:47:28Z</dcterms:modified>
</cp:coreProperties>
</file>