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0" r:id="rId3"/>
    <p:sldId id="377" r:id="rId4"/>
    <p:sldId id="379" r:id="rId5"/>
    <p:sldId id="380" r:id="rId6"/>
    <p:sldId id="382" r:id="rId7"/>
    <p:sldId id="383" r:id="rId8"/>
    <p:sldId id="384" r:id="rId9"/>
    <p:sldId id="385" r:id="rId10"/>
    <p:sldId id="3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0314A-FC2B-4221-A4BB-540C60BFB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Beschluss im Betreuungsverfahren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F3C2DD-73AB-4CBE-BED6-29E9BDD3D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26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samt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255BB8-11F4-46CC-B4A0-16CDE820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27" y="0"/>
            <a:ext cx="4986570" cy="6858000"/>
          </a:xfrm>
          <a:prstGeom prst="rect">
            <a:avLst/>
          </a:prstGeom>
        </p:spPr>
      </p:pic>
      <p:pic>
        <p:nvPicPr>
          <p:cNvPr id="5" name="Zustellvermerk UdG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3ECB46E-55D7-4588-BF51-3438B66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57987" r="22808" b="18239"/>
          <a:stretch/>
        </p:blipFill>
        <p:spPr>
          <a:xfrm>
            <a:off x="6254151" y="3976776"/>
            <a:ext cx="3329796" cy="1630394"/>
          </a:xfrm>
          <a:prstGeom prst="rect">
            <a:avLst/>
          </a:prstGeom>
        </p:spPr>
      </p:pic>
      <p:pic>
        <p:nvPicPr>
          <p:cNvPr id="6" name="Bescheinigung Einlieferung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8E0E14B-F66A-44E6-87EC-9D1ED60F5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37862" r="6893" b="43270"/>
          <a:stretch/>
        </p:blipFill>
        <p:spPr>
          <a:xfrm>
            <a:off x="6254151" y="2596550"/>
            <a:ext cx="4123426" cy="1293963"/>
          </a:xfrm>
          <a:prstGeom prst="rect">
            <a:avLst/>
          </a:prstGeom>
        </p:spPr>
      </p:pic>
      <p:pic>
        <p:nvPicPr>
          <p:cNvPr id="7" name="Beschreibung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7CF1123-15B6-4483-86C2-7415A15C8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" t="27044" r="37340" b="63397"/>
          <a:stretch/>
        </p:blipFill>
        <p:spPr>
          <a:xfrm>
            <a:off x="5995357" y="1854678"/>
            <a:ext cx="2863971" cy="655609"/>
          </a:xfrm>
          <a:prstGeom prst="rect">
            <a:avLst/>
          </a:prstGeom>
        </p:spPr>
      </p:pic>
      <p:pic>
        <p:nvPicPr>
          <p:cNvPr id="8" name="Adressfeld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AB28498-D287-418E-9BB3-AB29F407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5" t="14340" r="60694" b="74214"/>
          <a:stretch/>
        </p:blipFill>
        <p:spPr>
          <a:xfrm>
            <a:off x="6096000" y="983411"/>
            <a:ext cx="1598762" cy="7850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F1E0F9-4DC9-47C0-8698-461B8157D253}"/>
              </a:ext>
            </a:extLst>
          </p:cNvPr>
          <p:cNvSpPr txBox="1"/>
          <p:nvPr/>
        </p:nvSpPr>
        <p:spPr>
          <a:xfrm>
            <a:off x="752112" y="213970"/>
            <a:ext cx="195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AVR45</a:t>
            </a:r>
          </a:p>
        </p:txBody>
      </p:sp>
    </p:spTree>
    <p:extLst>
      <p:ext uri="{BB962C8B-B14F-4D97-AF65-F5344CB8AC3E}">
        <p14:creationId xmlns:p14="http://schemas.microsoft.com/office/powerpoint/2010/main" val="478807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06549 0.2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0924 0.1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8203 0.027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3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4948 -0.2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10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9055" y="701964"/>
            <a:ext cx="96704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 Narrow" panose="020B0606020202030204" pitchFamily="34" charset="0"/>
              </a:rPr>
              <a:t>Bestellung des Betreuers durch Beschluss</a:t>
            </a:r>
          </a:p>
          <a:p>
            <a:pPr algn="ctr"/>
            <a:endParaRPr lang="de-DE" sz="4000" b="1" dirty="0">
              <a:latin typeface="Arial Narrow" panose="020B0606020202030204" pitchFamily="34" charset="0"/>
            </a:endParaRPr>
          </a:p>
          <a:p>
            <a:r>
              <a:rPr lang="de-DE" sz="2800" dirty="0">
                <a:latin typeface="Arial Narrow" panose="020B0606020202030204" pitchFamily="34" charset="0"/>
              </a:rPr>
              <a:t>Inhalt nach § 286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endParaRPr lang="de-DE" sz="2800" dirty="0">
              <a:latin typeface="Arial Narrow" panose="020B0606020202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Bezeichnung der </a:t>
            </a:r>
            <a:r>
              <a:rPr lang="de-DE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Aufgabenkreise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Ggf. Bezeichnung des Vereins und des Vereinsbetreuers (nur wenn der Fall)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Ggf. Bezeichnung der Behörde und des Behördenbetreuers (nur wenn der Fall)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Ggf. Bezeichnung des Berufsbetreuers (nur wenn der Fall)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Aufgabekreise mit Einwilligungsvorbehalt </a:t>
            </a:r>
            <a:r>
              <a:rPr lang="de-DE" sz="2800" dirty="0">
                <a:latin typeface="Arial Narrow" panose="020B0606020202030204" pitchFamily="34" charset="0"/>
              </a:rPr>
              <a:t>(nur wenn der Fall)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Frist zur Aufhebung o. Verlängerung nach §§ 294 Abs. 3, 295 Abs. 2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endParaRPr lang="de-DE" sz="2800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7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4255" y="424873"/>
            <a:ext cx="10307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rial Narrow" panose="020B0606020202030204" pitchFamily="34" charset="0"/>
              </a:rPr>
              <a:t>Wirksamwerden des Beschlusses</a:t>
            </a:r>
          </a:p>
          <a:p>
            <a:pPr algn="ctr"/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Bekanntgabe an den Betreuer (§ 287 Abs. 1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r>
              <a:rPr lang="de-DE" sz="2800" dirty="0"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Ausnahme sofortige Wirksamkeit (§ 287 Abs. 2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r>
              <a:rPr lang="de-DE" sz="2800" dirty="0">
                <a:latin typeface="Arial Narrow" panose="020B0606020202030204" pitchFamily="34" charset="0"/>
              </a:rPr>
              <a:t>):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Bekanntgabe an Betroffenen oder Verfahrenspfleger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latin typeface="Arial Narrow" panose="020B0606020202030204" pitchFamily="34" charset="0"/>
              </a:rPr>
              <a:t>Übergabe an Geschäftsstelle (Regelfall)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3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99127" y="665018"/>
            <a:ext cx="97905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 Narrow" panose="020B0606020202030204" pitchFamily="34" charset="0"/>
              </a:rPr>
              <a:t>Wem muss der Beschluss bekannt gegeben werden</a:t>
            </a:r>
          </a:p>
          <a:p>
            <a:pPr algn="ctr"/>
            <a:endParaRPr lang="de-DE" sz="40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§ 41 Abs. 1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r>
              <a:rPr lang="de-DE" sz="2800" dirty="0">
                <a:latin typeface="Arial Narrow" panose="020B0606020202030204" pitchFamily="34" charset="0"/>
              </a:rPr>
              <a:t> </a:t>
            </a:r>
            <a:r>
              <a:rPr lang="de-DE" sz="2800" dirty="0">
                <a:latin typeface="Arial Narrow" panose="020B0606020202030204" pitchFamily="34" charset="0"/>
                <a:sym typeface="Wingdings" panose="05000000000000000000" pitchFamily="2" charset="2"/>
              </a:rPr>
              <a:t> an alle Beteiligten (Muss- und Kann-Beteiligte)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  <a:sym typeface="Wingdings" panose="05000000000000000000" pitchFamily="2" charset="2"/>
              </a:rPr>
              <a:t>Keine Bekanntgabe an Betroffenen, wenn erhebliche Nachteile für seine Gesundheit droht (§ 288 Abs. 1 </a:t>
            </a:r>
            <a:r>
              <a:rPr lang="de-DE" sz="2800" dirty="0" err="1">
                <a:latin typeface="Arial Narrow" panose="020B0606020202030204" pitchFamily="34" charset="0"/>
                <a:sym typeface="Wingdings" panose="05000000000000000000" pitchFamily="2" charset="2"/>
              </a:rPr>
              <a:t>FamFG</a:t>
            </a:r>
            <a:r>
              <a:rPr lang="de-DE" sz="2800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  <a:sym typeface="Wingdings" panose="05000000000000000000" pitchFamily="2" charset="2"/>
              </a:rPr>
              <a:t>Bekanntgabe an Betreuungsbehörde bei Betreuerbestellung auch wenn nicht beteiligt (§ 288 Abs. 2 </a:t>
            </a:r>
            <a:r>
              <a:rPr lang="de-DE" sz="2800" dirty="0" err="1">
                <a:latin typeface="Arial Narrow" panose="020B0606020202030204" pitchFamily="34" charset="0"/>
                <a:sym typeface="Wingdings" panose="05000000000000000000" pitchFamily="2" charset="2"/>
              </a:rPr>
              <a:t>FamFG</a:t>
            </a:r>
            <a:r>
              <a:rPr lang="de-DE" sz="2800" dirty="0"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endParaRPr lang="de-DE" sz="2800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  <a:p>
            <a:r>
              <a:rPr lang="de-DE" sz="4000" b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81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40509" y="729673"/>
            <a:ext cx="101784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 Narrow" panose="020B0606020202030204" pitchFamily="34" charset="0"/>
              </a:rPr>
              <a:t>Form der Bekanntgabe</a:t>
            </a:r>
          </a:p>
          <a:p>
            <a:pPr algn="ctr"/>
            <a:endParaRPr lang="de-DE" sz="4000" b="1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Schriftliche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Möglichkeiten der Bekanntgabe: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800" dirty="0">
                <a:latin typeface="Arial Narrow" panose="020B0606020202030204" pitchFamily="34" charset="0"/>
              </a:rPr>
              <a:t>Förmliche Zustellung nach ZPO (§§ 166-195 ZPO)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800" dirty="0">
                <a:latin typeface="Arial Narrow" panose="020B0606020202030204" pitchFamily="34" charset="0"/>
              </a:rPr>
              <a:t>Aufgabe zur Post (§ 15 Abs. 2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r>
              <a:rPr lang="de-DE" sz="2800" dirty="0">
                <a:latin typeface="Arial Narrow" panose="020B0606020202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800" dirty="0">
                <a:latin typeface="Arial Narrow" panose="020B0606020202030204" pitchFamily="34" charset="0"/>
              </a:rPr>
              <a:t>Verlesen (§ 41 Abs. 2 </a:t>
            </a:r>
            <a:r>
              <a:rPr lang="de-DE" sz="2800" dirty="0" err="1">
                <a:latin typeface="Arial Narrow" panose="020B0606020202030204" pitchFamily="34" charset="0"/>
              </a:rPr>
              <a:t>FamFG</a:t>
            </a:r>
            <a:r>
              <a:rPr lang="de-DE" sz="2800" dirty="0">
                <a:latin typeface="Arial Narrow" panose="020B0606020202030204" pitchFamily="34" charset="0"/>
              </a:rPr>
              <a:t>)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59082-649C-4C32-A140-1E25E6BB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 Arial Narrow"/>
              </a:rPr>
              <a:t>Aufgabe zur Post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101E0-B74C-4BB9-8326-81EBC97D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latin typeface=" Arial Narrow"/>
              </a:rPr>
              <a:t>Zugang nach Ablauf von </a:t>
            </a:r>
            <a:r>
              <a:rPr lang="de-DE" sz="3600" b="1" dirty="0">
                <a:latin typeface=" Arial Narrow"/>
              </a:rPr>
              <a:t>vier</a:t>
            </a:r>
            <a:r>
              <a:rPr lang="de-DE" sz="3600" dirty="0">
                <a:latin typeface=" Arial Narrow"/>
              </a:rPr>
              <a:t> Tagen (</a:t>
            </a:r>
            <a:r>
              <a:rPr lang="de-DE" sz="3600" b="1" dirty="0">
                <a:latin typeface=" Arial Narrow"/>
              </a:rPr>
              <a:t>ab 2025</a:t>
            </a:r>
            <a:r>
              <a:rPr lang="de-DE" sz="3600" dirty="0">
                <a:latin typeface=" Arial Narrow"/>
              </a:rPr>
              <a:t>)  wird unterstellt (Zugangsfiktion)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latin typeface=" Arial Narrow"/>
              </a:rPr>
              <a:t>Zeitpunkt der Aufgabe zur Post </a:t>
            </a:r>
            <a:r>
              <a:rPr lang="de-DE" sz="3600" dirty="0">
                <a:latin typeface=" Arial Narrow"/>
                <a:sym typeface="Wingdings" panose="05000000000000000000" pitchFamily="2" charset="2"/>
              </a:rPr>
              <a:t> </a:t>
            </a:r>
            <a:r>
              <a:rPr lang="de-DE" sz="3600" dirty="0">
                <a:latin typeface=" Arial Narrow"/>
              </a:rPr>
              <a:t>Übergabe an Postdienstleister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latin typeface=" Arial Narrow"/>
              </a:rPr>
              <a:t>Zuständig ist der Urkundsbeamte der Geschäftsstelle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latin typeface=" Arial Narrow"/>
              </a:rPr>
              <a:t>Übergabe an JHW </a:t>
            </a:r>
            <a:r>
              <a:rPr lang="de-DE" sz="3600" dirty="0">
                <a:latin typeface=" Arial Narrow"/>
                <a:sym typeface="Wingdings" panose="05000000000000000000" pitchFamily="2" charset="2"/>
              </a:rPr>
              <a:t></a:t>
            </a:r>
            <a:r>
              <a:rPr lang="de-DE" sz="3600" dirty="0">
                <a:latin typeface=" Arial Narrow"/>
              </a:rPr>
              <a:t> Übergabezeitpunkt an Postdienstleiter </a:t>
            </a:r>
            <a:r>
              <a:rPr lang="de-DE" sz="3600" b="1" dirty="0">
                <a:latin typeface=" Arial Narrow"/>
              </a:rPr>
              <a:t>vermerken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1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3.04.2019">
            <a:extLst>
              <a:ext uri="{FF2B5EF4-FFF2-40B4-BE49-F238E27FC236}">
                <a16:creationId xmlns:a16="http://schemas.microsoft.com/office/drawing/2014/main" id="{5E9B4F4B-2CB2-4BC7-ABE6-E9770169C6F4}"/>
              </a:ext>
            </a:extLst>
          </p:cNvPr>
          <p:cNvSpPr txBox="1"/>
          <p:nvPr/>
        </p:nvSpPr>
        <p:spPr>
          <a:xfrm>
            <a:off x="3366818" y="1953882"/>
            <a:ext cx="545836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08.10.2024(Dienstag)</a:t>
            </a:r>
          </a:p>
          <a:p>
            <a:endParaRPr lang="de-DE" sz="3600" dirty="0"/>
          </a:p>
        </p:txBody>
      </p:sp>
      <p:pic>
        <p:nvPicPr>
          <p:cNvPr id="5" name="Lieferwageb" descr="LKW">
            <a:extLst>
              <a:ext uri="{FF2B5EF4-FFF2-40B4-BE49-F238E27FC236}">
                <a16:creationId xmlns:a16="http://schemas.microsoft.com/office/drawing/2014/main" id="{22834FE3-57E6-42DA-A17C-2FF5DB367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8520" y="1953881"/>
            <a:ext cx="4026379" cy="4026379"/>
          </a:xfrm>
          <a:prstGeom prst="rect">
            <a:avLst/>
          </a:prstGeom>
        </p:spPr>
      </p:pic>
      <p:pic>
        <p:nvPicPr>
          <p:cNvPr id="6" name="Brief" descr="Umschlag">
            <a:extLst>
              <a:ext uri="{FF2B5EF4-FFF2-40B4-BE49-F238E27FC236}">
                <a16:creationId xmlns:a16="http://schemas.microsoft.com/office/drawing/2014/main" id="{FEBFC464-5FFA-46F1-A205-12F76E515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501" y="3330154"/>
            <a:ext cx="1273834" cy="12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-2.22222E-6 L 0.37161 0.00023 " pathEditMode="relative" rAng="0" ptsTypes="AA">
                                      <p:cBhvr>
                                        <p:cTn id="1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39336 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ristbeginn">
            <a:extLst>
              <a:ext uri="{FF2B5EF4-FFF2-40B4-BE49-F238E27FC236}">
                <a16:creationId xmlns:a16="http://schemas.microsoft.com/office/drawing/2014/main" id="{941524E5-6C67-40EB-BC4C-400145A97D5A}"/>
              </a:ext>
            </a:extLst>
          </p:cNvPr>
          <p:cNvGrpSpPr/>
          <p:nvPr/>
        </p:nvGrpSpPr>
        <p:grpSpPr>
          <a:xfrm>
            <a:off x="3331715" y="1513286"/>
            <a:ext cx="2376290" cy="3812875"/>
            <a:chOff x="3448494" y="1925044"/>
            <a:chExt cx="2376290" cy="381287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15D45DD-C6A6-44F5-9745-D6E7CF4C6116}"/>
                </a:ext>
              </a:extLst>
            </p:cNvPr>
            <p:cNvSpPr/>
            <p:nvPr/>
          </p:nvSpPr>
          <p:spPr>
            <a:xfrm>
              <a:off x="3448494" y="1925044"/>
              <a:ext cx="2376289" cy="38128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0.00 Uhr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Fristbeginn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B63E38B-EF12-4122-A856-79F3F652FC2D}"/>
                </a:ext>
              </a:extLst>
            </p:cNvPr>
            <p:cNvSpPr/>
            <p:nvPr/>
          </p:nvSpPr>
          <p:spPr>
            <a:xfrm>
              <a:off x="3448494" y="1925044"/>
              <a:ext cx="2376290" cy="5675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09.10.2024</a:t>
              </a:r>
            </a:p>
          </p:txBody>
        </p:sp>
        <p:pic>
          <p:nvPicPr>
            <p:cNvPr id="7" name="Grafik 6" descr="Uhr">
              <a:extLst>
                <a:ext uri="{FF2B5EF4-FFF2-40B4-BE49-F238E27FC236}">
                  <a16:creationId xmlns:a16="http://schemas.microsoft.com/office/drawing/2014/main" id="{720DC53A-90A2-4909-A841-9D315CF9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36500" y="2492632"/>
              <a:ext cx="2200275" cy="2200275"/>
            </a:xfrm>
            <a:prstGeom prst="rect">
              <a:avLst/>
            </a:prstGeom>
          </p:spPr>
        </p:pic>
      </p:grpSp>
      <p:grpSp>
        <p:nvGrpSpPr>
          <p:cNvPr id="8" name="Übergabe">
            <a:extLst>
              <a:ext uri="{FF2B5EF4-FFF2-40B4-BE49-F238E27FC236}">
                <a16:creationId xmlns:a16="http://schemas.microsoft.com/office/drawing/2014/main" id="{92B2B997-A0E6-4D69-BD97-7443E028760F}"/>
              </a:ext>
            </a:extLst>
          </p:cNvPr>
          <p:cNvGrpSpPr/>
          <p:nvPr/>
        </p:nvGrpSpPr>
        <p:grpSpPr>
          <a:xfrm>
            <a:off x="498718" y="1550936"/>
            <a:ext cx="2376290" cy="3812875"/>
            <a:chOff x="684211" y="1934072"/>
            <a:chExt cx="2376290" cy="381287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5282915-A177-47A4-9277-3C3E7A131D56}"/>
                </a:ext>
              </a:extLst>
            </p:cNvPr>
            <p:cNvSpPr/>
            <p:nvPr/>
          </p:nvSpPr>
          <p:spPr>
            <a:xfrm>
              <a:off x="684211" y="1934072"/>
              <a:ext cx="2376289" cy="38128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Übergabe an Postdienstleister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EE779AE-90A1-4173-B84C-D42EE98DAB2B}"/>
                </a:ext>
              </a:extLst>
            </p:cNvPr>
            <p:cNvSpPr/>
            <p:nvPr/>
          </p:nvSpPr>
          <p:spPr>
            <a:xfrm>
              <a:off x="684211" y="1934072"/>
              <a:ext cx="2376290" cy="5265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</a:rPr>
                <a:t>000888</a:t>
              </a:r>
            </a:p>
          </p:txBody>
        </p:sp>
        <p:pic>
          <p:nvPicPr>
            <p:cNvPr id="11" name="Grafik 10" descr="LKW">
              <a:extLst>
                <a:ext uri="{FF2B5EF4-FFF2-40B4-BE49-F238E27FC236}">
                  <a16:creationId xmlns:a16="http://schemas.microsoft.com/office/drawing/2014/main" id="{E14505AD-7B10-498E-9AC8-56CCFA588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72220" y="2699306"/>
              <a:ext cx="2200275" cy="2200275"/>
            </a:xfrm>
            <a:prstGeom prst="rect">
              <a:avLst/>
            </a:prstGeom>
          </p:spPr>
        </p:pic>
      </p:grpSp>
      <p:grpSp>
        <p:nvGrpSpPr>
          <p:cNvPr id="12" name="Warten">
            <a:extLst>
              <a:ext uri="{FF2B5EF4-FFF2-40B4-BE49-F238E27FC236}">
                <a16:creationId xmlns:a16="http://schemas.microsoft.com/office/drawing/2014/main" id="{6A68BC6C-E75D-405E-94C5-62D9200C699B}"/>
              </a:ext>
            </a:extLst>
          </p:cNvPr>
          <p:cNvGrpSpPr/>
          <p:nvPr/>
        </p:nvGrpSpPr>
        <p:grpSpPr>
          <a:xfrm>
            <a:off x="8733798" y="1484055"/>
            <a:ext cx="2380854" cy="3812875"/>
            <a:chOff x="6210497" y="1921629"/>
            <a:chExt cx="2380854" cy="381287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9B7C4E3-4B1D-4928-8B65-5FA11B8FA6BE}"/>
                </a:ext>
              </a:extLst>
            </p:cNvPr>
            <p:cNvSpPr/>
            <p:nvPr/>
          </p:nvSpPr>
          <p:spPr>
            <a:xfrm>
              <a:off x="6210497" y="1921629"/>
              <a:ext cx="2376289" cy="38128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endParaRPr lang="de-DE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Frist läuft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7E47B25-ADC0-4788-AAB8-5953FB94BA6D}"/>
                </a:ext>
              </a:extLst>
            </p:cNvPr>
            <p:cNvSpPr/>
            <p:nvPr/>
          </p:nvSpPr>
          <p:spPr>
            <a:xfrm>
              <a:off x="6212779" y="1925044"/>
              <a:ext cx="2376290" cy="5675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11.10.2024</a:t>
              </a:r>
            </a:p>
          </p:txBody>
        </p:sp>
        <p:pic>
          <p:nvPicPr>
            <p:cNvPr id="15" name="Grafik 14" descr="Kaffee">
              <a:extLst>
                <a:ext uri="{FF2B5EF4-FFF2-40B4-BE49-F238E27FC236}">
                  <a16:creationId xmlns:a16="http://schemas.microsoft.com/office/drawing/2014/main" id="{AF5DD686-D518-414D-A2D5-9D5099188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391076" y="2492630"/>
              <a:ext cx="2200275" cy="2200275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494153" y="1550936"/>
            <a:ext cx="23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08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6727" y="1629532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  </a:t>
            </a:r>
            <a:r>
              <a:rPr lang="de-DE" b="1" dirty="0">
                <a:solidFill>
                  <a:schemeClr val="bg1"/>
                </a:solidFill>
              </a:rPr>
              <a:t>08.10.2024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180" y="1513286"/>
            <a:ext cx="237744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Zustellung">
            <a:extLst>
              <a:ext uri="{FF2B5EF4-FFF2-40B4-BE49-F238E27FC236}">
                <a16:creationId xmlns:a16="http://schemas.microsoft.com/office/drawing/2014/main" id="{D55AD8C5-2E74-43BE-B0A9-1262FDCA9992}"/>
              </a:ext>
            </a:extLst>
          </p:cNvPr>
          <p:cNvGrpSpPr/>
          <p:nvPr/>
        </p:nvGrpSpPr>
        <p:grpSpPr>
          <a:xfrm>
            <a:off x="4907854" y="1522561"/>
            <a:ext cx="2376291" cy="3812878"/>
            <a:chOff x="9131497" y="1937484"/>
            <a:chExt cx="2376291" cy="381287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6880418-5B65-476B-BB4C-22B2BBEDF856}"/>
                </a:ext>
              </a:extLst>
            </p:cNvPr>
            <p:cNvSpPr/>
            <p:nvPr/>
          </p:nvSpPr>
          <p:spPr>
            <a:xfrm>
              <a:off x="9131499" y="1937487"/>
              <a:ext cx="2376289" cy="38128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0.00 Uhr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Zustellung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9B19911-FF26-46DD-BA93-E52E85D07FEE}"/>
                </a:ext>
              </a:extLst>
            </p:cNvPr>
            <p:cNvSpPr/>
            <p:nvPr/>
          </p:nvSpPr>
          <p:spPr>
            <a:xfrm>
              <a:off x="9131497" y="1937484"/>
              <a:ext cx="2376290" cy="5675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13.10.2024</a:t>
              </a:r>
            </a:p>
          </p:txBody>
        </p:sp>
        <p:pic>
          <p:nvPicPr>
            <p:cNvPr id="7" name="Grafik 6" descr="Daumen hoch">
              <a:extLst>
                <a:ext uri="{FF2B5EF4-FFF2-40B4-BE49-F238E27FC236}">
                  <a16:creationId xmlns:a16="http://schemas.microsoft.com/office/drawing/2014/main" id="{5E0AD313-C69F-43AB-87CC-40E75A83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219505" y="2505072"/>
              <a:ext cx="2200275" cy="2200275"/>
            </a:xfrm>
            <a:prstGeom prst="rect">
              <a:avLst/>
            </a:prstGeom>
          </p:spPr>
        </p:pic>
      </p:grpSp>
      <p:grpSp>
        <p:nvGrpSpPr>
          <p:cNvPr id="14" name="Fristbeginn">
            <a:extLst>
              <a:ext uri="{FF2B5EF4-FFF2-40B4-BE49-F238E27FC236}">
                <a16:creationId xmlns:a16="http://schemas.microsoft.com/office/drawing/2014/main" id="{941524E5-6C67-40EB-BC4C-400145A97D5A}"/>
              </a:ext>
            </a:extLst>
          </p:cNvPr>
          <p:cNvGrpSpPr/>
          <p:nvPr/>
        </p:nvGrpSpPr>
        <p:grpSpPr>
          <a:xfrm>
            <a:off x="1628043" y="1522561"/>
            <a:ext cx="2376290" cy="3812875"/>
            <a:chOff x="3448494" y="1925044"/>
            <a:chExt cx="2376290" cy="3812875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15D45DD-C6A6-44F5-9745-D6E7CF4C6116}"/>
                </a:ext>
              </a:extLst>
            </p:cNvPr>
            <p:cNvSpPr/>
            <p:nvPr/>
          </p:nvSpPr>
          <p:spPr>
            <a:xfrm>
              <a:off x="3448494" y="1925044"/>
              <a:ext cx="2376289" cy="38128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24.00 Uhr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Fristende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B63E38B-EF12-4122-A856-79F3F652FC2D}"/>
                </a:ext>
              </a:extLst>
            </p:cNvPr>
            <p:cNvSpPr/>
            <p:nvPr/>
          </p:nvSpPr>
          <p:spPr>
            <a:xfrm>
              <a:off x="3448494" y="1925044"/>
              <a:ext cx="2376290" cy="5675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12.10.2024</a:t>
              </a:r>
            </a:p>
          </p:txBody>
        </p:sp>
        <p:pic>
          <p:nvPicPr>
            <p:cNvPr id="17" name="Grafik 16" descr="Uhr">
              <a:extLst>
                <a:ext uri="{FF2B5EF4-FFF2-40B4-BE49-F238E27FC236}">
                  <a16:creationId xmlns:a16="http://schemas.microsoft.com/office/drawing/2014/main" id="{720DC53A-90A2-4909-A841-9D315CF9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36500" y="2492632"/>
              <a:ext cx="2200275" cy="2200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3242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279</Words>
  <Application>Microsoft Office PowerPoint</Application>
  <PresentationFormat>Breitbild</PresentationFormat>
  <Paragraphs>97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 Arial Narrow</vt:lpstr>
      <vt:lpstr>Arial</vt:lpstr>
      <vt:lpstr>Arial Narrow</vt:lpstr>
      <vt:lpstr>Century Gothic</vt:lpstr>
      <vt:lpstr>Wingdings</vt:lpstr>
      <vt:lpstr>Wingdings 3</vt:lpstr>
      <vt:lpstr>Segment</vt:lpstr>
      <vt:lpstr>Der Beschluss im Betreuungsverfahren</vt:lpstr>
      <vt:lpstr>PowerPoint-Präsentation</vt:lpstr>
      <vt:lpstr>PowerPoint-Präsentation</vt:lpstr>
      <vt:lpstr>PowerPoint-Präsentation</vt:lpstr>
      <vt:lpstr>PowerPoint-Präsentation</vt:lpstr>
      <vt:lpstr>Aufgabe zur Post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Beschluss im Betreuungsverfahren</dc:title>
  <dc:creator>Neuendorf-Schulz, Simone</dc:creator>
  <cp:lastModifiedBy>Neuendorf-Schulz, Simone</cp:lastModifiedBy>
  <cp:revision>1</cp:revision>
  <dcterms:created xsi:type="dcterms:W3CDTF">2024-12-05T07:24:56Z</dcterms:created>
  <dcterms:modified xsi:type="dcterms:W3CDTF">2024-12-05T07:28:34Z</dcterms:modified>
</cp:coreProperties>
</file>