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98C1"/>
    <a:srgbClr val="E890D7"/>
    <a:srgbClr val="E9C9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7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800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2818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152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59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1369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670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213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416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78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647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525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40E82-A848-476E-98FD-8DCB236334C2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70DCA-C9EB-41B3-8CCE-8857FEB745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7876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201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in der Zwangsvollstreckung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5" name="Gruppieren 14"/>
          <p:cNvGrpSpPr/>
          <p:nvPr/>
        </p:nvGrpSpPr>
        <p:grpSpPr>
          <a:xfrm>
            <a:off x="871538" y="2060407"/>
            <a:ext cx="10291576" cy="4604054"/>
            <a:chOff x="871538" y="1937838"/>
            <a:chExt cx="10291576" cy="4604054"/>
          </a:xfrm>
        </p:grpSpPr>
        <p:grpSp>
          <p:nvGrpSpPr>
            <p:cNvPr id="9" name="Gruppieren 8"/>
            <p:cNvGrpSpPr/>
            <p:nvPr/>
          </p:nvGrpSpPr>
          <p:grpSpPr>
            <a:xfrm>
              <a:off x="871538" y="1937838"/>
              <a:ext cx="10291576" cy="4604054"/>
              <a:chOff x="871538" y="1937838"/>
              <a:chExt cx="10291576" cy="4604054"/>
            </a:xfrm>
          </p:grpSpPr>
          <p:grpSp>
            <p:nvGrpSpPr>
              <p:cNvPr id="5" name="Gruppieren 4"/>
              <p:cNvGrpSpPr/>
              <p:nvPr/>
            </p:nvGrpSpPr>
            <p:grpSpPr>
              <a:xfrm>
                <a:off x="871538" y="1937838"/>
                <a:ext cx="10291576" cy="4604054"/>
                <a:chOff x="871538" y="1937838"/>
                <a:chExt cx="10291576" cy="4604054"/>
              </a:xfrm>
            </p:grpSpPr>
            <p:sp>
              <p:nvSpPr>
                <p:cNvPr id="6" name="Abgerundetes Rechteck 5"/>
                <p:cNvSpPr/>
                <p:nvPr/>
              </p:nvSpPr>
              <p:spPr>
                <a:xfrm>
                  <a:off x="871538" y="1937838"/>
                  <a:ext cx="10291576" cy="4604054"/>
                </a:xfrm>
                <a:prstGeom prst="round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342900" indent="-3429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</a:pPr>
                  <a:endParaRPr lang="de-DE" sz="2000" dirty="0"/>
                </a:p>
              </p:txBody>
            </p:sp>
            <p:sp>
              <p:nvSpPr>
                <p:cNvPr id="13" name="Textfeld 12">
                  <a:extLst>
                    <a:ext uri="{FF2B5EF4-FFF2-40B4-BE49-F238E27FC236}">
                      <a16:creationId xmlns:a16="http://schemas.microsoft.com/office/drawing/2014/main" id="{9578DCC5-E5E3-184C-9068-BEB2E40F69FD}"/>
                    </a:ext>
                  </a:extLst>
                </p:cNvPr>
                <p:cNvSpPr txBox="1"/>
                <p:nvPr/>
              </p:nvSpPr>
              <p:spPr>
                <a:xfrm>
                  <a:off x="924391" y="2295331"/>
                  <a:ext cx="10059560" cy="34163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de-DE" sz="2400" dirty="0"/>
                </a:p>
                <a:p>
                  <a:pPr marL="342900" indent="-342900">
                    <a:buFont typeface="+mj-lt"/>
                    <a:buAutoNum type="alphaLcParenR"/>
                    <a:tabLst>
                      <a:tab pos="2263775" algn="l"/>
                    </a:tabLst>
                  </a:pPr>
                  <a:r>
                    <a:rPr lang="de-DE" sz="2400" dirty="0">
                      <a:solidFill>
                        <a:schemeClr val="bg1"/>
                      </a:solidFill>
                    </a:rPr>
                    <a:t>sachlich: 	grundsätzlich Vollstreckungsgericht (§ 764 I ZPO), in </a:t>
                  </a:r>
                  <a:r>
                    <a:rPr lang="de-DE" sz="2400" dirty="0" smtClean="0">
                      <a:solidFill>
                        <a:schemeClr val="bg1"/>
                      </a:solidFill>
                    </a:rPr>
                    <a:t>	Einzelfällen Prozessgericht</a:t>
                  </a:r>
                  <a:r>
                    <a:rPr lang="de-DE" sz="2400" dirty="0">
                      <a:solidFill>
                        <a:schemeClr val="bg1"/>
                      </a:solidFill>
                    </a:rPr>
                    <a:t>, z.B. §§ 796 b, 888 I, 890 I ZPO</a:t>
                  </a:r>
                  <a:br>
                    <a:rPr lang="de-DE" sz="2400" dirty="0">
                      <a:solidFill>
                        <a:schemeClr val="bg1"/>
                      </a:solidFill>
                    </a:rPr>
                  </a:br>
                  <a:endParaRPr lang="de-DE" sz="2400" dirty="0">
                    <a:solidFill>
                      <a:schemeClr val="bg1"/>
                    </a:solidFill>
                  </a:endParaRPr>
                </a:p>
                <a:p>
                  <a:pPr marL="342900" indent="-342900">
                    <a:buFont typeface="+mj-lt"/>
                    <a:buAutoNum type="alphaLcParenR"/>
                    <a:tabLst>
                      <a:tab pos="2263775" algn="l"/>
                    </a:tabLst>
                  </a:pPr>
                  <a:r>
                    <a:rPr lang="de-DE" sz="2400" dirty="0">
                      <a:solidFill>
                        <a:schemeClr val="bg1"/>
                      </a:solidFill>
                    </a:rPr>
                    <a:t>örtlich: 	Amtsgericht (als Vollstreckungsgericht) am Wohnsitz des 	Schuldners (§ 828 II ZPO) </a:t>
                  </a:r>
                  <a:r>
                    <a:rPr lang="de-DE" sz="2400" dirty="0" smtClean="0">
                      <a:solidFill>
                        <a:schemeClr val="bg1"/>
                      </a:solidFill>
                    </a:rPr>
                    <a:t>oder </a:t>
                  </a:r>
                  <a:r>
                    <a:rPr lang="de-DE" sz="2400" dirty="0">
                      <a:solidFill>
                        <a:schemeClr val="bg1"/>
                      </a:solidFill>
                    </a:rPr>
                    <a:t>am Ort der </a:t>
                  </a:r>
                  <a:r>
                    <a:rPr lang="de-DE" sz="2400" dirty="0" smtClean="0">
                      <a:solidFill>
                        <a:schemeClr val="bg1"/>
                      </a:solidFill>
                    </a:rPr>
                    <a:t>	Zwangsvollstreckungs-Maßnahme (§ </a:t>
                  </a:r>
                  <a:r>
                    <a:rPr lang="de-DE" sz="2400" dirty="0">
                      <a:solidFill>
                        <a:schemeClr val="bg1"/>
                      </a:solidFill>
                    </a:rPr>
                    <a:t>764 II </a:t>
                  </a:r>
                  <a:r>
                    <a:rPr lang="de-DE" sz="2400" dirty="0" smtClean="0">
                      <a:solidFill>
                        <a:schemeClr val="bg1"/>
                      </a:solidFill>
                    </a:rPr>
                    <a:t>ZPO</a:t>
                  </a:r>
                  <a:r>
                    <a:rPr lang="de-DE" sz="2400" dirty="0">
                      <a:solidFill>
                        <a:schemeClr val="bg1"/>
                      </a:solidFill>
                    </a:rPr>
                    <a:t>)</a:t>
                  </a:r>
                  <a:br>
                    <a:rPr lang="de-DE" sz="2400" dirty="0">
                      <a:solidFill>
                        <a:schemeClr val="bg1"/>
                      </a:solidFill>
                    </a:rPr>
                  </a:br>
                  <a:endParaRPr lang="de-DE" sz="2400" dirty="0">
                    <a:solidFill>
                      <a:schemeClr val="bg1"/>
                    </a:solidFill>
                  </a:endParaRPr>
                </a:p>
                <a:p>
                  <a:pPr marL="342900" indent="-342900">
                    <a:buFont typeface="+mj-lt"/>
                    <a:buAutoNum type="alphaLcParenR"/>
                    <a:tabLst>
                      <a:tab pos="2263775" algn="l"/>
                    </a:tabLst>
                  </a:pPr>
                  <a:r>
                    <a:rPr lang="de-DE" sz="2400" dirty="0" err="1" smtClean="0">
                      <a:solidFill>
                        <a:schemeClr val="bg1"/>
                      </a:solidFill>
                    </a:rPr>
                    <a:t>funktio</a:t>
                  </a:r>
                  <a:r>
                    <a:rPr lang="de-DE" sz="2400" dirty="0" smtClean="0">
                      <a:solidFill>
                        <a:schemeClr val="bg1"/>
                      </a:solidFill>
                    </a:rPr>
                    <a:t> </a:t>
                  </a:r>
                  <a:r>
                    <a:rPr lang="de-DE" sz="2400" dirty="0">
                      <a:solidFill>
                        <a:schemeClr val="bg1"/>
                      </a:solidFill>
                    </a:rPr>
                    <a:t>	Kostenbeamter/ Justizfachangestellter (§§ 1, 2 </a:t>
                  </a:r>
                  <a:r>
                    <a:rPr lang="de-DE" sz="2400" dirty="0" err="1">
                      <a:solidFill>
                        <a:schemeClr val="bg1"/>
                      </a:solidFill>
                    </a:rPr>
                    <a:t>KostVfg</a:t>
                  </a:r>
                  <a:r>
                    <a:rPr lang="de-DE" sz="2400" dirty="0">
                      <a:solidFill>
                        <a:schemeClr val="bg1"/>
                      </a:solidFill>
                    </a:rPr>
                    <a:t>)</a:t>
                  </a:r>
                </a:p>
              </p:txBody>
            </p:sp>
          </p:grpSp>
          <p:sp>
            <p:nvSpPr>
              <p:cNvPr id="8" name="Pfeil nach rechts 7"/>
              <p:cNvSpPr/>
              <p:nvPr/>
            </p:nvSpPr>
            <p:spPr>
              <a:xfrm>
                <a:off x="924391" y="2538841"/>
                <a:ext cx="1806498" cy="858678"/>
              </a:xfrm>
              <a:prstGeom prst="rightArrow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400" dirty="0" smtClean="0"/>
                  <a:t>sachlich</a:t>
                </a:r>
                <a:endParaRPr lang="de-DE" sz="2400" dirty="0"/>
              </a:p>
            </p:txBody>
          </p:sp>
        </p:grpSp>
        <p:sp>
          <p:nvSpPr>
            <p:cNvPr id="16" name="Pfeil nach rechts 15"/>
            <p:cNvSpPr/>
            <p:nvPr/>
          </p:nvSpPr>
          <p:spPr>
            <a:xfrm>
              <a:off x="924391" y="3521546"/>
              <a:ext cx="1806498" cy="858678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 smtClean="0"/>
                <a:t>örtlich</a:t>
              </a:r>
              <a:endParaRPr lang="de-DE" sz="2400" dirty="0"/>
            </a:p>
          </p:txBody>
        </p:sp>
        <p:sp>
          <p:nvSpPr>
            <p:cNvPr id="17" name="Pfeil nach rechts 16"/>
            <p:cNvSpPr/>
            <p:nvPr/>
          </p:nvSpPr>
          <p:spPr>
            <a:xfrm>
              <a:off x="924391" y="4977000"/>
              <a:ext cx="1806498" cy="858678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 smtClean="0"/>
                <a:t>funktionell</a:t>
              </a:r>
              <a:endParaRPr lang="de-DE" sz="2400" dirty="0"/>
            </a:p>
          </p:txBody>
        </p:sp>
      </p:grpSp>
      <p:sp>
        <p:nvSpPr>
          <p:cNvPr id="4" name="Abgerundetes Rechteck 3"/>
          <p:cNvSpPr/>
          <p:nvPr/>
        </p:nvSpPr>
        <p:spPr>
          <a:xfrm>
            <a:off x="538347" y="1647267"/>
            <a:ext cx="2341560" cy="80442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Zuständigkeiten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Gefaltete Ecke 20"/>
          <p:cNvSpPr/>
          <p:nvPr/>
        </p:nvSpPr>
        <p:spPr>
          <a:xfrm rot="315257">
            <a:off x="9906693" y="1475744"/>
            <a:ext cx="1418537" cy="1434939"/>
          </a:xfrm>
          <a:prstGeom prst="foldedCorner">
            <a:avLst/>
          </a:prstGeom>
          <a:solidFill>
            <a:srgbClr val="E9C98F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764  ZPO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93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202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in der Zwangsvollstreckung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uppieren 1"/>
          <p:cNvGrpSpPr/>
          <p:nvPr/>
        </p:nvGrpSpPr>
        <p:grpSpPr>
          <a:xfrm>
            <a:off x="1041379" y="1750519"/>
            <a:ext cx="10478619" cy="7393213"/>
            <a:chOff x="1096377" y="1662111"/>
            <a:chExt cx="10478619" cy="7393213"/>
          </a:xfrm>
        </p:grpSpPr>
        <p:sp>
          <p:nvSpPr>
            <p:cNvPr id="6" name="Abgerundetes Rechteck 5"/>
            <p:cNvSpPr/>
            <p:nvPr/>
          </p:nvSpPr>
          <p:spPr>
            <a:xfrm>
              <a:off x="1096377" y="1947682"/>
              <a:ext cx="10291576" cy="389635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de-DE" sz="2000" dirty="0"/>
            </a:p>
          </p:txBody>
        </p:sp>
        <p:sp>
          <p:nvSpPr>
            <p:cNvPr id="19" name="Inhaltsplatzhalter 2">
              <a:extLst>
                <a:ext uri="{FF2B5EF4-FFF2-40B4-BE49-F238E27FC236}">
                  <a16:creationId xmlns:a16="http://schemas.microsoft.com/office/drawing/2014/main" id="{EBA2408E-0EF4-2A47-8DC8-83892A163D32}"/>
                </a:ext>
              </a:extLst>
            </p:cNvPr>
            <p:cNvSpPr txBox="1">
              <a:spLocks/>
            </p:cNvSpPr>
            <p:nvPr/>
          </p:nvSpPr>
          <p:spPr>
            <a:xfrm>
              <a:off x="2299481" y="1662111"/>
              <a:ext cx="9275515" cy="7393213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endParaRPr lang="de-DE" sz="2400" dirty="0" smtClean="0"/>
            </a:p>
            <a:p>
              <a:r>
                <a:rPr lang="de-DE" sz="2000" dirty="0" smtClean="0">
                  <a:solidFill>
                    <a:schemeClr val="bg1"/>
                  </a:solidFill>
                </a:rPr>
                <a:t>i.d.R. Festgebühren  </a:t>
              </a:r>
            </a:p>
            <a:p>
              <a:r>
                <a:rPr lang="de-DE" sz="2000" dirty="0" smtClean="0">
                  <a:solidFill>
                    <a:schemeClr val="bg1"/>
                  </a:solidFill>
                </a:rPr>
                <a:t>in Teil 2., </a:t>
              </a:r>
              <a:r>
                <a:rPr lang="de-DE" sz="2000" dirty="0" err="1" smtClean="0">
                  <a:solidFill>
                    <a:schemeClr val="bg1"/>
                  </a:solidFill>
                </a:rPr>
                <a:t>Hauptabschn</a:t>
              </a:r>
              <a:r>
                <a:rPr lang="de-DE" sz="2000" dirty="0" smtClean="0">
                  <a:solidFill>
                    <a:schemeClr val="bg1"/>
                  </a:solidFill>
                </a:rPr>
                <a:t>. 1, Abschn. 1 u. 2. des KV zum GKG (Anlage 1 zu § 3 II GKG) abschließend aufgeführt</a:t>
              </a:r>
            </a:p>
            <a:p>
              <a:r>
                <a:rPr lang="de-DE" sz="2000" dirty="0" smtClean="0">
                  <a:solidFill>
                    <a:schemeClr val="bg1"/>
                  </a:solidFill>
                </a:rPr>
                <a:t>Gebühren fallen immer an, gleich, ob dem Antrag stattgegeben, dieser zurückgewiesen oder zurückgenommen wird.</a:t>
              </a:r>
            </a:p>
            <a:p>
              <a:r>
                <a:rPr lang="de-DE" sz="2000" dirty="0" smtClean="0">
                  <a:solidFill>
                    <a:schemeClr val="bg1"/>
                  </a:solidFill>
                </a:rPr>
                <a:t>tritt auch hier jeweils mit Antragstellung (also Eingang) ein (§ 6 I S. 1 Nr. 1 GKG)</a:t>
              </a:r>
            </a:p>
            <a:p>
              <a:pPr marL="0" indent="0">
                <a:buNone/>
              </a:pPr>
              <a:endParaRPr lang="de-DE" sz="2000" dirty="0">
                <a:solidFill>
                  <a:schemeClr val="bg1"/>
                </a:solidFill>
              </a:endParaRPr>
            </a:p>
            <a:p>
              <a:pPr lvl="3"/>
              <a:r>
                <a:rPr lang="de-DE" sz="2000" dirty="0" smtClean="0">
                  <a:solidFill>
                    <a:schemeClr val="bg1"/>
                  </a:solidFill>
                </a:rPr>
                <a:t>besteht nur für die in § 12 V, VI GKG aufgeführten Fälle, </a:t>
              </a:r>
            </a:p>
            <a:p>
              <a:pPr marL="914400" lvl="2" indent="0">
                <a:buNone/>
              </a:pPr>
              <a:r>
                <a:rPr lang="de-DE" dirty="0" smtClean="0">
                  <a:solidFill>
                    <a:schemeClr val="bg1"/>
                  </a:solidFill>
                </a:rPr>
                <a:t>            ansonsten nicht </a:t>
              </a:r>
              <a:r>
                <a:rPr lang="de-DE" sz="2000" dirty="0" smtClean="0">
                  <a:solidFill>
                    <a:schemeClr val="bg1"/>
                  </a:solidFill>
                </a:rPr>
                <a:t>    (abschießende Aufzählung)</a:t>
              </a:r>
              <a:endParaRPr lang="de-DE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4" name="Abgerundetes Rechteck 3"/>
          <p:cNvSpPr/>
          <p:nvPr/>
        </p:nvSpPr>
        <p:spPr>
          <a:xfrm>
            <a:off x="711231" y="1750519"/>
            <a:ext cx="1346209" cy="57709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Pfeil nach rechts 19"/>
          <p:cNvSpPr/>
          <p:nvPr/>
        </p:nvSpPr>
        <p:spPr>
          <a:xfrm>
            <a:off x="538346" y="3319533"/>
            <a:ext cx="1806498" cy="858678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Fälligkeit</a:t>
            </a:r>
            <a:endParaRPr lang="de-DE" sz="2400" dirty="0"/>
          </a:p>
        </p:txBody>
      </p:sp>
      <p:sp>
        <p:nvSpPr>
          <p:cNvPr id="22" name="Pfeil nach rechts 21"/>
          <p:cNvSpPr/>
          <p:nvPr/>
        </p:nvSpPr>
        <p:spPr>
          <a:xfrm>
            <a:off x="249167" y="4458536"/>
            <a:ext cx="3286762" cy="883544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err="1" smtClean="0"/>
              <a:t>Vorrauszahlungspflicht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25285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203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in der Zwangsvollstreckung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861753" y="1977561"/>
            <a:ext cx="10443276" cy="148680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dirty="0" smtClean="0"/>
              <a:t>für vorauszuzahlende Gebühren und ggf. vorschusspflichtige Auslagen      </a:t>
            </a:r>
          </a:p>
          <a:p>
            <a:pPr lvl="1"/>
            <a:r>
              <a:rPr lang="de-DE" dirty="0" smtClean="0"/>
              <a:t>      Gläubiger = Antragsteller (§§ 22 I 1, 28 GKG)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dirty="0" smtClean="0"/>
              <a:t>§ 788 II ZPO: Schuldner hat dem Gläubiger aber die notwendigen Kosten der Zwangsvollstreckung zu erstatten</a:t>
            </a:r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4531748" y="1379115"/>
            <a:ext cx="2946369" cy="57709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570696" y="1629156"/>
            <a:ext cx="2955073" cy="49143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Gläubiger/Antragsteller</a:t>
            </a:r>
            <a:endParaRPr lang="de-DE" sz="2000" b="1" dirty="0"/>
          </a:p>
        </p:txBody>
      </p:sp>
      <p:sp>
        <p:nvSpPr>
          <p:cNvPr id="5" name="Abgerundetes Rechteck 4"/>
          <p:cNvSpPr/>
          <p:nvPr/>
        </p:nvSpPr>
        <p:spPr>
          <a:xfrm>
            <a:off x="860341" y="3872967"/>
            <a:ext cx="10446100" cy="26830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de-DE" sz="2000" dirty="0" smtClean="0"/>
          </a:p>
          <a:p>
            <a:pPr lvl="1"/>
            <a:r>
              <a:rPr lang="de-DE" b="1" dirty="0" smtClean="0"/>
              <a:t>Nach Erlass einer Zwangsvollstreckungsmaßnahme trägt der Schuldner die Kosten </a:t>
            </a:r>
            <a:r>
              <a:rPr lang="de-DE" dirty="0" smtClean="0"/>
              <a:t>der Zwangsvollstreckung, </a:t>
            </a:r>
            <a:r>
              <a:rPr lang="de-DE" b="1" dirty="0" smtClean="0"/>
              <a:t>§ 29 Nr. 4 GKG</a:t>
            </a:r>
            <a:r>
              <a:rPr lang="de-DE" dirty="0" smtClean="0"/>
              <a:t>.</a:t>
            </a:r>
          </a:p>
          <a:p>
            <a:pPr lvl="1"/>
            <a:r>
              <a:rPr lang="de-DE" dirty="0" smtClean="0"/>
              <a:t>Haftung nach § 29 Nr. 4 GKG tritt kraft Gesetzes ein =&gt; es ist keine Kostenentscheidung notwendig</a:t>
            </a:r>
          </a:p>
          <a:p>
            <a:pPr lvl="1"/>
            <a:r>
              <a:rPr lang="de-DE" dirty="0" smtClean="0"/>
              <a:t>Vollstreckungsschuldner nach § 29 Nr. 4 GKG ist kein Erstschuldner, da nicht in § 31 Abs. 2 GKG erwähnt (haftet daher mit Antragsteller gesamtschuldnerisch, § 31 Abs. 1 GKG und eine bestimmte Reihenfolge der Inanspruchnahme ist nicht einzuhalten)</a:t>
            </a:r>
          </a:p>
          <a:p>
            <a:pPr lvl="1"/>
            <a:r>
              <a:rPr lang="de-DE" dirty="0" smtClean="0"/>
              <a:t>Ergeht eine Kostengrundentscheidung (z.B. im Ordnungsgeld- oder Zwangsgeldverfahren oder ggf. nach § 788 IV ZPO), folgt die Kostenschuld natürlich </a:t>
            </a:r>
            <a:r>
              <a:rPr lang="de-DE" b="1" dirty="0" smtClean="0"/>
              <a:t>§ 29 Nr. 1 GKG.</a:t>
            </a:r>
          </a:p>
          <a:p>
            <a:pPr lvl="1"/>
            <a:endParaRPr lang="de-DE" sz="2000" b="1" dirty="0"/>
          </a:p>
        </p:txBody>
      </p:sp>
      <p:sp>
        <p:nvSpPr>
          <p:cNvPr id="13" name="Abgerundetes Rechteck 12"/>
          <p:cNvSpPr/>
          <p:nvPr/>
        </p:nvSpPr>
        <p:spPr>
          <a:xfrm>
            <a:off x="570695" y="3539517"/>
            <a:ext cx="2955073" cy="49143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Schuldner/Antragsgegner</a:t>
            </a:r>
            <a:endParaRPr lang="de-DE" sz="2000" b="1" dirty="0"/>
          </a:p>
        </p:txBody>
      </p:sp>
      <p:sp>
        <p:nvSpPr>
          <p:cNvPr id="15" name="Gefaltete Ecke 14"/>
          <p:cNvSpPr/>
          <p:nvPr/>
        </p:nvSpPr>
        <p:spPr>
          <a:xfrm rot="21060236">
            <a:off x="10114825" y="3155498"/>
            <a:ext cx="1418537" cy="1434939"/>
          </a:xfrm>
          <a:prstGeom prst="foldedCorner">
            <a:avLst/>
          </a:prstGeom>
          <a:solidFill>
            <a:srgbClr val="E9C98F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29 GKG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08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204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in der Zwangsvollstreckung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uppieren 1"/>
          <p:cNvGrpSpPr/>
          <p:nvPr/>
        </p:nvGrpSpPr>
        <p:grpSpPr>
          <a:xfrm>
            <a:off x="1041378" y="1750519"/>
            <a:ext cx="10478620" cy="7393213"/>
            <a:chOff x="1096376" y="1662111"/>
            <a:chExt cx="10478620" cy="7393213"/>
          </a:xfrm>
        </p:grpSpPr>
        <p:sp>
          <p:nvSpPr>
            <p:cNvPr id="6" name="Abgerundetes Rechteck 5"/>
            <p:cNvSpPr/>
            <p:nvPr/>
          </p:nvSpPr>
          <p:spPr>
            <a:xfrm>
              <a:off x="1096376" y="1947683"/>
              <a:ext cx="10478619" cy="242244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de-DE" sz="2000" dirty="0"/>
            </a:p>
          </p:txBody>
        </p:sp>
        <p:sp>
          <p:nvSpPr>
            <p:cNvPr id="19" name="Inhaltsplatzhalter 2">
              <a:extLst>
                <a:ext uri="{FF2B5EF4-FFF2-40B4-BE49-F238E27FC236}">
                  <a16:creationId xmlns:a16="http://schemas.microsoft.com/office/drawing/2014/main" id="{EBA2408E-0EF4-2A47-8DC8-83892A163D32}"/>
                </a:ext>
              </a:extLst>
            </p:cNvPr>
            <p:cNvSpPr txBox="1">
              <a:spLocks/>
            </p:cNvSpPr>
            <p:nvPr/>
          </p:nvSpPr>
          <p:spPr>
            <a:xfrm>
              <a:off x="2299481" y="1662111"/>
              <a:ext cx="9275515" cy="7393213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endParaRPr lang="de-DE" sz="2400" dirty="0" smtClean="0"/>
            </a:p>
            <a:p>
              <a:r>
                <a:rPr lang="de-DE" sz="1800" dirty="0" smtClean="0">
                  <a:solidFill>
                    <a:schemeClr val="bg1"/>
                  </a:solidFill>
                </a:rPr>
                <a:t>Verfahren über Antrag auf Erteilung einer weiteren vollstreckbaren Ausfertigung des Vollstreckungstitels gem. § 733 ZPO (22,- €)</a:t>
              </a:r>
            </a:p>
            <a:p>
              <a:r>
                <a:rPr lang="de-DE" sz="1800" dirty="0" smtClean="0">
                  <a:solidFill>
                    <a:schemeClr val="bg1"/>
                  </a:solidFill>
                </a:rPr>
                <a:t>Gebühr wird für jeden Antrag auf Erteilung einer weiteren vollstreckbaren Ausfertigung gesondert erhoben (</a:t>
              </a:r>
              <a:r>
                <a:rPr lang="de-DE" sz="1800" dirty="0" err="1" smtClean="0">
                  <a:solidFill>
                    <a:schemeClr val="bg1"/>
                  </a:solidFill>
                </a:rPr>
                <a:t>Ausn</a:t>
              </a:r>
              <a:r>
                <a:rPr lang="de-DE" sz="1800" dirty="0" smtClean="0">
                  <a:solidFill>
                    <a:schemeClr val="bg1"/>
                  </a:solidFill>
                </a:rPr>
                <a:t>. die Sonderregelung bei Vollstreckungsbescheiden, Anm. 2 S. 2 zu KV-Nr. 2110 GKG)</a:t>
              </a:r>
            </a:p>
            <a:p>
              <a:r>
                <a:rPr lang="de-DE" sz="1800" dirty="0" smtClean="0">
                  <a:solidFill>
                    <a:schemeClr val="bg1"/>
                  </a:solidFill>
                </a:rPr>
                <a:t>wird der Antrag vor Erteilung der weiteren Ausfertigung zurückgenommen, entfällt die Gebühr nicht, da kein Ermäßigungstatbestand vorgesehen</a:t>
              </a:r>
            </a:p>
            <a:p>
              <a:pPr marL="0" indent="0">
                <a:buNone/>
              </a:pPr>
              <a:endParaRPr lang="de-DE" sz="1800" dirty="0">
                <a:solidFill>
                  <a:schemeClr val="bg1"/>
                </a:solidFill>
              </a:endParaRPr>
            </a:p>
            <a:p>
              <a:pPr marL="1371600" lvl="3" indent="0">
                <a:buNone/>
              </a:pPr>
              <a:endParaRPr lang="de-DE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4" name="Abgerundetes Rechteck 3"/>
          <p:cNvSpPr/>
          <p:nvPr/>
        </p:nvSpPr>
        <p:spPr>
          <a:xfrm>
            <a:off x="558202" y="1750519"/>
            <a:ext cx="1786642" cy="57709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KV-Nr. 2110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Pfeil nach rechts 19"/>
          <p:cNvSpPr/>
          <p:nvPr/>
        </p:nvSpPr>
        <p:spPr>
          <a:xfrm>
            <a:off x="597190" y="4588447"/>
            <a:ext cx="1806498" cy="858678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Fälligkeit</a:t>
            </a:r>
            <a:endParaRPr lang="de-DE" sz="2400" dirty="0"/>
          </a:p>
        </p:txBody>
      </p:sp>
      <p:sp>
        <p:nvSpPr>
          <p:cNvPr id="22" name="Pfeil nach rechts 21"/>
          <p:cNvSpPr/>
          <p:nvPr/>
        </p:nvSpPr>
        <p:spPr>
          <a:xfrm>
            <a:off x="597190" y="5576310"/>
            <a:ext cx="3286762" cy="883544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err="1" smtClean="0"/>
              <a:t>Vorrauszahlungspflicht</a:t>
            </a:r>
            <a:endParaRPr lang="de-DE" sz="2400" dirty="0"/>
          </a:p>
        </p:txBody>
      </p:sp>
      <p:sp>
        <p:nvSpPr>
          <p:cNvPr id="3" name="Abgerundetes Rechteck 2"/>
          <p:cNvSpPr/>
          <p:nvPr/>
        </p:nvSpPr>
        <p:spPr>
          <a:xfrm>
            <a:off x="3080825" y="4597318"/>
            <a:ext cx="2695507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§ 6 I S. 1 Nr. 1 GKG 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013811" y="5605363"/>
            <a:ext cx="2695507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§ 12 VI 1 GKG</a:t>
            </a:r>
            <a:endParaRPr lang="de-DE" sz="2000" b="1" dirty="0"/>
          </a:p>
        </p:txBody>
      </p:sp>
      <p:sp>
        <p:nvSpPr>
          <p:cNvPr id="14" name="Gefaltete Ecke 13"/>
          <p:cNvSpPr/>
          <p:nvPr/>
        </p:nvSpPr>
        <p:spPr>
          <a:xfrm rot="21060236">
            <a:off x="7370306" y="4690528"/>
            <a:ext cx="1418537" cy="1434939"/>
          </a:xfrm>
          <a:prstGeom prst="foldedCorner">
            <a:avLst/>
          </a:prstGeom>
          <a:solidFill>
            <a:srgbClr val="E098C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Kommen Ihnen die bekannt vor?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53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205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in der Zwangsvollstreckung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000592" y="1758678"/>
            <a:ext cx="10165598" cy="453038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 smtClean="0"/>
              <a:t>Grundsätzlich fällt die Gebühr nach KV-Nr. 2111 </a:t>
            </a:r>
            <a:r>
              <a:rPr lang="de-DE" sz="2000" b="1" dirty="0" smtClean="0"/>
              <a:t>für jedes Verfahren</a:t>
            </a:r>
            <a:r>
              <a:rPr lang="de-DE" sz="2000" dirty="0" smtClean="0"/>
              <a:t> an</a:t>
            </a:r>
          </a:p>
          <a:p>
            <a:r>
              <a:rPr lang="de-DE" sz="2000" dirty="0" smtClean="0"/>
              <a:t>Mehrheit von Gläubigern ist für den Anfall der Gebühr unbeachtlich</a:t>
            </a:r>
          </a:p>
          <a:p>
            <a:r>
              <a:rPr lang="de-DE" sz="2000" dirty="0" smtClean="0"/>
              <a:t>richtet sich die Vollstreckungshandlung </a:t>
            </a:r>
            <a:r>
              <a:rPr lang="de-DE" sz="2000" b="1" u="sng" dirty="0" smtClean="0"/>
              <a:t>gegen mehrere Schuldner</a:t>
            </a:r>
            <a:r>
              <a:rPr lang="de-DE" sz="2000" dirty="0" smtClean="0"/>
              <a:t>, wird die </a:t>
            </a:r>
            <a:r>
              <a:rPr lang="de-DE" sz="2000" b="1" u="sng" dirty="0" smtClean="0"/>
              <a:t>Gebühr</a:t>
            </a:r>
            <a:r>
              <a:rPr lang="de-DE" sz="2000" dirty="0" smtClean="0"/>
              <a:t> </a:t>
            </a:r>
            <a:r>
              <a:rPr lang="de-DE" sz="2000" b="1" u="sng" dirty="0" smtClean="0"/>
              <a:t>von jedem Schuldner</a:t>
            </a:r>
            <a:r>
              <a:rPr lang="de-DE" sz="2000" dirty="0" smtClean="0"/>
              <a:t> erhoben, selbst wenn der Vollstreckungsauftrag in einem Antrag erfolgt (</a:t>
            </a:r>
            <a:r>
              <a:rPr lang="de-DE" sz="2000" b="1" dirty="0" smtClean="0"/>
              <a:t>Anm. zu KV-Nr. 2111 GKG</a:t>
            </a:r>
            <a:r>
              <a:rPr lang="de-DE" sz="2000" dirty="0" smtClean="0"/>
              <a:t>)</a:t>
            </a:r>
            <a:br>
              <a:rPr lang="de-DE" sz="2000" dirty="0" smtClean="0"/>
            </a:br>
            <a:endParaRPr lang="de-DE" sz="2000" dirty="0" smtClean="0"/>
          </a:p>
          <a:p>
            <a:r>
              <a:rPr lang="de-DE" sz="2000" dirty="0" smtClean="0"/>
              <a:t>Satz 2 der Anmerkung zu KV-Nr. 2111: mehrere Verfahren innerhalb eines Rechtszugs gelten als </a:t>
            </a:r>
            <a:r>
              <a:rPr lang="de-DE" sz="2000" b="1" u="sng" dirty="0" smtClean="0"/>
              <a:t>ein</a:t>
            </a:r>
            <a:r>
              <a:rPr lang="de-DE" sz="2000" dirty="0" smtClean="0"/>
              <a:t> Verfahren, wenn derselbe Anspruch betroffen ist</a:t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>=&gt; gilt z.B. für Pfändungsbeschluss (§ 829 ZPO) und Überweisungsbeschluss (§ 835 ZPO) </a:t>
            </a:r>
          </a:p>
          <a:p>
            <a:pPr marL="630015" lvl="1" indent="0">
              <a:buNone/>
            </a:pPr>
            <a:r>
              <a:rPr lang="de-DE" sz="2000" dirty="0" smtClean="0"/>
              <a:t>	beide betreffen denselben Anspruch aus demselben Titel</a:t>
            </a:r>
            <a:endParaRPr lang="de-DE" sz="2000" dirty="0"/>
          </a:p>
        </p:txBody>
      </p:sp>
      <p:sp>
        <p:nvSpPr>
          <p:cNvPr id="4" name="Abgerundetes Rechteck 3"/>
          <p:cNvSpPr/>
          <p:nvPr/>
        </p:nvSpPr>
        <p:spPr>
          <a:xfrm>
            <a:off x="558202" y="1750519"/>
            <a:ext cx="1786642" cy="57709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KV-Nr. 2111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603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588</Words>
  <Application>Microsoft Office PowerPoint</Application>
  <PresentationFormat>Breitbild</PresentationFormat>
  <Paragraphs>71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7</cp:revision>
  <dcterms:created xsi:type="dcterms:W3CDTF">2023-05-25T08:03:44Z</dcterms:created>
  <dcterms:modified xsi:type="dcterms:W3CDTF">2023-05-25T09:45:06Z</dcterms:modified>
</cp:coreProperties>
</file>