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59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2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4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3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9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1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4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1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0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16008" y="4079032"/>
            <a:ext cx="8825658" cy="1760913"/>
          </a:xfrm>
        </p:spPr>
        <p:txBody>
          <a:bodyPr/>
          <a:lstStyle/>
          <a:p>
            <a:pPr algn="ctr"/>
            <a:r>
              <a:rPr lang="de-DE" sz="8800" dirty="0" smtClean="0"/>
              <a:t>Zuständigkeiten</a:t>
            </a:r>
            <a:endParaRPr lang="de-DE" sz="8800" dirty="0"/>
          </a:p>
        </p:txBody>
      </p:sp>
      <p:sp>
        <p:nvSpPr>
          <p:cNvPr id="4" name="Untertitel 2"/>
          <p:cNvSpPr>
            <a:spLocks noGrp="1"/>
          </p:cNvSpPr>
          <p:nvPr>
            <p:ph type="subTitle" idx="1"/>
          </p:nvPr>
        </p:nvSpPr>
        <p:spPr>
          <a:xfrm>
            <a:off x="2535886" y="765110"/>
            <a:ext cx="8825658" cy="2031698"/>
          </a:xfrm>
        </p:spPr>
        <p:txBody>
          <a:bodyPr>
            <a:normAutofit lnSpcReduction="10000"/>
          </a:bodyPr>
          <a:lstStyle/>
          <a:p>
            <a:pPr algn="r"/>
            <a:r>
              <a:rPr lang="de-DE" sz="4000" cap="none" spc="300" dirty="0"/>
              <a:t>s</a:t>
            </a:r>
            <a:r>
              <a:rPr lang="de-DE" sz="4000" cap="none" spc="300" dirty="0" smtClean="0"/>
              <a:t>achliche</a:t>
            </a:r>
            <a:r>
              <a:rPr lang="de-DE" cap="none" dirty="0" smtClean="0"/>
              <a:t> Zuständigkeit</a:t>
            </a:r>
          </a:p>
          <a:p>
            <a:pPr algn="r"/>
            <a:r>
              <a:rPr lang="de-DE" sz="4000" cap="none" spc="300" dirty="0"/>
              <a:t>ö</a:t>
            </a:r>
            <a:r>
              <a:rPr lang="de-DE" sz="4000" cap="none" spc="300" dirty="0" smtClean="0"/>
              <a:t>rtliche</a:t>
            </a:r>
            <a:r>
              <a:rPr lang="de-DE" cap="none" dirty="0" smtClean="0"/>
              <a:t> Zuständigkeit</a:t>
            </a:r>
          </a:p>
          <a:p>
            <a:pPr algn="r"/>
            <a:r>
              <a:rPr lang="de-DE" sz="4300" cap="none" spc="300" dirty="0"/>
              <a:t>f</a:t>
            </a:r>
            <a:r>
              <a:rPr lang="de-DE" sz="4300" cap="none" spc="300" dirty="0" smtClean="0"/>
              <a:t>unktionelle</a:t>
            </a:r>
            <a:r>
              <a:rPr lang="de-DE" cap="none" dirty="0" smtClean="0"/>
              <a:t> Zuständigkeit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0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Zuständigkeit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78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4825" y="1993238"/>
            <a:ext cx="970330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4825" y="1993238"/>
            <a:ext cx="970330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43200" y="4779033"/>
            <a:ext cx="3666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GERICHTSSTAND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09291" y="3450565"/>
            <a:ext cx="254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allgemeiner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226943" y="3450564"/>
            <a:ext cx="298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b</a:t>
            </a:r>
            <a:r>
              <a:rPr lang="de-DE" sz="3600" dirty="0" smtClean="0"/>
              <a:t>esonderer</a:t>
            </a:r>
            <a:endParaRPr lang="de-DE" sz="3600" dirty="0"/>
          </a:p>
        </p:txBody>
      </p:sp>
      <p:sp>
        <p:nvSpPr>
          <p:cNvPr id="10" name="Textfeld 9"/>
          <p:cNvSpPr txBox="1"/>
          <p:nvPr/>
        </p:nvSpPr>
        <p:spPr>
          <a:xfrm>
            <a:off x="7539487" y="3450565"/>
            <a:ext cx="408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a</a:t>
            </a:r>
            <a:r>
              <a:rPr lang="de-DE" sz="3600" dirty="0" smtClean="0"/>
              <a:t>usschließlicher</a:t>
            </a:r>
            <a:r>
              <a:rPr lang="de-DE" dirty="0" smtClean="0"/>
              <a:t> </a:t>
            </a:r>
            <a:endParaRPr lang="de-DE" dirty="0"/>
          </a:p>
        </p:txBody>
      </p:sp>
      <p:cxnSp>
        <p:nvCxnSpPr>
          <p:cNvPr id="12" name="Gerader Verbinder 11"/>
          <p:cNvCxnSpPr>
            <a:stCxn id="8" idx="2"/>
          </p:cNvCxnSpPr>
          <p:nvPr/>
        </p:nvCxnSpPr>
        <p:spPr>
          <a:xfrm>
            <a:off x="2281687" y="4096896"/>
            <a:ext cx="1608826" cy="7684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>
            <a:stCxn id="9" idx="2"/>
          </p:cNvCxnSpPr>
          <p:nvPr/>
        </p:nvCxnSpPr>
        <p:spPr>
          <a:xfrm>
            <a:off x="5719313" y="4096895"/>
            <a:ext cx="0" cy="589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>
            <a:stCxn id="10" idx="2"/>
          </p:cNvCxnSpPr>
          <p:nvPr/>
        </p:nvCxnSpPr>
        <p:spPr>
          <a:xfrm flipH="1">
            <a:off x="7709426" y="4096896"/>
            <a:ext cx="1874522" cy="7684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072" y="2019117"/>
            <a:ext cx="1012411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33710" y="3718393"/>
            <a:ext cx="9385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4000" dirty="0" smtClean="0"/>
              <a:t>Wohnsitz des Beklagten (§§ 12, 13 ZPO)</a:t>
            </a:r>
            <a:endParaRPr lang="de-DE" sz="4000" dirty="0"/>
          </a:p>
        </p:txBody>
      </p:sp>
      <p:sp>
        <p:nvSpPr>
          <p:cNvPr id="5" name="Textfeld 4"/>
          <p:cNvSpPr txBox="1"/>
          <p:nvPr/>
        </p:nvSpPr>
        <p:spPr>
          <a:xfrm>
            <a:off x="3289252" y="2856778"/>
            <a:ext cx="567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</a:rPr>
              <a:t>a</a:t>
            </a:r>
            <a:r>
              <a:rPr lang="de-DE" sz="4000" dirty="0" smtClean="0">
                <a:solidFill>
                  <a:srgbClr val="FF0000"/>
                </a:solidFill>
              </a:rPr>
              <a:t>llgemeiner Gerichtsstand </a:t>
            </a:r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072" y="2019117"/>
            <a:ext cx="1012411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68083" y="3836309"/>
            <a:ext cx="100551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4000" dirty="0" smtClean="0"/>
              <a:t>Wohnsitz des Beklagten (§§ 12, 13 ZPO)</a:t>
            </a:r>
          </a:p>
          <a:p>
            <a:endParaRPr lang="de-DE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3000" dirty="0"/>
              <a:t>w</a:t>
            </a:r>
            <a:r>
              <a:rPr lang="de-DE" sz="3000" dirty="0" smtClean="0"/>
              <a:t>ohnsitzloser Beklagter (§ 16 ZPO)</a:t>
            </a:r>
          </a:p>
          <a:p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3000" dirty="0"/>
              <a:t>j</a:t>
            </a:r>
            <a:r>
              <a:rPr lang="de-DE" sz="3000" dirty="0" smtClean="0"/>
              <a:t>uristische Personen: Sitz bzw. Ort der Verwaltung (§ 17 ZPO)</a:t>
            </a:r>
            <a:endParaRPr lang="de-DE" sz="3000" dirty="0"/>
          </a:p>
        </p:txBody>
      </p:sp>
      <p:sp>
        <p:nvSpPr>
          <p:cNvPr id="5" name="Textfeld 4"/>
          <p:cNvSpPr txBox="1"/>
          <p:nvPr/>
        </p:nvSpPr>
        <p:spPr>
          <a:xfrm>
            <a:off x="3289252" y="2856778"/>
            <a:ext cx="567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</a:rPr>
              <a:t>a</a:t>
            </a:r>
            <a:r>
              <a:rPr lang="de-DE" sz="4000" dirty="0" smtClean="0">
                <a:solidFill>
                  <a:srgbClr val="FF0000"/>
                </a:solidFill>
              </a:rPr>
              <a:t>llgemeiner Gerichtsstand </a:t>
            </a:r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072" y="2019117"/>
            <a:ext cx="1012411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89252" y="2856778"/>
            <a:ext cx="567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besonderer Gerichtsstand 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75117" y="3694439"/>
            <a:ext cx="670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a</a:t>
            </a:r>
            <a:r>
              <a:rPr lang="de-DE" sz="4000" dirty="0" smtClean="0"/>
              <a:t>ufgrund besonderer Sachnähe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4407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072" y="2019117"/>
            <a:ext cx="1012411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423903" y="2539146"/>
            <a:ext cx="567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besonderer Gerichtsstand 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75117" y="3327965"/>
            <a:ext cx="670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a</a:t>
            </a:r>
            <a:r>
              <a:rPr lang="de-DE" sz="4000" dirty="0" smtClean="0"/>
              <a:t>ufgrund besonderer Sachnähe</a:t>
            </a:r>
            <a:endParaRPr lang="de-DE" sz="4000" dirty="0"/>
          </a:p>
        </p:txBody>
      </p:sp>
      <p:sp>
        <p:nvSpPr>
          <p:cNvPr id="4" name="Textfeld 3"/>
          <p:cNvSpPr txBox="1"/>
          <p:nvPr/>
        </p:nvSpPr>
        <p:spPr>
          <a:xfrm>
            <a:off x="1199072" y="4281663"/>
            <a:ext cx="10676210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 smtClean="0"/>
              <a:t>Aufenthaltsort (§ 20 ZPO)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 smtClean="0"/>
              <a:t>Niederlassung (§ 21 ZPO)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sz="28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 smtClean="0"/>
              <a:t>Erfüllungsort (§ 29 ZPO)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800" dirty="0"/>
              <a:t>u</a:t>
            </a:r>
            <a:r>
              <a:rPr lang="de-DE" sz="2800" dirty="0" smtClean="0"/>
              <a:t>nerlaubte Handlung (§ 32 ZPO)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147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072" y="2019117"/>
            <a:ext cx="1012411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00068" y="2539146"/>
            <a:ext cx="6978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ausschließlicher  Gerichtsstand 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99072" y="3700732"/>
            <a:ext cx="973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 smtClean="0">
                <a:sym typeface="Wingdings" panose="05000000000000000000" pitchFamily="2" charset="2"/>
              </a:rPr>
              <a:t>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sz="5400" b="1" dirty="0" smtClean="0">
                <a:sym typeface="Wingdings" panose="05000000000000000000" pitchFamily="2" charset="2"/>
              </a:rPr>
              <a:t>Geht dem allgemeinen und besonderen Gerichtsstand vor!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16577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072" y="2019117"/>
            <a:ext cx="10124119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sachlich zuständige Gericht ist aufgrund seiner räumlichen Beziehung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00068" y="2539146"/>
            <a:ext cx="6978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ausschließlicher  Gerichtsstand 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78634" y="3283905"/>
            <a:ext cx="106777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dinglicher Gerichtsstand (§ 24 ZPO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Gerichtsstand bei Miet- oder Pachträumen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(§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29a ZPO)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0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Zuständigkeit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58859" y="2053086"/>
            <a:ext cx="6124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accent1">
                    <a:lumMod val="75000"/>
                  </a:schemeClr>
                </a:solidFill>
              </a:rPr>
              <a:t>Wahlrecht des Klägers </a:t>
            </a:r>
          </a:p>
          <a:p>
            <a:pPr algn="ctr"/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(§ 35 ZPO)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sachliche</a:t>
            </a:r>
            <a:r>
              <a:rPr lang="de-DE" dirty="0" smtClean="0"/>
              <a:t> Zuständigkeit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örtliche</a:t>
            </a:r>
            <a:r>
              <a:rPr lang="de-DE" dirty="0" smtClean="0"/>
              <a:t> Zuständigkeit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58859" y="2053086"/>
            <a:ext cx="6124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accent1">
                    <a:lumMod val="75000"/>
                  </a:schemeClr>
                </a:solidFill>
              </a:rPr>
              <a:t>Wahlrecht des Klägers </a:t>
            </a:r>
          </a:p>
          <a:p>
            <a:pPr algn="ctr"/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(§ 35 ZPO)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74785" y="3588589"/>
            <a:ext cx="10180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Wahl zwischen dem </a:t>
            </a:r>
          </a:p>
          <a:p>
            <a:pPr algn="ctr"/>
            <a:r>
              <a:rPr lang="de-DE" sz="3200" dirty="0" smtClean="0"/>
              <a:t>allgemeinen und dem besonderen Gerichtstand 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1540677" y="4785321"/>
            <a:ext cx="9049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a</a:t>
            </a:r>
            <a:r>
              <a:rPr lang="de-DE" sz="3600" dirty="0" smtClean="0">
                <a:solidFill>
                  <a:srgbClr val="FF0000"/>
                </a:solidFill>
              </a:rPr>
              <a:t>usgeschlossen, wenn ein ausschließlicher Gerichtsstand vorhanden ist</a:t>
            </a:r>
            <a:endParaRPr lang="de-D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funktionelle</a:t>
            </a:r>
            <a:r>
              <a:rPr lang="de-DE" dirty="0" smtClean="0"/>
              <a:t> Zuständigkeit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70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funktionelle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1307" y="2062249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</a:rPr>
              <a:t>Welche Personengruppe ist im Gericht für welche Aufgabe zuständig?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 smtClean="0"/>
              <a:t>funktionelle</a:t>
            </a:r>
            <a:r>
              <a:rPr lang="de-DE" dirty="0" smtClean="0"/>
              <a:t> </a:t>
            </a:r>
            <a:r>
              <a:rPr lang="de-DE" dirty="0"/>
              <a:t>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1307" y="2062249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</a:rPr>
              <a:t>Welche Personengruppe ist im Gericht für welche Aufgabe zuständig?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31307" y="2877878"/>
            <a:ext cx="11110822" cy="36933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3600" dirty="0" smtClean="0"/>
              <a:t>Wachtmeister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3600" dirty="0" smtClean="0"/>
              <a:t>Urkundsbeamter der Geschäftsstelle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3600" dirty="0" smtClean="0"/>
              <a:t>Rechtspfleger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3600" dirty="0" smtClean="0"/>
              <a:t>Richter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6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/>
              <a:t>sachliche</a:t>
            </a:r>
            <a:r>
              <a:rPr lang="de-DE" dirty="0"/>
              <a:t> 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1307" y="2062249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</a:rPr>
              <a:t>Welches Gericht ist erstinstanzlich zuständig?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6593" y="200878"/>
            <a:ext cx="10058400" cy="1450757"/>
          </a:xfrm>
        </p:spPr>
        <p:txBody>
          <a:bodyPr/>
          <a:lstStyle/>
          <a:p>
            <a:pPr algn="ctr"/>
            <a:r>
              <a:rPr lang="de-DE" sz="6000" b="1" u="sng" spc="300" dirty="0"/>
              <a:t>sachliche</a:t>
            </a:r>
            <a:r>
              <a:rPr lang="de-DE" dirty="0"/>
              <a:t> 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40620" y="2062249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</a:rPr>
              <a:t>Welches Gericht ist erstinstanzlich zuständig?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52951" y="3585744"/>
            <a:ext cx="210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Streitwert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39893" y="3041780"/>
            <a:ext cx="294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Amtsgericht 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8782050" y="30417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Landgericht </a:t>
            </a:r>
            <a:endParaRPr lang="de-DE" sz="2800" dirty="0"/>
          </a:p>
        </p:txBody>
      </p:sp>
      <p:cxnSp>
        <p:nvCxnSpPr>
          <p:cNvPr id="9" name="Gewinkelter Verbinder 8"/>
          <p:cNvCxnSpPr>
            <a:stCxn id="5" idx="3"/>
          </p:cNvCxnSpPr>
          <p:nvPr/>
        </p:nvCxnSpPr>
        <p:spPr>
          <a:xfrm flipV="1">
            <a:off x="6655683" y="3303390"/>
            <a:ext cx="1850142" cy="605520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r Verbinder 10"/>
          <p:cNvCxnSpPr>
            <a:stCxn id="5" idx="1"/>
          </p:cNvCxnSpPr>
          <p:nvPr/>
        </p:nvCxnSpPr>
        <p:spPr>
          <a:xfrm rot="10800000">
            <a:off x="2914651" y="3303390"/>
            <a:ext cx="1638301" cy="605520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6593" y="200878"/>
            <a:ext cx="10058400" cy="1450757"/>
          </a:xfrm>
        </p:spPr>
        <p:txBody>
          <a:bodyPr/>
          <a:lstStyle/>
          <a:p>
            <a:pPr algn="ctr"/>
            <a:r>
              <a:rPr lang="de-DE" sz="6000" b="1" u="sng" spc="300" dirty="0"/>
              <a:t>sachliche</a:t>
            </a:r>
            <a:r>
              <a:rPr lang="de-DE" dirty="0"/>
              <a:t> 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40620" y="2008492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</a:rPr>
              <a:t>Welches Gericht ist erstinstanzlich zuständig?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52951" y="3585744"/>
            <a:ext cx="210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Streitwert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39893" y="3041780"/>
            <a:ext cx="294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Amtsgericht 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8782050" y="30417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Landgericht </a:t>
            </a:r>
            <a:endParaRPr lang="de-DE" sz="2800" dirty="0"/>
          </a:p>
        </p:txBody>
      </p:sp>
      <p:cxnSp>
        <p:nvCxnSpPr>
          <p:cNvPr id="9" name="Gewinkelter Verbinder 8"/>
          <p:cNvCxnSpPr>
            <a:stCxn id="5" idx="3"/>
          </p:cNvCxnSpPr>
          <p:nvPr/>
        </p:nvCxnSpPr>
        <p:spPr>
          <a:xfrm flipV="1">
            <a:off x="6655683" y="3303390"/>
            <a:ext cx="1850142" cy="605520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r Verbinder 10"/>
          <p:cNvCxnSpPr>
            <a:stCxn id="5" idx="1"/>
          </p:cNvCxnSpPr>
          <p:nvPr/>
        </p:nvCxnSpPr>
        <p:spPr>
          <a:xfrm rot="10800000">
            <a:off x="2914651" y="3303390"/>
            <a:ext cx="1638301" cy="605520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efaltete Ecke 3"/>
          <p:cNvSpPr/>
          <p:nvPr/>
        </p:nvSpPr>
        <p:spPr>
          <a:xfrm>
            <a:off x="657225" y="3826610"/>
            <a:ext cx="2476500" cy="2145565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909637" y="4391560"/>
            <a:ext cx="1971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b</a:t>
            </a:r>
            <a:r>
              <a:rPr lang="de-DE" sz="2400" dirty="0" smtClean="0">
                <a:solidFill>
                  <a:srgbClr val="FF0000"/>
                </a:solidFill>
              </a:rPr>
              <a:t>is 5.000,</a:t>
            </a:r>
            <a:r>
              <a:rPr lang="de-DE" sz="2400" u="sng" dirty="0" smtClean="0">
                <a:solidFill>
                  <a:srgbClr val="FF0000"/>
                </a:solidFill>
              </a:rPr>
              <a:t>00</a:t>
            </a:r>
            <a:r>
              <a:rPr lang="de-DE" sz="2400" dirty="0" smtClean="0">
                <a:solidFill>
                  <a:srgbClr val="FF0000"/>
                </a:solidFill>
              </a:rPr>
              <a:t> €</a:t>
            </a:r>
          </a:p>
          <a:p>
            <a:endParaRPr lang="de-DE" dirty="0"/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(§ 23 Nr. 1 GVG)</a:t>
            </a:r>
            <a:endParaRPr lang="de-DE" dirty="0"/>
          </a:p>
        </p:txBody>
      </p:sp>
      <p:sp>
        <p:nvSpPr>
          <p:cNvPr id="12" name="Gefaltete Ecke 11"/>
          <p:cNvSpPr/>
          <p:nvPr/>
        </p:nvSpPr>
        <p:spPr>
          <a:xfrm>
            <a:off x="8420100" y="3826608"/>
            <a:ext cx="2476500" cy="2145565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8505826" y="4339592"/>
            <a:ext cx="23251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ab 5.000,</a:t>
            </a:r>
            <a:r>
              <a:rPr lang="de-DE" sz="2400" u="sng" dirty="0" smtClean="0">
                <a:solidFill>
                  <a:srgbClr val="FF0000"/>
                </a:solidFill>
              </a:rPr>
              <a:t>01</a:t>
            </a:r>
            <a:r>
              <a:rPr lang="de-DE" sz="2400" dirty="0" smtClean="0">
                <a:solidFill>
                  <a:srgbClr val="FF0000"/>
                </a:solidFill>
              </a:rPr>
              <a:t> €</a:t>
            </a:r>
          </a:p>
          <a:p>
            <a:pPr algn="ctr"/>
            <a:endParaRPr lang="de-DE" dirty="0"/>
          </a:p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(§§ 23 Nr. 1, 71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GVG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30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/>
              <a:t>sachliche</a:t>
            </a:r>
            <a:r>
              <a:rPr lang="de-DE" dirty="0"/>
              <a:t> 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1307" y="2062248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Welches Gericht ist erstinstanzlich zuständig?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062378" y="2552013"/>
            <a:ext cx="634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spc="300" dirty="0" smtClean="0"/>
              <a:t>unabhängig vom Streitwert </a:t>
            </a:r>
            <a:endParaRPr lang="de-DE" sz="3600" spc="3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695689"/>
              </p:ext>
            </p:extLst>
          </p:nvPr>
        </p:nvGraphicFramePr>
        <p:xfrm>
          <a:off x="657223" y="3326339"/>
          <a:ext cx="10910799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30">
                  <a:extLst>
                    <a:ext uri="{9D8B030D-6E8A-4147-A177-3AD203B41FA5}">
                      <a16:colId xmlns:a16="http://schemas.microsoft.com/office/drawing/2014/main" val="1572236732"/>
                    </a:ext>
                  </a:extLst>
                </a:gridCol>
                <a:gridCol w="3667204">
                  <a:extLst>
                    <a:ext uri="{9D8B030D-6E8A-4147-A177-3AD203B41FA5}">
                      <a16:colId xmlns:a16="http://schemas.microsoft.com/office/drawing/2014/main" val="2620399990"/>
                    </a:ext>
                  </a:extLst>
                </a:gridCol>
                <a:gridCol w="3499165">
                  <a:extLst>
                    <a:ext uri="{9D8B030D-6E8A-4147-A177-3AD203B41FA5}">
                      <a16:colId xmlns:a16="http://schemas.microsoft.com/office/drawing/2014/main" val="635854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Amtsgericht 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(§ 23 Nr. 2 GVG)</a:t>
                      </a:r>
                      <a:endParaRPr lang="de-DE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Landgericht</a:t>
                      </a: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(§ 71 Abs. 2 GVG)</a:t>
                      </a:r>
                    </a:p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Oberlandesgericht/</a:t>
                      </a:r>
                    </a:p>
                    <a:p>
                      <a:pPr algn="ctr"/>
                      <a:r>
                        <a:rPr lang="de-DE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Kammergericht</a:t>
                      </a:r>
                      <a:endParaRPr lang="de-DE" sz="2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363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8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/>
              <a:t>sachliche</a:t>
            </a:r>
            <a:r>
              <a:rPr lang="de-DE" dirty="0"/>
              <a:t> 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7449" y="2042084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Welches Gericht ist erstinstanzlich zuständig?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954655" y="2544785"/>
            <a:ext cx="634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spc="300" dirty="0" smtClean="0"/>
              <a:t>unabhängig vom Streitwert </a:t>
            </a:r>
            <a:endParaRPr lang="de-DE" sz="3600" spc="3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942293"/>
              </p:ext>
            </p:extLst>
          </p:nvPr>
        </p:nvGraphicFramePr>
        <p:xfrm>
          <a:off x="657223" y="3326339"/>
          <a:ext cx="1091079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30">
                  <a:extLst>
                    <a:ext uri="{9D8B030D-6E8A-4147-A177-3AD203B41FA5}">
                      <a16:colId xmlns:a16="http://schemas.microsoft.com/office/drawing/2014/main" val="1572236732"/>
                    </a:ext>
                  </a:extLst>
                </a:gridCol>
                <a:gridCol w="3667204">
                  <a:extLst>
                    <a:ext uri="{9D8B030D-6E8A-4147-A177-3AD203B41FA5}">
                      <a16:colId xmlns:a16="http://schemas.microsoft.com/office/drawing/2014/main" val="2620399990"/>
                    </a:ext>
                  </a:extLst>
                </a:gridCol>
                <a:gridCol w="3499165">
                  <a:extLst>
                    <a:ext uri="{9D8B030D-6E8A-4147-A177-3AD203B41FA5}">
                      <a16:colId xmlns:a16="http://schemas.microsoft.com/office/drawing/2014/main" val="635854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Amtsgericht 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(§ 23 Nr. 2 GVG)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Wohnraummiet-streitigkeiten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Streitigkeiten zwischen Reisenden und Wirten</a:t>
                      </a:r>
                      <a:endParaRPr lang="de-D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Landgericht</a:t>
                      </a: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(§ 71 Abs. 2 GVG)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Oberlandesgericht/</a:t>
                      </a:r>
                    </a:p>
                    <a:p>
                      <a:pPr algn="ctr"/>
                      <a:r>
                        <a:rPr lang="de-DE" sz="2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Kammergericht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363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1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/>
              <a:t>sachliche</a:t>
            </a:r>
            <a:r>
              <a:rPr lang="de-DE" dirty="0"/>
              <a:t> 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7449" y="2062248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Welches Gericht ist erstinstanzlich zuständig?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019245" y="2552013"/>
            <a:ext cx="634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spc="300" dirty="0" smtClean="0"/>
              <a:t>unabhängig vom Streitwert </a:t>
            </a:r>
            <a:endParaRPr lang="de-DE" sz="3600" spc="3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622382"/>
              </p:ext>
            </p:extLst>
          </p:nvPr>
        </p:nvGraphicFramePr>
        <p:xfrm>
          <a:off x="657223" y="3326339"/>
          <a:ext cx="1091079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30">
                  <a:extLst>
                    <a:ext uri="{9D8B030D-6E8A-4147-A177-3AD203B41FA5}">
                      <a16:colId xmlns:a16="http://schemas.microsoft.com/office/drawing/2014/main" val="1572236732"/>
                    </a:ext>
                  </a:extLst>
                </a:gridCol>
                <a:gridCol w="3667204">
                  <a:extLst>
                    <a:ext uri="{9D8B030D-6E8A-4147-A177-3AD203B41FA5}">
                      <a16:colId xmlns:a16="http://schemas.microsoft.com/office/drawing/2014/main" val="2620399990"/>
                    </a:ext>
                  </a:extLst>
                </a:gridCol>
                <a:gridCol w="3499165">
                  <a:extLst>
                    <a:ext uri="{9D8B030D-6E8A-4147-A177-3AD203B41FA5}">
                      <a16:colId xmlns:a16="http://schemas.microsoft.com/office/drawing/2014/main" val="635854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Amtsgericht 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(§ 23 Nr. 2 GVG)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Wohnraummiet-streitigkeiten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Streitigkeiten zwischen Reisenden und Wirten</a:t>
                      </a:r>
                      <a:endParaRPr lang="de-D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Landgericht</a:t>
                      </a: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(§ 71 Abs. 2 GVG)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Klage für Amtshaftung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Klagen aus fehlerhaften Kapitalmarkt-informationen</a:t>
                      </a:r>
                    </a:p>
                    <a:p>
                      <a:pPr algn="ctr"/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Oberlandesgericht/</a:t>
                      </a:r>
                    </a:p>
                    <a:p>
                      <a:pPr algn="ctr"/>
                      <a:r>
                        <a:rPr lang="de-DE" sz="2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Kammergericht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363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6000" b="1" u="sng" spc="300" dirty="0"/>
              <a:t>sachliche</a:t>
            </a:r>
            <a:r>
              <a:rPr lang="de-DE" dirty="0"/>
              <a:t> Zuständigkeit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03408" y="2062248"/>
            <a:ext cx="9390346" cy="97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Welches Gericht ist erstinstanzlich zuständig?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140015" y="2552013"/>
            <a:ext cx="634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spc="300" dirty="0" smtClean="0"/>
              <a:t>unabhängig vom Streitwert </a:t>
            </a:r>
            <a:endParaRPr lang="de-DE" sz="3600" spc="3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324768"/>
              </p:ext>
            </p:extLst>
          </p:nvPr>
        </p:nvGraphicFramePr>
        <p:xfrm>
          <a:off x="657223" y="3326339"/>
          <a:ext cx="1091079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30">
                  <a:extLst>
                    <a:ext uri="{9D8B030D-6E8A-4147-A177-3AD203B41FA5}">
                      <a16:colId xmlns:a16="http://schemas.microsoft.com/office/drawing/2014/main" val="1572236732"/>
                    </a:ext>
                  </a:extLst>
                </a:gridCol>
                <a:gridCol w="3667204">
                  <a:extLst>
                    <a:ext uri="{9D8B030D-6E8A-4147-A177-3AD203B41FA5}">
                      <a16:colId xmlns:a16="http://schemas.microsoft.com/office/drawing/2014/main" val="2620399990"/>
                    </a:ext>
                  </a:extLst>
                </a:gridCol>
                <a:gridCol w="3499165">
                  <a:extLst>
                    <a:ext uri="{9D8B030D-6E8A-4147-A177-3AD203B41FA5}">
                      <a16:colId xmlns:a16="http://schemas.microsoft.com/office/drawing/2014/main" val="635854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Amtsgericht 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(§ 23 Nr. 2 GVG)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Wohnraummiet-streitigkeiten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Streitigkeiten zwischen Reisenden und Wirten</a:t>
                      </a:r>
                      <a:endParaRPr lang="de-D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Landgericht</a:t>
                      </a: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(§ 71 Abs. 2 GVG)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Klage für Amtshaftung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Klagen aus fehlerhaften Kapitalmarkt-informationen</a:t>
                      </a:r>
                    </a:p>
                    <a:p>
                      <a:pPr algn="ctr"/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Oberlandesgericht/</a:t>
                      </a:r>
                    </a:p>
                    <a:p>
                      <a:pPr algn="ctr"/>
                      <a:r>
                        <a:rPr lang="de-DE" sz="2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Kammergericht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_____________________________</a:t>
                      </a:r>
                    </a:p>
                    <a:p>
                      <a:pPr algn="ctr"/>
                      <a:endParaRPr lang="de-DE" sz="18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Entschädigungsklagen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Musterprozesse</a:t>
                      </a:r>
                    </a:p>
                    <a:p>
                      <a:pPr algn="ctr"/>
                      <a:endParaRPr lang="de-DE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363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1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502</Words>
  <Application>Microsoft Office PowerPoint</Application>
  <PresentationFormat>Breitbild</PresentationFormat>
  <Paragraphs>147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Rückblick</vt:lpstr>
      <vt:lpstr>Zuständigkeiten</vt:lpstr>
      <vt:lpstr>sachliche Zuständigkeit </vt:lpstr>
      <vt:lpstr>sachliche Zuständigkeit </vt:lpstr>
      <vt:lpstr>sachliche Zuständigkeit </vt:lpstr>
      <vt:lpstr>sachliche Zuständigkeit </vt:lpstr>
      <vt:lpstr>sachliche Zuständigkeit </vt:lpstr>
      <vt:lpstr>sachliche Zuständigkeit </vt:lpstr>
      <vt:lpstr>sachliche Zuständigkeit </vt:lpstr>
      <vt:lpstr>sachliche Zuständigkeit </vt:lpstr>
      <vt:lpstr>örtliche Zuständigkeit </vt:lpstr>
      <vt:lpstr>örtliche Zuständigkeit </vt:lpstr>
      <vt:lpstr>örtliche Zuständigkeit </vt:lpstr>
      <vt:lpstr>örtliche Zuständigkeit </vt:lpstr>
      <vt:lpstr>örtliche Zuständigkeit </vt:lpstr>
      <vt:lpstr>örtliche Zuständigkeit </vt:lpstr>
      <vt:lpstr>örtliche Zuständigkeit </vt:lpstr>
      <vt:lpstr>örtliche Zuständigkeit </vt:lpstr>
      <vt:lpstr>örtliche Zuständigkeit </vt:lpstr>
      <vt:lpstr>örtliche Zuständigkeit </vt:lpstr>
      <vt:lpstr>örtliche Zuständigkeit </vt:lpstr>
      <vt:lpstr>funktionelle Zuständigkeit </vt:lpstr>
      <vt:lpstr>funktionelle Zuständigkeit </vt:lpstr>
      <vt:lpstr>funktionelle Zuständigkeit 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Zuständigkeiten</dc:title>
  <dc:creator>Dittrich, Katja</dc:creator>
  <cp:lastModifiedBy>Dittrich, Katja</cp:lastModifiedBy>
  <cp:revision>23</cp:revision>
  <dcterms:created xsi:type="dcterms:W3CDTF">2021-01-28T05:04:58Z</dcterms:created>
  <dcterms:modified xsi:type="dcterms:W3CDTF">2023-09-22T10:14:56Z</dcterms:modified>
</cp:coreProperties>
</file>