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7" r:id="rId3"/>
    <p:sldId id="328" r:id="rId4"/>
    <p:sldId id="329" r:id="rId5"/>
    <p:sldId id="330" r:id="rId6"/>
    <p:sldId id="331" r:id="rId7"/>
    <p:sldId id="332" r:id="rId8"/>
    <p:sldId id="334" r:id="rId9"/>
    <p:sldId id="333" r:id="rId10"/>
    <p:sldId id="335" r:id="rId11"/>
    <p:sldId id="33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D984D9-351E-4E7C-BF87-49D6A5191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C8A44D6-2B8F-4DDB-B4A9-9CC9B0B62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146E00-DCDC-456B-93D0-4CABB65EE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540536-5DC7-4759-BAF3-58A2040AE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E396C0-2A46-45A3-BBF7-8026365A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1950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1B9DBD-A562-482D-96D4-371938CBB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53F52C-DFE6-42FA-A78A-FAFEA35A6B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9EBD5B-3133-4F74-9816-0B3F4997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7E9022-D143-49CE-BAD8-8EA45E232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84C356-58B9-46FC-BC9E-F2376B25D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5802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C09ACF5-1C81-424F-8717-98EF70E3E5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7CEA8AB-3178-456C-B242-E5E055A24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552531-5FBD-4F55-9962-19002DB9D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F978E9-365F-4DB8-8217-4BA3B6CAB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48FB7C-A975-4804-A75A-78DFCE7C4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7385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0A0CB-1CAE-4399-964E-4BCC6669C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CA6AAF-2CC1-446A-A2E7-41743485D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6BAAB4-E030-4E5D-99E0-105938D92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A3456A-EBF6-482F-9C75-1EB93CDD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F9643E-0C99-497D-982D-C250B48A8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515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89EA7E-2694-4536-A487-9712D7234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809D2A3-947F-4174-8F9C-3959626EE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32252F-4701-4828-8CDB-101433D72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0AFE3A-350F-4B2B-82A1-FAEFDA053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523E57-7D8C-4780-9245-3763F060A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48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24105F-098A-451C-B102-96620C968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293BEE6-937C-4F3D-BB4E-5F7B99070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FCF040-EEEB-4E30-91FB-D5F5D3126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AAC645-3051-4B7A-9C3C-9E7DCAC2C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3193465-55EF-4049-BEF3-EF0DA10A0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26093DD-7FDE-4D68-97F9-B1169E23E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8556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5CA6FC-229B-4F6A-9701-FBF340F25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9E5C85-EBF5-4814-8FBB-0734924C3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0C1CC67-85A2-4590-B113-01ADA9DEA7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7166CE0-6A2B-4346-9ACE-B1118A5A60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80B73B9-3960-4F9A-BCFF-FCE19FD67B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FB67F46-A3BE-4918-B21C-D33B5208D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6C13F16-86F3-474D-B7EA-550F57065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1E82D85-A7DD-4F97-AF19-46DEEF2C5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641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79F864-3B73-417E-8487-844F3287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EB8632F-A35D-4E62-B0AE-67B6BEA1D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0510165-75CA-45F9-9057-249659D06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98F512-5050-4FDC-80B2-5D6B29DED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4278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98A7E64-7BF7-4C97-80F7-790D597FD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45D56B5-A3F6-4BC7-BCB0-916912D92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FFA78D9-64E7-48E3-AC70-76E171DE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352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BF7172-3F13-4ACC-AAA5-3854BE65B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FF0F38-1784-43C1-831E-DFC85F041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0AECD33-151F-40FA-BE07-CD7E656AC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6E63B69-6C93-4300-816F-1FCB3EBDB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BCDCEA-CE67-49A4-A83C-BFB1CE0A2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768B5E-AB1B-4174-B3E2-4FED803E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0582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C8F43A-347D-4A45-8123-0F78BC6FA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1276937-FDFF-47D8-8C40-97226CFB71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4A97F9E-8A63-4F4E-A8AF-582406652C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5F504E-8D8A-4667-A915-5205F7D1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1C70DD-2121-4AB8-820F-D81FC1CDD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662842-FD76-40EF-81DE-7BC57B89D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702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614B105-3FE4-4224-9B8B-35BD85E4D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D50548-3F93-4BC6-833A-40DFA1D0E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D4F681-6D3C-4CF8-8B6B-D1B57B5D11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67E57-9900-4A0C-874B-8083C9B1DEB4}" type="datetimeFigureOut">
              <a:rPr lang="de-DE" smtClean="0"/>
              <a:t>04.06.2025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7A947D-AFA5-486F-8C80-BBBDA9390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78057F-416E-4315-8D41-6FE4A62652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DD56B-AC99-4B9F-944C-1A4A84D9C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129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98EE3E-B87D-40AA-8825-E987FCE33F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Wohnungs- und Teileigentum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A31D3D5-08DA-4FA3-A208-E9D3F42A49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148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420100E-3072-455F-957E-B50DD0843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Begründung gem. § 8 WEG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DE0AE7-260F-4A0F-A589-DF901C399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de-DE" sz="2400" dirty="0"/>
              <a:t>Bei dieser Art der Begründung zerlegt der Eigentümer das eigene Grundstück so, dass</a:t>
            </a:r>
          </a:p>
          <a:p>
            <a:r>
              <a:rPr lang="de-DE" sz="2400" dirty="0"/>
              <a:t>A) Bruchteile des Eigentums gebildet und</a:t>
            </a:r>
          </a:p>
          <a:p>
            <a:r>
              <a:rPr lang="de-DE" sz="2400" dirty="0"/>
              <a:t>B) diese mit Sondereigentum verbunden werden.</a:t>
            </a:r>
          </a:p>
        </p:txBody>
      </p:sp>
    </p:spTree>
    <p:extLst>
      <p:ext uri="{BB962C8B-B14F-4D97-AF65-F5344CB8AC3E}">
        <p14:creationId xmlns:p14="http://schemas.microsoft.com/office/powerpoint/2010/main" val="1036263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5EA3132-31BA-433F-8EFE-3AB0F0028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Voraussetzungen nach §§ 3 und 8 WEG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575798-372D-4AFC-A9F5-25BDFF420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de-DE" sz="2000" dirty="0"/>
              <a:t>Der Antrag an das Grundbuchamt das Grundbuch zu schließen und Wohnungs- und Teileigentumsgrundbuchblätter anzulegen</a:t>
            </a:r>
          </a:p>
          <a:p>
            <a:r>
              <a:rPr lang="de-DE" sz="2000" dirty="0"/>
              <a:t>Die Bewilligung des Eigentümers (§19 GBO)</a:t>
            </a:r>
          </a:p>
          <a:p>
            <a:r>
              <a:rPr lang="de-DE" sz="2000" dirty="0"/>
              <a:t>Die Zustimmung der dinglich Berechtigten</a:t>
            </a:r>
          </a:p>
          <a:p>
            <a:r>
              <a:rPr lang="de-DE" sz="2000" dirty="0"/>
              <a:t>Die Teilungserklärung (Abgrenzung von Sondereigentum- und Gemeinschaftseigentum</a:t>
            </a:r>
          </a:p>
          <a:p>
            <a:r>
              <a:rPr lang="de-DE" sz="2000" dirty="0"/>
              <a:t>Inhalt der Gemeinschaftsordnung</a:t>
            </a:r>
          </a:p>
          <a:p>
            <a:r>
              <a:rPr lang="de-DE" sz="2000" dirty="0"/>
              <a:t>Der Aufteilungsplan mit Grundrissen</a:t>
            </a:r>
          </a:p>
          <a:p>
            <a:r>
              <a:rPr lang="de-DE" sz="2000" dirty="0"/>
              <a:t>Die Abgeschlossenheitsbescheinigung ( Bescheinigung der Baubehörde, dass die Räume des Sondereigentums in sich abgeschlossen sin)</a:t>
            </a:r>
          </a:p>
        </p:txBody>
      </p:sp>
    </p:spTree>
    <p:extLst>
      <p:ext uri="{BB962C8B-B14F-4D97-AF65-F5344CB8AC3E}">
        <p14:creationId xmlns:p14="http://schemas.microsoft.com/office/powerpoint/2010/main" val="245306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427DABB-7721-4370-847D-26F79113F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Wohnungs- und Teileigentum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863EB7-D325-4CB3-AA74-DA79E1EAF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de-DE" sz="2400" dirty="0"/>
              <a:t>Laut dem BGB sind Wohnungen wesentliche Bestandteile eines Gebäudes (§ 93 BGB) und das Gebäude ist ein wesentlicher Bestandteil des Grundstücks (§ 94 BGB)</a:t>
            </a:r>
          </a:p>
          <a:p>
            <a:r>
              <a:rPr lang="de-DE" sz="2400" dirty="0"/>
              <a:t>Gemäß § 1 Abs. 1 WEG wird Raumeigentum in 2 Eigentumsarten unterschieden:</a:t>
            </a:r>
          </a:p>
          <a:p>
            <a:r>
              <a:rPr lang="de-DE" sz="2400" dirty="0"/>
              <a:t>A) An zu wohnzwecken dienenden Räumen (=Wohnungen) kann Wohnungseigentum und</a:t>
            </a:r>
          </a:p>
          <a:p>
            <a:r>
              <a:rPr lang="de-DE" sz="2400" dirty="0"/>
              <a:t>B) an nicht zu wohnzwecken dienenden Räumen (z.B. gewerblicher Zweck) kann Teileigentum begründet werden.</a:t>
            </a:r>
          </a:p>
        </p:txBody>
      </p:sp>
    </p:spTree>
    <p:extLst>
      <p:ext uri="{BB962C8B-B14F-4D97-AF65-F5344CB8AC3E}">
        <p14:creationId xmlns:p14="http://schemas.microsoft.com/office/powerpoint/2010/main" val="1499926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3FA401-44F8-4499-AAC8-F41AFD56A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Wohnungs- und Teileigentum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AAACA3-27B4-4D93-A4FE-A3CAFD4C0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de-DE" sz="2000" dirty="0"/>
              <a:t>Wohnungseigentum ist eine untrennbare  (§§ 6,11 WEG) Verbindung von Sondereigentum § 1 Abs. 2+3 WEG und Gemeinschaftseigentum § 1 Abs. 5 WEG</a:t>
            </a:r>
          </a:p>
          <a:p>
            <a:r>
              <a:rPr lang="de-DE" sz="2000" dirty="0"/>
              <a:t>A) Sondereigentum= alleiniges Eigentum an einer Wohnung oder an einem Teileigentum §§ 3 Abs. 1, 5 Abs. 1 WEG</a:t>
            </a:r>
          </a:p>
          <a:p>
            <a:r>
              <a:rPr lang="de-DE" sz="2000" dirty="0"/>
              <a:t>Wichtig ist die Abgeschlossenheit § 3 Abs. 2 WEG und die bestimmte Bezeichnung in einem Aufteilungsplan § 7 Abs. 4 WEG</a:t>
            </a:r>
          </a:p>
          <a:p>
            <a:r>
              <a:rPr lang="de-DE" sz="2000" dirty="0"/>
              <a:t>B) Gemeinschaftseigentum § 1 Abs. 5 WEG </a:t>
            </a:r>
          </a:p>
          <a:p>
            <a:r>
              <a:rPr lang="de-DE" sz="2000" dirty="0" err="1"/>
              <a:t>Bruchteilsmiteigentum</a:t>
            </a:r>
            <a:r>
              <a:rPr lang="de-DE" sz="2000" dirty="0"/>
              <a:t> am Grundstück und den nicht im Sondereigentum stehenden Gebäudeteilen, §§ 5 Abs 2+5 WEG</a:t>
            </a:r>
          </a:p>
          <a:p>
            <a:r>
              <a:rPr lang="de-DE" sz="2000" dirty="0"/>
              <a:t>Beispiele: Dach, Treppen, Außenfenster, Lift</a:t>
            </a:r>
          </a:p>
        </p:txBody>
      </p:sp>
    </p:spTree>
    <p:extLst>
      <p:ext uri="{BB962C8B-B14F-4D97-AF65-F5344CB8AC3E}">
        <p14:creationId xmlns:p14="http://schemas.microsoft.com/office/powerpoint/2010/main" val="1589720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FFB064D-51DA-4B8F-B566-4532290AC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Wohnungs- und Teileigentum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461861-61EE-473A-9809-9137912DF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de-DE" sz="2400" dirty="0"/>
              <a:t>Gleichzeitig mit dem Erwerb eines Wohnungseigentums erhält jeder Wohnungseigentümer eine zwingende Mitgliedschaft in der Wohnungseigentümergemeinschaft § 10 WEG</a:t>
            </a:r>
          </a:p>
          <a:p>
            <a:r>
              <a:rPr lang="de-DE" sz="2400" dirty="0"/>
              <a:t>Jeder Wohnungseigentümer- bzw. Teileigentümer ist:</a:t>
            </a:r>
          </a:p>
          <a:p>
            <a:r>
              <a:rPr lang="de-DE" sz="2400" dirty="0"/>
              <a:t>- Miteigentümer einer Bruchteilsgemeinschaft (§§ 741ff BGB) am Gemeinschaftseigentum (z.B. Grundstück)</a:t>
            </a:r>
          </a:p>
          <a:p>
            <a:r>
              <a:rPr lang="de-DE" sz="2400" dirty="0"/>
              <a:t>-Alleineigentümer des Sondereigentums</a:t>
            </a:r>
          </a:p>
          <a:p>
            <a:r>
              <a:rPr lang="de-DE" sz="2400" dirty="0"/>
              <a:t>- Mitglied der Wohnungseigentümergemeinschaft</a:t>
            </a:r>
          </a:p>
        </p:txBody>
      </p:sp>
    </p:spTree>
    <p:extLst>
      <p:ext uri="{BB962C8B-B14F-4D97-AF65-F5344CB8AC3E}">
        <p14:creationId xmlns:p14="http://schemas.microsoft.com/office/powerpoint/2010/main" val="160375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405969-E51A-4A8A-8D30-8537BE565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Sondereigentum § 5 Abs. 1 WEG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2583ED-9319-40FF-91AC-CDB678606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de-DE" sz="2400" dirty="0"/>
              <a:t>Gemäß § 5 Abs. 1 WEG können</a:t>
            </a:r>
          </a:p>
          <a:p>
            <a:r>
              <a:rPr lang="de-DE" sz="2400" dirty="0"/>
              <a:t>A) Räume und</a:t>
            </a:r>
          </a:p>
          <a:p>
            <a:r>
              <a:rPr lang="de-DE" sz="2400" dirty="0"/>
              <a:t>B) zu den Räumen gehörende Bestandteile des Gebäudes Gegenstand des Sondereigentums sein.</a:t>
            </a:r>
          </a:p>
          <a:p>
            <a:r>
              <a:rPr lang="de-DE" sz="2400" dirty="0"/>
              <a:t>Sondereigentum an Räumen muss durch ausdrückliche Erklärung begründet werden. Grundsätzlich spricht eine gesetzliche Vermutung für gemeinschaftliches Eigentum.</a:t>
            </a:r>
          </a:p>
          <a:p>
            <a:r>
              <a:rPr lang="de-DE" sz="2400" dirty="0"/>
              <a:t>Bespiele für Sondereigentum: Bad- und WC-Einrichtungen, offener Kamin im Wohnzimmer, Innenputz an Decken und Wänden, Fußbodenbeläge</a:t>
            </a:r>
          </a:p>
        </p:txBody>
      </p:sp>
    </p:spTree>
    <p:extLst>
      <p:ext uri="{BB962C8B-B14F-4D97-AF65-F5344CB8AC3E}">
        <p14:creationId xmlns:p14="http://schemas.microsoft.com/office/powerpoint/2010/main" val="1389663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665E859-9C67-4C52-BE2C-32B8010D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Gemeinschaftseigentum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FE5FB4-0800-4121-A198-7EBB865B1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de-DE" sz="2400" dirty="0"/>
              <a:t>Bespiele für Gemeinschaftseigentum: </a:t>
            </a:r>
          </a:p>
          <a:p>
            <a:r>
              <a:rPr lang="de-DE" sz="2400" dirty="0"/>
              <a:t>Kamine und Schornsteine, die sich nicht innerhalb einer Eigentumswohnung befinden. Rollläden, Außenjalousien, Fensterläden, Treppen außerhalb einer Wohnung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3445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C2624E2-AD67-48BE-8FB2-15FAC7F9A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Sondernutzungsrechte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53F830-A61F-4759-A40A-1441CCBC4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de-DE" sz="2400" dirty="0"/>
              <a:t>Das Sondernutzungsrecht ist die einem Wohnungseigentümer durch eine Vereinbarung gemäß § 10 Abs. 3 WEG eingeräumte Befugnis, einen Teil des gemeinschaftlichen Eigentums unter Ausschluss aller übrigen  Eigentümer zu nutzen.</a:t>
            </a:r>
          </a:p>
          <a:p>
            <a:r>
              <a:rPr lang="de-DE" sz="2400" dirty="0"/>
              <a:t>Bsp. Kellerräume, Terrassen, Garten, aber auch KFZ-Stellplätze</a:t>
            </a:r>
          </a:p>
        </p:txBody>
      </p:sp>
    </p:spTree>
    <p:extLst>
      <p:ext uri="{BB962C8B-B14F-4D97-AF65-F5344CB8AC3E}">
        <p14:creationId xmlns:p14="http://schemas.microsoft.com/office/powerpoint/2010/main" val="3294001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D1216D0-5EDD-4999-A8DE-0F2B14827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Begründung gem. § 3 WEG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8E4002-F7A4-49BA-BFF2-8C080922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de-DE" sz="2400" dirty="0"/>
              <a:t>Die künftigen Wohnungseigentümer müssen bereits bekannt sein.</a:t>
            </a:r>
          </a:p>
          <a:p>
            <a:r>
              <a:rPr lang="de-DE" sz="2400" dirty="0"/>
              <a:t>Es muss eine Bruchteilsgemeinschaft vorliegen</a:t>
            </a:r>
          </a:p>
          <a:p>
            <a:r>
              <a:rPr lang="de-DE" sz="2400" dirty="0"/>
              <a:t>Es bedarf gem. § 4 Abs. 1 WEG eine dingliche Einigung. Sie muss bei gleichzeitiger Anwesenheit vor einem Notar erklärt werden (§ 4 Abs. 2 Satz 1 WEG</a:t>
            </a:r>
          </a:p>
        </p:txBody>
      </p:sp>
    </p:spTree>
    <p:extLst>
      <p:ext uri="{BB962C8B-B14F-4D97-AF65-F5344CB8AC3E}">
        <p14:creationId xmlns:p14="http://schemas.microsoft.com/office/powerpoint/2010/main" val="378587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1F590A9-AF69-4E52-A518-7410F8704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rgbClr val="FFFFFF"/>
                </a:solidFill>
              </a:rPr>
              <a:t>Begründung von Wohnungseigentum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FA5A9B-8872-47C0-86A6-FCC3896C0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de-DE" sz="2400" dirty="0"/>
              <a:t>Gemäß § 2 WEG kann Wohnungseigentum durch</a:t>
            </a:r>
          </a:p>
          <a:p>
            <a:r>
              <a:rPr lang="de-DE" sz="2400" dirty="0"/>
              <a:t>A) vertragliche Einräumung von Sondereigentum( § 3 WEG) oder durch</a:t>
            </a:r>
          </a:p>
          <a:p>
            <a:r>
              <a:rPr lang="de-DE" sz="2400" dirty="0"/>
              <a:t>B) Einseitige Teilungserklärung (§ 8 WEG) begründet werden.</a:t>
            </a:r>
          </a:p>
          <a:p>
            <a:r>
              <a:rPr lang="de-DE" sz="2400" dirty="0"/>
              <a:t>§ 8 WEG ist die häufigere Form</a:t>
            </a:r>
          </a:p>
        </p:txBody>
      </p:sp>
    </p:spTree>
    <p:extLst>
      <p:ext uri="{BB962C8B-B14F-4D97-AF65-F5344CB8AC3E}">
        <p14:creationId xmlns:p14="http://schemas.microsoft.com/office/powerpoint/2010/main" val="1974295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578</Words>
  <Application>Microsoft Office PowerPoint</Application>
  <PresentationFormat>Breitbild</PresentationFormat>
  <Paragraphs>52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</vt:lpstr>
      <vt:lpstr>Wohnungs- und Teileigentum</vt:lpstr>
      <vt:lpstr>Wohnungs- und Teileigentum</vt:lpstr>
      <vt:lpstr>Wohnungs- und Teileigentum</vt:lpstr>
      <vt:lpstr>Wohnungs- und Teileigentum</vt:lpstr>
      <vt:lpstr>Sondereigentum § 5 Abs. 1 WEG</vt:lpstr>
      <vt:lpstr>Gemeinschaftseigentum</vt:lpstr>
      <vt:lpstr>Sondernutzungsrechte</vt:lpstr>
      <vt:lpstr>Begründung gem. § 3 WEG</vt:lpstr>
      <vt:lpstr>Begründung von Wohnungseigentum</vt:lpstr>
      <vt:lpstr>Begründung gem. § 8 WEG</vt:lpstr>
      <vt:lpstr>Voraussetzungen nach §§ 3 und 8 WEG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Wohnungs- und Teileigentum</dc:title>
  <dc:creator>Simmerl-Hübner, Susanne</dc:creator>
  <cp:lastModifiedBy>Simmerl-Hübner, Susanne</cp:lastModifiedBy>
  <cp:revision>1</cp:revision>
  <dcterms:created xsi:type="dcterms:W3CDTF">2025-06-04T05:19:19Z</dcterms:created>
  <dcterms:modified xsi:type="dcterms:W3CDTF">2025-06-04T05:19:27Z</dcterms:modified>
</cp:coreProperties>
</file>