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27" r:id="rId3"/>
    <p:sldId id="328" r:id="rId4"/>
    <p:sldId id="329" r:id="rId5"/>
    <p:sldId id="330" r:id="rId6"/>
    <p:sldId id="331" r:id="rId7"/>
    <p:sldId id="332" r:id="rId8"/>
    <p:sldId id="334" r:id="rId9"/>
    <p:sldId id="333" r:id="rId10"/>
    <p:sldId id="335" r:id="rId11"/>
    <p:sldId id="336" r:id="rId1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D984D9-351E-4E7C-BF87-49D6A51915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C8A44D6-2B8F-4DDB-B4A9-9CC9B0B62E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4146E00-DCDC-456B-93D0-4CABB65EE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67E57-9900-4A0C-874B-8083C9B1DEB4}" type="datetimeFigureOut">
              <a:rPr lang="de-DE" smtClean="0"/>
              <a:t>04.06.2025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3540536-5DC7-4759-BAF3-58A2040AE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4E396C0-2A46-45A3-BBF7-8026365A2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DD56B-AC99-4B9F-944C-1A4A84D9CFD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1950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1B9DBD-A562-482D-96D4-371938CBBE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053F52C-DFE6-42FA-A78A-FAFEA35A6B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C9EBD5B-3133-4F74-9816-0B3F49973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67E57-9900-4A0C-874B-8083C9B1DEB4}" type="datetimeFigureOut">
              <a:rPr lang="de-DE" smtClean="0"/>
              <a:t>04.06.2025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77E9022-D143-49CE-BAD8-8EA45E232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884C356-58B9-46FC-BC9E-F2376B25D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DD56B-AC99-4B9F-944C-1A4A84D9CFD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5802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EC09ACF5-1C81-424F-8717-98EF70E3E5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7CEA8AB-3178-456C-B242-E5E055A24E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5552531-5FBD-4F55-9962-19002DB9D3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67E57-9900-4A0C-874B-8083C9B1DEB4}" type="datetimeFigureOut">
              <a:rPr lang="de-DE" smtClean="0"/>
              <a:t>04.06.2025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1F978E9-365F-4DB8-8217-4BA3B6CAB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648FB7C-A975-4804-A75A-78DFCE7C4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DD56B-AC99-4B9F-944C-1A4A84D9CFD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7385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70A0CB-1CAE-4399-964E-4BCC6669C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DCA6AAF-2CC1-446A-A2E7-41743485DD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46BAAB4-E030-4E5D-99E0-105938D92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67E57-9900-4A0C-874B-8083C9B1DEB4}" type="datetimeFigureOut">
              <a:rPr lang="de-DE" smtClean="0"/>
              <a:t>04.06.2025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9A3456A-EBF6-482F-9C75-1EB93CDD4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5F9643E-0C99-497D-982D-C250B48A8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DD56B-AC99-4B9F-944C-1A4A84D9CFD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0515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89EA7E-2694-4536-A487-9712D7234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809D2A3-947F-4174-8F9C-3959626EEE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332252F-4701-4828-8CDB-101433D72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67E57-9900-4A0C-874B-8083C9B1DEB4}" type="datetimeFigureOut">
              <a:rPr lang="de-DE" smtClean="0"/>
              <a:t>04.06.2025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D0AFE3A-350F-4B2B-82A1-FAEFDA053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1523E57-7D8C-4780-9245-3763F060A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DD56B-AC99-4B9F-944C-1A4A84D9CFD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78486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24105F-098A-451C-B102-96620C9684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293BEE6-937C-4F3D-BB4E-5F7B990700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BFCF040-EEEB-4E30-91FB-D5F5D3126F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0AAC645-3051-4B7A-9C3C-9E7DCAC2C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67E57-9900-4A0C-874B-8083C9B1DEB4}" type="datetimeFigureOut">
              <a:rPr lang="de-DE" smtClean="0"/>
              <a:t>04.06.2025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3193465-55EF-4049-BEF3-EF0DA10A0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26093DD-7FDE-4D68-97F9-B1169E23E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DD56B-AC99-4B9F-944C-1A4A84D9CFD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8556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5CA6FC-229B-4F6A-9701-FBF340F25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59E5C85-EBF5-4814-8FBB-0734924C39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0C1CC67-85A2-4590-B113-01ADA9DEA7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7166CE0-6A2B-4346-9ACE-B1118A5A60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80B73B9-3960-4F9A-BCFF-FCE19FD67B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8FB67F46-A3BE-4918-B21C-D33B5208D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67E57-9900-4A0C-874B-8083C9B1DEB4}" type="datetimeFigureOut">
              <a:rPr lang="de-DE" smtClean="0"/>
              <a:t>04.06.2025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86C13F16-86F3-474D-B7EA-550F57065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11E82D85-A7DD-4F97-AF19-46DEEF2C5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DD56B-AC99-4B9F-944C-1A4A84D9CFD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6413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79F864-3B73-417E-8487-844F3287C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EB8632F-A35D-4E62-B0AE-67B6BEA1D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67E57-9900-4A0C-874B-8083C9B1DEB4}" type="datetimeFigureOut">
              <a:rPr lang="de-DE" smtClean="0"/>
              <a:t>04.06.2025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0510165-75CA-45F9-9057-249659D06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798F512-5050-4FDC-80B2-5D6B29DED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DD56B-AC99-4B9F-944C-1A4A84D9CFD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4278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B98A7E64-7BF7-4C97-80F7-790D597FDD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67E57-9900-4A0C-874B-8083C9B1DEB4}" type="datetimeFigureOut">
              <a:rPr lang="de-DE" smtClean="0"/>
              <a:t>04.06.2025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45D56B5-A3F6-4BC7-BCB0-916912D92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FFA78D9-64E7-48E3-AC70-76E171DE0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DD56B-AC99-4B9F-944C-1A4A84D9CFD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3528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BF7172-3F13-4ACC-AAA5-3854BE65B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5FF0F38-1784-43C1-831E-DFC85F041C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0AECD33-151F-40FA-BE07-CD7E656ACD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6E63B69-6C93-4300-816F-1FCB3EBDB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67E57-9900-4A0C-874B-8083C9B1DEB4}" type="datetimeFigureOut">
              <a:rPr lang="de-DE" smtClean="0"/>
              <a:t>04.06.2025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2BCDCEA-CE67-49A4-A83C-BFB1CE0A2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5768B5E-AB1B-4174-B3E2-4FED803E4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DD56B-AC99-4B9F-944C-1A4A84D9CFD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0582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C8F43A-347D-4A45-8123-0F78BC6FA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71276937-FDFF-47D8-8C40-97226CFB71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4A97F9E-8A63-4F4E-A8AF-582406652C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85F504E-8D8A-4667-A915-5205F7D19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67E57-9900-4A0C-874B-8083C9B1DEB4}" type="datetimeFigureOut">
              <a:rPr lang="de-DE" smtClean="0"/>
              <a:t>04.06.2025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D1C70DD-2121-4AB8-820F-D81FC1CDD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7662842-FD76-40EF-81DE-7BC57B89D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DD56B-AC99-4B9F-944C-1A4A84D9CFD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7025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F614B105-3FE4-4224-9B8B-35BD85E4D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2D50548-3F93-4BC6-833A-40DFA1D0E1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5D4F681-6D3C-4CF8-8B6B-D1B57B5D11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C67E57-9900-4A0C-874B-8083C9B1DEB4}" type="datetimeFigureOut">
              <a:rPr lang="de-DE" smtClean="0"/>
              <a:t>04.06.2025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C7A947D-AFA5-486F-8C80-BBBDA9390A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878057F-416E-4315-8D41-6FE4A62652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ADD56B-AC99-4B9F-944C-1A4A84D9CFD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01291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98EE3E-B87D-40AA-8825-E987FCE33F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Wohnungs- und Teileigentum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A31D3D5-08DA-4FA3-A208-E9D3F42A497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61485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420100E-3072-455F-957E-B50DD0843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/>
          </a:bodyPr>
          <a:lstStyle/>
          <a:p>
            <a:r>
              <a:rPr lang="de-DE" sz="4000">
                <a:solidFill>
                  <a:srgbClr val="FFFFFF"/>
                </a:solidFill>
              </a:rPr>
              <a:t>Begründung gem. § 8 WEG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1DE0AE7-260F-4A0F-A589-DF901C3991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7624" y="2490436"/>
            <a:ext cx="9708995" cy="3567173"/>
          </a:xfrm>
        </p:spPr>
        <p:txBody>
          <a:bodyPr anchor="ctr">
            <a:normAutofit/>
          </a:bodyPr>
          <a:lstStyle/>
          <a:p>
            <a:r>
              <a:rPr lang="de-DE" sz="2400" dirty="0"/>
              <a:t>Bei dieser Art der Begründung zerlegt der Eigentümer das eigene Grundstück so, dass</a:t>
            </a:r>
          </a:p>
          <a:p>
            <a:r>
              <a:rPr lang="de-DE" sz="2400" dirty="0"/>
              <a:t>A) Bruchteile des Eigentums gebildet und</a:t>
            </a:r>
          </a:p>
          <a:p>
            <a:r>
              <a:rPr lang="de-DE" sz="2400" dirty="0"/>
              <a:t>B) diese mit Sondereigentum verbunden werden.</a:t>
            </a:r>
          </a:p>
        </p:txBody>
      </p:sp>
    </p:spTree>
    <p:extLst>
      <p:ext uri="{BB962C8B-B14F-4D97-AF65-F5344CB8AC3E}">
        <p14:creationId xmlns:p14="http://schemas.microsoft.com/office/powerpoint/2010/main" val="10362634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5EA3132-31BA-433F-8EFE-3AB0F0028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/>
          </a:bodyPr>
          <a:lstStyle/>
          <a:p>
            <a:r>
              <a:rPr lang="de-DE" sz="4000">
                <a:solidFill>
                  <a:srgbClr val="FFFFFF"/>
                </a:solidFill>
              </a:rPr>
              <a:t>Voraussetzungen nach §§ 3 und 8 WEG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B575798-372D-4AFC-A9F5-25BDFF4201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7624" y="2490436"/>
            <a:ext cx="9708995" cy="3567173"/>
          </a:xfrm>
        </p:spPr>
        <p:txBody>
          <a:bodyPr anchor="ctr">
            <a:normAutofit/>
          </a:bodyPr>
          <a:lstStyle/>
          <a:p>
            <a:r>
              <a:rPr lang="de-DE" sz="2000" dirty="0"/>
              <a:t>Der Antrag an das Grundbuchamt das Grundbuch zu schließen und Wohnungs- und Teileigentumsgrundbuchblätter anzulegen</a:t>
            </a:r>
          </a:p>
          <a:p>
            <a:r>
              <a:rPr lang="de-DE" sz="2000" dirty="0"/>
              <a:t>Die Bewilligung des Eigentümers (§19 GBO)</a:t>
            </a:r>
          </a:p>
          <a:p>
            <a:r>
              <a:rPr lang="de-DE" sz="2000" dirty="0"/>
              <a:t>Die Zustimmung der dinglich Berechtigten</a:t>
            </a:r>
          </a:p>
          <a:p>
            <a:r>
              <a:rPr lang="de-DE" sz="2000" dirty="0"/>
              <a:t>Die Teilungserklärung (Abgrenzung von Sondereigentum- und Gemeinschaftseigentum</a:t>
            </a:r>
          </a:p>
          <a:p>
            <a:r>
              <a:rPr lang="de-DE" sz="2000" dirty="0"/>
              <a:t>Inhalt der Gemeinschaftsordnung</a:t>
            </a:r>
          </a:p>
          <a:p>
            <a:r>
              <a:rPr lang="de-DE" sz="2000" dirty="0"/>
              <a:t>Der Aufteilungsplan mit Grundrissen</a:t>
            </a:r>
          </a:p>
          <a:p>
            <a:r>
              <a:rPr lang="de-DE" sz="2000" dirty="0"/>
              <a:t>Die Abgeschlossenheitsbescheinigung ( Bescheinigung der Baubehörde, dass die Räume des Sondereigentums in sich abgeschlossen sin)</a:t>
            </a:r>
          </a:p>
        </p:txBody>
      </p:sp>
    </p:spTree>
    <p:extLst>
      <p:ext uri="{BB962C8B-B14F-4D97-AF65-F5344CB8AC3E}">
        <p14:creationId xmlns:p14="http://schemas.microsoft.com/office/powerpoint/2010/main" val="245306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427DABB-7721-4370-847D-26F79113F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/>
          </a:bodyPr>
          <a:lstStyle/>
          <a:p>
            <a:r>
              <a:rPr lang="de-DE" sz="4000">
                <a:solidFill>
                  <a:srgbClr val="FFFFFF"/>
                </a:solidFill>
              </a:rPr>
              <a:t>Wohnungs- und Teileigentum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B863EB7-D325-4CB3-AA74-DA79E1EAFE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7624" y="2490436"/>
            <a:ext cx="9708995" cy="3567173"/>
          </a:xfrm>
        </p:spPr>
        <p:txBody>
          <a:bodyPr anchor="ctr">
            <a:normAutofit/>
          </a:bodyPr>
          <a:lstStyle/>
          <a:p>
            <a:r>
              <a:rPr lang="de-DE" sz="2400" dirty="0"/>
              <a:t>Laut dem BGB sind Wohnungen wesentliche Bestandteile eines Gebäudes (§ 93 BGB) und das Gebäude ist ein wesentlicher Bestandteil des Grundstücks (§ 94 BGB)</a:t>
            </a:r>
          </a:p>
          <a:p>
            <a:r>
              <a:rPr lang="de-DE" sz="2400" dirty="0"/>
              <a:t>Gemäß § 1 Abs. 1 WEG wird Raumeigentum in 2 Eigentumsarten unterschieden:</a:t>
            </a:r>
          </a:p>
          <a:p>
            <a:r>
              <a:rPr lang="de-DE" sz="2400" dirty="0"/>
              <a:t>A) An zu wohnzwecken dienenden Räumen (=Wohnungen) kann Wohnungseigentum und</a:t>
            </a:r>
          </a:p>
          <a:p>
            <a:r>
              <a:rPr lang="de-DE" sz="2400" dirty="0"/>
              <a:t>B) an nicht zu wohnzwecken dienenden Räumen (z.B. gewerblicher Zweck) kann Teileigentum begründet werden.</a:t>
            </a:r>
          </a:p>
        </p:txBody>
      </p:sp>
    </p:spTree>
    <p:extLst>
      <p:ext uri="{BB962C8B-B14F-4D97-AF65-F5344CB8AC3E}">
        <p14:creationId xmlns:p14="http://schemas.microsoft.com/office/powerpoint/2010/main" val="1499926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B3FA401-44F8-4499-AAC8-F41AFD56AE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/>
          </a:bodyPr>
          <a:lstStyle/>
          <a:p>
            <a:r>
              <a:rPr lang="de-DE" sz="4000">
                <a:solidFill>
                  <a:srgbClr val="FFFFFF"/>
                </a:solidFill>
              </a:rPr>
              <a:t>Wohnungs- und Teileigentum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4AAACA3-27B4-4D93-A4FE-A3CAFD4C0C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7624" y="2490436"/>
            <a:ext cx="9708995" cy="3567173"/>
          </a:xfrm>
        </p:spPr>
        <p:txBody>
          <a:bodyPr anchor="ctr">
            <a:normAutofit/>
          </a:bodyPr>
          <a:lstStyle/>
          <a:p>
            <a:r>
              <a:rPr lang="de-DE" sz="2000" dirty="0"/>
              <a:t>Wohnungseigentum ist eine untrennbare  (§§ 6,11 WEG) Verbindung von Sondereigentum § 1 Abs. 2+3 WEG und Gemeinschaftseigentum § 1 Abs. 5 WEG</a:t>
            </a:r>
          </a:p>
          <a:p>
            <a:r>
              <a:rPr lang="de-DE" sz="2000" dirty="0"/>
              <a:t>A) Sondereigentum= alleiniges Eigentum an einer Wohnung oder an einem Teileigentum §§ 3 Abs. 1, 5 Abs. 1 WEG</a:t>
            </a:r>
          </a:p>
          <a:p>
            <a:r>
              <a:rPr lang="de-DE" sz="2000" dirty="0"/>
              <a:t>Wichtig ist die Abgeschlossenheit § 3 Abs. 2 WEG und die bestimmte Bezeichnung in einem Aufteilungsplan § 7 Abs. 4 WEG</a:t>
            </a:r>
          </a:p>
          <a:p>
            <a:r>
              <a:rPr lang="de-DE" sz="2000" dirty="0"/>
              <a:t>B) Gemeinschaftseigentum § 1 Abs. 5 WEG </a:t>
            </a:r>
          </a:p>
          <a:p>
            <a:r>
              <a:rPr lang="de-DE" sz="2000" dirty="0" err="1"/>
              <a:t>Bruchteilsmiteigentum</a:t>
            </a:r>
            <a:r>
              <a:rPr lang="de-DE" sz="2000" dirty="0"/>
              <a:t> am Grundstück und den nicht im Sondereigentum stehenden Gebäudeteilen, §§ 5 Abs 2+5 WEG</a:t>
            </a:r>
          </a:p>
          <a:p>
            <a:r>
              <a:rPr lang="de-DE" sz="2000" dirty="0"/>
              <a:t>Beispiele: Dach, Treppen, Außenfenster, Lift</a:t>
            </a:r>
          </a:p>
        </p:txBody>
      </p:sp>
    </p:spTree>
    <p:extLst>
      <p:ext uri="{BB962C8B-B14F-4D97-AF65-F5344CB8AC3E}">
        <p14:creationId xmlns:p14="http://schemas.microsoft.com/office/powerpoint/2010/main" val="1589720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FFB064D-51DA-4B8F-B566-4532290AC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/>
          </a:bodyPr>
          <a:lstStyle/>
          <a:p>
            <a:r>
              <a:rPr lang="de-DE" sz="4000">
                <a:solidFill>
                  <a:srgbClr val="FFFFFF"/>
                </a:solidFill>
              </a:rPr>
              <a:t>Wohnungs- und Teileigentum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D461861-61EE-473A-9809-9137912DF2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7624" y="2490436"/>
            <a:ext cx="9708995" cy="3567173"/>
          </a:xfrm>
        </p:spPr>
        <p:txBody>
          <a:bodyPr anchor="ctr">
            <a:normAutofit/>
          </a:bodyPr>
          <a:lstStyle/>
          <a:p>
            <a:r>
              <a:rPr lang="de-DE" sz="2400" dirty="0"/>
              <a:t>Gleichzeitig mit dem Erwerb eines Wohnungseigentums erhält jeder Wohnungseigentümer eine zwingende Mitgliedschaft in der Wohnungseigentümergemeinschaft § 10 WEG</a:t>
            </a:r>
          </a:p>
          <a:p>
            <a:r>
              <a:rPr lang="de-DE" sz="2400" dirty="0"/>
              <a:t>Jeder Wohnungseigentümer- bzw. Teileigentümer ist:</a:t>
            </a:r>
          </a:p>
          <a:p>
            <a:r>
              <a:rPr lang="de-DE" sz="2400" dirty="0"/>
              <a:t>- Miteigentümer einer Bruchteilsgemeinschaft (§§ 741ff BGB) am Gemeinschaftseigentum (z.B. Grundstück)</a:t>
            </a:r>
          </a:p>
          <a:p>
            <a:r>
              <a:rPr lang="de-DE" sz="2400" dirty="0"/>
              <a:t>-Alleineigentümer des Sondereigentums</a:t>
            </a:r>
          </a:p>
          <a:p>
            <a:r>
              <a:rPr lang="de-DE" sz="2400" dirty="0"/>
              <a:t>- Mitglied der Wohnungseigentümergemeinschaft</a:t>
            </a:r>
          </a:p>
        </p:txBody>
      </p:sp>
    </p:spTree>
    <p:extLst>
      <p:ext uri="{BB962C8B-B14F-4D97-AF65-F5344CB8AC3E}">
        <p14:creationId xmlns:p14="http://schemas.microsoft.com/office/powerpoint/2010/main" val="1603751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6405969-E51A-4A8A-8D30-8537BE565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/>
          </a:bodyPr>
          <a:lstStyle/>
          <a:p>
            <a:r>
              <a:rPr lang="de-DE" sz="4000">
                <a:solidFill>
                  <a:srgbClr val="FFFFFF"/>
                </a:solidFill>
              </a:rPr>
              <a:t>Sondereigentum § 5 Abs. 1 WEG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52583ED-9319-40FF-91AC-CDB6786063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7624" y="2490436"/>
            <a:ext cx="9708995" cy="3567173"/>
          </a:xfrm>
        </p:spPr>
        <p:txBody>
          <a:bodyPr anchor="ctr">
            <a:normAutofit/>
          </a:bodyPr>
          <a:lstStyle/>
          <a:p>
            <a:r>
              <a:rPr lang="de-DE" sz="2400" dirty="0"/>
              <a:t>Gemäß § 5 Abs. 1 WEG können</a:t>
            </a:r>
          </a:p>
          <a:p>
            <a:r>
              <a:rPr lang="de-DE" sz="2400" dirty="0"/>
              <a:t>A) Räume und</a:t>
            </a:r>
          </a:p>
          <a:p>
            <a:r>
              <a:rPr lang="de-DE" sz="2400" dirty="0"/>
              <a:t>B) zu den Räumen gehörende Bestandteile des Gebäudes Gegenstand des Sondereigentums sein.</a:t>
            </a:r>
          </a:p>
          <a:p>
            <a:r>
              <a:rPr lang="de-DE" sz="2400" dirty="0"/>
              <a:t>Sondereigentum an Räumen muss durch ausdrückliche Erklärung begründet werden. Grundsätzlich spricht eine gesetzliche Vermutung für gemeinschaftliches Eigentum.</a:t>
            </a:r>
          </a:p>
          <a:p>
            <a:r>
              <a:rPr lang="de-DE" sz="2400" dirty="0"/>
              <a:t>Bespiele für Sondereigentum: Bad- und WC-Einrichtungen, offener Kamin im Wohnzimmer, Innenputz an Decken und Wänden, Fußbodenbeläge</a:t>
            </a:r>
          </a:p>
        </p:txBody>
      </p:sp>
    </p:spTree>
    <p:extLst>
      <p:ext uri="{BB962C8B-B14F-4D97-AF65-F5344CB8AC3E}">
        <p14:creationId xmlns:p14="http://schemas.microsoft.com/office/powerpoint/2010/main" val="13896639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665E859-9C67-4C52-BE2C-32B8010D1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/>
          </a:bodyPr>
          <a:lstStyle/>
          <a:p>
            <a:r>
              <a:rPr lang="de-DE" sz="4000">
                <a:solidFill>
                  <a:srgbClr val="FFFFFF"/>
                </a:solidFill>
              </a:rPr>
              <a:t>Gemeinschaftseigentum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DFE5FB4-0800-4121-A198-7EBB865B1A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7624" y="2490436"/>
            <a:ext cx="9708995" cy="3567173"/>
          </a:xfrm>
        </p:spPr>
        <p:txBody>
          <a:bodyPr anchor="ctr">
            <a:normAutofit/>
          </a:bodyPr>
          <a:lstStyle/>
          <a:p>
            <a:r>
              <a:rPr lang="de-DE" sz="2400" dirty="0"/>
              <a:t>Bespiele für Gemeinschaftseigentum: </a:t>
            </a:r>
          </a:p>
          <a:p>
            <a:r>
              <a:rPr lang="de-DE" sz="2400" dirty="0"/>
              <a:t>Kamine und Schornsteine, die sich nicht innerhalb einer Eigentumswohnung befinden. Rollläden, Außenjalousien, Fensterläden, Treppen außerhalb einer Wohnung</a:t>
            </a:r>
          </a:p>
          <a:p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434452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C2624E2-AD67-48BE-8FB2-15FAC7F9A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/>
          </a:bodyPr>
          <a:lstStyle/>
          <a:p>
            <a:r>
              <a:rPr lang="de-DE" sz="4000">
                <a:solidFill>
                  <a:srgbClr val="FFFFFF"/>
                </a:solidFill>
              </a:rPr>
              <a:t>Sondernutzungsrechte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353F830-A61F-4759-A40A-1441CCBC46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7624" y="2490436"/>
            <a:ext cx="9708995" cy="3567173"/>
          </a:xfrm>
        </p:spPr>
        <p:txBody>
          <a:bodyPr anchor="ctr">
            <a:normAutofit/>
          </a:bodyPr>
          <a:lstStyle/>
          <a:p>
            <a:r>
              <a:rPr lang="de-DE" sz="2400" dirty="0"/>
              <a:t>Das Sondernutzungsrecht ist die einem Wohnungseigentümer durch eine Vereinbarung gemäß § 10 Abs. 3 WEG eingeräumte Befugnis, einen Teil des gemeinschaftlichen Eigentums unter Ausschluss aller übrigen  Eigentümer zu nutzen.</a:t>
            </a:r>
          </a:p>
          <a:p>
            <a:r>
              <a:rPr lang="de-DE" sz="2400" dirty="0"/>
              <a:t>Bsp. Kellerräume, Terrassen, Garten, aber auch KFZ-Stellplätze</a:t>
            </a:r>
          </a:p>
        </p:txBody>
      </p:sp>
    </p:spTree>
    <p:extLst>
      <p:ext uri="{BB962C8B-B14F-4D97-AF65-F5344CB8AC3E}">
        <p14:creationId xmlns:p14="http://schemas.microsoft.com/office/powerpoint/2010/main" val="32940014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D1216D0-5EDD-4999-A8DE-0F2B148272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/>
          </a:bodyPr>
          <a:lstStyle/>
          <a:p>
            <a:r>
              <a:rPr lang="de-DE" sz="4000">
                <a:solidFill>
                  <a:srgbClr val="FFFFFF"/>
                </a:solidFill>
              </a:rPr>
              <a:t>Begründung gem. § 3 WEG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28E4002-F7A4-49BA-BFF2-8C08092291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7624" y="2490436"/>
            <a:ext cx="9708995" cy="3567173"/>
          </a:xfrm>
        </p:spPr>
        <p:txBody>
          <a:bodyPr anchor="ctr">
            <a:normAutofit/>
          </a:bodyPr>
          <a:lstStyle/>
          <a:p>
            <a:r>
              <a:rPr lang="de-DE" sz="2400" dirty="0"/>
              <a:t>Die künftigen Wohnungseigentümer müssen bereits bekannt sein.</a:t>
            </a:r>
          </a:p>
          <a:p>
            <a:r>
              <a:rPr lang="de-DE" sz="2400" dirty="0"/>
              <a:t>Es muss eine Bruchteilsgemeinschaft vorliegen</a:t>
            </a:r>
          </a:p>
          <a:p>
            <a:r>
              <a:rPr lang="de-DE" sz="2400" dirty="0"/>
              <a:t>Es bedarf gem. § 4 Abs. 1 WEG eine dingliche Einigung. Sie muss bei gleichzeitiger Anwesenheit vor einem Notar erklärt werden (§ 4 Abs. 2 Satz 1 WEG</a:t>
            </a:r>
          </a:p>
        </p:txBody>
      </p:sp>
    </p:spTree>
    <p:extLst>
      <p:ext uri="{BB962C8B-B14F-4D97-AF65-F5344CB8AC3E}">
        <p14:creationId xmlns:p14="http://schemas.microsoft.com/office/powerpoint/2010/main" val="3785875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1F590A9-AF69-4E52-A518-7410F8704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/>
          </a:bodyPr>
          <a:lstStyle/>
          <a:p>
            <a:r>
              <a:rPr lang="de-DE" sz="4000">
                <a:solidFill>
                  <a:srgbClr val="FFFFFF"/>
                </a:solidFill>
              </a:rPr>
              <a:t>Begründung von Wohnungseigentum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1FA5A9B-8872-47C0-86A6-FCC3896C0F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7624" y="2490436"/>
            <a:ext cx="9708995" cy="3567173"/>
          </a:xfrm>
        </p:spPr>
        <p:txBody>
          <a:bodyPr anchor="ctr">
            <a:normAutofit/>
          </a:bodyPr>
          <a:lstStyle/>
          <a:p>
            <a:r>
              <a:rPr lang="de-DE" sz="2400" dirty="0"/>
              <a:t>Gemäß § 2 WEG kann Wohnungseigentum durch</a:t>
            </a:r>
          </a:p>
          <a:p>
            <a:r>
              <a:rPr lang="de-DE" sz="2400" dirty="0"/>
              <a:t>A) vertragliche Einräumung von Sondereigentum( § 3 WEG) oder durch</a:t>
            </a:r>
          </a:p>
          <a:p>
            <a:r>
              <a:rPr lang="de-DE" sz="2400" dirty="0"/>
              <a:t>B) Einseitige Teilungserklärung (§ 8 WEG) begründet werden.</a:t>
            </a:r>
          </a:p>
          <a:p>
            <a:r>
              <a:rPr lang="de-DE" sz="2400" dirty="0"/>
              <a:t>§ 8 WEG ist die häufigere Form</a:t>
            </a:r>
          </a:p>
        </p:txBody>
      </p:sp>
    </p:spTree>
    <p:extLst>
      <p:ext uri="{BB962C8B-B14F-4D97-AF65-F5344CB8AC3E}">
        <p14:creationId xmlns:p14="http://schemas.microsoft.com/office/powerpoint/2010/main" val="19742956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578</Words>
  <Application>Microsoft Office PowerPoint</Application>
  <PresentationFormat>Breitbild</PresentationFormat>
  <Paragraphs>52</Paragraphs>
  <Slides>11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</vt:lpstr>
      <vt:lpstr>Wohnungs- und Teileigentum</vt:lpstr>
      <vt:lpstr>Wohnungs- und Teileigentum</vt:lpstr>
      <vt:lpstr>Wohnungs- und Teileigentum</vt:lpstr>
      <vt:lpstr>Wohnungs- und Teileigentum</vt:lpstr>
      <vt:lpstr>Sondereigentum § 5 Abs. 1 WEG</vt:lpstr>
      <vt:lpstr>Gemeinschaftseigentum</vt:lpstr>
      <vt:lpstr>Sondernutzungsrechte</vt:lpstr>
      <vt:lpstr>Begründung gem. § 3 WEG</vt:lpstr>
      <vt:lpstr>Begründung von Wohnungseigentum</vt:lpstr>
      <vt:lpstr>Begründung gem. § 8 WEG</vt:lpstr>
      <vt:lpstr>Voraussetzungen nach §§ 3 und 8 WEG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Wohnungs- und Teileigentum</dc:title>
  <dc:creator>Simmerl-Hübner, Susanne</dc:creator>
  <cp:lastModifiedBy>Simmerl-Hübner, Susanne</cp:lastModifiedBy>
  <cp:revision>1</cp:revision>
  <dcterms:created xsi:type="dcterms:W3CDTF">2025-06-04T05:19:19Z</dcterms:created>
  <dcterms:modified xsi:type="dcterms:W3CDTF">2025-06-04T05:19:27Z</dcterms:modified>
</cp:coreProperties>
</file>