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7" autoAdjust="0"/>
    <p:restoredTop sz="94660"/>
  </p:normalViewPr>
  <p:slideViewPr>
    <p:cSldViewPr snapToGrid="0" showGuides="1">
      <p:cViewPr varScale="1">
        <p:scale>
          <a:sx n="115" d="100"/>
          <a:sy n="115" d="100"/>
        </p:scale>
        <p:origin x="42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91F8585-087B-45CB-9FFF-18651EA8CA6E}" type="datetimeFigureOut">
              <a:rPr lang="de-DE" smtClean="0"/>
              <a:t>08.09.2023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118683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91F8585-087B-45CB-9FFF-18651EA8CA6E}" type="datetimeFigureOut">
              <a:rPr lang="de-DE" smtClean="0"/>
              <a:t>08.09.2023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191678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91F8585-087B-45CB-9FFF-18651EA8CA6E}" type="datetimeFigureOut">
              <a:rPr lang="de-DE" smtClean="0"/>
              <a:t>08.09.2023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32489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91F8585-087B-45CB-9FFF-18651EA8CA6E}" type="datetimeFigureOut">
              <a:rPr lang="de-DE" smtClean="0"/>
              <a:t>08.09.2023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1571843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F91F8585-087B-45CB-9FFF-18651EA8CA6E}" type="datetimeFigureOut">
              <a:rPr lang="de-DE" smtClean="0"/>
              <a:t>08.09.2023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186089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91F8585-087B-45CB-9FFF-18651EA8CA6E}" type="datetimeFigureOut">
              <a:rPr lang="de-DE" smtClean="0"/>
              <a:t>08.09.2023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421441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91F8585-087B-45CB-9FFF-18651EA8CA6E}" type="datetimeFigureOut">
              <a:rPr lang="de-DE" smtClean="0"/>
              <a:t>08.09.2023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206657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91F8585-087B-45CB-9FFF-18651EA8CA6E}" type="datetimeFigureOut">
              <a:rPr lang="de-DE" smtClean="0"/>
              <a:t>08.09.2023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1759449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91F8585-087B-45CB-9FFF-18651EA8CA6E}" type="datetimeFigureOut">
              <a:rPr lang="de-DE" smtClean="0"/>
              <a:t>08.09.2023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295773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F91F8585-087B-45CB-9FFF-18651EA8CA6E}" type="datetimeFigureOut">
              <a:rPr lang="de-DE" smtClean="0"/>
              <a:t>08.09.2023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362458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F91F8585-087B-45CB-9FFF-18651EA8CA6E}" type="datetimeFigureOut">
              <a:rPr lang="de-DE" smtClean="0"/>
              <a:t>08.09.2023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F965245-75FF-43E2-9236-AB0822CCB1C4}" type="slidenum">
              <a:rPr lang="de-DE" smtClean="0"/>
              <a:t>‹Nr.›</a:t>
            </a:fld>
            <a:endParaRPr lang="de-DE"/>
          </a:p>
        </p:txBody>
      </p:sp>
    </p:spTree>
    <p:extLst>
      <p:ext uri="{BB962C8B-B14F-4D97-AF65-F5344CB8AC3E}">
        <p14:creationId xmlns:p14="http://schemas.microsoft.com/office/powerpoint/2010/main" val="4091064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F8585-087B-45CB-9FFF-18651EA8CA6E}" type="datetimeFigureOut">
              <a:rPr lang="de-DE" smtClean="0"/>
              <a:t>08.09.2023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65245-75FF-43E2-9236-AB0822CCB1C4}" type="slidenum">
              <a:rPr lang="de-DE" smtClean="0"/>
              <a:t>‹Nr.›</a:t>
            </a:fld>
            <a:endParaRPr lang="de-DE"/>
          </a:p>
        </p:txBody>
      </p:sp>
    </p:spTree>
    <p:extLst>
      <p:ext uri="{BB962C8B-B14F-4D97-AF65-F5344CB8AC3E}">
        <p14:creationId xmlns:p14="http://schemas.microsoft.com/office/powerpoint/2010/main" val="4251795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14" name="Abgerundetes Rechteck 13"/>
          <p:cNvSpPr/>
          <p:nvPr/>
        </p:nvSpPr>
        <p:spPr>
          <a:xfrm>
            <a:off x="426686" y="4428477"/>
            <a:ext cx="11149541" cy="212325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Höhe der Kosten </a:t>
            </a:r>
            <a:endParaRPr lang="de-DE" dirty="0">
              <a:effectLst>
                <a:outerShdw blurRad="38100" dist="38100" dir="2700000" algn="tl">
                  <a:srgbClr val="000000">
                    <a:alpha val="43137"/>
                  </a:srgbClr>
                </a:outerShdw>
              </a:effectLst>
            </a:endParaRPr>
          </a:p>
          <a:p>
            <a:r>
              <a:rPr lang="de-DE" dirty="0"/>
              <a:t>richtet sich grundsätzlich nach dem Verfahrenswert (Wertgebühren) – Ausnahmen: </a:t>
            </a:r>
          </a:p>
          <a:p>
            <a:pPr lvl="0"/>
            <a:r>
              <a:rPr lang="de-DE" dirty="0"/>
              <a:t>Jahresgebühr in KV1311 und 1312 für Vormundschaften und </a:t>
            </a:r>
            <a:r>
              <a:rPr lang="de-DE" dirty="0" err="1"/>
              <a:t>Dauerpflegschaften</a:t>
            </a:r>
            <a:endParaRPr lang="de-DE" dirty="0"/>
          </a:p>
          <a:p>
            <a:pPr lvl="0"/>
            <a:r>
              <a:rPr lang="de-DE" dirty="0"/>
              <a:t>Festgebühren in KV 1502 ff.</a:t>
            </a:r>
          </a:p>
          <a:p>
            <a:r>
              <a:rPr lang="de-DE" dirty="0"/>
              <a:t>Vorschriften zur Wertermittlung und –</a:t>
            </a:r>
            <a:r>
              <a:rPr lang="de-DE" dirty="0" err="1"/>
              <a:t>festsetzung</a:t>
            </a:r>
            <a:r>
              <a:rPr lang="de-DE" dirty="0"/>
              <a:t> finden sich in den §§ 33 – 56 </a:t>
            </a:r>
            <a:r>
              <a:rPr lang="de-DE" dirty="0" err="1"/>
              <a:t>FamGKG</a:t>
            </a:r>
            <a:endParaRPr lang="de-DE" dirty="0"/>
          </a:p>
          <a:p>
            <a:r>
              <a:rPr lang="de-DE" dirty="0"/>
              <a:t>Höhe der Kosten werden nach dem Kostenverzeichnis zum </a:t>
            </a:r>
            <a:r>
              <a:rPr lang="de-DE" dirty="0" err="1"/>
              <a:t>FamGKG</a:t>
            </a:r>
            <a:r>
              <a:rPr lang="de-DE" dirty="0"/>
              <a:t> (§ 3 II </a:t>
            </a:r>
            <a:r>
              <a:rPr lang="de-DE" dirty="0" err="1"/>
              <a:t>FamGKG</a:t>
            </a:r>
            <a:r>
              <a:rPr lang="de-DE" dirty="0"/>
              <a:t>, Anlage 1) i. V. m. der Gebührentabelle (§ 28 I </a:t>
            </a:r>
            <a:r>
              <a:rPr lang="de-DE" dirty="0" err="1"/>
              <a:t>FamGKG</a:t>
            </a:r>
            <a:r>
              <a:rPr lang="de-DE" dirty="0"/>
              <a:t>, Anlage 2) ermittelt</a:t>
            </a:r>
          </a:p>
        </p:txBody>
      </p:sp>
      <p:sp>
        <p:nvSpPr>
          <p:cNvPr id="12" name="Abgerundetes Rechteck 11"/>
          <p:cNvSpPr/>
          <p:nvPr/>
        </p:nvSpPr>
        <p:spPr>
          <a:xfrm>
            <a:off x="426686" y="3083363"/>
            <a:ext cx="11203340" cy="124060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Kosten- bzw. Gebührenfreiheit</a:t>
            </a:r>
            <a:endParaRPr lang="de-DE" dirty="0">
              <a:effectLst>
                <a:outerShdw blurRad="38100" dist="38100" dir="2700000" algn="tl">
                  <a:srgbClr val="000000">
                    <a:alpha val="43137"/>
                  </a:srgbClr>
                </a:outerShdw>
              </a:effectLst>
            </a:endParaRPr>
          </a:p>
          <a:p>
            <a:r>
              <a:rPr lang="de-DE" u="dotted" dirty="0"/>
              <a:t>Kostenfreiheit</a:t>
            </a:r>
            <a:r>
              <a:rPr lang="de-DE" dirty="0"/>
              <a:t> = vom Schuldner werden weder Gebühren noch Auslagen erhoben – Bund und Länder sowie die nach deren Haushaltsplänen verwalteten öffentlichen Kassen Anstalten (§ 2 I </a:t>
            </a:r>
            <a:r>
              <a:rPr lang="de-DE" dirty="0" err="1"/>
              <a:t>FamGKG</a:t>
            </a:r>
            <a:r>
              <a:rPr lang="de-DE" dirty="0"/>
              <a:t>)</a:t>
            </a:r>
          </a:p>
          <a:p>
            <a:r>
              <a:rPr lang="de-DE" u="dotted" dirty="0"/>
              <a:t>Gebührenfreiheit</a:t>
            </a:r>
            <a:r>
              <a:rPr lang="de-DE" dirty="0"/>
              <a:t> = Befreiung von Gebühren, Auslagen werden erhoben </a:t>
            </a:r>
            <a:endParaRPr lang="de-DE" dirty="0">
              <a:effectLst/>
            </a:endParaRPr>
          </a:p>
        </p:txBody>
      </p:sp>
      <p:sp>
        <p:nvSpPr>
          <p:cNvPr id="9" name="Abgerundetes Rechteck 8"/>
          <p:cNvSpPr/>
          <p:nvPr/>
        </p:nvSpPr>
        <p:spPr>
          <a:xfrm>
            <a:off x="426686" y="1997512"/>
            <a:ext cx="11203340" cy="9813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Gebühren werden nach dem </a:t>
            </a:r>
            <a:r>
              <a:rPr lang="de-DE" dirty="0" err="1"/>
              <a:t>FamGKG</a:t>
            </a:r>
            <a:r>
              <a:rPr lang="de-DE" dirty="0"/>
              <a:t> erhoben (sonst „Keine Kosten gemäß § 1 </a:t>
            </a:r>
            <a:r>
              <a:rPr lang="de-DE" dirty="0" err="1"/>
              <a:t>FamGKG</a:t>
            </a:r>
            <a:r>
              <a:rPr lang="de-DE" dirty="0"/>
              <a:t>“) </a:t>
            </a:r>
          </a:p>
          <a:p>
            <a:pPr algn="ctr"/>
            <a:r>
              <a:rPr lang="de-DE" dirty="0"/>
              <a:t>Kosten = Gebühren und Auslagen (§ 80 </a:t>
            </a:r>
            <a:r>
              <a:rPr lang="de-DE" dirty="0" err="1"/>
              <a:t>FamFG</a:t>
            </a:r>
            <a:r>
              <a:rPr lang="de-DE" dirty="0"/>
              <a:t>) </a:t>
            </a:r>
            <a:endParaRPr lang="de-DE" dirty="0">
              <a:effectLst/>
            </a:endParaRPr>
          </a:p>
        </p:txBody>
      </p:sp>
      <p:sp>
        <p:nvSpPr>
          <p:cNvPr id="13" name="Abgerundetes Rechteck 12"/>
          <p:cNvSpPr/>
          <p:nvPr/>
        </p:nvSpPr>
        <p:spPr>
          <a:xfrm>
            <a:off x="426686" y="1378626"/>
            <a:ext cx="10677525" cy="5216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Gerichtskosten für alle Familiensachen sind </a:t>
            </a:r>
            <a:r>
              <a:rPr lang="de-DE" sz="2000" dirty="0" smtClean="0"/>
              <a:t>nach </a:t>
            </a:r>
            <a:r>
              <a:rPr lang="de-DE" sz="2000" dirty="0"/>
              <a:t>dem </a:t>
            </a:r>
            <a:r>
              <a:rPr lang="de-DE" sz="2000" dirty="0" err="1"/>
              <a:t>FamGKG</a:t>
            </a:r>
            <a:r>
              <a:rPr lang="de-DE" sz="2000" dirty="0"/>
              <a:t> zu erheben (§ 1 </a:t>
            </a:r>
            <a:r>
              <a:rPr lang="de-DE" sz="2000" dirty="0" err="1"/>
              <a:t>FamGKG</a:t>
            </a:r>
            <a:r>
              <a:rPr lang="de-DE" sz="2000" dirty="0"/>
              <a:t>) </a:t>
            </a:r>
            <a:endParaRPr lang="de-DE" sz="20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10588370" y="379412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a:t>
            </a:r>
          </a:p>
          <a:p>
            <a:pPr algn="ctr"/>
            <a:r>
              <a:rPr lang="de-DE" sz="2000" dirty="0" smtClean="0">
                <a:solidFill>
                  <a:schemeClr val="tx1"/>
                </a:solidFill>
                <a:latin typeface="MV Boli" panose="02000500030200090000" pitchFamily="2" charset="0"/>
                <a:cs typeface="MV Boli" panose="02000500030200090000" pitchFamily="2" charset="0"/>
              </a:rPr>
              <a:t>§ 2  I</a:t>
            </a: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01923">
            <a:off x="10253431" y="98961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11061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Effect transition="in" filter="fade">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9" grpId="0" animBg="1"/>
      <p:bldP spid="13" grpId="0" animBg="1"/>
      <p:bldP spid="10"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702500"/>
            <a:ext cx="10047988" cy="484923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Abschnitt 1: </a:t>
            </a:r>
            <a:r>
              <a:rPr lang="de-DE" b="1" u="sng" dirty="0" err="1"/>
              <a:t>Kindschaftssachen</a:t>
            </a:r>
            <a:endParaRPr lang="de-DE" dirty="0"/>
          </a:p>
          <a:p>
            <a:r>
              <a:rPr lang="de-DE" u="sng" dirty="0"/>
              <a:t>Unterabschnitt 1: erster Rechtszug</a:t>
            </a:r>
            <a:endParaRPr lang="de-DE" dirty="0"/>
          </a:p>
          <a:p>
            <a:r>
              <a:rPr lang="de-DE" dirty="0"/>
              <a:t>Verfahren der einstweiligen Anordnung sind selbständige Verfahren, auch wenn ein Hauptsacheverfahren anhängig ist – Erhebung von gesonderten Gebühren (§ 51 III S. 1 </a:t>
            </a:r>
            <a:r>
              <a:rPr lang="de-DE" dirty="0" err="1"/>
              <a:t>FamFG</a:t>
            </a:r>
            <a:r>
              <a:rPr lang="de-DE" dirty="0"/>
              <a:t>) – keine Anrechnung der Gebühren auf das Hauptverfahren </a:t>
            </a:r>
          </a:p>
          <a:p>
            <a:r>
              <a:rPr lang="de-DE" dirty="0"/>
              <a:t> </a:t>
            </a:r>
          </a:p>
          <a:p>
            <a:r>
              <a:rPr lang="de-DE" dirty="0"/>
              <a:t>keine Vorschusspflicht (§ 14 II </a:t>
            </a:r>
            <a:r>
              <a:rPr lang="de-DE" dirty="0" err="1"/>
              <a:t>FamGKG</a:t>
            </a:r>
            <a:r>
              <a:rPr lang="de-DE" dirty="0"/>
              <a:t>) </a:t>
            </a:r>
          </a:p>
          <a:p>
            <a:r>
              <a:rPr lang="de-DE" dirty="0"/>
              <a:t> </a:t>
            </a:r>
          </a:p>
          <a:p>
            <a:r>
              <a:rPr lang="de-DE" b="1" dirty="0"/>
              <a:t>KV 1410</a:t>
            </a:r>
            <a:r>
              <a:rPr lang="de-DE" dirty="0"/>
              <a:t> – 0,3 Gebühr – Verfahrensgebühr im Allgemeinen</a:t>
            </a:r>
          </a:p>
          <a:p>
            <a:r>
              <a:rPr lang="de-DE" dirty="0"/>
              <a:t>es gibt keinen Ermäßigungstatbestand </a:t>
            </a:r>
          </a:p>
          <a:p>
            <a:r>
              <a:rPr lang="de-DE" dirty="0"/>
              <a:t> </a:t>
            </a:r>
          </a:p>
          <a:p>
            <a:r>
              <a:rPr lang="de-DE" dirty="0" err="1"/>
              <a:t>eA</a:t>
            </a:r>
            <a:r>
              <a:rPr lang="de-DE" dirty="0"/>
              <a:t> im Rahmen einer Vormundschaft oder Pflegschaft: nicht KV 1410, sondern Jahresgebühr für die Vormundschaft oder Pflegschaft </a:t>
            </a:r>
          </a:p>
          <a:p>
            <a:r>
              <a:rPr lang="de-DE" dirty="0"/>
              <a:t>Verfahren bzgl. </a:t>
            </a:r>
            <a:r>
              <a:rPr lang="de-DE"/>
              <a:t>freiheitsentziehende </a:t>
            </a:r>
            <a:r>
              <a:rPr lang="de-DE" smtClean="0"/>
              <a:t>Unterbringung </a:t>
            </a:r>
            <a:r>
              <a:rPr lang="de-DE" dirty="0"/>
              <a:t>im Wege der </a:t>
            </a:r>
            <a:r>
              <a:rPr lang="de-DE" dirty="0" err="1"/>
              <a:t>eA</a:t>
            </a:r>
            <a:r>
              <a:rPr lang="de-DE" dirty="0"/>
              <a:t> sind gebührenfrei </a:t>
            </a:r>
          </a:p>
          <a:p>
            <a:r>
              <a:rPr lang="de-DE" dirty="0"/>
              <a:t> </a:t>
            </a:r>
            <a:endParaRPr lang="de-DE" dirty="0">
              <a:effectLst/>
            </a:endParaRPr>
          </a:p>
        </p:txBody>
      </p:sp>
      <p:sp>
        <p:nvSpPr>
          <p:cNvPr id="10" name="Abgerundetes Rechteck 9"/>
          <p:cNvSpPr/>
          <p:nvPr/>
        </p:nvSpPr>
        <p:spPr>
          <a:xfrm>
            <a:off x="444891" y="1114160"/>
            <a:ext cx="549870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4 – einstweiliger Rechtsschutz</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Gefaltete Ecke 8"/>
          <p:cNvSpPr/>
          <p:nvPr/>
        </p:nvSpPr>
        <p:spPr>
          <a:xfrm rot="262667">
            <a:off x="10216538" y="2487625"/>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51 III S. 1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7525751" y="360236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14 II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2722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9"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702500"/>
            <a:ext cx="10047988" cy="255517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Abschnitt 2 – eA in den übrigen Familiensachen und Arrest </a:t>
            </a:r>
            <a:endParaRPr lang="de-DE"/>
          </a:p>
          <a:p>
            <a:r>
              <a:rPr lang="de-DE" u="sng"/>
              <a:t>Unterabschnitt 1 – erster Rechtszug </a:t>
            </a:r>
            <a:endParaRPr lang="de-DE"/>
          </a:p>
          <a:p>
            <a:r>
              <a:rPr lang="de-DE"/>
              <a:t>gilt für folgende Verfahren: Abstammungssachen, Volljährigen-Adoptionssachen, Ehe-wohnungs- und Haushaltssachen, Gewaltschutzsachen, Versorgungsausgleichssachen, Unterhalts-, Güterrechts- und sonstige Familiensachen (die nicht Familienstreitsachen sind) </a:t>
            </a:r>
          </a:p>
          <a:p>
            <a:r>
              <a:rPr lang="de-DE"/>
              <a:t> </a:t>
            </a:r>
          </a:p>
          <a:p>
            <a:r>
              <a:rPr lang="de-DE" b="1"/>
              <a:t>KV 1420</a:t>
            </a:r>
            <a:r>
              <a:rPr lang="de-DE"/>
              <a:t> – 1,5 Gebühr – Verfahren im Allgemeinen </a:t>
            </a:r>
          </a:p>
          <a:p>
            <a:r>
              <a:rPr lang="de-DE" b="1"/>
              <a:t>KV 1421</a:t>
            </a:r>
            <a:r>
              <a:rPr lang="de-DE"/>
              <a:t> – 0,5 Gebühr – das gesamte Verfahren wird ohne Endentscheidung beendet </a:t>
            </a:r>
            <a:endParaRPr lang="de-DE">
              <a:effectLst/>
            </a:endParaRPr>
          </a:p>
        </p:txBody>
      </p:sp>
      <p:sp>
        <p:nvSpPr>
          <p:cNvPr id="10" name="Abgerundetes Rechteck 9"/>
          <p:cNvSpPr/>
          <p:nvPr/>
        </p:nvSpPr>
        <p:spPr>
          <a:xfrm>
            <a:off x="444891" y="1114160"/>
            <a:ext cx="549870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4 – einstweiliger Rechtsschutz</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28687" y="4571424"/>
            <a:ext cx="10047988" cy="154794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Unterabschnitt 2 – Beschwerden </a:t>
            </a:r>
            <a:endParaRPr lang="de-DE"/>
          </a:p>
          <a:p>
            <a:r>
              <a:rPr lang="de-DE" b="1"/>
              <a:t>KV 1422</a:t>
            </a:r>
            <a:r>
              <a:rPr lang="de-DE"/>
              <a:t> – 2,0 Gebühr – Verfahren im Allgemeinen </a:t>
            </a:r>
          </a:p>
          <a:p>
            <a:r>
              <a:rPr lang="de-DE" b="1"/>
              <a:t>KV 1423</a:t>
            </a:r>
            <a:r>
              <a:rPr lang="de-DE"/>
              <a:t> – 0,5 Gebühr</a:t>
            </a:r>
          </a:p>
          <a:p>
            <a:r>
              <a:rPr lang="de-DE" b="1"/>
              <a:t>KV 1424</a:t>
            </a:r>
            <a:r>
              <a:rPr lang="de-DE"/>
              <a:t> – 1,0 Gebühr </a:t>
            </a:r>
            <a:endParaRPr lang="de-DE">
              <a:effectLst/>
            </a:endParaRPr>
          </a:p>
        </p:txBody>
      </p:sp>
    </p:spTree>
    <p:extLst>
      <p:ext uri="{BB962C8B-B14F-4D97-AF65-F5344CB8AC3E}">
        <p14:creationId xmlns:p14="http://schemas.microsoft.com/office/powerpoint/2010/main" val="2145012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617202"/>
            <a:ext cx="10047988" cy="121215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über nicht anhängige Verfahrensgegenstände – überschießender Vergleichswert </a:t>
            </a:r>
          </a:p>
          <a:p>
            <a:r>
              <a:rPr lang="de-DE"/>
              <a:t>die am Abschluss des Vergleichs beteiligten Personen haften gesamtschuldnerisch für die Vergleichsgebühr </a:t>
            </a:r>
            <a:endParaRPr lang="de-DE">
              <a:effectLst/>
            </a:endParaRPr>
          </a:p>
        </p:txBody>
      </p:sp>
      <p:sp>
        <p:nvSpPr>
          <p:cNvPr id="10" name="Abgerundetes Rechteck 9"/>
          <p:cNvSpPr/>
          <p:nvPr/>
        </p:nvSpPr>
        <p:spPr>
          <a:xfrm>
            <a:off x="444891" y="1114160"/>
            <a:ext cx="775615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5 – besondere Gebühren – Vergleichsgebühr KV 1500</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13364" y="3454840"/>
            <a:ext cx="10047988" cy="102314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wird </a:t>
            </a:r>
            <a:r>
              <a:rPr lang="de-DE" dirty="0"/>
              <a:t>angeordnet, wenn jemand einer vom Gericht angeordnete Verpflichtung nicht nachkommt </a:t>
            </a:r>
          </a:p>
          <a:p>
            <a:r>
              <a:rPr lang="de-DE" b="1" dirty="0"/>
              <a:t>KV 1502</a:t>
            </a:r>
            <a:r>
              <a:rPr lang="de-DE" dirty="0"/>
              <a:t> = Festgebühr i. H. v. 22,00 € pro angeordneter Zwangsmaßnahme </a:t>
            </a:r>
            <a:endParaRPr lang="de-DE" dirty="0">
              <a:effectLst/>
            </a:endParaRPr>
          </a:p>
        </p:txBody>
      </p:sp>
      <p:sp>
        <p:nvSpPr>
          <p:cNvPr id="9" name="Abgerundetes Rechteck 8"/>
          <p:cNvSpPr/>
          <p:nvPr/>
        </p:nvSpPr>
        <p:spPr>
          <a:xfrm>
            <a:off x="461157" y="2989558"/>
            <a:ext cx="9501188"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5 – bes. Gebühren – Gebühr für Zwangsmaßnahmen nach § 35 FamFG</a:t>
            </a:r>
          </a:p>
        </p:txBody>
      </p:sp>
      <p:sp>
        <p:nvSpPr>
          <p:cNvPr id="15" name="Abgerundetes Rechteck 14"/>
          <p:cNvSpPr/>
          <p:nvPr/>
        </p:nvSpPr>
        <p:spPr>
          <a:xfrm>
            <a:off x="828675" y="5345398"/>
            <a:ext cx="10047988" cy="102314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KV 1503</a:t>
            </a:r>
            <a:r>
              <a:rPr lang="de-DE"/>
              <a:t> – 1,0 Gebühr – Verfahrensgebühr für ein selbständiges Beweisverfahren </a:t>
            </a:r>
          </a:p>
          <a:p>
            <a:r>
              <a:rPr lang="de-DE"/>
              <a:t>es gibt keine Vorschusskostenpflicht </a:t>
            </a:r>
            <a:endParaRPr lang="de-DE">
              <a:effectLst/>
            </a:endParaRPr>
          </a:p>
        </p:txBody>
      </p:sp>
      <p:sp>
        <p:nvSpPr>
          <p:cNvPr id="13" name="Abgerundetes Rechteck 12"/>
          <p:cNvSpPr/>
          <p:nvPr/>
        </p:nvSpPr>
        <p:spPr>
          <a:xfrm>
            <a:off x="461157" y="4739714"/>
            <a:ext cx="9501188"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5 – bes. Gebühren – Gebühr für das selbständige Beweisverfahren</a:t>
            </a:r>
            <a:endParaRPr lang="de-DE" sz="2000">
              <a:effectLst/>
            </a:endParaRPr>
          </a:p>
        </p:txBody>
      </p:sp>
    </p:spTree>
    <p:extLst>
      <p:ext uri="{BB962C8B-B14F-4D97-AF65-F5344CB8AC3E}">
        <p14:creationId xmlns:p14="http://schemas.microsoft.com/office/powerpoint/2010/main" val="410990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P spid="9" grpId="0" animBg="1"/>
      <p:bldP spid="15"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617202"/>
            <a:ext cx="8930699" cy="6985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auf die Entstehung der Gebühren und Auslagen hat die VKH keinen Einfluss </a:t>
            </a:r>
            <a:endParaRPr lang="de-DE">
              <a:effectLst/>
            </a:endParaRPr>
          </a:p>
        </p:txBody>
      </p:sp>
      <p:sp>
        <p:nvSpPr>
          <p:cNvPr id="10" name="Abgerundetes Rechteck 9"/>
          <p:cNvSpPr/>
          <p:nvPr/>
        </p:nvSpPr>
        <p:spPr>
          <a:xfrm>
            <a:off x="444891" y="1114160"/>
            <a:ext cx="481290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Besonderheiten – Auswirkungen der VKH</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13364" y="3184457"/>
            <a:ext cx="8930699" cy="102314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Beteiligten VKH mit Raten bewilligt – werden nur diese eingefordert – eine Sollstellung über Gerichtskosten erfolgt hier ebenfalls nicht </a:t>
            </a:r>
            <a:endParaRPr lang="de-DE">
              <a:effectLst/>
            </a:endParaRPr>
          </a:p>
        </p:txBody>
      </p:sp>
      <p:sp>
        <p:nvSpPr>
          <p:cNvPr id="9" name="Abgerundetes Rechteck 8"/>
          <p:cNvSpPr/>
          <p:nvPr/>
        </p:nvSpPr>
        <p:spPr>
          <a:xfrm>
            <a:off x="697041" y="2419980"/>
            <a:ext cx="8947022" cy="64720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Beteiligten VKH ohne Raten bewilligt – von diesem werden keine Gerichtskosten </a:t>
            </a:r>
            <a:r>
              <a:rPr lang="de-DE" dirty="0" smtClean="0"/>
              <a:t>angefordert</a:t>
            </a:r>
          </a:p>
          <a:p>
            <a:r>
              <a:rPr lang="de-DE" dirty="0" smtClean="0"/>
              <a:t> </a:t>
            </a:r>
            <a:r>
              <a:rPr lang="de-DE" dirty="0"/>
              <a:t>(vgl. 3.1 DB-PKHG)</a:t>
            </a:r>
            <a:endParaRPr lang="de-DE" sz="2000" dirty="0">
              <a:effectLst/>
            </a:endParaRPr>
          </a:p>
        </p:txBody>
      </p:sp>
      <p:sp>
        <p:nvSpPr>
          <p:cNvPr id="13" name="Abgerundetes Rechteck 12"/>
          <p:cNvSpPr/>
          <p:nvPr/>
        </p:nvSpPr>
        <p:spPr>
          <a:xfrm>
            <a:off x="713364" y="4324870"/>
            <a:ext cx="8930699" cy="64720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Bewilligung hat zur Folge, dass keine Vorschüsse zu leisten sind (§ 15 Nr. 1 FamGKG) </a:t>
            </a:r>
            <a:endParaRPr lang="de-DE" sz="2000">
              <a:effectLst/>
            </a:endParaRPr>
          </a:p>
        </p:txBody>
      </p:sp>
    </p:spTree>
    <p:extLst>
      <p:ext uri="{BB962C8B-B14F-4D97-AF65-F5344CB8AC3E}">
        <p14:creationId xmlns:p14="http://schemas.microsoft.com/office/powerpoint/2010/main" val="235108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P spid="9"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28448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schwierig, wenn es mehrere Kostenschuldner für die gleiche Kostenschuld gibt (Gesamt-schuldner, § 26 I </a:t>
            </a:r>
            <a:r>
              <a:rPr lang="de-DE" dirty="0" err="1"/>
              <a:t>FamGKG</a:t>
            </a:r>
            <a:r>
              <a:rPr lang="de-DE" dirty="0"/>
              <a:t>) und nur einem von diesem VKH bewilligt wurde - § 26 III </a:t>
            </a:r>
            <a:r>
              <a:rPr lang="de-DE" dirty="0" err="1"/>
              <a:t>FamGKG</a:t>
            </a:r>
            <a:r>
              <a:rPr lang="de-DE" dirty="0"/>
              <a:t> beachten: </a:t>
            </a:r>
          </a:p>
          <a:p>
            <a:pPr marL="285750" lvl="0" indent="-285750">
              <a:buFont typeface="Arial" panose="020B0604020202020204" pitchFamily="34" charset="0"/>
              <a:buChar char="•"/>
            </a:pPr>
            <a:r>
              <a:rPr lang="de-DE" dirty="0"/>
              <a:t>wurde einem Entscheidungsschuldner (§ 24 Nr. 1 </a:t>
            </a:r>
            <a:r>
              <a:rPr lang="de-DE" dirty="0" err="1"/>
              <a:t>FamGKG</a:t>
            </a:r>
            <a:r>
              <a:rPr lang="de-DE" dirty="0"/>
              <a:t>; Erstschuldner) VKH bewilligt, darf die Haftung eines anderen Kostenschuldners (Antragstellerschuldner, </a:t>
            </a:r>
            <a:br>
              <a:rPr lang="de-DE" dirty="0"/>
            </a:br>
            <a:r>
              <a:rPr lang="de-DE" dirty="0"/>
              <a:t>§ 21 I </a:t>
            </a:r>
            <a:r>
              <a:rPr lang="de-DE" dirty="0" err="1"/>
              <a:t>FamGKG</a:t>
            </a:r>
            <a:r>
              <a:rPr lang="de-DE" dirty="0"/>
              <a:t>; Zweitschuldner) nicht geltend gemacht werden</a:t>
            </a:r>
          </a:p>
          <a:p>
            <a:pPr marL="742950" lvl="1" indent="-285750">
              <a:buFont typeface="Arial" panose="020B0604020202020204" pitchFamily="34" charset="0"/>
              <a:buChar char="•"/>
            </a:pPr>
            <a:r>
              <a:rPr lang="de-DE" dirty="0"/>
              <a:t>würde man den Zweitschuldner in Anspruch nehmen, hätte dieser einen Erstattungsanspruch gegen den Erstschuldner, den er trotz Bewilligung von VKH geltend machen könnte – die Befreiung von Gerichtskosten wäre somit umgangen </a:t>
            </a:r>
          </a:p>
        </p:txBody>
      </p:sp>
      <p:sp>
        <p:nvSpPr>
          <p:cNvPr id="10" name="Abgerundetes Rechteck 9"/>
          <p:cNvSpPr/>
          <p:nvPr/>
        </p:nvSpPr>
        <p:spPr>
          <a:xfrm>
            <a:off x="444891" y="1114160"/>
            <a:ext cx="481290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Besonderheiten – Auswirkungen der VKH</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1251207" y="4685758"/>
            <a:ext cx="8947022" cy="128019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aus demselben Grund dürfen auch vom Zweitschuldner bereits geleistete Vorschüsse nicht auf die Kostenschuld des VKH-Beteiligten verrechnet werden – diese Überzahlungen sind an den Zweitschuldner zurückzuerstatten </a:t>
            </a:r>
          </a:p>
          <a:p>
            <a:r>
              <a:rPr lang="de-DE" dirty="0"/>
              <a:t> </a:t>
            </a:r>
            <a:endParaRPr lang="de-DE" dirty="0">
              <a:effectLst/>
            </a:endParaRPr>
          </a:p>
        </p:txBody>
      </p:sp>
    </p:spTree>
    <p:extLst>
      <p:ext uri="{BB962C8B-B14F-4D97-AF65-F5344CB8AC3E}">
        <p14:creationId xmlns:p14="http://schemas.microsoft.com/office/powerpoint/2010/main" val="242383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156886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Mithaft = für die von dem anderen Beteiligten zu tragenden Kosten eintreten, wenn die Kostenbeteiligung des anderen Beteiligten nicht möglich ist (Ausnahme: VKH ohne Raten | VKH mit Raten: Mithaft erst, wenn die eigenen Kosten durch die Raten gedeckt sind – Einziehung der Kosten des anderen Beteiligten erfolgt in den VKH-Raten (max. 48 Raten)</a:t>
            </a:r>
          </a:p>
        </p:txBody>
      </p:sp>
      <p:sp>
        <p:nvSpPr>
          <p:cNvPr id="10" name="Abgerundetes Rechteck 9"/>
          <p:cNvSpPr/>
          <p:nvPr/>
        </p:nvSpPr>
        <p:spPr>
          <a:xfrm>
            <a:off x="444891" y="1114160"/>
            <a:ext cx="349845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Mithaft (§§ 21 – 27 FamGKG)</a:t>
            </a:r>
            <a:endParaRPr lang="de-DE" sz="200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1234884" y="3221829"/>
            <a:ext cx="8947022" cy="200831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Mithaft des Antragstellers in Antragsverfahren</a:t>
            </a:r>
            <a:endParaRPr lang="de-DE"/>
          </a:p>
          <a:p>
            <a:r>
              <a:rPr lang="de-DE"/>
              <a:t>Kostenschuldner = Antragsteller (§ 21 I S. 1 FamGKG)</a:t>
            </a:r>
          </a:p>
          <a:p>
            <a:r>
              <a:rPr lang="de-DE"/>
              <a:t>Gebühren für den Abschluss eines gerichtlichen Vergleichs: Kosten schuldet jeder, der an dem Abschluss beteiligt ist (§ 21 II FamGKG) </a:t>
            </a:r>
          </a:p>
          <a:p>
            <a:r>
              <a:rPr lang="de-DE"/>
              <a:t>die Antragstellerhaftung gegenüber der Staatskasse besteht für jeden Rechtszug gesondert</a:t>
            </a:r>
          </a:p>
          <a:p>
            <a:r>
              <a:rPr lang="de-DE"/>
              <a:t>mehrere Antragsteller haften als Gesamtschuldner (§ 26 FamGKG)</a:t>
            </a:r>
            <a:endParaRPr lang="de-DE">
              <a:effectLst/>
            </a:endParaRPr>
          </a:p>
        </p:txBody>
      </p:sp>
      <p:sp>
        <p:nvSpPr>
          <p:cNvPr id="13" name="Gefaltete Ecke 12"/>
          <p:cNvSpPr/>
          <p:nvPr/>
        </p:nvSpPr>
        <p:spPr>
          <a:xfrm>
            <a:off x="9981627" y="250889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21 - 27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0417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9"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46692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Scheidungssache: Antragsgegner haftet für die Kosten des Antragstellers voll mit, wenn der Antrag des Antragsgegners durch einen RA wie folgt lautet: „Ich beantrage auch, die Ehe zu scheiden.“ = Widerscheidungsantrag</a:t>
            </a:r>
          </a:p>
          <a:p>
            <a:r>
              <a:rPr lang="de-DE"/>
              <a:t>wer keinen RA hat – kann keinen Antrag im Scheidungsverfahren bzw. anderen Verfahren mit Anwaltszwang stellen – also keine Mithaft </a:t>
            </a:r>
          </a:p>
          <a:p>
            <a:r>
              <a:rPr lang="de-DE"/>
              <a:t> </a:t>
            </a:r>
          </a:p>
          <a:p>
            <a:r>
              <a:rPr lang="de-DE"/>
              <a:t>keine Mithaft bei den folgenden Verfahren: eSo | Umgang | Kindesherausgabe/-rückgabe | Gewaltschutzsachen | Antragsteller ist minderjährig und das Verfahren betrifft seine Person</a:t>
            </a:r>
          </a:p>
          <a:p>
            <a:r>
              <a:rPr lang="de-DE"/>
              <a:t> </a:t>
            </a:r>
          </a:p>
          <a:p>
            <a:r>
              <a:rPr lang="de-DE"/>
              <a:t>kann das Gericht ein Verfahren auch ohne Antrag einleiten, ist der Antragsteller nur Beteiligter, der das Verfahren angeregt hat – also keine Antragstellerhaftung </a:t>
            </a:r>
          </a:p>
          <a:p>
            <a:r>
              <a:rPr lang="de-DE"/>
              <a:t> </a:t>
            </a:r>
          </a:p>
          <a:p>
            <a:r>
              <a:rPr lang="de-DE"/>
              <a:t>weitere Kostenhaftungen (§ 24 FamGKG): Entscheidungsschuldner | Übernahmeschuldner | Kostenschuldner kraft Gesetzes | Vollstreckungsschuldner</a:t>
            </a:r>
          </a:p>
        </p:txBody>
      </p:sp>
      <p:sp>
        <p:nvSpPr>
          <p:cNvPr id="10" name="Abgerundetes Rechteck 9"/>
          <p:cNvSpPr/>
          <p:nvPr/>
        </p:nvSpPr>
        <p:spPr>
          <a:xfrm>
            <a:off x="444891" y="1114160"/>
            <a:ext cx="3498459"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Mithaft (§§ 21 – 27 FamGKG)</a:t>
            </a:r>
            <a:endParaRPr lang="de-DE" sz="200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Gefaltete Ecke 12"/>
          <p:cNvSpPr/>
          <p:nvPr/>
        </p:nvSpPr>
        <p:spPr>
          <a:xfrm>
            <a:off x="9774735" y="462344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24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26591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311191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VKH ohne Zahlungsbestimmungen</a:t>
            </a:r>
            <a:endParaRPr lang="de-DE"/>
          </a:p>
          <a:p>
            <a:r>
              <a:rPr lang="de-DE" u="dotted"/>
              <a:t>für den Antragsteller:</a:t>
            </a:r>
            <a:r>
              <a:rPr lang="de-DE"/>
              <a:t> vom Antragsteller darf kein Vorschuss erfordert werden bzw. nur in der Höhe, in der er keine VKH hat (§ 15 FamGKG)</a:t>
            </a:r>
          </a:p>
          <a:p>
            <a:r>
              <a:rPr lang="de-DE" u="dotted"/>
              <a:t>für den Antragsteller und den Antragsgegner:</a:t>
            </a:r>
            <a:r>
              <a:rPr lang="de-DE"/>
              <a:t> vom Antragsteller und vom Antragsgegner werden keine Gebühren und Auslagen erhoben; „Gebühren und Auslagen bleiben gemäß </a:t>
            </a:r>
            <a:br>
              <a:rPr lang="de-DE"/>
            </a:br>
            <a:r>
              <a:rPr lang="de-DE"/>
              <a:t>3.1. DB-PKH außer Ansatz“ – gilt auch für die Gebühren des beigeordneten Rechtsanwalts (ein entsprechender Vermerk ist erforderlich) </a:t>
            </a:r>
          </a:p>
          <a:p>
            <a:r>
              <a:rPr lang="de-DE"/>
              <a:t> </a:t>
            </a:r>
          </a:p>
          <a:p>
            <a:r>
              <a:rPr lang="de-DE" u="dotted"/>
              <a:t>RA-Kosten nach § 59 RVG:</a:t>
            </a:r>
            <a:r>
              <a:rPr lang="de-DE"/>
              <a:t> Rechtsanwaltsgebühren, die im Rahmen der VKH ausgezahlt wurden - diese sind vom Kostenschuldner mit der Kostenrechnung zu erfordern</a:t>
            </a:r>
            <a:endParaRPr lang="de-DE">
              <a:effectLst/>
            </a:endParaRPr>
          </a:p>
        </p:txBody>
      </p:sp>
      <p:sp>
        <p:nvSpPr>
          <p:cNvPr id="10" name="Abgerundetes Rechteck 9"/>
          <p:cNvSpPr/>
          <p:nvPr/>
        </p:nvSpPr>
        <p:spPr>
          <a:xfrm>
            <a:off x="444891" y="1114160"/>
            <a:ext cx="491292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Verfahrenskostenhilfe (§§ 76 ff. FamFG)</a:t>
            </a:r>
            <a:endParaRPr lang="de-DE" sz="200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Gefaltete Ecke 12"/>
          <p:cNvSpPr/>
          <p:nvPr/>
        </p:nvSpPr>
        <p:spPr>
          <a:xfrm>
            <a:off x="9981627" y="111416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76 ff.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7848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40548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VKH mit Zahlungsbestimmungen</a:t>
            </a:r>
            <a:endParaRPr lang="de-DE"/>
          </a:p>
          <a:p>
            <a:r>
              <a:rPr lang="de-DE" u="dotted"/>
              <a:t>für den Antragsteller:</a:t>
            </a:r>
            <a:r>
              <a:rPr lang="de-DE"/>
              <a:t> vom Antragsteller darf kein Vorschuss erfordert werden bzw. nur in der Höhe, in der er keine VKH hat (§ 15 FamGKG)</a:t>
            </a:r>
          </a:p>
          <a:p>
            <a:r>
              <a:rPr lang="de-DE" u="dotted"/>
              <a:t>für den Antragsteller und den Antragsgegner:</a:t>
            </a:r>
            <a:r>
              <a:rPr lang="de-DE"/>
              <a:t> die Gebühren und Auslagen werden von den Beteiligten nur über die angeordnete Ratenzahlung erhoben, dies gilt auch für die Gebühren des beigeordneten RA, der eine weitere Vergütung beanspruchen kann, maximal </a:t>
            </a:r>
            <a:br>
              <a:rPr lang="de-DE"/>
            </a:br>
            <a:r>
              <a:rPr lang="de-DE"/>
              <a:t>48 Monatsraten (§ 115 II ZPO)</a:t>
            </a:r>
          </a:p>
          <a:p>
            <a:r>
              <a:rPr lang="de-DE"/>
              <a:t> </a:t>
            </a:r>
          </a:p>
          <a:p>
            <a:r>
              <a:rPr lang="de-DE" u="dotted"/>
              <a:t>wichtig für die Rechtsanwaltsgebühren:</a:t>
            </a:r>
            <a:r>
              <a:rPr lang="de-DE"/>
              <a:t> hat der RA noch keine weitere Vergütung nach </a:t>
            </a:r>
            <a:br>
              <a:rPr lang="de-DE"/>
            </a:br>
            <a:r>
              <a:rPr lang="de-DE"/>
              <a:t>§ 50 RVG beantragt, muss der Rechtspfleger vor Erstellung der Kostenrechnung den Anwalt zur Einreichung eines entsprechenden Antrages unter Fristsetzung auffordern</a:t>
            </a:r>
            <a:endParaRPr lang="de-DE">
              <a:effectLst/>
            </a:endParaRPr>
          </a:p>
        </p:txBody>
      </p:sp>
      <p:sp>
        <p:nvSpPr>
          <p:cNvPr id="10" name="Abgerundetes Rechteck 9"/>
          <p:cNvSpPr/>
          <p:nvPr/>
        </p:nvSpPr>
        <p:spPr>
          <a:xfrm>
            <a:off x="444891" y="1114160"/>
            <a:ext cx="491292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Verfahrenskostenhilfe (§§ 76 ff. FamFG)</a:t>
            </a:r>
            <a:endParaRPr lang="de-DE" sz="200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Gefaltete Ecke 12"/>
          <p:cNvSpPr/>
          <p:nvPr/>
        </p:nvSpPr>
        <p:spPr>
          <a:xfrm>
            <a:off x="9981627" y="111416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76 ff.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12058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16545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Kostenansatz bei Teil-VKH </a:t>
            </a:r>
            <a:endParaRPr lang="de-DE" b="1" dirty="0">
              <a:effectLst>
                <a:outerShdw blurRad="38100" dist="38100" dir="2700000" algn="tl">
                  <a:srgbClr val="000000">
                    <a:alpha val="43137"/>
                  </a:srgbClr>
                </a:outerShdw>
              </a:effectLst>
            </a:endParaRPr>
          </a:p>
          <a:p>
            <a:r>
              <a:rPr lang="de-DE" dirty="0"/>
              <a:t>1. Gebühren werden nach dem vollen Wert berechnet </a:t>
            </a:r>
          </a:p>
          <a:p>
            <a:r>
              <a:rPr lang="de-DE" dirty="0"/>
              <a:t>2. Gebühren werden nach dem Wert berechnet, für den Teil-Verfahrenskostenhilfe besteht </a:t>
            </a:r>
          </a:p>
          <a:p>
            <a:r>
              <a:rPr lang="de-DE" dirty="0"/>
              <a:t>3. Differenz zwischen 1. und 2. bilden – dies ist der Betrag, den der Schuldner zahlen muss </a:t>
            </a:r>
            <a:endParaRPr lang="de-DE" dirty="0">
              <a:effectLst/>
            </a:endParaRPr>
          </a:p>
        </p:txBody>
      </p:sp>
      <p:sp>
        <p:nvSpPr>
          <p:cNvPr id="10" name="Abgerundetes Rechteck 9"/>
          <p:cNvSpPr/>
          <p:nvPr/>
        </p:nvSpPr>
        <p:spPr>
          <a:xfrm>
            <a:off x="444891" y="1114160"/>
            <a:ext cx="491292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Verfahrenskostenhilfe (§§ 76 ff. FamFG)</a:t>
            </a:r>
            <a:endParaRPr lang="de-DE" sz="200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410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1267530" y="3314700"/>
            <a:ext cx="8930699" cy="124229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err="1">
                <a:effectLst>
                  <a:outerShdw blurRad="38100" dist="38100" dir="2700000" algn="tl">
                    <a:srgbClr val="000000">
                      <a:alpha val="43137"/>
                    </a:srgbClr>
                  </a:outerShdw>
                </a:effectLst>
              </a:rPr>
              <a:t>Mithaft</a:t>
            </a:r>
            <a:r>
              <a:rPr lang="de-DE" b="1" u="sng" dirty="0">
                <a:effectLst>
                  <a:outerShdw blurRad="38100" dist="38100" dir="2700000" algn="tl">
                    <a:srgbClr val="000000">
                      <a:alpha val="43137"/>
                    </a:srgbClr>
                  </a:outerShdw>
                </a:effectLst>
              </a:rPr>
              <a:t> / Kostenhaftung bei VKH </a:t>
            </a:r>
            <a:endParaRPr lang="de-DE" b="1" dirty="0">
              <a:effectLst>
                <a:outerShdw blurRad="38100" dist="38100" dir="2700000" algn="tl">
                  <a:srgbClr val="000000">
                    <a:alpha val="43137"/>
                  </a:srgbClr>
                </a:outerShdw>
              </a:effectLst>
            </a:endParaRPr>
          </a:p>
          <a:p>
            <a:r>
              <a:rPr lang="de-DE" dirty="0"/>
              <a:t>Entscheidungsschuldner hat Verfahrenskostenhilfe: kann nicht zur </a:t>
            </a:r>
            <a:r>
              <a:rPr lang="de-DE" dirty="0" err="1"/>
              <a:t>Mithaft</a:t>
            </a:r>
            <a:r>
              <a:rPr lang="de-DE" dirty="0"/>
              <a:t> herangezogen werden (§ 26 III </a:t>
            </a:r>
            <a:r>
              <a:rPr lang="de-DE" dirty="0" err="1"/>
              <a:t>FamGKG</a:t>
            </a:r>
            <a:r>
              <a:rPr lang="de-DE" dirty="0"/>
              <a:t>)</a:t>
            </a:r>
            <a:endParaRPr lang="de-DE" dirty="0">
              <a:effectLst/>
            </a:endParaRPr>
          </a:p>
        </p:txBody>
      </p:sp>
      <p:sp>
        <p:nvSpPr>
          <p:cNvPr id="14" name="Abgerundetes Rechteck 13"/>
          <p:cNvSpPr/>
          <p:nvPr/>
        </p:nvSpPr>
        <p:spPr>
          <a:xfrm>
            <a:off x="1251206" y="4730791"/>
            <a:ext cx="8930699" cy="9984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VKH für beabsichtigte Antragstellung </a:t>
            </a:r>
            <a:endParaRPr lang="de-DE" b="1" dirty="0">
              <a:effectLst>
                <a:outerShdw blurRad="38100" dist="38100" dir="2700000" algn="tl">
                  <a:srgbClr val="000000">
                    <a:alpha val="43137"/>
                  </a:srgbClr>
                </a:outerShdw>
              </a:effectLst>
            </a:endParaRPr>
          </a:p>
          <a:p>
            <a:r>
              <a:rPr lang="de-DE" dirty="0"/>
              <a:t>bei Ablehnung: keine Gebühren - „Keine Kosten gem. § 1 </a:t>
            </a:r>
            <a:r>
              <a:rPr lang="de-DE" dirty="0" err="1"/>
              <a:t>FamGKG</a:t>
            </a:r>
            <a:r>
              <a:rPr lang="de-DE" dirty="0"/>
              <a:t> (nur VKH-Prüfverfahren)“. </a:t>
            </a:r>
            <a:endParaRPr lang="de-DE" dirty="0">
              <a:effectLst/>
            </a:endParaRPr>
          </a:p>
        </p:txBody>
      </p:sp>
      <p:sp>
        <p:nvSpPr>
          <p:cNvPr id="13" name="Gefaltete Ecke 12"/>
          <p:cNvSpPr/>
          <p:nvPr/>
        </p:nvSpPr>
        <p:spPr>
          <a:xfrm rot="21151522">
            <a:off x="9904262" y="333097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26 III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63027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9" grpId="0" animBg="1"/>
      <p:bldP spid="14"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509436" y="1686241"/>
            <a:ext cx="11203340" cy="308965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Fälligkeit</a:t>
            </a:r>
            <a:endParaRPr lang="de-DE" dirty="0">
              <a:effectLst>
                <a:outerShdw blurRad="38100" dist="38100" dir="2700000" algn="tl">
                  <a:srgbClr val="000000">
                    <a:alpha val="43137"/>
                  </a:srgbClr>
                </a:outerShdw>
              </a:effectLst>
            </a:endParaRPr>
          </a:p>
          <a:p>
            <a:r>
              <a:rPr lang="de-DE" b="1" dirty="0"/>
              <a:t>Ehe- und Familienstreitsachen: </a:t>
            </a:r>
            <a:r>
              <a:rPr lang="de-DE" dirty="0"/>
              <a:t>Gebühren werden mit Einreichung des Antrags, Einspruchs oder Rechtsmittels fällig (§ 9 I </a:t>
            </a:r>
            <a:r>
              <a:rPr lang="de-DE" dirty="0" err="1"/>
              <a:t>FamGKG</a:t>
            </a:r>
            <a:r>
              <a:rPr lang="de-DE" dirty="0"/>
              <a:t>)</a:t>
            </a:r>
          </a:p>
          <a:p>
            <a:pPr lvl="0"/>
            <a:r>
              <a:rPr lang="de-DE" dirty="0"/>
              <a:t>Entscheidungsgebühren werden erst mit der jeweiligen Entscheidung bzw. Handlung fällig (§ 9 II </a:t>
            </a:r>
            <a:r>
              <a:rPr lang="de-DE" dirty="0" err="1"/>
              <a:t>FamGKG</a:t>
            </a:r>
            <a:r>
              <a:rPr lang="de-DE" dirty="0"/>
              <a:t>, z. B. vereinfachtes Unterhaltsverfahren, Unterhalt Minderjähriger)</a:t>
            </a:r>
          </a:p>
          <a:p>
            <a:r>
              <a:rPr lang="de-DE" b="1" dirty="0"/>
              <a:t>Folgesachen:</a:t>
            </a:r>
            <a:r>
              <a:rPr lang="de-DE" dirty="0"/>
              <a:t> Fälligkeit erst mit Erledigung des Verfahrens (§ 11 </a:t>
            </a:r>
            <a:r>
              <a:rPr lang="de-DE" dirty="0" err="1"/>
              <a:t>FamGKG</a:t>
            </a:r>
            <a:r>
              <a:rPr lang="de-DE" dirty="0"/>
              <a:t>)</a:t>
            </a:r>
          </a:p>
          <a:p>
            <a:r>
              <a:rPr lang="de-DE" b="1" dirty="0"/>
              <a:t>Angelegenheiten der freiwilligen Gerichtsbarkeit:</a:t>
            </a:r>
            <a:r>
              <a:rPr lang="de-DE" dirty="0"/>
              <a:t> Gebühren werden mit Erledigung des Verfahrens fällig </a:t>
            </a:r>
            <a:endParaRPr lang="de-DE" dirty="0" smtClean="0"/>
          </a:p>
          <a:p>
            <a:r>
              <a:rPr lang="de-DE" dirty="0" smtClean="0"/>
              <a:t>(§ </a:t>
            </a:r>
            <a:r>
              <a:rPr lang="de-DE" dirty="0"/>
              <a:t>11 </a:t>
            </a:r>
            <a:r>
              <a:rPr lang="de-DE" dirty="0" err="1"/>
              <a:t>FamGKG</a:t>
            </a:r>
            <a:r>
              <a:rPr lang="de-DE" dirty="0"/>
              <a:t>)</a:t>
            </a:r>
          </a:p>
          <a:p>
            <a:r>
              <a:rPr lang="de-DE" b="1" dirty="0"/>
              <a:t>Vormundschaften und </a:t>
            </a:r>
            <a:r>
              <a:rPr lang="de-DE" b="1" dirty="0" err="1"/>
              <a:t>Dauerpflegschaften</a:t>
            </a:r>
            <a:r>
              <a:rPr lang="de-DE" b="1" dirty="0"/>
              <a:t>:</a:t>
            </a:r>
            <a:r>
              <a:rPr lang="de-DE" dirty="0"/>
              <a:t> Gebühren werden erstmals bei Anordnung und später jeweils zu Beginn eines Kalenderjahres, Auslagen sofort nach ihrer Entstehung fällig</a:t>
            </a:r>
            <a:endParaRPr lang="de-DE"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Gefaltete Ecke 14"/>
          <p:cNvSpPr/>
          <p:nvPr/>
        </p:nvSpPr>
        <p:spPr>
          <a:xfrm rot="262667">
            <a:off x="9088184" y="466789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9 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9653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7" y="1574385"/>
            <a:ext cx="8930699" cy="16545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Unrichtige Sachbehandlung </a:t>
            </a:r>
            <a:r>
              <a:rPr lang="de-DE" u="sng" dirty="0"/>
              <a:t>– </a:t>
            </a:r>
            <a:r>
              <a:rPr lang="de-DE" u="sng" dirty="0" err="1"/>
              <a:t>Bsp</a:t>
            </a:r>
            <a:r>
              <a:rPr lang="de-DE" u="sng" dirty="0"/>
              <a:t>:</a:t>
            </a:r>
            <a:r>
              <a:rPr lang="de-DE" dirty="0"/>
              <a:t> Scheidungsverfahren – 12 Zustellungen, bei der 4. ZU wurde die bereits bekannte neue Anschrift nicht beachtet, die ZU kommt zurück, erneute Zustellung an neue Anschrift, Kosten für die 4. ZU bleiben außer Ansatz – Vermerk: „Kosten gemäß § 20 </a:t>
            </a:r>
            <a:r>
              <a:rPr lang="de-DE" dirty="0" err="1"/>
              <a:t>FamGKG</a:t>
            </a:r>
            <a:r>
              <a:rPr lang="de-DE" dirty="0"/>
              <a:t> außer Ansatz“. </a:t>
            </a:r>
          </a:p>
        </p:txBody>
      </p:sp>
      <p:sp>
        <p:nvSpPr>
          <p:cNvPr id="10" name="Abgerundetes Rechteck 9"/>
          <p:cNvSpPr/>
          <p:nvPr/>
        </p:nvSpPr>
        <p:spPr>
          <a:xfrm>
            <a:off x="444891" y="1114160"/>
            <a:ext cx="222687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Verschiedenes</a:t>
            </a:r>
            <a:endParaRPr lang="de-DE" sz="2000" dirty="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411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1267530" y="3314700"/>
            <a:ext cx="8930699" cy="124229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Löschung des Kostensolls/Rückzahlung (§ 29 </a:t>
            </a:r>
            <a:r>
              <a:rPr lang="de-DE" b="1" u="sng" dirty="0" err="1">
                <a:effectLst>
                  <a:outerShdw blurRad="38100" dist="38100" dir="2700000" algn="tl">
                    <a:srgbClr val="000000">
                      <a:alpha val="43137"/>
                    </a:srgbClr>
                  </a:outerShdw>
                </a:effectLst>
              </a:rPr>
              <a:t>KostVfg</a:t>
            </a:r>
            <a:r>
              <a:rPr lang="de-DE" b="1" u="sng" dirty="0">
                <a:effectLst>
                  <a:outerShdw blurRad="38100" dist="38100" dir="2700000" algn="tl">
                    <a:srgbClr val="000000">
                      <a:alpha val="43137"/>
                    </a:srgbClr>
                  </a:outerShdw>
                </a:effectLst>
              </a:rPr>
              <a:t>):</a:t>
            </a:r>
            <a:r>
              <a:rPr lang="de-DE" b="1" dirty="0">
                <a:effectLst>
                  <a:outerShdw blurRad="38100" dist="38100" dir="2700000" algn="tl">
                    <a:srgbClr val="000000">
                      <a:alpha val="43137"/>
                    </a:srgbClr>
                  </a:outerShdw>
                </a:effectLst>
              </a:rPr>
              <a:t> </a:t>
            </a:r>
            <a:r>
              <a:rPr lang="de-DE" dirty="0"/>
              <a:t>nachträgliche Änderung der Kostenforderung – neue KR – Kassenanordnung mit Löschung im Soll bzw. Rückzahlung (Kost18)</a:t>
            </a:r>
          </a:p>
        </p:txBody>
      </p:sp>
      <p:sp>
        <p:nvSpPr>
          <p:cNvPr id="14" name="Abgerundetes Rechteck 13"/>
          <p:cNvSpPr/>
          <p:nvPr/>
        </p:nvSpPr>
        <p:spPr>
          <a:xfrm>
            <a:off x="1251206" y="4730791"/>
            <a:ext cx="8930699" cy="15699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Niederschlagungsmitteilung (§ 33 </a:t>
            </a:r>
            <a:r>
              <a:rPr lang="de-DE" b="1" u="sng" dirty="0" err="1">
                <a:effectLst>
                  <a:outerShdw blurRad="38100" dist="38100" dir="2700000" algn="tl">
                    <a:srgbClr val="000000">
                      <a:alpha val="43137"/>
                    </a:srgbClr>
                  </a:outerShdw>
                </a:effectLst>
              </a:rPr>
              <a:t>KostVfg</a:t>
            </a:r>
            <a:r>
              <a:rPr lang="de-DE" b="1" u="sng" dirty="0">
                <a:effectLst>
                  <a:outerShdw blurRad="38100" dist="38100" dir="2700000" algn="tl">
                    <a:srgbClr val="000000">
                      <a:alpha val="43137"/>
                    </a:srgbClr>
                  </a:outerShdw>
                </a:effectLst>
              </a:rPr>
              <a:t>):</a:t>
            </a:r>
            <a:r>
              <a:rPr lang="de-DE" b="1" dirty="0">
                <a:effectLst>
                  <a:outerShdw blurRad="38100" dist="38100" dir="2700000" algn="tl">
                    <a:srgbClr val="000000">
                      <a:alpha val="43137"/>
                    </a:srgbClr>
                  </a:outerShdw>
                </a:effectLst>
              </a:rPr>
              <a:t> </a:t>
            </a:r>
            <a:r>
              <a:rPr lang="de-DE" dirty="0"/>
              <a:t>= verwaltungsinterne Maßnahme – von der Weiterverfolgung des Anspruchs wird abgesehen – der Anspruch erschlicht jedoch nicht | </a:t>
            </a:r>
            <a:r>
              <a:rPr lang="de-DE" dirty="0" err="1"/>
              <a:t>UdG</a:t>
            </a:r>
            <a:r>
              <a:rPr lang="de-DE" dirty="0"/>
              <a:t> prüft: bestehen weitere Einziehungsmöglichkeiten (§ 27 IV </a:t>
            </a:r>
            <a:r>
              <a:rPr lang="de-DE" dirty="0" err="1"/>
              <a:t>KostVfg</a:t>
            </a:r>
            <a:r>
              <a:rPr lang="de-DE" dirty="0"/>
              <a:t>) – Vermerk auf Niederschlagungsmitteilung – i. d. R. „Keine weitere Einziehungsmöglichkeit“ sowie auf der KR „niedergeschlagen“</a:t>
            </a:r>
          </a:p>
        </p:txBody>
      </p:sp>
      <p:sp>
        <p:nvSpPr>
          <p:cNvPr id="13" name="Gefaltete Ecke 12"/>
          <p:cNvSpPr/>
          <p:nvPr/>
        </p:nvSpPr>
        <p:spPr>
          <a:xfrm rot="21151522">
            <a:off x="10018562" y="176732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20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a:off x="9904261" y="305484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29 </a:t>
            </a:r>
            <a:r>
              <a:rPr lang="de-DE" sz="2000" dirty="0" err="1" smtClean="0">
                <a:solidFill>
                  <a:schemeClr val="tx1"/>
                </a:solidFill>
                <a:latin typeface="MV Boli" panose="02000500030200090000" pitchFamily="2" charset="0"/>
                <a:cs typeface="MV Boli" panose="02000500030200090000" pitchFamily="2" charset="0"/>
              </a:rPr>
              <a:t>KostVfg</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a:off x="10018561" y="479010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27 IV </a:t>
            </a:r>
            <a:r>
              <a:rPr lang="de-DE" sz="2000" dirty="0" err="1" smtClean="0">
                <a:solidFill>
                  <a:schemeClr val="tx1"/>
                </a:solidFill>
                <a:latin typeface="MV Boli" panose="02000500030200090000" pitchFamily="2" charset="0"/>
                <a:cs typeface="MV Boli" panose="02000500030200090000" pitchFamily="2" charset="0"/>
              </a:rPr>
              <a:t>KostVfg</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0019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Effect transition="in" filter="fad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500" fill="hold"/>
                                        <p:tgtEl>
                                          <p:spTgt spid="17"/>
                                        </p:tgtEl>
                                        <p:attrNameLst>
                                          <p:attrName>ppt_w</p:attrName>
                                        </p:attrNameLst>
                                      </p:cBhvr>
                                      <p:tavLst>
                                        <p:tav tm="0">
                                          <p:val>
                                            <p:fltVal val="0"/>
                                          </p:val>
                                        </p:tav>
                                        <p:tav tm="100000">
                                          <p:val>
                                            <p:strVal val="#ppt_w"/>
                                          </p:val>
                                        </p:tav>
                                      </p:tavLst>
                                    </p:anim>
                                    <p:anim calcmode="lin" valueType="num">
                                      <p:cBhvr>
                                        <p:cTn id="46" dur="500" fill="hold"/>
                                        <p:tgtEl>
                                          <p:spTgt spid="17"/>
                                        </p:tgtEl>
                                        <p:attrNameLst>
                                          <p:attrName>ppt_h</p:attrName>
                                        </p:attrNameLst>
                                      </p:cBhvr>
                                      <p:tavLst>
                                        <p:tav tm="0">
                                          <p:val>
                                            <p:fltVal val="0"/>
                                          </p:val>
                                        </p:tav>
                                        <p:tav tm="100000">
                                          <p:val>
                                            <p:strVal val="#ppt_h"/>
                                          </p:val>
                                        </p:tav>
                                      </p:tavLst>
                                    </p:anim>
                                    <p:animEffect transition="in" filter="fade">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9" grpId="0" animBg="1"/>
      <p:bldP spid="14" grpId="0" animBg="1"/>
      <p:bldP spid="13" grpId="0" animBg="1"/>
      <p:bldP spid="15" grpId="0" animBg="1"/>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251205" y="1258660"/>
            <a:ext cx="8930699" cy="22260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effectLst>
                  <a:outerShdw blurRad="38100" dist="38100" dir="2700000" algn="tl">
                    <a:srgbClr val="000000">
                      <a:alpha val="43137"/>
                    </a:srgbClr>
                  </a:outerShdw>
                </a:effectLst>
              </a:rPr>
              <a:t>Zweitschuldneranfrage der </a:t>
            </a:r>
            <a:r>
              <a:rPr lang="de-DE" b="1" u="sng" dirty="0" err="1" smtClean="0">
                <a:effectLst>
                  <a:outerShdw blurRad="38100" dist="38100" dir="2700000" algn="tl">
                    <a:srgbClr val="000000">
                      <a:alpha val="43137"/>
                    </a:srgbClr>
                  </a:outerShdw>
                </a:effectLst>
              </a:rPr>
              <a:t>KeJ</a:t>
            </a:r>
            <a:r>
              <a:rPr lang="de-DE" u="sng" dirty="0" smtClean="0"/>
              <a:t>:</a:t>
            </a:r>
            <a:r>
              <a:rPr lang="de-DE" dirty="0" smtClean="0"/>
              <a:t> </a:t>
            </a:r>
            <a:r>
              <a:rPr lang="de-DE" dirty="0"/>
              <a:t>wird von der </a:t>
            </a:r>
            <a:r>
              <a:rPr lang="de-DE" dirty="0" err="1"/>
              <a:t>KeJ</a:t>
            </a:r>
            <a:r>
              <a:rPr lang="de-DE" dirty="0"/>
              <a:t> übersandt, wenn auf der KR weitere Kosten-schuldner </a:t>
            </a:r>
            <a:r>
              <a:rPr lang="de-DE" dirty="0" smtClean="0"/>
              <a:t>ausgewählt </a:t>
            </a:r>
            <a:r>
              <a:rPr lang="de-DE" dirty="0"/>
              <a:t>wurde und die Einziehung vom eigentlichen Kostenschuldner nicht möglich war | alle Verfahren mit Antragstellerhaftung | </a:t>
            </a:r>
            <a:r>
              <a:rPr lang="de-DE" dirty="0" err="1"/>
              <a:t>UdG</a:t>
            </a:r>
            <a:r>
              <a:rPr lang="de-DE" dirty="0"/>
              <a:t>: Änderung oder Ergänzung der KR </a:t>
            </a:r>
            <a:br>
              <a:rPr lang="de-DE" dirty="0"/>
            </a:br>
            <a:r>
              <a:rPr lang="de-DE" dirty="0"/>
              <a:t>(§ 27 II + VI </a:t>
            </a:r>
            <a:r>
              <a:rPr lang="de-DE" dirty="0" err="1"/>
              <a:t>KostVfg</a:t>
            </a:r>
            <a:r>
              <a:rPr lang="de-DE" dirty="0"/>
              <a:t>) – Rücksendung der Zweitschuldneranfrage auf Urschrift der KR vermerken „Mithaftanfrage ab zur </a:t>
            </a:r>
            <a:r>
              <a:rPr lang="de-DE" dirty="0" err="1"/>
              <a:t>KeJ</a:t>
            </a:r>
            <a:r>
              <a:rPr lang="de-DE" dirty="0"/>
              <a:t>, Zweitschuldner-kostenrechnung gegen Antragsteller gefertigt“</a:t>
            </a:r>
          </a:p>
        </p:txBody>
      </p:sp>
      <p:sp>
        <p:nvSpPr>
          <p:cNvPr id="10" name="Abgerundetes Rechteck 9"/>
          <p:cNvSpPr/>
          <p:nvPr/>
        </p:nvSpPr>
        <p:spPr>
          <a:xfrm>
            <a:off x="530616" y="753766"/>
            <a:ext cx="222687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Verschiedenes</a:t>
            </a:r>
            <a:endParaRPr lang="de-DE" sz="2000" dirty="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mtClean="0">
                <a:solidFill>
                  <a:prstClr val="black"/>
                </a:solidFill>
                <a:latin typeface="Calibri" panose="020F0502020204030204"/>
              </a:rPr>
              <a:t>412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1267530" y="3532336"/>
            <a:ext cx="8930699" cy="124229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Vorschuss wurde nicht gezahlt</a:t>
            </a:r>
            <a:r>
              <a:rPr lang="de-DE" u="sng" dirty="0"/>
              <a:t>:</a:t>
            </a:r>
            <a:r>
              <a:rPr lang="de-DE" dirty="0"/>
              <a:t> Gebühren sind mit Einreichung der Antragsschrift fällig </a:t>
            </a:r>
            <a:br>
              <a:rPr lang="de-DE" dirty="0"/>
            </a:br>
            <a:r>
              <a:rPr lang="de-DE" dirty="0"/>
              <a:t>(§ 9 </a:t>
            </a:r>
            <a:r>
              <a:rPr lang="de-DE" dirty="0" err="1"/>
              <a:t>FamGKG</a:t>
            </a:r>
            <a:r>
              <a:rPr lang="de-DE" dirty="0"/>
              <a:t>) – d. Antragsteller könnte den Antrag jedoch zurücknehmen – daher entstehen die Gebühren nur für den noch möglichen Fall der Antragsrücknahme = 0,5 Gebühr (§ 26 VIII </a:t>
            </a:r>
            <a:r>
              <a:rPr lang="de-DE" dirty="0" err="1"/>
              <a:t>KostVfg</a:t>
            </a:r>
            <a:r>
              <a:rPr lang="de-DE" dirty="0"/>
              <a:t>) </a:t>
            </a:r>
          </a:p>
        </p:txBody>
      </p:sp>
      <p:sp>
        <p:nvSpPr>
          <p:cNvPr id="14" name="Abgerundetes Rechteck 13"/>
          <p:cNvSpPr/>
          <p:nvPr/>
        </p:nvSpPr>
        <p:spPr>
          <a:xfrm>
            <a:off x="1251204" y="4826217"/>
            <a:ext cx="8930699" cy="15699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Kosteneinziehung wird erfolglos sein</a:t>
            </a:r>
            <a:r>
              <a:rPr lang="de-DE" u="sng" dirty="0"/>
              <a:t>:</a:t>
            </a:r>
            <a:r>
              <a:rPr lang="de-DE" dirty="0"/>
              <a:t> Kostenschuldner hat gemäß Akteninhalt keinesfalls die Möglichkeit die Kosten zu zahlen (z. B. ALG II-Empfänger) – Vermerk: „Die Kosten bleiben derzeit außer Ansatz gemäß § 10 </a:t>
            </a:r>
            <a:r>
              <a:rPr lang="de-DE" dirty="0" err="1"/>
              <a:t>KostVfg</a:t>
            </a:r>
            <a:r>
              <a:rPr lang="de-DE" dirty="0"/>
              <a:t>, da der Kostenschuldner offenkundig dauerhaft nicht zur Zahlung in der Lage ist“ zu machen. </a:t>
            </a:r>
          </a:p>
          <a:p>
            <a:r>
              <a:rPr lang="de-DE" dirty="0"/>
              <a:t> </a:t>
            </a:r>
            <a:endParaRPr lang="de-DE" dirty="0">
              <a:effectLst/>
            </a:endParaRPr>
          </a:p>
        </p:txBody>
      </p:sp>
      <p:sp>
        <p:nvSpPr>
          <p:cNvPr id="17" name="Gefaltete Ecke 16"/>
          <p:cNvSpPr/>
          <p:nvPr/>
        </p:nvSpPr>
        <p:spPr>
          <a:xfrm>
            <a:off x="9981627" y="216029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27 II + IV </a:t>
            </a:r>
            <a:r>
              <a:rPr lang="de-DE" sz="2000" dirty="0" err="1" smtClean="0">
                <a:solidFill>
                  <a:schemeClr val="tx1"/>
                </a:solidFill>
                <a:latin typeface="MV Boli" panose="02000500030200090000" pitchFamily="2" charset="0"/>
                <a:cs typeface="MV Boli" panose="02000500030200090000" pitchFamily="2" charset="0"/>
              </a:rPr>
              <a:t>KostVfg</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143541">
            <a:off x="9981627" y="502883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10 </a:t>
            </a:r>
            <a:r>
              <a:rPr lang="de-DE" sz="2000" dirty="0" err="1" smtClean="0">
                <a:solidFill>
                  <a:schemeClr val="tx1"/>
                </a:solidFill>
                <a:latin typeface="MV Boli" panose="02000500030200090000" pitchFamily="2" charset="0"/>
                <a:cs typeface="MV Boli" panose="02000500030200090000" pitchFamily="2" charset="0"/>
              </a:rPr>
              <a:t>KostVfg</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6161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500" fill="hold"/>
                                        <p:tgtEl>
                                          <p:spTgt spid="16"/>
                                        </p:tgtEl>
                                        <p:attrNameLst>
                                          <p:attrName>ppt_w</p:attrName>
                                        </p:attrNameLst>
                                      </p:cBhvr>
                                      <p:tavLst>
                                        <p:tav tm="0">
                                          <p:val>
                                            <p:fltVal val="0"/>
                                          </p:val>
                                        </p:tav>
                                        <p:tav tm="100000">
                                          <p:val>
                                            <p:strVal val="#ppt_w"/>
                                          </p:val>
                                        </p:tav>
                                      </p:tavLst>
                                    </p:anim>
                                    <p:anim calcmode="lin" valueType="num">
                                      <p:cBhvr>
                                        <p:cTn id="39" dur="500" fill="hold"/>
                                        <p:tgtEl>
                                          <p:spTgt spid="16"/>
                                        </p:tgtEl>
                                        <p:attrNameLst>
                                          <p:attrName>ppt_h</p:attrName>
                                        </p:attrNameLst>
                                      </p:cBhvr>
                                      <p:tavLst>
                                        <p:tav tm="0">
                                          <p:val>
                                            <p:fltVal val="0"/>
                                          </p:val>
                                        </p:tav>
                                        <p:tav tm="100000">
                                          <p:val>
                                            <p:strVal val="#ppt_h"/>
                                          </p:val>
                                        </p:tav>
                                      </p:tavLst>
                                    </p:anim>
                                    <p:animEffect transition="in" filter="fade">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9" grpId="0" animBg="1"/>
      <p:bldP spid="14" grpId="0" animBg="1"/>
      <p:bldP spid="17"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509436" y="3703641"/>
            <a:ext cx="11203340" cy="19284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Auslagenvorschuss </a:t>
            </a:r>
            <a:endParaRPr lang="de-DE" b="1" dirty="0">
              <a:effectLst>
                <a:outerShdw blurRad="38100" dist="38100" dir="2700000" algn="tl">
                  <a:srgbClr val="000000">
                    <a:alpha val="43137"/>
                  </a:srgbClr>
                </a:outerShdw>
              </a:effectLst>
            </a:endParaRPr>
          </a:p>
          <a:p>
            <a:r>
              <a:rPr lang="de-DE" dirty="0"/>
              <a:t>beantragte Handlungen, die mit Auslagen verbunden sind: Gericht soll die Handlung von der Zahlung abhängig machen (§ 16 I </a:t>
            </a:r>
            <a:r>
              <a:rPr lang="de-DE" dirty="0" err="1"/>
              <a:t>FamGKG</a:t>
            </a:r>
            <a:r>
              <a:rPr lang="de-DE" dirty="0"/>
              <a:t>)</a:t>
            </a:r>
          </a:p>
          <a:p>
            <a:r>
              <a:rPr lang="de-DE" dirty="0"/>
              <a:t>Dokumenten- und Aktenversendungspauschale: Vorschuss kann erhoben werden – </a:t>
            </a:r>
            <a:r>
              <a:rPr lang="de-DE" dirty="0" err="1"/>
              <a:t>Übersen</a:t>
            </a:r>
            <a:r>
              <a:rPr lang="de-DE" dirty="0"/>
              <a:t>-dung kann von der Zahlung abhängig sein (§ 16 II </a:t>
            </a:r>
            <a:r>
              <a:rPr lang="de-DE" dirty="0" err="1"/>
              <a:t>FamGKG</a:t>
            </a:r>
            <a:r>
              <a:rPr lang="de-DE" dirty="0"/>
              <a:t>)</a:t>
            </a:r>
          </a:p>
          <a:p>
            <a:r>
              <a:rPr lang="de-DE" dirty="0"/>
              <a:t>von Amts wegen vorgenommene Handlungen: Vorschuss kann erhoben werden (§ 16 III </a:t>
            </a:r>
            <a:r>
              <a:rPr lang="de-DE" dirty="0" err="1"/>
              <a:t>FamGKG</a:t>
            </a:r>
            <a:r>
              <a:rPr lang="de-DE" dirty="0"/>
              <a:t>) – eine Abhängigkeit besteht nicht und ist unzulässig</a:t>
            </a:r>
            <a:endParaRPr lang="de-DE" dirty="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509436" y="1686241"/>
            <a:ext cx="11203340" cy="192849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Vorschuss</a:t>
            </a:r>
            <a:endParaRPr lang="de-DE" dirty="0">
              <a:effectLst>
                <a:outerShdw blurRad="38100" dist="38100" dir="2700000" algn="tl">
                  <a:srgbClr val="000000">
                    <a:alpha val="43137"/>
                  </a:srgbClr>
                </a:outerShdw>
              </a:effectLst>
            </a:endParaRPr>
          </a:p>
          <a:p>
            <a:r>
              <a:rPr lang="de-DE" dirty="0"/>
              <a:t>Vorschusspflicht in </a:t>
            </a:r>
            <a:r>
              <a:rPr lang="de-DE" b="1" dirty="0"/>
              <a:t>Ehe- und Familienstreitsachen</a:t>
            </a:r>
            <a:r>
              <a:rPr lang="de-DE" dirty="0"/>
              <a:t> (§ 14 I </a:t>
            </a:r>
            <a:r>
              <a:rPr lang="de-DE" dirty="0" err="1"/>
              <a:t>FamGKG</a:t>
            </a:r>
            <a:r>
              <a:rPr lang="de-DE" dirty="0"/>
              <a:t>) – Ausnahmen: Folgesachen (§ 16 III </a:t>
            </a:r>
            <a:r>
              <a:rPr lang="de-DE" dirty="0" err="1"/>
              <a:t>KostVfg</a:t>
            </a:r>
            <a:r>
              <a:rPr lang="de-DE" dirty="0"/>
              <a:t>), Rechtsmittelschriften, vereinfachtes Unterhaltsverfahren</a:t>
            </a:r>
          </a:p>
          <a:p>
            <a:r>
              <a:rPr lang="de-DE" dirty="0"/>
              <a:t>in </a:t>
            </a:r>
            <a:r>
              <a:rPr lang="de-DE" b="1" dirty="0"/>
              <a:t>Antragsverfahren</a:t>
            </a:r>
            <a:r>
              <a:rPr lang="de-DE" dirty="0"/>
              <a:t> soll vor Zahlung der Gebühr keine gerichtliche Handlung vorgenommen werden (§ 14 III </a:t>
            </a:r>
            <a:r>
              <a:rPr lang="de-DE" dirty="0" err="1"/>
              <a:t>FamGKG</a:t>
            </a:r>
            <a:r>
              <a:rPr lang="de-DE" dirty="0"/>
              <a:t>)</a:t>
            </a:r>
          </a:p>
          <a:p>
            <a:r>
              <a:rPr lang="de-DE" dirty="0"/>
              <a:t>keine Vorschusspflicht bei </a:t>
            </a:r>
            <a:r>
              <a:rPr lang="de-DE" b="1" dirty="0"/>
              <a:t>VKH</a:t>
            </a:r>
            <a:r>
              <a:rPr lang="de-DE" dirty="0"/>
              <a:t>-Antrag (§ 15 Nr. 1 </a:t>
            </a:r>
            <a:r>
              <a:rPr lang="de-DE" dirty="0" err="1"/>
              <a:t>FamGKG</a:t>
            </a:r>
            <a:r>
              <a:rPr lang="de-DE" dirty="0"/>
              <a:t>) </a:t>
            </a:r>
            <a:endParaRPr lang="de-DE"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Gefaltete Ecke 14"/>
          <p:cNvSpPr/>
          <p:nvPr/>
        </p:nvSpPr>
        <p:spPr>
          <a:xfrm rot="262667">
            <a:off x="10763650" y="259314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14 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6135650" y="5489275"/>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16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6188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5"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509436" y="4320364"/>
            <a:ext cx="10149039" cy="19284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Erstschuldner (Entscheidungs- und Übernahmeschuldner) wird zunächst in Anspruch genommen </a:t>
            </a:r>
            <a:br>
              <a:rPr lang="de-DE" dirty="0"/>
            </a:br>
            <a:r>
              <a:rPr lang="de-DE" dirty="0"/>
              <a:t>(§ 26 II </a:t>
            </a:r>
            <a:r>
              <a:rPr lang="de-DE" dirty="0" err="1"/>
              <a:t>FamGKG</a:t>
            </a:r>
            <a:r>
              <a:rPr lang="de-DE" dirty="0"/>
              <a:t>) – kann dieser nicht in Anspruch genommen werden, wird der Zweitschuldner </a:t>
            </a:r>
            <a:endParaRPr lang="de-DE" dirty="0" smtClean="0"/>
          </a:p>
          <a:p>
            <a:r>
              <a:rPr lang="de-DE" dirty="0" smtClean="0"/>
              <a:t>(= </a:t>
            </a:r>
            <a:r>
              <a:rPr lang="de-DE" dirty="0"/>
              <a:t>Antragstellerschuldner) in Anspruch genommen </a:t>
            </a:r>
            <a:endParaRPr lang="de-DE" dirty="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509436" y="1352268"/>
            <a:ext cx="10149039" cy="272859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Kostenhaftung</a:t>
            </a:r>
            <a:r>
              <a:rPr lang="de-DE" b="1" u="sng" dirty="0"/>
              <a:t> </a:t>
            </a:r>
            <a:endParaRPr lang="de-DE" dirty="0"/>
          </a:p>
          <a:p>
            <a:r>
              <a:rPr lang="de-DE" b="1" dirty="0"/>
              <a:t>Antragstellerschuldner:</a:t>
            </a:r>
            <a:r>
              <a:rPr lang="de-DE" dirty="0"/>
              <a:t> gilt nur für Antragsverfahren – Ausnahmen (§ 21 I S. 2 </a:t>
            </a:r>
            <a:r>
              <a:rPr lang="de-DE" dirty="0" err="1"/>
              <a:t>FamGKG</a:t>
            </a:r>
            <a:r>
              <a:rPr lang="de-DE" dirty="0"/>
              <a:t>): </a:t>
            </a:r>
          </a:p>
          <a:p>
            <a:pPr lvl="0"/>
            <a:r>
              <a:rPr lang="de-DE" dirty="0"/>
              <a:t>Gewaltschutzverfahren </a:t>
            </a:r>
          </a:p>
          <a:p>
            <a:pPr lvl="0"/>
            <a:r>
              <a:rPr lang="de-DE" dirty="0"/>
              <a:t>Verfahren auf Erlass einer gerichtlichen Anordnung auf Rückgabe des Kindes</a:t>
            </a:r>
          </a:p>
          <a:p>
            <a:pPr lvl="0"/>
            <a:r>
              <a:rPr lang="de-DE" dirty="0"/>
              <a:t>für Minderjährige in Verfahren, die seine Person betreffen</a:t>
            </a:r>
          </a:p>
          <a:p>
            <a:pPr lvl="0"/>
            <a:r>
              <a:rPr lang="de-DE" dirty="0"/>
              <a:t>für einen Verfahrensbeistand </a:t>
            </a:r>
          </a:p>
          <a:p>
            <a:r>
              <a:rPr lang="de-DE" b="1" dirty="0"/>
              <a:t>Entscheidungsschuldner: </a:t>
            </a:r>
            <a:r>
              <a:rPr lang="de-DE" dirty="0"/>
              <a:t>Kosten werden per Beschluss auferlegt</a:t>
            </a:r>
          </a:p>
          <a:p>
            <a:r>
              <a:rPr lang="de-DE" b="1" dirty="0"/>
              <a:t>Übernahmeschuldner: </a:t>
            </a:r>
            <a:r>
              <a:rPr lang="de-DE" dirty="0"/>
              <a:t>Erklärung, die Kosten zu tragen</a:t>
            </a:r>
          </a:p>
          <a:p>
            <a:r>
              <a:rPr lang="de-DE" b="1" dirty="0"/>
              <a:t>mehrere Kostenschuldner: </a:t>
            </a:r>
            <a:r>
              <a:rPr lang="de-DE" dirty="0"/>
              <a:t>haften als Gesamtschuldner (§ 26 I </a:t>
            </a:r>
            <a:r>
              <a:rPr lang="de-DE" dirty="0" err="1"/>
              <a:t>FamGKG</a:t>
            </a:r>
            <a:r>
              <a:rPr lang="de-DE" dirty="0"/>
              <a:t>) </a:t>
            </a:r>
            <a:endParaRPr lang="de-DE"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Gefaltete Ecke 14"/>
          <p:cNvSpPr/>
          <p:nvPr/>
        </p:nvSpPr>
        <p:spPr>
          <a:xfrm rot="262667">
            <a:off x="9934975" y="2882637"/>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21, 26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888323" y="494148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26 II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7282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5"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509436" y="2582152"/>
            <a:ext cx="10047988" cy="223247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Abschnitt 1 – erster Rechtszug </a:t>
            </a:r>
            <a:endParaRPr lang="de-DE" dirty="0"/>
          </a:p>
          <a:p>
            <a:r>
              <a:rPr lang="de-DE" b="1" dirty="0"/>
              <a:t>KV 1110</a:t>
            </a:r>
            <a:r>
              <a:rPr lang="de-DE" dirty="0"/>
              <a:t> = Verfahren im Allgemeinen = 2,0 Gebühr </a:t>
            </a:r>
          </a:p>
          <a:p>
            <a:r>
              <a:rPr lang="de-DE" b="1" dirty="0"/>
              <a:t>KV 1111</a:t>
            </a:r>
            <a:r>
              <a:rPr lang="de-DE" dirty="0"/>
              <a:t> = Ermäßigungstatbestände – 0,5 Gebühr </a:t>
            </a:r>
          </a:p>
          <a:p>
            <a:r>
              <a:rPr lang="de-DE" dirty="0"/>
              <a:t> </a:t>
            </a:r>
          </a:p>
          <a:p>
            <a:r>
              <a:rPr lang="de-DE" dirty="0"/>
              <a:t>Scheidungssache + Folgesachen = ein Verfahren – Addition der Verfahrenswerte (§ 44 I </a:t>
            </a:r>
            <a:r>
              <a:rPr lang="de-DE" dirty="0" err="1"/>
              <a:t>FamGKG</a:t>
            </a:r>
            <a:r>
              <a:rPr lang="de-DE" dirty="0"/>
              <a:t>) </a:t>
            </a:r>
          </a:p>
          <a:p>
            <a:r>
              <a:rPr lang="de-DE" dirty="0"/>
              <a:t>für einzelne Teile des Verfahrens kann ein Ermäßigungstatbestand greifen </a:t>
            </a:r>
            <a:r>
              <a:rPr lang="de-DE" dirty="0" smtClean="0"/>
              <a:t>– </a:t>
            </a:r>
          </a:p>
          <a:p>
            <a:r>
              <a:rPr lang="de-DE" dirty="0" smtClean="0"/>
              <a:t>§ </a:t>
            </a:r>
            <a:r>
              <a:rPr lang="de-DE" dirty="0"/>
              <a:t>30 </a:t>
            </a:r>
            <a:r>
              <a:rPr lang="de-DE" dirty="0" smtClean="0"/>
              <a:t>III HS </a:t>
            </a:r>
            <a:r>
              <a:rPr lang="de-DE" dirty="0"/>
              <a:t>1 </a:t>
            </a:r>
            <a:r>
              <a:rPr lang="de-DE" dirty="0" err="1"/>
              <a:t>FamGKG</a:t>
            </a:r>
            <a:r>
              <a:rPr lang="de-DE" dirty="0"/>
              <a:t> beachten</a:t>
            </a:r>
            <a:endParaRPr lang="de-DE" dirty="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509436" y="1352269"/>
            <a:ext cx="10149039" cy="74022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Gebührentatbestände nach dem Kostenverzeichnis </a:t>
            </a:r>
            <a:endParaRPr lang="de-DE"/>
          </a:p>
          <a:p>
            <a:r>
              <a:rPr lang="de-DE"/>
              <a:t>jeder Hauptabschnitt enthält die Gebührentatbestände für sämtliche Instanzen </a:t>
            </a:r>
            <a:endParaRPr lang="de-DE">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Abgerundetes Rechteck 1"/>
          <p:cNvSpPr/>
          <p:nvPr/>
        </p:nvSpPr>
        <p:spPr>
          <a:xfrm>
            <a:off x="548574" y="2154770"/>
            <a:ext cx="2326038" cy="5647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1</a:t>
            </a:r>
            <a:endParaRPr lang="de-DE" sz="2000">
              <a:effectLst/>
            </a:endParaRPr>
          </a:p>
        </p:txBody>
      </p:sp>
      <p:sp>
        <p:nvSpPr>
          <p:cNvPr id="13" name="Abgerundetes Rechteck 12"/>
          <p:cNvSpPr/>
          <p:nvPr/>
        </p:nvSpPr>
        <p:spPr>
          <a:xfrm>
            <a:off x="548574" y="4846589"/>
            <a:ext cx="10047988" cy="123897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Abschnitt 2 – Beschwerden </a:t>
            </a:r>
            <a:endParaRPr lang="de-DE" dirty="0"/>
          </a:p>
          <a:p>
            <a:r>
              <a:rPr lang="de-DE" b="1" dirty="0"/>
              <a:t>KV 1120</a:t>
            </a:r>
            <a:r>
              <a:rPr lang="de-DE" dirty="0"/>
              <a:t> – 3,0 Gebühr – Verfahren im Allgemeinen </a:t>
            </a:r>
          </a:p>
          <a:p>
            <a:r>
              <a:rPr lang="de-DE" b="1" dirty="0"/>
              <a:t>KV 1121</a:t>
            </a:r>
            <a:r>
              <a:rPr lang="de-DE" dirty="0"/>
              <a:t> – 0,5 Gebühr und KV 1122 – 1,0 Gebühr – Ermäßigungstatbestand </a:t>
            </a:r>
            <a:endParaRPr lang="de-DE" dirty="0">
              <a:effectLst/>
            </a:endParaRPr>
          </a:p>
        </p:txBody>
      </p:sp>
      <p:sp>
        <p:nvSpPr>
          <p:cNvPr id="15" name="Gefaltete Ecke 14"/>
          <p:cNvSpPr/>
          <p:nvPr/>
        </p:nvSpPr>
        <p:spPr>
          <a:xfrm rot="262667">
            <a:off x="9806387" y="418280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44, 30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5385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872557"/>
            <a:ext cx="10047988" cy="155644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Abschnitt 1 – vereinfachtes Unterhaltsverfahren – Unterabschnitt 1 (erster Rechtszug) </a:t>
            </a:r>
            <a:endParaRPr lang="de-DE"/>
          </a:p>
          <a:p>
            <a:r>
              <a:rPr lang="de-DE" b="1"/>
              <a:t>KV 1210</a:t>
            </a:r>
            <a:r>
              <a:rPr lang="de-DE"/>
              <a:t> – 0,5 Gebühr = Entscheidungsgebühr </a:t>
            </a:r>
          </a:p>
          <a:p>
            <a:r>
              <a:rPr lang="de-DE"/>
              <a:t>Fälligkeit (§ 9 II FamGKG): Gebühr wird mit der Entscheidung über den Antrag fällig </a:t>
            </a:r>
          </a:p>
          <a:p>
            <a:r>
              <a:rPr lang="de-DE"/>
              <a:t>keine Vorschusspflicht </a:t>
            </a:r>
            <a:endParaRPr lang="de-DE">
              <a:effectLst/>
            </a:endParaRPr>
          </a:p>
        </p:txBody>
      </p:sp>
      <p:sp>
        <p:nvSpPr>
          <p:cNvPr id="10" name="Abgerundetes Rechteck 9"/>
          <p:cNvSpPr/>
          <p:nvPr/>
        </p:nvSpPr>
        <p:spPr>
          <a:xfrm>
            <a:off x="713364" y="1322047"/>
            <a:ext cx="6152264"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2 – selbständige Familienstreitsachen</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13364" y="3587056"/>
            <a:ext cx="10047988" cy="223247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Unterabschnitt 2 – Beschwerden </a:t>
            </a:r>
            <a:endParaRPr lang="de-DE"/>
          </a:p>
          <a:p>
            <a:r>
              <a:rPr lang="de-DE" b="1"/>
              <a:t>KV 1211</a:t>
            </a:r>
            <a:r>
              <a:rPr lang="de-DE"/>
              <a:t> – 1,0 Gebühr = Verfahrensgebühr</a:t>
            </a:r>
          </a:p>
          <a:p>
            <a:r>
              <a:rPr lang="de-DE" b="1"/>
              <a:t>KV 1212</a:t>
            </a:r>
            <a:r>
              <a:rPr lang="de-DE"/>
              <a:t> – 0,5 Gebühr = Verfahrensgebühr –gesamte Verfahren wird ohne Endentscheidung beendet (Rücknahme, Vergleich) – bei streitiger Kostenentscheidung KV 1211</a:t>
            </a:r>
          </a:p>
          <a:p>
            <a:r>
              <a:rPr lang="de-DE"/>
              <a:t>wurde bereits eine Endentscheidung getroffen, diese jedoch nicht durch Vorlesen der Entscheidungsformel bekanntgegeben wurde und die Beschwerde vor Ablauf des Tages, an dem die Endentscheidung der Geschäftsstelle übermittelt wird, zurückgenommen wird, kann nach Anmerkung (1) zu KV 1212 ebenfalls ermäßigt werden</a:t>
            </a:r>
            <a:endParaRPr lang="de-DE">
              <a:effectLst/>
            </a:endParaRPr>
          </a:p>
        </p:txBody>
      </p:sp>
    </p:spTree>
    <p:extLst>
      <p:ext uri="{BB962C8B-B14F-4D97-AF65-F5344CB8AC3E}">
        <p14:creationId xmlns:p14="http://schemas.microsoft.com/office/powerpoint/2010/main" val="164156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702500"/>
            <a:ext cx="10047988" cy="155644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Abschnitt 2: Verfahren im Übrigen – Unterabschnitt 1: erster Rechtszug (selbständige Familienstreitsachen – ohne vereinfachtes Unterhaltsverfahren) </a:t>
            </a:r>
            <a:endParaRPr lang="de-DE"/>
          </a:p>
          <a:p>
            <a:r>
              <a:rPr lang="de-DE" b="1"/>
              <a:t>KV 1220</a:t>
            </a:r>
            <a:r>
              <a:rPr lang="de-DE"/>
              <a:t> – 3,0 Gebühr – Allgemeine Verfahrensgebühr</a:t>
            </a:r>
          </a:p>
          <a:p>
            <a:r>
              <a:rPr lang="de-DE" b="1"/>
              <a:t>KV 1221</a:t>
            </a:r>
            <a:r>
              <a:rPr lang="de-DE"/>
              <a:t> – 1,0 Gebühr Ermäßigungstatbestände – Beendigung des gesamten Verfahrens – (Anmerkung (1) zu KV 1221 beachten</a:t>
            </a:r>
            <a:endParaRPr lang="de-DE">
              <a:effectLst/>
            </a:endParaRPr>
          </a:p>
        </p:txBody>
      </p:sp>
      <p:sp>
        <p:nvSpPr>
          <p:cNvPr id="10" name="Abgerundetes Rechteck 9"/>
          <p:cNvSpPr/>
          <p:nvPr/>
        </p:nvSpPr>
        <p:spPr>
          <a:xfrm>
            <a:off x="444891" y="1114160"/>
            <a:ext cx="6152264"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2 – selbständige Familienstreitsachen</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13364" y="3225413"/>
            <a:ext cx="10047988" cy="156830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vorausgehendes Mahnverfahren:</a:t>
            </a:r>
            <a:r>
              <a:rPr lang="de-DE"/>
              <a:t> nach GKG (§ 1 S. 3 FamGKG) – KV 1110 – 0,5 Gebühr – Gebühr für das streitige Verfahren entsteht erst mit Eingang der Akten beim Familiengericht (Anmerkung zu KV 1220) – Gebühren des Mahnverfahrens werden auf die Gebühr für das streitige Verfahren angerechnet – teilweiser Widerspruch/Einspruch: 0,5 Gebühr nach KV 1110 nach dem Wert anrechnen, der in das streitige Verfahren übergegangen ist </a:t>
            </a:r>
            <a:endParaRPr lang="de-DE">
              <a:effectLst/>
            </a:endParaRPr>
          </a:p>
        </p:txBody>
      </p:sp>
      <p:sp>
        <p:nvSpPr>
          <p:cNvPr id="9" name="Abgerundetes Rechteck 8"/>
          <p:cNvSpPr/>
          <p:nvPr/>
        </p:nvSpPr>
        <p:spPr>
          <a:xfrm>
            <a:off x="713364" y="4851432"/>
            <a:ext cx="10047988" cy="170030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Unterabschnitt 2 – Beschwerde gegen Endentscheidung </a:t>
            </a:r>
            <a:endParaRPr lang="de-DE" dirty="0"/>
          </a:p>
          <a:p>
            <a:r>
              <a:rPr lang="de-DE" b="1" dirty="0"/>
              <a:t>KV 1222</a:t>
            </a:r>
            <a:r>
              <a:rPr lang="de-DE" dirty="0"/>
              <a:t> – 4,0 Gebühr – Verfahren im Allgemeinen </a:t>
            </a:r>
          </a:p>
          <a:p>
            <a:r>
              <a:rPr lang="de-DE" b="1" dirty="0"/>
              <a:t>KV 1223</a:t>
            </a:r>
            <a:r>
              <a:rPr lang="de-DE" dirty="0"/>
              <a:t> – 1,0 Gebühr – Ermäßigungstatbestand: gesamte Verfahren durch Zurücknahme der Beschwerde / Antrag vor Beschwerdebegründung bzw. Hauptsachenerledigung ohne bzw. unstreitiger Kostenentscheidung beendet </a:t>
            </a:r>
          </a:p>
          <a:p>
            <a:r>
              <a:rPr lang="de-DE" b="1" dirty="0"/>
              <a:t>KV 1224</a:t>
            </a:r>
            <a:r>
              <a:rPr lang="de-DE" dirty="0"/>
              <a:t> – 2,0 Gebühr – Ermäßigungstatbestand</a:t>
            </a:r>
            <a:endParaRPr lang="de-DE" dirty="0">
              <a:effectLst/>
            </a:endParaRPr>
          </a:p>
        </p:txBody>
      </p:sp>
    </p:spTree>
    <p:extLst>
      <p:ext uri="{BB962C8B-B14F-4D97-AF65-F5344CB8AC3E}">
        <p14:creationId xmlns:p14="http://schemas.microsoft.com/office/powerpoint/2010/main" val="315334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702500"/>
            <a:ext cx="10047988" cy="155644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Abschnitt 1 – Kindschaftssachen </a:t>
            </a:r>
            <a:endParaRPr lang="de-DE"/>
          </a:p>
          <a:p>
            <a:r>
              <a:rPr lang="de-DE"/>
              <a:t>Vorbemerkung 1.3.1 I: einige Kindschaftssachen sind gebührenfrei </a:t>
            </a:r>
          </a:p>
          <a:p>
            <a:r>
              <a:rPr lang="de-DE"/>
              <a:t>Vorbemerkung 1.3.1 II: Minderjährige sind gebühren- und auslagenfrei, wenn ihr Vermögen </a:t>
            </a:r>
            <a:br>
              <a:rPr lang="de-DE"/>
            </a:br>
            <a:r>
              <a:rPr lang="de-DE"/>
              <a:t>&lt; 25.000,00 € (Ausnahme: KV 2013)</a:t>
            </a:r>
          </a:p>
          <a:p>
            <a:r>
              <a:rPr lang="de-DE"/>
              <a:t> </a:t>
            </a:r>
            <a:endParaRPr lang="de-DE">
              <a:effectLst/>
            </a:endParaRPr>
          </a:p>
        </p:txBody>
      </p:sp>
      <p:sp>
        <p:nvSpPr>
          <p:cNvPr id="10" name="Abgerundetes Rechteck 9"/>
          <p:cNvSpPr/>
          <p:nvPr/>
        </p:nvSpPr>
        <p:spPr>
          <a:xfrm>
            <a:off x="444891" y="1114160"/>
            <a:ext cx="879912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3 – selbständige Familiensachen der freiwilligen Gerichtsbarkeit</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13364" y="3368325"/>
            <a:ext cx="10047988" cy="8322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Unterabschnitt 1 – Pflegschafts- und Vormundschaftsverfahren </a:t>
            </a:r>
            <a:endParaRPr lang="de-DE"/>
          </a:p>
          <a:p>
            <a:r>
              <a:rPr lang="de-DE" b="1"/>
              <a:t>KV 1310 – 1313 </a:t>
            </a:r>
            <a:endParaRPr lang="de-DE">
              <a:effectLst/>
            </a:endParaRPr>
          </a:p>
        </p:txBody>
      </p:sp>
      <p:sp>
        <p:nvSpPr>
          <p:cNvPr id="9" name="Abgerundetes Rechteck 8"/>
          <p:cNvSpPr/>
          <p:nvPr/>
        </p:nvSpPr>
        <p:spPr>
          <a:xfrm>
            <a:off x="713364" y="4318827"/>
            <a:ext cx="10047988" cy="170030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Unterabschnitt 2 – Beschwerden gegen Endentscheidung in Kindschaftssachen</a:t>
            </a:r>
            <a:endParaRPr lang="de-DE"/>
          </a:p>
          <a:p>
            <a:r>
              <a:rPr lang="de-DE" b="1"/>
              <a:t>KV 1314</a:t>
            </a:r>
            <a:r>
              <a:rPr lang="de-DE"/>
              <a:t> – 1,0 Gebühr</a:t>
            </a:r>
          </a:p>
          <a:p>
            <a:r>
              <a:rPr lang="de-DE"/>
              <a:t>Fälligkeit der Gebühr bestimmt sich nach § 11 FamGKG</a:t>
            </a:r>
          </a:p>
          <a:p>
            <a:r>
              <a:rPr lang="de-DE" b="1"/>
              <a:t>KV 1315</a:t>
            </a:r>
            <a:r>
              <a:rPr lang="de-DE"/>
              <a:t> – 0,5 Gebühr – Ermäßigungstatbestand, wenn das gesamte Beschwerdeverfahren ohne Endentscheidung beendet wird </a:t>
            </a:r>
            <a:endParaRPr lang="de-DE">
              <a:effectLst/>
            </a:endParaRPr>
          </a:p>
        </p:txBody>
      </p:sp>
    </p:spTree>
    <p:extLst>
      <p:ext uri="{BB962C8B-B14F-4D97-AF65-F5344CB8AC3E}">
        <p14:creationId xmlns:p14="http://schemas.microsoft.com/office/powerpoint/2010/main" val="130115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713364" y="1702500"/>
            <a:ext cx="10047988" cy="316042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Abschnitt 2 – Übrige Familiensachen der freiwilligen Gerichtsbarkeit – </a:t>
            </a:r>
            <a:endParaRPr lang="de-DE" dirty="0"/>
          </a:p>
          <a:p>
            <a:r>
              <a:rPr lang="de-DE" u="sng" dirty="0"/>
              <a:t>Unterabschnitt 1: erster Rechtszug </a:t>
            </a:r>
            <a:endParaRPr lang="de-DE" dirty="0"/>
          </a:p>
          <a:p>
            <a:r>
              <a:rPr lang="de-DE" dirty="0"/>
              <a:t>Vorbemerkung 1.3.2 Abs. 1: Aufzählung der Verfahren </a:t>
            </a:r>
          </a:p>
          <a:p>
            <a:r>
              <a:rPr lang="de-DE" dirty="0"/>
              <a:t> </a:t>
            </a:r>
          </a:p>
          <a:p>
            <a:r>
              <a:rPr lang="de-DE" dirty="0"/>
              <a:t>Verfahren über die Annahme als Kind + gleichzeitig Verfahren über die Ersetzung der </a:t>
            </a:r>
            <a:r>
              <a:rPr lang="de-DE" dirty="0" err="1"/>
              <a:t>Einwil-ligung</a:t>
            </a:r>
            <a:r>
              <a:rPr lang="de-DE" dirty="0"/>
              <a:t> zur Annahme als Kind – nur eine Verfahrensgebühr (Vorbemerkung 1.3.2 Abs. 2 </a:t>
            </a:r>
            <a:r>
              <a:rPr lang="de-DE" dirty="0" err="1"/>
              <a:t>FamGKG</a:t>
            </a:r>
            <a:r>
              <a:rPr lang="de-DE" dirty="0"/>
              <a:t>)</a:t>
            </a:r>
          </a:p>
          <a:p>
            <a:r>
              <a:rPr lang="de-DE" dirty="0"/>
              <a:t> </a:t>
            </a:r>
          </a:p>
          <a:p>
            <a:r>
              <a:rPr lang="de-DE" b="1" dirty="0"/>
              <a:t>KV 1320</a:t>
            </a:r>
            <a:r>
              <a:rPr lang="de-DE" dirty="0"/>
              <a:t> – 2,0 Gebühr – Verfahren im Allgemeinen </a:t>
            </a:r>
          </a:p>
          <a:p>
            <a:r>
              <a:rPr lang="de-DE" b="1" dirty="0"/>
              <a:t>KV 1321</a:t>
            </a:r>
            <a:r>
              <a:rPr lang="de-DE" dirty="0"/>
              <a:t> – 0,5 Gebühr – Ermäßigungstatbestand, wenn das gesamte Verfahren beendet wird ohne Endentscheidung beendet wird – KV 1321 Abs. 2 </a:t>
            </a:r>
            <a:r>
              <a:rPr lang="de-DE" dirty="0" err="1"/>
              <a:t>FamGKG</a:t>
            </a:r>
            <a:r>
              <a:rPr lang="de-DE" dirty="0"/>
              <a:t> beachten</a:t>
            </a:r>
            <a:endParaRPr lang="de-DE" dirty="0">
              <a:effectLst/>
            </a:endParaRPr>
          </a:p>
        </p:txBody>
      </p:sp>
      <p:sp>
        <p:nvSpPr>
          <p:cNvPr id="10" name="Abgerundetes Rechteck 9"/>
          <p:cNvSpPr/>
          <p:nvPr/>
        </p:nvSpPr>
        <p:spPr>
          <a:xfrm>
            <a:off x="444891" y="1114160"/>
            <a:ext cx="8799122" cy="64720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3 – selbständige Familiensachen der freiwilligen Gerichtsbarkeit</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713364" y="4776252"/>
            <a:ext cx="10047988" cy="177548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Unterabschnitt 2 – Beschwerden </a:t>
            </a:r>
            <a:endParaRPr lang="de-DE"/>
          </a:p>
          <a:p>
            <a:r>
              <a:rPr lang="de-DE" b="1"/>
              <a:t>KV 1322</a:t>
            </a:r>
            <a:r>
              <a:rPr lang="de-DE"/>
              <a:t> – 3,0 Gebühr</a:t>
            </a:r>
          </a:p>
          <a:p>
            <a:r>
              <a:rPr lang="de-DE"/>
              <a:t>die Fälligkeit bestimmt sich nach § 11 FamGKG </a:t>
            </a:r>
          </a:p>
          <a:p>
            <a:r>
              <a:rPr lang="de-DE" b="1"/>
              <a:t>KV 1323</a:t>
            </a:r>
            <a:r>
              <a:rPr lang="de-DE"/>
              <a:t> – 0,5 Gebühr – Ermäßigungstatbestand: Beendigung des gesamten Beschwerde-verfahrens - Rücknahme der Beschwerde vor Begründung der Beschwerde </a:t>
            </a:r>
          </a:p>
          <a:p>
            <a:r>
              <a:rPr lang="de-DE" b="1"/>
              <a:t>KV 1324</a:t>
            </a:r>
            <a:r>
              <a:rPr lang="de-DE"/>
              <a:t> – 1,0 Gebühr – das gesamte Beschwerdeverfahren wird ohne Endentscheidung beendet</a:t>
            </a:r>
            <a:endParaRPr lang="de-DE">
              <a:effectLst/>
            </a:endParaRPr>
          </a:p>
        </p:txBody>
      </p:sp>
    </p:spTree>
    <p:extLst>
      <p:ext uri="{BB962C8B-B14F-4D97-AF65-F5344CB8AC3E}">
        <p14:creationId xmlns:p14="http://schemas.microsoft.com/office/powerpoint/2010/main" val="161098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2710</Words>
  <Application>Microsoft Office PowerPoint</Application>
  <PresentationFormat>Breitbild</PresentationFormat>
  <Paragraphs>310</Paragraphs>
  <Slides>21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21</vt:i4>
      </vt:variant>
    </vt:vector>
  </HeadingPairs>
  <TitlesOfParts>
    <vt:vector size="26"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10</cp:revision>
  <dcterms:created xsi:type="dcterms:W3CDTF">2023-09-07T13:26:17Z</dcterms:created>
  <dcterms:modified xsi:type="dcterms:W3CDTF">2023-09-08T10:17:46Z</dcterms:modified>
</cp:coreProperties>
</file>