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8" r:id="rId5"/>
    <p:sldId id="262" r:id="rId6"/>
    <p:sldId id="25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26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84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23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42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03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18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04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22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879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49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78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BC192-18E1-455E-AF32-F6D5C48CCB72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1037F-ACE8-49EB-A48A-11B2651668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70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144008">
            <a:off x="9484392" y="481986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Lösung…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689589" y="1178805"/>
            <a:ext cx="7092635" cy="33002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Der </a:t>
            </a:r>
            <a:r>
              <a:rPr lang="de-DE" sz="2800" dirty="0"/>
              <a:t>Streitwert beträgt 1800,00 €. Gerichtskosten von 294,00 € sind lt. Entscheidung gegeneinander aufgehoben, mithin tragen davon Kläger und Beklagter je ½ mit je 147,00 €. </a:t>
            </a:r>
          </a:p>
          <a:p>
            <a:pPr algn="ctr"/>
            <a:r>
              <a:rPr lang="de-DE" sz="2800" dirty="0"/>
              <a:t>Der Gegner (Bekl.) hat bisher nichts gezahlt.</a:t>
            </a:r>
          </a:p>
        </p:txBody>
      </p:sp>
      <p:sp>
        <p:nvSpPr>
          <p:cNvPr id="14" name="Gefaltete Ecke 13"/>
          <p:cNvSpPr/>
          <p:nvPr/>
        </p:nvSpPr>
        <p:spPr>
          <a:xfrm rot="456791">
            <a:off x="1850456" y="1628575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87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144008">
            <a:off x="10249622" y="751406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123a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4D944B4B-93C0-B247-95EC-90760C25A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300776"/>
              </p:ext>
            </p:extLst>
          </p:nvPr>
        </p:nvGraphicFramePr>
        <p:xfrm>
          <a:off x="2017568" y="674841"/>
          <a:ext cx="8079577" cy="6189384"/>
        </p:xfrm>
        <a:graphic>
          <a:graphicData uri="http://schemas.openxmlformats.org/drawingml/2006/table">
            <a:tbl>
              <a:tblPr firstRow="1" bandRow="1">
                <a:noFill/>
                <a:tableStyleId>{9D7B26C5-4107-4FEC-AEDC-1716B250A1EF}</a:tableStyleId>
              </a:tblPr>
              <a:tblGrid>
                <a:gridCol w="756629">
                  <a:extLst>
                    <a:ext uri="{9D8B030D-6E8A-4147-A177-3AD203B41FA5}">
                      <a16:colId xmlns:a16="http://schemas.microsoft.com/office/drawing/2014/main" val="2731612772"/>
                    </a:ext>
                  </a:extLst>
                </a:gridCol>
                <a:gridCol w="3796251">
                  <a:extLst>
                    <a:ext uri="{9D8B030D-6E8A-4147-A177-3AD203B41FA5}">
                      <a16:colId xmlns:a16="http://schemas.microsoft.com/office/drawing/2014/main" val="3050296263"/>
                    </a:ext>
                  </a:extLst>
                </a:gridCol>
                <a:gridCol w="1112768">
                  <a:extLst>
                    <a:ext uri="{9D8B030D-6E8A-4147-A177-3AD203B41FA5}">
                      <a16:colId xmlns:a16="http://schemas.microsoft.com/office/drawing/2014/main" val="2485635949"/>
                    </a:ext>
                  </a:extLst>
                </a:gridCol>
                <a:gridCol w="1163007">
                  <a:extLst>
                    <a:ext uri="{9D8B030D-6E8A-4147-A177-3AD203B41FA5}">
                      <a16:colId xmlns:a16="http://schemas.microsoft.com/office/drawing/2014/main" val="1519868237"/>
                    </a:ext>
                  </a:extLst>
                </a:gridCol>
                <a:gridCol w="1250922">
                  <a:extLst>
                    <a:ext uri="{9D8B030D-6E8A-4147-A177-3AD203B41FA5}">
                      <a16:colId xmlns:a16="http://schemas.microsoft.com/office/drawing/2014/main" val="3159700927"/>
                    </a:ext>
                  </a:extLst>
                </a:gridCol>
              </a:tblGrid>
              <a:tr h="756215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KV-Nr.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solidFill>
                            <a:srgbClr val="FFFFFF"/>
                          </a:solidFill>
                          <a:effectLst/>
                        </a:rPr>
                        <a:t>Gebühr</a:t>
                      </a:r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Wert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Betrag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>
                          <a:solidFill>
                            <a:srgbClr val="FFFFFF"/>
                          </a:solidFill>
                          <a:effectLst/>
                        </a:rPr>
                        <a:t>Mithaft </a:t>
                      </a:r>
                      <a:endParaRPr lang="de-DE" sz="1600" b="1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243215"/>
                  </a:ext>
                </a:extLst>
              </a:tr>
              <a:tr h="604296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1210</a:t>
                      </a:r>
                      <a:endParaRPr lang="de-D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Verfahrensgebühr 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812932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Kläger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1/2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814951"/>
                  </a:ext>
                </a:extLst>
              </a:tr>
              <a:tr h="51330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gezahlt: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532254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zu viel, daher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auf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die Kosten des Bekl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verrechnet: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501030"/>
                  </a:ext>
                </a:extLst>
              </a:tr>
              <a:tr h="51330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 / zu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viel: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69924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Beklagte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1/2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9801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darauf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vom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Überschuss des Klägers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34934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 </a:t>
                      </a: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551539"/>
                  </a:ext>
                </a:extLst>
              </a:tr>
            </a:tbl>
          </a:graphicData>
        </a:graphic>
      </p:graphicFrame>
      <p:sp>
        <p:nvSpPr>
          <p:cNvPr id="14" name="Gefaltete Ecke 13"/>
          <p:cNvSpPr/>
          <p:nvPr/>
        </p:nvSpPr>
        <p:spPr>
          <a:xfrm rot="456791">
            <a:off x="579137" y="734051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823138" y="2133508"/>
            <a:ext cx="984008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147,00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7795844" y="3450097"/>
            <a:ext cx="875862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147,00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7737991" y="4758677"/>
            <a:ext cx="959064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147,00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737991" y="5486451"/>
            <a:ext cx="959064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147,00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7795844" y="2836328"/>
            <a:ext cx="1038595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294,00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826077" y="6262044"/>
            <a:ext cx="875862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0</a:t>
            </a:r>
            <a:r>
              <a:rPr lang="de-DE" dirty="0" smtClean="0">
                <a:solidFill>
                  <a:schemeClr val="tx1"/>
                </a:solidFill>
              </a:rPr>
              <a:t>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795844" y="4108677"/>
            <a:ext cx="936329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0</a:t>
            </a:r>
            <a:r>
              <a:rPr lang="de-DE" dirty="0" smtClean="0">
                <a:solidFill>
                  <a:schemeClr val="tx1"/>
                </a:solidFill>
              </a:rPr>
              <a:t>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898112" y="1483359"/>
            <a:ext cx="834061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294,00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8940807" y="1456110"/>
            <a:ext cx="1156338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Kläger </a:t>
            </a:r>
            <a:r>
              <a:rPr lang="de-DE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voll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872072" y="4715708"/>
            <a:ext cx="1225074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Bekl. </a:t>
            </a:r>
            <a:r>
              <a:rPr lang="de-DE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keine</a:t>
            </a:r>
          </a:p>
        </p:txBody>
      </p:sp>
      <p:sp>
        <p:nvSpPr>
          <p:cNvPr id="24" name="Rechteck 23"/>
          <p:cNvSpPr/>
          <p:nvPr/>
        </p:nvSpPr>
        <p:spPr>
          <a:xfrm>
            <a:off x="6685614" y="1558392"/>
            <a:ext cx="984008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1800,00 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2287052" y="2996064"/>
            <a:ext cx="2043671" cy="2836453"/>
            <a:chOff x="2287052" y="2996064"/>
            <a:chExt cx="2043671" cy="2836453"/>
          </a:xfrm>
        </p:grpSpPr>
        <p:sp>
          <p:nvSpPr>
            <p:cNvPr id="2" name="Bogen 1"/>
            <p:cNvSpPr/>
            <p:nvPr/>
          </p:nvSpPr>
          <p:spPr>
            <a:xfrm rot="13098820">
              <a:off x="2287052" y="2996064"/>
              <a:ext cx="2043671" cy="2836453"/>
            </a:xfrm>
            <a:prstGeom prst="arc">
              <a:avLst/>
            </a:prstGeom>
            <a:ln w="762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Gleichschenkliges Dreieck 2"/>
            <p:cNvSpPr/>
            <p:nvPr/>
          </p:nvSpPr>
          <p:spPr>
            <a:xfrm>
              <a:off x="2332496" y="5364780"/>
              <a:ext cx="348712" cy="28666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49870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144008">
            <a:off x="6508719" y="4959346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Lösung…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689589" y="1178805"/>
            <a:ext cx="7092635" cy="33002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Der </a:t>
            </a:r>
            <a:r>
              <a:rPr lang="de-DE" sz="2800" dirty="0"/>
              <a:t>Streitwert beträgt 8.500 €. Die Gerichtskosten betragen 735,00 €. Nach Entscheidung trägt der Kläger 1/5 der Kosten und der Beklagte 4/5 der Kosten.</a:t>
            </a:r>
          </a:p>
          <a:p>
            <a:pPr algn="ctr"/>
            <a:r>
              <a:rPr lang="de-DE" sz="2800" dirty="0"/>
              <a:t>Der Gegner (Bekl.) hat bisher nichts gezahlt.</a:t>
            </a:r>
          </a:p>
        </p:txBody>
      </p:sp>
      <p:sp>
        <p:nvSpPr>
          <p:cNvPr id="14" name="Gefaltete Ecke 13"/>
          <p:cNvSpPr/>
          <p:nvPr/>
        </p:nvSpPr>
        <p:spPr>
          <a:xfrm rot="21165334">
            <a:off x="2106177" y="1374371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4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144008">
            <a:off x="10249622" y="751406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124a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4D944B4B-93C0-B247-95EC-90760C25A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692823"/>
              </p:ext>
            </p:extLst>
          </p:nvPr>
        </p:nvGraphicFramePr>
        <p:xfrm>
          <a:off x="1809202" y="516216"/>
          <a:ext cx="8489423" cy="6189384"/>
        </p:xfrm>
        <a:graphic>
          <a:graphicData uri="http://schemas.openxmlformats.org/drawingml/2006/table">
            <a:tbl>
              <a:tblPr firstRow="1" bandRow="1">
                <a:noFill/>
                <a:tableStyleId>{9D7B26C5-4107-4FEC-AEDC-1716B250A1EF}</a:tableStyleId>
              </a:tblPr>
              <a:tblGrid>
                <a:gridCol w="794513">
                  <a:extLst>
                    <a:ext uri="{9D8B030D-6E8A-4147-A177-3AD203B41FA5}">
                      <a16:colId xmlns:a16="http://schemas.microsoft.com/office/drawing/2014/main" val="2328688048"/>
                    </a:ext>
                  </a:extLst>
                </a:gridCol>
                <a:gridCol w="3989317">
                  <a:extLst>
                    <a:ext uri="{9D8B030D-6E8A-4147-A177-3AD203B41FA5}">
                      <a16:colId xmlns:a16="http://schemas.microsoft.com/office/drawing/2014/main" val="3050296263"/>
                    </a:ext>
                  </a:extLst>
                </a:gridCol>
                <a:gridCol w="1169215">
                  <a:extLst>
                    <a:ext uri="{9D8B030D-6E8A-4147-A177-3AD203B41FA5}">
                      <a16:colId xmlns:a16="http://schemas.microsoft.com/office/drawing/2014/main" val="2485635949"/>
                    </a:ext>
                  </a:extLst>
                </a:gridCol>
                <a:gridCol w="1222002">
                  <a:extLst>
                    <a:ext uri="{9D8B030D-6E8A-4147-A177-3AD203B41FA5}">
                      <a16:colId xmlns:a16="http://schemas.microsoft.com/office/drawing/2014/main" val="1519868237"/>
                    </a:ext>
                  </a:extLst>
                </a:gridCol>
                <a:gridCol w="1314376">
                  <a:extLst>
                    <a:ext uri="{9D8B030D-6E8A-4147-A177-3AD203B41FA5}">
                      <a16:colId xmlns:a16="http://schemas.microsoft.com/office/drawing/2014/main" val="3159700927"/>
                    </a:ext>
                  </a:extLst>
                </a:gridCol>
              </a:tblGrid>
              <a:tr h="756215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KV-Nr.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solidFill>
                            <a:srgbClr val="FFFFFF"/>
                          </a:solidFill>
                          <a:effectLst/>
                        </a:rPr>
                        <a:t>Gebühr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Wert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Betrag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 err="1">
                          <a:solidFill>
                            <a:srgbClr val="FFFFFF"/>
                          </a:solidFill>
                          <a:effectLst/>
                        </a:rPr>
                        <a:t>Mithaft</a:t>
                      </a:r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243215"/>
                  </a:ext>
                </a:extLst>
              </a:tr>
              <a:tr h="604296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1210</a:t>
                      </a:r>
                      <a:endParaRPr lang="de-D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Verfahrensgebühr 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812932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Kläger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1/5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814951"/>
                  </a:ext>
                </a:extLst>
              </a:tr>
              <a:tr h="51330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gezahlt: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532254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zu viel, daher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auf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die Kosten des Bekl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verrechnet: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501030"/>
                  </a:ext>
                </a:extLst>
              </a:tr>
              <a:tr h="51330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 / zu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viel: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69924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Beklagte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4/5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9801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darauf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vom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Überschuss des Klägers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349349"/>
                  </a:ext>
                </a:extLst>
              </a:tr>
              <a:tr h="756215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551539"/>
                  </a:ext>
                </a:extLst>
              </a:tr>
            </a:tbl>
          </a:graphicData>
        </a:graphic>
      </p:graphicFrame>
      <p:sp>
        <p:nvSpPr>
          <p:cNvPr id="14" name="Gefaltete Ecke 13"/>
          <p:cNvSpPr/>
          <p:nvPr/>
        </p:nvSpPr>
        <p:spPr>
          <a:xfrm rot="456791">
            <a:off x="579137" y="734051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5349024" y="1431010"/>
            <a:ext cx="1141717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8500,00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7878702" y="1419902"/>
            <a:ext cx="840887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735,00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7878702" y="2044663"/>
            <a:ext cx="932100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147,00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894199" y="2696907"/>
            <a:ext cx="916603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735,00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7876923" y="3332862"/>
            <a:ext cx="933879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588,00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842797" y="4614616"/>
            <a:ext cx="876792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588,00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8048211" y="3973739"/>
            <a:ext cx="671378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</a:t>
            </a:r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842797" y="5354501"/>
            <a:ext cx="939850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588,00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8121383" y="6108392"/>
            <a:ext cx="689419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</a:t>
            </a:r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,00</a:t>
            </a:r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9070403" y="1409570"/>
            <a:ext cx="1127826" cy="4347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Kläger </a:t>
            </a:r>
            <a:r>
              <a:rPr lang="de-DE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voll</a:t>
            </a:r>
            <a:endParaRPr lang="de-DE" sz="1600" b="1" dirty="0">
              <a:solidFill>
                <a:schemeClr val="tx1">
                  <a:lumMod val="85000"/>
                  <a:lumOff val="15000"/>
                </a:schemeClr>
              </a:solidFill>
              <a:latin typeface="Helvetica" pitchFamily="2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9040264" y="4575830"/>
            <a:ext cx="1258361" cy="434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Bekl. </a:t>
            </a:r>
            <a:r>
              <a:rPr lang="de-DE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keine</a:t>
            </a:r>
            <a:endParaRPr lang="de-DE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2046828" y="2990228"/>
            <a:ext cx="2043671" cy="2836453"/>
            <a:chOff x="2287052" y="2996064"/>
            <a:chExt cx="2043671" cy="2836453"/>
          </a:xfrm>
        </p:grpSpPr>
        <p:sp>
          <p:nvSpPr>
            <p:cNvPr id="26" name="Bogen 25"/>
            <p:cNvSpPr/>
            <p:nvPr/>
          </p:nvSpPr>
          <p:spPr>
            <a:xfrm rot="13098820">
              <a:off x="2287052" y="2996064"/>
              <a:ext cx="2043671" cy="2836453"/>
            </a:xfrm>
            <a:prstGeom prst="arc">
              <a:avLst/>
            </a:prstGeom>
            <a:ln w="762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Gleichschenkliges Dreieck 26"/>
            <p:cNvSpPr/>
            <p:nvPr/>
          </p:nvSpPr>
          <p:spPr>
            <a:xfrm>
              <a:off x="2332496" y="5364780"/>
              <a:ext cx="348712" cy="28666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8268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144008">
            <a:off x="10468536" y="481986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Lösung…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689589" y="1178805"/>
            <a:ext cx="7092635" cy="33002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Der </a:t>
            </a:r>
            <a:r>
              <a:rPr lang="de-DE" sz="2800" dirty="0"/>
              <a:t>Streitwert beträgt 24.200 €. Die Gerichtskosten betragen 1233,00 €. Nach Entscheidung trägt der Kläger 30 % der Kosten und der Beklagte 70% der Kosten.</a:t>
            </a:r>
          </a:p>
          <a:p>
            <a:pPr algn="ctr"/>
            <a:r>
              <a:rPr lang="de-DE" sz="2800" dirty="0"/>
              <a:t>Der Gegner (Bekl.) hat bisher nichts gezahlt.</a:t>
            </a:r>
          </a:p>
          <a:p>
            <a:pPr algn="ctr"/>
            <a:r>
              <a:rPr lang="de-DE" sz="2800" dirty="0"/>
              <a:t>	</a:t>
            </a:r>
          </a:p>
        </p:txBody>
      </p:sp>
      <p:sp>
        <p:nvSpPr>
          <p:cNvPr id="14" name="Gefaltete Ecke 13"/>
          <p:cNvSpPr/>
          <p:nvPr/>
        </p:nvSpPr>
        <p:spPr>
          <a:xfrm rot="366625">
            <a:off x="2106177" y="1374371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56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21144008">
            <a:off x="10249622" y="751406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125a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4D944B4B-93C0-B247-95EC-90760C25A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61598"/>
              </p:ext>
            </p:extLst>
          </p:nvPr>
        </p:nvGraphicFramePr>
        <p:xfrm>
          <a:off x="1847140" y="582092"/>
          <a:ext cx="8250007" cy="6178524"/>
        </p:xfrm>
        <a:graphic>
          <a:graphicData uri="http://schemas.openxmlformats.org/drawingml/2006/table">
            <a:tbl>
              <a:tblPr firstRow="1" bandRow="1">
                <a:noFill/>
                <a:tableStyleId>{9D7B26C5-4107-4FEC-AEDC-1716B250A1EF}</a:tableStyleId>
              </a:tblPr>
              <a:tblGrid>
                <a:gridCol w="764324">
                  <a:extLst>
                    <a:ext uri="{9D8B030D-6E8A-4147-A177-3AD203B41FA5}">
                      <a16:colId xmlns:a16="http://schemas.microsoft.com/office/drawing/2014/main" val="678529048"/>
                    </a:ext>
                  </a:extLst>
                </a:gridCol>
                <a:gridCol w="3884594">
                  <a:extLst>
                    <a:ext uri="{9D8B030D-6E8A-4147-A177-3AD203B41FA5}">
                      <a16:colId xmlns:a16="http://schemas.microsoft.com/office/drawing/2014/main" val="3050296263"/>
                    </a:ext>
                  </a:extLst>
                </a:gridCol>
                <a:gridCol w="1136240">
                  <a:extLst>
                    <a:ext uri="{9D8B030D-6E8A-4147-A177-3AD203B41FA5}">
                      <a16:colId xmlns:a16="http://schemas.microsoft.com/office/drawing/2014/main" val="2485635949"/>
                    </a:ext>
                  </a:extLst>
                </a:gridCol>
                <a:gridCol w="1187540">
                  <a:extLst>
                    <a:ext uri="{9D8B030D-6E8A-4147-A177-3AD203B41FA5}">
                      <a16:colId xmlns:a16="http://schemas.microsoft.com/office/drawing/2014/main" val="1519868237"/>
                    </a:ext>
                  </a:extLst>
                </a:gridCol>
                <a:gridCol w="1277309">
                  <a:extLst>
                    <a:ext uri="{9D8B030D-6E8A-4147-A177-3AD203B41FA5}">
                      <a16:colId xmlns:a16="http://schemas.microsoft.com/office/drawing/2014/main" val="3159700927"/>
                    </a:ext>
                  </a:extLst>
                </a:gridCol>
              </a:tblGrid>
              <a:tr h="754644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KV-Nr.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Gebühr 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Wert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Betrag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>
                          <a:solidFill>
                            <a:srgbClr val="FFFFFF"/>
                          </a:solidFill>
                          <a:effectLst/>
                        </a:rPr>
                        <a:t>Mithaft </a:t>
                      </a:r>
                      <a:endParaRPr lang="de-DE" sz="1600" b="1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243215"/>
                  </a:ext>
                </a:extLst>
              </a:tr>
              <a:tr h="600752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1210</a:t>
                      </a:r>
                      <a:endParaRPr lang="de-D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Verfahrensgebühr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812932"/>
                  </a:ext>
                </a:extLst>
              </a:tr>
              <a:tr h="751780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Kläger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30%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814951"/>
                  </a:ext>
                </a:extLst>
              </a:tr>
              <a:tr h="51223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gezahlt: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532254"/>
                  </a:ext>
                </a:extLst>
              </a:tr>
              <a:tr h="75464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zu viel, daher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auf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die Kosten des Bekl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verrechnet: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501030"/>
                  </a:ext>
                </a:extLst>
              </a:tr>
              <a:tr h="51223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 / zu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viel: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699249"/>
                  </a:ext>
                </a:extLst>
              </a:tr>
              <a:tr h="75464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Beklagte trägt davon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70 % 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98019"/>
                  </a:ext>
                </a:extLst>
              </a:tr>
              <a:tr h="75464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darauf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vom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Überschuss des Klägers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349349"/>
                  </a:ext>
                </a:extLst>
              </a:tr>
              <a:tr h="754644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551539"/>
                  </a:ext>
                </a:extLst>
              </a:tr>
            </a:tbl>
          </a:graphicData>
        </a:graphic>
      </p:graphicFrame>
      <p:sp>
        <p:nvSpPr>
          <p:cNvPr id="14" name="Gefaltete Ecke 13"/>
          <p:cNvSpPr/>
          <p:nvPr/>
        </p:nvSpPr>
        <p:spPr>
          <a:xfrm rot="456791">
            <a:off x="579137" y="734051"/>
            <a:ext cx="957480" cy="956491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   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5231567" y="1418083"/>
            <a:ext cx="1199214" cy="4494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24.000,00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717040" y="1493752"/>
            <a:ext cx="1047066" cy="4494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1233,00 </a:t>
            </a:r>
          </a:p>
        </p:txBody>
      </p:sp>
      <p:sp>
        <p:nvSpPr>
          <p:cNvPr id="15" name="Rechteck 14"/>
          <p:cNvSpPr/>
          <p:nvPr/>
        </p:nvSpPr>
        <p:spPr>
          <a:xfrm>
            <a:off x="7726880" y="2884362"/>
            <a:ext cx="970174" cy="2696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1233,00 </a:t>
            </a:r>
          </a:p>
        </p:txBody>
      </p:sp>
      <p:sp>
        <p:nvSpPr>
          <p:cNvPr id="16" name="Rechteck 15"/>
          <p:cNvSpPr/>
          <p:nvPr/>
        </p:nvSpPr>
        <p:spPr>
          <a:xfrm>
            <a:off x="7806643" y="3429000"/>
            <a:ext cx="867861" cy="4494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863,10</a:t>
            </a:r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7" name="Rechteck 16"/>
          <p:cNvSpPr/>
          <p:nvPr/>
        </p:nvSpPr>
        <p:spPr>
          <a:xfrm>
            <a:off x="7770288" y="4688592"/>
            <a:ext cx="883359" cy="4494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863,10</a:t>
            </a:r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8" name="Rechteck 17"/>
          <p:cNvSpPr/>
          <p:nvPr/>
        </p:nvSpPr>
        <p:spPr>
          <a:xfrm>
            <a:off x="7726881" y="5451730"/>
            <a:ext cx="970174" cy="4494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863,10</a:t>
            </a:r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9" name="Rechteck 18"/>
          <p:cNvSpPr/>
          <p:nvPr/>
        </p:nvSpPr>
        <p:spPr>
          <a:xfrm>
            <a:off x="7770288" y="4102667"/>
            <a:ext cx="940572" cy="382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0,00</a:t>
            </a:r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0" name="Rechteck 19"/>
          <p:cNvSpPr/>
          <p:nvPr/>
        </p:nvSpPr>
        <p:spPr>
          <a:xfrm>
            <a:off x="7649988" y="6195440"/>
            <a:ext cx="1052310" cy="4494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0,00</a:t>
            </a:r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1" name="Rechteck 20"/>
          <p:cNvSpPr/>
          <p:nvPr/>
        </p:nvSpPr>
        <p:spPr>
          <a:xfrm>
            <a:off x="7806643" y="2130471"/>
            <a:ext cx="891108" cy="2298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369,90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2" name="Rechteck 21"/>
          <p:cNvSpPr/>
          <p:nvPr/>
        </p:nvSpPr>
        <p:spPr>
          <a:xfrm>
            <a:off x="8854630" y="1465581"/>
            <a:ext cx="1103031" cy="4019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Kläger voll</a:t>
            </a:r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3" name="Rechteck 22"/>
          <p:cNvSpPr/>
          <p:nvPr/>
        </p:nvSpPr>
        <p:spPr>
          <a:xfrm>
            <a:off x="8854630" y="4638709"/>
            <a:ext cx="1247945" cy="491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Bekl. </a:t>
            </a:r>
            <a:r>
              <a:rPr lang="de-DE" sz="1600" dirty="0">
                <a:solidFill>
                  <a:schemeClr val="tx1"/>
                </a:solidFill>
              </a:rPr>
              <a:t>keine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grpSp>
        <p:nvGrpSpPr>
          <p:cNvPr id="24" name="Gruppieren 23"/>
          <p:cNvGrpSpPr/>
          <p:nvPr/>
        </p:nvGrpSpPr>
        <p:grpSpPr>
          <a:xfrm>
            <a:off x="2261941" y="2964836"/>
            <a:ext cx="2043671" cy="2836453"/>
            <a:chOff x="2287052" y="2996064"/>
            <a:chExt cx="2043671" cy="2836453"/>
          </a:xfrm>
        </p:grpSpPr>
        <p:sp>
          <p:nvSpPr>
            <p:cNvPr id="25" name="Bogen 24"/>
            <p:cNvSpPr/>
            <p:nvPr/>
          </p:nvSpPr>
          <p:spPr>
            <a:xfrm rot="13098820">
              <a:off x="2287052" y="2996064"/>
              <a:ext cx="2043671" cy="2836453"/>
            </a:xfrm>
            <a:prstGeom prst="arc">
              <a:avLst/>
            </a:prstGeom>
            <a:ln w="762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Gleichschenkliges Dreieck 25"/>
            <p:cNvSpPr/>
            <p:nvPr/>
          </p:nvSpPr>
          <p:spPr>
            <a:xfrm>
              <a:off x="2332496" y="5364780"/>
              <a:ext cx="348712" cy="28666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26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Breitbild</PresentationFormat>
  <Paragraphs>141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</cp:revision>
  <dcterms:created xsi:type="dcterms:W3CDTF">2023-05-30T09:45:36Z</dcterms:created>
  <dcterms:modified xsi:type="dcterms:W3CDTF">2024-02-22T08:36:23Z</dcterms:modified>
</cp:coreProperties>
</file>