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0F36-33AD-454C-A9B6-9016CEB400B0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B861-6423-422C-9324-B3E80CEEA2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3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2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3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425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30.png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NUL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0023" y="685800"/>
            <a:ext cx="6096177" cy="5486400"/>
          </a:xfrm>
          <a:custGeom>
            <a:avLst/>
            <a:gdLst/>
            <a:ahLst/>
            <a:cxnLst/>
            <a:rect l="l" t="t" r="r" b="b"/>
            <a:pathLst>
              <a:path w="9144266" h="8229600">
                <a:moveTo>
                  <a:pt x="0" y="0"/>
                </a:moveTo>
                <a:lnTo>
                  <a:pt x="9144266" y="0"/>
                </a:lnTo>
                <a:lnTo>
                  <a:pt x="91442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287" t="-7849" b="-78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18979" y="2304995"/>
            <a:ext cx="1213077" cy="2851251"/>
          </a:xfrm>
          <a:custGeom>
            <a:avLst/>
            <a:gdLst/>
            <a:ahLst/>
            <a:cxnLst/>
            <a:rect l="l" t="t" r="r" b="b"/>
            <a:pathLst>
              <a:path w="1819616" h="4276876">
                <a:moveTo>
                  <a:pt x="0" y="0"/>
                </a:moveTo>
                <a:lnTo>
                  <a:pt x="1819616" y="0"/>
                </a:lnTo>
                <a:lnTo>
                  <a:pt x="1819616" y="4276876"/>
                </a:lnTo>
                <a:lnTo>
                  <a:pt x="0" y="4276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7117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5444" y="5376668"/>
            <a:ext cx="292014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87"/>
              </a:lnSpc>
            </a:pPr>
            <a:r>
              <a:rPr lang="en-US" sz="2133">
                <a:solidFill>
                  <a:srgbClr val="06283D"/>
                </a:solidFill>
                <a:latin typeface="Lato"/>
              </a:rPr>
              <a:t>Dozentin Frau Rachner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577850"/>
            <a:ext cx="376845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344"/>
              </a:lnSpc>
            </a:pPr>
            <a:r>
              <a:rPr lang="en-US" sz="5246" dirty="0" err="1">
                <a:solidFill>
                  <a:srgbClr val="06283D"/>
                </a:solidFill>
                <a:latin typeface="Eastman Grotesque Bold"/>
              </a:rPr>
              <a:t>Insolvenzen</a:t>
            </a:r>
            <a:endParaRPr lang="en-US" sz="5246" dirty="0">
              <a:solidFill>
                <a:srgbClr val="06283D"/>
              </a:solidFill>
              <a:latin typeface="Eastman Grotesque Bold"/>
            </a:endParaRPr>
          </a:p>
          <a:p>
            <a:pPr algn="ctr" defTabSz="609630">
              <a:lnSpc>
                <a:spcPts val="7344"/>
              </a:lnSpc>
            </a:pPr>
            <a:r>
              <a:rPr lang="en-US" sz="5246" dirty="0">
                <a:solidFill>
                  <a:srgbClr val="06283D"/>
                </a:solidFill>
                <a:latin typeface="Eastman Grotesq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6695" y="597397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" y="2682514"/>
            <a:ext cx="3495286" cy="367924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5878133" y="316038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98005" y="26181"/>
            <a:ext cx="486013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Massegläubige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5778" y="1288901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§§ 53ff InsO </a:t>
            </a:r>
          </a:p>
          <a:p>
            <a:pPr algn="ctr"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02602" y="4317457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Gläubiger „eigener Art“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17621" y="3226378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Kosten des Insolvenzverfahrens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9915" y="5703192"/>
            <a:ext cx="482044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Lato Bold"/>
              </a:rPr>
              <a:t>Werden NICHT bevorzugt, sondern vorab befriedigt.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878133" y="425146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78133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20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9034" y="5565596"/>
            <a:ext cx="2813373" cy="977647"/>
          </a:xfrm>
          <a:custGeom>
            <a:avLst/>
            <a:gdLst/>
            <a:ahLst/>
            <a:cxnLst/>
            <a:rect l="l" t="t" r="r" b="b"/>
            <a:pathLst>
              <a:path w="4220060" h="1466471">
                <a:moveTo>
                  <a:pt x="0" y="0"/>
                </a:moveTo>
                <a:lnTo>
                  <a:pt x="4220060" y="0"/>
                </a:lnTo>
                <a:lnTo>
                  <a:pt x="4220060" y="1466471"/>
                </a:lnTo>
                <a:lnTo>
                  <a:pt x="0" y="1466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0674" y="4937298"/>
            <a:ext cx="1521633" cy="1605945"/>
          </a:xfrm>
          <a:custGeom>
            <a:avLst/>
            <a:gdLst/>
            <a:ahLst/>
            <a:cxnLst/>
            <a:rect l="l" t="t" r="r" b="b"/>
            <a:pathLst>
              <a:path w="2282449" h="2408917">
                <a:moveTo>
                  <a:pt x="0" y="0"/>
                </a:moveTo>
                <a:lnTo>
                  <a:pt x="2282449" y="0"/>
                </a:lnTo>
                <a:lnTo>
                  <a:pt x="2282449" y="2408917"/>
                </a:lnTo>
                <a:lnTo>
                  <a:pt x="0" y="2408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1514" y="57117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813413" y="3429000"/>
            <a:ext cx="3183999" cy="31288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2889" y="278997"/>
            <a:ext cx="482044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Insolvenzmass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e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62889" y="1463751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 35 InsO </a:t>
            </a:r>
          </a:p>
          <a:p>
            <a:pPr algn="ctr"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33600" y="3104534"/>
            <a:ext cx="7416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Canva Sans Bold"/>
              </a:rPr>
              <a:t>Das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gesamte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Vermögen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, welches der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Schuldner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bei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Eröffnung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hat und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während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des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Verfahrens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erlangt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1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0128" y="3734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2854" y="3303518"/>
            <a:ext cx="1151275" cy="2743200"/>
          </a:xfrm>
          <a:custGeom>
            <a:avLst/>
            <a:gdLst/>
            <a:ahLst/>
            <a:cxnLst/>
            <a:rect l="l" t="t" r="r" b="b"/>
            <a:pathLst>
              <a:path w="1726913" h="4114800">
                <a:moveTo>
                  <a:pt x="0" y="0"/>
                </a:moveTo>
                <a:lnTo>
                  <a:pt x="1726912" y="0"/>
                </a:lnTo>
                <a:lnTo>
                  <a:pt x="172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810" y="473806"/>
            <a:ext cx="874395" cy="27432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51513" y="205419"/>
            <a:ext cx="579655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Insolvenzverwalte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77186" y="1266075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§56 Abs.1 InsO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04381" y="3122119"/>
            <a:ext cx="6383238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Zentralfigur im Insolvenzverfahren</a:t>
            </a:r>
          </a:p>
          <a:p>
            <a:pPr defTabSz="609630">
              <a:lnSpc>
                <a:spcPts val="3453"/>
              </a:lnSpc>
            </a:pPr>
            <a:endParaRPr lang="en-US" sz="2466">
              <a:solidFill>
                <a:srgbClr val="000000"/>
              </a:solidFill>
              <a:latin typeface="Lato Bold"/>
            </a:endParaRPr>
          </a:p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persönliches Amt natürlicher Personen</a:t>
            </a:r>
          </a:p>
          <a:p>
            <a:pPr defTabSz="609630">
              <a:lnSpc>
                <a:spcPts val="3453"/>
              </a:lnSpc>
            </a:pPr>
            <a:endParaRPr lang="en-US" sz="2466">
              <a:solidFill>
                <a:srgbClr val="000000"/>
              </a:solidFill>
              <a:latin typeface="Lato Bold"/>
            </a:endParaRPr>
          </a:p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unabhängig von Schuldner und Gläubiger</a:t>
            </a:r>
          </a:p>
          <a:p>
            <a:pPr defTabSz="609630">
              <a:lnSpc>
                <a:spcPts val="3453"/>
              </a:lnSpc>
            </a:pPr>
            <a:endParaRPr lang="en-US" sz="2466">
              <a:solidFill>
                <a:srgbClr val="000000"/>
              </a:solidFill>
              <a:latin typeface="Lato Bold"/>
            </a:endParaRPr>
          </a:p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steht unter Aufsicht des Insolvenzgerichts</a:t>
            </a:r>
          </a:p>
        </p:txBody>
      </p:sp>
    </p:spTree>
    <p:extLst>
      <p:ext uri="{BB962C8B-B14F-4D97-AF65-F5344CB8AC3E}">
        <p14:creationId xmlns:p14="http://schemas.microsoft.com/office/powerpoint/2010/main" val="18731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0128" y="3734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2854" y="3303518"/>
            <a:ext cx="1151275" cy="2743200"/>
          </a:xfrm>
          <a:custGeom>
            <a:avLst/>
            <a:gdLst/>
            <a:ahLst/>
            <a:cxnLst/>
            <a:rect l="l" t="t" r="r" b="b"/>
            <a:pathLst>
              <a:path w="1726913" h="4114800">
                <a:moveTo>
                  <a:pt x="0" y="0"/>
                </a:moveTo>
                <a:lnTo>
                  <a:pt x="1726912" y="0"/>
                </a:lnTo>
                <a:lnTo>
                  <a:pt x="172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810" y="473806"/>
            <a:ext cx="874395" cy="27432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77804" y="3073400"/>
            <a:ext cx="3381449" cy="2743200"/>
          </a:xfrm>
          <a:custGeom>
            <a:avLst/>
            <a:gdLst/>
            <a:ahLst/>
            <a:cxnLst/>
            <a:rect l="l" t="t" r="r" b="b"/>
            <a:pathLst>
              <a:path w="5072173" h="4114800">
                <a:moveTo>
                  <a:pt x="0" y="0"/>
                </a:moveTo>
                <a:lnTo>
                  <a:pt x="5072173" y="0"/>
                </a:lnTo>
                <a:lnTo>
                  <a:pt x="5072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51513" y="205419"/>
            <a:ext cx="579655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Insolvenzverwalte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77186" y="1266075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§56 Abs.1 InsO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8212" y="2116180"/>
            <a:ext cx="206058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293"/>
              </a:lnSpc>
            </a:pPr>
            <a:r>
              <a:rPr lang="en-US" sz="3066">
                <a:solidFill>
                  <a:srgbClr val="BE1931"/>
                </a:solidFill>
                <a:latin typeface="Lato Bold"/>
              </a:rPr>
              <a:t>Aufgaben: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6684" y="4240318"/>
            <a:ext cx="338144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933" dirty="0">
                <a:solidFill>
                  <a:srgbClr val="FF0000"/>
                </a:solidFill>
                <a:latin typeface="Lato Bold"/>
              </a:rPr>
              <a:t>     </a:t>
            </a:r>
            <a:r>
              <a:rPr lang="en-US" sz="2933" dirty="0" err="1">
                <a:solidFill>
                  <a:srgbClr val="FF0000"/>
                </a:solidFill>
                <a:latin typeface="Lato Bold"/>
              </a:rPr>
              <a:t>Verwertung</a:t>
            </a:r>
            <a:endParaRPr lang="en-US" sz="2933" dirty="0">
              <a:solidFill>
                <a:srgbClr val="FF0000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3533" y="5379932"/>
            <a:ext cx="338144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933" dirty="0" err="1">
                <a:solidFill>
                  <a:srgbClr val="FF0000"/>
                </a:solidFill>
                <a:latin typeface="Lato Bold"/>
              </a:rPr>
              <a:t>Verteilung</a:t>
            </a:r>
            <a:r>
              <a:rPr lang="en-US" sz="2933" dirty="0">
                <a:solidFill>
                  <a:srgbClr val="FF0000"/>
                </a:solidFill>
                <a:latin typeface="Lato Bold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7805" y="3098836"/>
            <a:ext cx="392970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933" dirty="0" err="1">
                <a:solidFill>
                  <a:srgbClr val="FF0000"/>
                </a:solidFill>
                <a:latin typeface="Lato Bold"/>
              </a:rPr>
              <a:t>Sicherung</a:t>
            </a:r>
            <a:r>
              <a:rPr lang="en-US" sz="2933" dirty="0">
                <a:solidFill>
                  <a:srgbClr val="FF0000"/>
                </a:solidFill>
                <a:latin typeface="Lato Bold"/>
              </a:rPr>
              <a:t>  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     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3945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523" y="3912619"/>
            <a:ext cx="2797259" cy="2097944"/>
          </a:xfrm>
          <a:custGeom>
            <a:avLst/>
            <a:gdLst/>
            <a:ahLst/>
            <a:cxnLst/>
            <a:rect l="l" t="t" r="r" b="b"/>
            <a:pathLst>
              <a:path w="4195888" h="3146916">
                <a:moveTo>
                  <a:pt x="0" y="0"/>
                </a:moveTo>
                <a:lnTo>
                  <a:pt x="4195888" y="0"/>
                </a:lnTo>
                <a:lnTo>
                  <a:pt x="4195888" y="3146916"/>
                </a:lnTo>
                <a:lnTo>
                  <a:pt x="0" y="31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6572" y="4175629"/>
            <a:ext cx="3214648" cy="144659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6619911" y="3712139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24039" y="106469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3524" y="1327757"/>
            <a:ext cx="233521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g</a:t>
            </a:r>
            <a:r>
              <a:rPr lang="en-US" sz="2800" dirty="0">
                <a:solidFill>
                  <a:srgbClr val="FF3131"/>
                </a:solidFill>
                <a:latin typeface="Canva Sans Bold"/>
              </a:rPr>
              <a:t>em</a:t>
            </a:r>
            <a:r>
              <a:rPr lang="en-US" sz="2800" dirty="0">
                <a:solidFill>
                  <a:srgbClr val="FF3131"/>
                </a:solidFill>
                <a:latin typeface="Canva Sans Bold"/>
              </a:rPr>
              <a:t>.§ 2 </a:t>
            </a:r>
            <a:r>
              <a:rPr lang="en-US" sz="2800" dirty="0" err="1">
                <a:solidFill>
                  <a:srgbClr val="FF3131"/>
                </a:solidFill>
                <a:latin typeface="Canva Sans Bold"/>
              </a:rPr>
              <a:t>InsO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7835" y="1334107"/>
            <a:ext cx="397212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Das Amtsgericht in dessen Bezirk ein Landgericht seinen Sitz hat.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2530" y="2954020"/>
            <a:ext cx="397212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FF3131"/>
                </a:solidFill>
                <a:latin typeface="Canva Sans Bold"/>
              </a:rPr>
              <a:t>i.V. § 8 ZuwV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09959" y="3574084"/>
            <a:ext cx="397212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für Verbraucherinsolvenzen das AG im Gerichtsbezirk des Schuldners </a:t>
            </a:r>
            <a:r>
              <a:rPr lang="en-US" sz="2266">
                <a:solidFill>
                  <a:srgbClr val="FF3131"/>
                </a:solidFill>
                <a:latin typeface="Calibri"/>
                <a:ea typeface="Canva Sans Bold"/>
              </a:rPr>
              <a:t>§ 3 InsO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81900" y="5385224"/>
            <a:ext cx="397212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alles andere: AG Charlottenburg</a:t>
            </a:r>
          </a:p>
        </p:txBody>
      </p:sp>
      <p:sp>
        <p:nvSpPr>
          <p:cNvPr id="11" name="Freeform 11"/>
          <p:cNvSpPr/>
          <p:nvPr/>
        </p:nvSpPr>
        <p:spPr>
          <a:xfrm>
            <a:off x="6619911" y="5429673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71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0594" y="2154372"/>
            <a:ext cx="2632925" cy="3328986"/>
          </a:xfrm>
          <a:custGeom>
            <a:avLst/>
            <a:gdLst/>
            <a:ahLst/>
            <a:cxnLst/>
            <a:rect l="l" t="t" r="r" b="b"/>
            <a:pathLst>
              <a:path w="3949388" h="4993479">
                <a:moveTo>
                  <a:pt x="0" y="0"/>
                </a:moveTo>
                <a:lnTo>
                  <a:pt x="3949388" y="0"/>
                </a:lnTo>
                <a:lnTo>
                  <a:pt x="3949388" y="4993479"/>
                </a:lnTo>
                <a:lnTo>
                  <a:pt x="0" y="4993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1451210"/>
            <a:ext cx="5136685" cy="5280577"/>
          </a:xfrm>
          <a:custGeom>
            <a:avLst/>
            <a:gdLst/>
            <a:ahLst/>
            <a:cxnLst/>
            <a:rect l="l" t="t" r="r" b="b"/>
            <a:pathLst>
              <a:path w="7705028" h="7920865">
                <a:moveTo>
                  <a:pt x="0" y="0"/>
                </a:moveTo>
                <a:lnTo>
                  <a:pt x="7705028" y="0"/>
                </a:lnTo>
                <a:lnTo>
                  <a:pt x="7705028" y="7920865"/>
                </a:lnTo>
                <a:lnTo>
                  <a:pt x="0" y="7920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94973" y="334943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8588" y="2343356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8588" y="3495669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8588" y="4647983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8588" y="5800296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61412" y="234591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78912" y="5780078"/>
            <a:ext cx="448200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g</a:t>
            </a:r>
            <a:r>
              <a:rPr lang="en-US" sz="2800" dirty="0">
                <a:solidFill>
                  <a:srgbClr val="FF3131"/>
                </a:solidFill>
                <a:latin typeface="Canva Sans Bold"/>
              </a:rPr>
              <a:t>em</a:t>
            </a:r>
            <a:r>
              <a:rPr lang="en-US" sz="2800" dirty="0">
                <a:solidFill>
                  <a:srgbClr val="FF3131"/>
                </a:solidFill>
                <a:latin typeface="Canva Sans Bold"/>
              </a:rPr>
              <a:t>.§§ 3 Ziff.2e, 18 </a:t>
            </a:r>
            <a:r>
              <a:rPr lang="en-US" sz="2800" dirty="0" err="1">
                <a:solidFill>
                  <a:srgbClr val="FF3131"/>
                </a:solidFill>
                <a:latin typeface="Canva Sans Bold"/>
              </a:rPr>
              <a:t>RpflG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64688" y="1215454"/>
            <a:ext cx="194151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spcBef>
                <a:spcPct val="0"/>
              </a:spcBef>
            </a:pPr>
            <a:r>
              <a:rPr lang="en-US" sz="3200" dirty="0">
                <a:solidFill>
                  <a:srgbClr val="994034"/>
                </a:solidFill>
                <a:latin typeface="League Spartan"/>
              </a:rPr>
              <a:t>RICHTER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77337" y="5712203"/>
            <a:ext cx="203527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Insolvenzplan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5027" y="4577670"/>
            <a:ext cx="389989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Schuldenbereinigungsplan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1328" y="3495952"/>
            <a:ext cx="440913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Versagung RSB bei GL-Antrag</a:t>
            </a:r>
          </a:p>
          <a:p>
            <a:pPr algn="ctr" defTabSz="609630">
              <a:lnSpc>
                <a:spcPts val="3173"/>
              </a:lnSpc>
              <a:spcBef>
                <a:spcPct val="0"/>
              </a:spcBef>
            </a:pPr>
            <a:endParaRPr lang="en-US" sz="2266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73752" y="2547601"/>
            <a:ext cx="304244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Eröffnungsverfahren</a:t>
            </a:r>
          </a:p>
        </p:txBody>
      </p:sp>
    </p:spTree>
    <p:extLst>
      <p:ext uri="{BB962C8B-B14F-4D97-AF65-F5344CB8AC3E}">
        <p14:creationId xmlns:p14="http://schemas.microsoft.com/office/powerpoint/2010/main" val="30981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62597" y="2949610"/>
            <a:ext cx="4543603" cy="2743200"/>
          </a:xfrm>
          <a:custGeom>
            <a:avLst/>
            <a:gdLst/>
            <a:ahLst/>
            <a:cxnLst/>
            <a:rect l="l" t="t" r="r" b="b"/>
            <a:pathLst>
              <a:path w="6815404" h="4114800">
                <a:moveTo>
                  <a:pt x="0" y="0"/>
                </a:moveTo>
                <a:lnTo>
                  <a:pt x="6815404" y="0"/>
                </a:lnTo>
                <a:lnTo>
                  <a:pt x="6815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65902" y="2643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1747" y="1736305"/>
            <a:ext cx="4439326" cy="4860075"/>
          </a:xfrm>
          <a:custGeom>
            <a:avLst/>
            <a:gdLst/>
            <a:ahLst/>
            <a:cxnLst/>
            <a:rect l="l" t="t" r="r" b="b"/>
            <a:pathLst>
              <a:path w="6658989" h="7290112">
                <a:moveTo>
                  <a:pt x="0" y="0"/>
                </a:moveTo>
                <a:lnTo>
                  <a:pt x="6658989" y="0"/>
                </a:lnTo>
                <a:lnTo>
                  <a:pt x="6658989" y="7290112"/>
                </a:lnTo>
                <a:lnTo>
                  <a:pt x="0" y="7290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24039" y="149229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32274" y="6121400"/>
            <a:ext cx="448200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g</a:t>
            </a:r>
            <a:r>
              <a:rPr lang="en-US" sz="2800" dirty="0">
                <a:solidFill>
                  <a:srgbClr val="FF3131"/>
                </a:solidFill>
                <a:latin typeface="Canva Sans Bold"/>
              </a:rPr>
              <a:t>em</a:t>
            </a:r>
            <a:r>
              <a:rPr lang="en-US" sz="2800" dirty="0">
                <a:solidFill>
                  <a:srgbClr val="FF3131"/>
                </a:solidFill>
                <a:latin typeface="Canva Sans Bold"/>
              </a:rPr>
              <a:t>.§§ 3 Ziff.2e, 18 </a:t>
            </a:r>
            <a:r>
              <a:rPr lang="en-US" sz="2800" dirty="0" err="1">
                <a:solidFill>
                  <a:srgbClr val="FF3131"/>
                </a:solidFill>
                <a:latin typeface="Canva Sans Bold"/>
              </a:rPr>
              <a:t>RpflG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0539" y="2037523"/>
            <a:ext cx="288548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</a:pPr>
            <a:r>
              <a:rPr lang="en-US" sz="2933" dirty="0" err="1">
                <a:solidFill>
                  <a:srgbClr val="994034"/>
                </a:solidFill>
                <a:latin typeface="League Spartan"/>
              </a:rPr>
              <a:t>Rechtspfleger</a:t>
            </a:r>
            <a:endParaRPr lang="en-US" sz="2933" dirty="0">
              <a:solidFill>
                <a:srgbClr val="994034"/>
              </a:solidFill>
              <a:latin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58705" y="4968910"/>
            <a:ext cx="424559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Versagung der RSB durch IV/TH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1747" y="3290594"/>
            <a:ext cx="424559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333333"/>
                </a:solidFill>
                <a:latin typeface="Canva Sans Bold"/>
              </a:rPr>
              <a:t>ab Eröffnung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1747" y="316253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5805" y="500701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91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977" y="3828083"/>
            <a:ext cx="3494522" cy="2743200"/>
          </a:xfrm>
          <a:custGeom>
            <a:avLst/>
            <a:gdLst/>
            <a:ahLst/>
            <a:cxnLst/>
            <a:rect l="l" t="t" r="r" b="b"/>
            <a:pathLst>
              <a:path w="5241783" h="4114800">
                <a:moveTo>
                  <a:pt x="0" y="0"/>
                </a:moveTo>
                <a:lnTo>
                  <a:pt x="5241784" y="0"/>
                </a:lnTo>
                <a:lnTo>
                  <a:pt x="52417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79905" y="2046615"/>
            <a:ext cx="2622399" cy="1382385"/>
          </a:xfrm>
          <a:custGeom>
            <a:avLst/>
            <a:gdLst/>
            <a:ahLst/>
            <a:cxnLst/>
            <a:rect l="l" t="t" r="r" b="b"/>
            <a:pathLst>
              <a:path w="3933598" h="2073578">
                <a:moveTo>
                  <a:pt x="0" y="0"/>
                </a:moveTo>
                <a:lnTo>
                  <a:pt x="3933598" y="0"/>
                </a:lnTo>
                <a:lnTo>
                  <a:pt x="3933598" y="2073578"/>
                </a:lnTo>
                <a:lnTo>
                  <a:pt x="0" y="2073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05087" y="3828083"/>
            <a:ext cx="2003925" cy="1625684"/>
          </a:xfrm>
          <a:custGeom>
            <a:avLst/>
            <a:gdLst/>
            <a:ahLst/>
            <a:cxnLst/>
            <a:rect l="l" t="t" r="r" b="b"/>
            <a:pathLst>
              <a:path w="3005887" h="2438526">
                <a:moveTo>
                  <a:pt x="0" y="0"/>
                </a:moveTo>
                <a:lnTo>
                  <a:pt x="3005888" y="0"/>
                </a:lnTo>
                <a:lnTo>
                  <a:pt x="3005888" y="2438526"/>
                </a:lnTo>
                <a:lnTo>
                  <a:pt x="0" y="2438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3337" y="5407008"/>
            <a:ext cx="4336703" cy="1290297"/>
          </a:xfrm>
          <a:custGeom>
            <a:avLst/>
            <a:gdLst/>
            <a:ahLst/>
            <a:cxnLst/>
            <a:rect l="l" t="t" r="r" b="b"/>
            <a:pathLst>
              <a:path w="6505054" h="1935446">
                <a:moveTo>
                  <a:pt x="0" y="0"/>
                </a:moveTo>
                <a:lnTo>
                  <a:pt x="6505055" y="0"/>
                </a:lnTo>
                <a:lnTo>
                  <a:pt x="6505055" y="1935446"/>
                </a:lnTo>
                <a:lnTo>
                  <a:pt x="0" y="19354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7840" y="472680"/>
            <a:ext cx="2054513" cy="1813108"/>
          </a:xfrm>
          <a:custGeom>
            <a:avLst/>
            <a:gdLst/>
            <a:ahLst/>
            <a:cxnLst/>
            <a:rect l="l" t="t" r="r" b="b"/>
            <a:pathLst>
              <a:path w="3081770" h="2719662">
                <a:moveTo>
                  <a:pt x="0" y="0"/>
                </a:moveTo>
                <a:lnTo>
                  <a:pt x="3081770" y="0"/>
                </a:lnTo>
                <a:lnTo>
                  <a:pt x="3081770" y="2719662"/>
                </a:lnTo>
                <a:lnTo>
                  <a:pt x="0" y="27196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61634" y="3768009"/>
            <a:ext cx="3194105" cy="1425369"/>
          </a:xfrm>
          <a:custGeom>
            <a:avLst/>
            <a:gdLst/>
            <a:ahLst/>
            <a:cxnLst/>
            <a:rect l="l" t="t" r="r" b="b"/>
            <a:pathLst>
              <a:path w="4791158" h="2138054">
                <a:moveTo>
                  <a:pt x="0" y="0"/>
                </a:moveTo>
                <a:lnTo>
                  <a:pt x="4791158" y="0"/>
                </a:lnTo>
                <a:lnTo>
                  <a:pt x="4791158" y="2138055"/>
                </a:lnTo>
                <a:lnTo>
                  <a:pt x="0" y="2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43842" y="2485180"/>
            <a:ext cx="3446919" cy="1083438"/>
          </a:xfrm>
          <a:custGeom>
            <a:avLst/>
            <a:gdLst/>
            <a:ahLst/>
            <a:cxnLst/>
            <a:rect l="l" t="t" r="r" b="b"/>
            <a:pathLst>
              <a:path w="5170378" h="1625157">
                <a:moveTo>
                  <a:pt x="0" y="0"/>
                </a:moveTo>
                <a:lnTo>
                  <a:pt x="5170378" y="0"/>
                </a:lnTo>
                <a:lnTo>
                  <a:pt x="5170378" y="1625157"/>
                </a:lnTo>
                <a:lnTo>
                  <a:pt x="0" y="16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9279" b="-3927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00506" y="2837604"/>
            <a:ext cx="110817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>
                <a:solidFill>
                  <a:srgbClr val="994034"/>
                </a:solidFill>
                <a:latin typeface="League Spartan"/>
              </a:rPr>
              <a:t>UdG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07095" y="198168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5087" y="2479675"/>
            <a:ext cx="127396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Auskünfte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0067" y="2693358"/>
            <a:ext cx="244861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Führung der Tabelle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2071" y="4436244"/>
            <a:ext cx="56763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MiZi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67302" y="4138401"/>
            <a:ext cx="247074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06"/>
              </a:lnSpc>
            </a:pPr>
            <a:r>
              <a:rPr lang="en-US" sz="1933">
                <a:solidFill>
                  <a:srgbClr val="000000"/>
                </a:solidFill>
                <a:latin typeface="Lato Bold"/>
              </a:rPr>
              <a:t>Erteilung</a:t>
            </a:r>
          </a:p>
          <a:p>
            <a:pPr algn="ctr" defTabSz="609630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000000"/>
                </a:solidFill>
                <a:latin typeface="Lato Bold"/>
              </a:rPr>
              <a:t>vollstr.Ausfertigungen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60703" y="5780194"/>
            <a:ext cx="244197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Öffentliche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Bekanntmachungen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97006" y="1174553"/>
            <a:ext cx="101133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Statistik</a:t>
            </a:r>
          </a:p>
        </p:txBody>
      </p:sp>
    </p:spTree>
    <p:extLst>
      <p:ext uri="{BB962C8B-B14F-4D97-AF65-F5344CB8AC3E}">
        <p14:creationId xmlns:p14="http://schemas.microsoft.com/office/powerpoint/2010/main" val="16380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61" y="112247"/>
            <a:ext cx="1171467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</a:pPr>
            <a:r>
              <a:rPr lang="en-US" sz="6022">
                <a:solidFill>
                  <a:srgbClr val="000000"/>
                </a:solidFill>
                <a:latin typeface="Canva Sans Bold"/>
              </a:rPr>
              <a:t>Verbraucher-      Regelinsolvenz</a:t>
            </a:r>
          </a:p>
          <a:p>
            <a:pPr algn="ctr" defTabSz="609630">
              <a:lnSpc>
                <a:spcPts val="8431"/>
              </a:lnSpc>
            </a:pPr>
            <a:endParaRPr lang="en-US" sz="6022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4548" y="1354175"/>
            <a:ext cx="3491075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Person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ohne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selbständige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Tätigkeit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Person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mit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ehemals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Selbständigkeit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(max. 19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Gläubiger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) 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Schulden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dürfen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nicht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aus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Arbeitsverhältnissen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entstanden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sein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Eigenantrag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>
                <a:solidFill>
                  <a:srgbClr val="665551"/>
                </a:solidFill>
                <a:latin typeface="Lato Bold"/>
              </a:rPr>
              <a:t>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49557" y="1398021"/>
            <a:ext cx="3356643" cy="552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Unternehmen</a:t>
            </a: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Person ab 20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Gläubigern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+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ehemals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Selbständigkeit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Eigenantrag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/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Fremdantrag</a:t>
            </a: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>
                <a:solidFill>
                  <a:srgbClr val="665551"/>
                </a:solidFill>
                <a:latin typeface="Lato Bold"/>
              </a:rPr>
              <a:t>IN</a:t>
            </a:r>
          </a:p>
          <a:p>
            <a:pPr defTabSz="609630">
              <a:lnSpc>
                <a:spcPts val="1119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292014" y="227360"/>
            <a:ext cx="988905" cy="988905"/>
          </a:xfrm>
          <a:custGeom>
            <a:avLst/>
            <a:gdLst/>
            <a:ahLst/>
            <a:cxnLst/>
            <a:rect l="l" t="t" r="r" b="b"/>
            <a:pathLst>
              <a:path w="1483358" h="1483358">
                <a:moveTo>
                  <a:pt x="0" y="0"/>
                </a:moveTo>
                <a:lnTo>
                  <a:pt x="1483358" y="0"/>
                </a:lnTo>
                <a:lnTo>
                  <a:pt x="1483358" y="1483358"/>
                </a:lnTo>
                <a:lnTo>
                  <a:pt x="0" y="1483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52153" y="1452896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52153" y="2647175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52153" y="4129001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1"/>
                </a:lnTo>
                <a:lnTo>
                  <a:pt x="0" y="60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52153" y="5259029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1"/>
                </a:lnTo>
                <a:lnTo>
                  <a:pt x="0" y="60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52153" y="6188577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de-DE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docshapegroup1"/>
          <p:cNvGrpSpPr>
            <a:grpSpLocks/>
          </p:cNvGrpSpPr>
          <p:nvPr/>
        </p:nvGrpSpPr>
        <p:grpSpPr bwMode="auto">
          <a:xfrm>
            <a:off x="452517" y="698092"/>
            <a:ext cx="9748067" cy="6006359"/>
            <a:chOff x="143" y="183"/>
            <a:chExt cx="14095" cy="10503"/>
          </a:xfrm>
        </p:grpSpPr>
        <p:sp>
          <p:nvSpPr>
            <p:cNvPr id="4" name="docshape2"/>
            <p:cNvSpPr>
              <a:spLocks noChangeArrowheads="1"/>
            </p:cNvSpPr>
            <p:nvPr/>
          </p:nvSpPr>
          <p:spPr bwMode="auto">
            <a:xfrm>
              <a:off x="10253" y="1175"/>
              <a:ext cx="3977" cy="2205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docshape3"/>
            <p:cNvSpPr>
              <a:spLocks/>
            </p:cNvSpPr>
            <p:nvPr/>
          </p:nvSpPr>
          <p:spPr bwMode="auto">
            <a:xfrm>
              <a:off x="8489" y="459"/>
              <a:ext cx="3836" cy="6744"/>
            </a:xfrm>
            <a:custGeom>
              <a:avLst/>
              <a:gdLst>
                <a:gd name="T0" fmla="+- 0 12242 8489"/>
                <a:gd name="T1" fmla="*/ T0 w 3836"/>
                <a:gd name="T2" fmla="+- 0 1175 460"/>
                <a:gd name="T3" fmla="*/ 1175 h 6744"/>
                <a:gd name="T4" fmla="+- 0 12124 8489"/>
                <a:gd name="T5" fmla="*/ T4 w 3836"/>
                <a:gd name="T6" fmla="+- 0 1073 460"/>
                <a:gd name="T7" fmla="*/ 1073 h 6744"/>
                <a:gd name="T8" fmla="+- 0 12120 8489"/>
                <a:gd name="T9" fmla="*/ T8 w 3836"/>
                <a:gd name="T10" fmla="+- 0 1074 460"/>
                <a:gd name="T11" fmla="*/ 1074 h 6744"/>
                <a:gd name="T12" fmla="+- 0 12117 8489"/>
                <a:gd name="T13" fmla="*/ T12 w 3836"/>
                <a:gd name="T14" fmla="+- 0 1077 460"/>
                <a:gd name="T15" fmla="*/ 1077 h 6744"/>
                <a:gd name="T16" fmla="+- 0 12114 8489"/>
                <a:gd name="T17" fmla="*/ T16 w 3836"/>
                <a:gd name="T18" fmla="+- 0 1080 460"/>
                <a:gd name="T19" fmla="*/ 1080 h 6744"/>
                <a:gd name="T20" fmla="+- 0 12115 8489"/>
                <a:gd name="T21" fmla="*/ T20 w 3836"/>
                <a:gd name="T22" fmla="+- 0 1085 460"/>
                <a:gd name="T23" fmla="*/ 1085 h 6744"/>
                <a:gd name="T24" fmla="+- 0 12202 8489"/>
                <a:gd name="T25" fmla="*/ T24 w 3836"/>
                <a:gd name="T26" fmla="+- 0 1160 460"/>
                <a:gd name="T27" fmla="*/ 1160 h 6744"/>
                <a:gd name="T28" fmla="+- 0 8492 8489"/>
                <a:gd name="T29" fmla="*/ T28 w 3836"/>
                <a:gd name="T30" fmla="+- 0 460 460"/>
                <a:gd name="T31" fmla="*/ 460 h 6744"/>
                <a:gd name="T32" fmla="+- 0 8489 8489"/>
                <a:gd name="T33" fmla="*/ T32 w 3836"/>
                <a:gd name="T34" fmla="+- 0 475 460"/>
                <a:gd name="T35" fmla="*/ 475 h 6744"/>
                <a:gd name="T36" fmla="+- 0 12199 8489"/>
                <a:gd name="T37" fmla="*/ T36 w 3836"/>
                <a:gd name="T38" fmla="+- 0 1175 460"/>
                <a:gd name="T39" fmla="*/ 1175 h 6744"/>
                <a:gd name="T40" fmla="+- 0 12090 8489"/>
                <a:gd name="T41" fmla="*/ T40 w 3836"/>
                <a:gd name="T42" fmla="+- 0 1214 460"/>
                <a:gd name="T43" fmla="*/ 1214 h 6744"/>
                <a:gd name="T44" fmla="+- 0 12088 8489"/>
                <a:gd name="T45" fmla="*/ T44 w 3836"/>
                <a:gd name="T46" fmla="+- 0 1218 460"/>
                <a:gd name="T47" fmla="*/ 1218 h 6744"/>
                <a:gd name="T48" fmla="+- 0 12090 8489"/>
                <a:gd name="T49" fmla="*/ T48 w 3836"/>
                <a:gd name="T50" fmla="+- 0 1222 460"/>
                <a:gd name="T51" fmla="*/ 1222 h 6744"/>
                <a:gd name="T52" fmla="+- 0 12091 8489"/>
                <a:gd name="T53" fmla="*/ T52 w 3836"/>
                <a:gd name="T54" fmla="+- 0 1226 460"/>
                <a:gd name="T55" fmla="*/ 1226 h 6744"/>
                <a:gd name="T56" fmla="+- 0 12095 8489"/>
                <a:gd name="T57" fmla="*/ T56 w 3836"/>
                <a:gd name="T58" fmla="+- 0 1228 460"/>
                <a:gd name="T59" fmla="*/ 1228 h 6744"/>
                <a:gd name="T60" fmla="+- 0 12229 8489"/>
                <a:gd name="T61" fmla="*/ T60 w 3836"/>
                <a:gd name="T62" fmla="+- 0 1180 460"/>
                <a:gd name="T63" fmla="*/ 1180 h 6744"/>
                <a:gd name="T64" fmla="+- 0 12242 8489"/>
                <a:gd name="T65" fmla="*/ T64 w 3836"/>
                <a:gd name="T66" fmla="+- 0 1175 460"/>
                <a:gd name="T67" fmla="*/ 1175 h 6744"/>
                <a:gd name="T68" fmla="+- 0 12325 8489"/>
                <a:gd name="T69" fmla="*/ T68 w 3836"/>
                <a:gd name="T70" fmla="+- 0 7068 460"/>
                <a:gd name="T71" fmla="*/ 7068 h 6744"/>
                <a:gd name="T72" fmla="+- 0 12323 8489"/>
                <a:gd name="T73" fmla="*/ T72 w 3836"/>
                <a:gd name="T74" fmla="+- 0 7064 460"/>
                <a:gd name="T75" fmla="*/ 7064 h 6744"/>
                <a:gd name="T76" fmla="+- 0 12320 8489"/>
                <a:gd name="T77" fmla="*/ T76 w 3836"/>
                <a:gd name="T78" fmla="+- 0 7062 460"/>
                <a:gd name="T79" fmla="*/ 7062 h 6744"/>
                <a:gd name="T80" fmla="+- 0 12316 8489"/>
                <a:gd name="T81" fmla="*/ T80 w 3836"/>
                <a:gd name="T82" fmla="+- 0 7060 460"/>
                <a:gd name="T83" fmla="*/ 7060 h 6744"/>
                <a:gd name="T84" fmla="+- 0 12312 8489"/>
                <a:gd name="T85" fmla="*/ T84 w 3836"/>
                <a:gd name="T86" fmla="+- 0 7061 460"/>
                <a:gd name="T87" fmla="*/ 7061 h 6744"/>
                <a:gd name="T88" fmla="+- 0 12309 8489"/>
                <a:gd name="T89" fmla="*/ T88 w 3836"/>
                <a:gd name="T90" fmla="+- 0 7065 460"/>
                <a:gd name="T91" fmla="*/ 7065 h 6744"/>
                <a:gd name="T92" fmla="+- 0 12254 8489"/>
                <a:gd name="T93" fmla="*/ T92 w 3836"/>
                <a:gd name="T94" fmla="+- 0 7160 460"/>
                <a:gd name="T95" fmla="*/ 7160 h 6744"/>
                <a:gd name="T96" fmla="+- 0 12250 8489"/>
                <a:gd name="T97" fmla="*/ T96 w 3836"/>
                <a:gd name="T98" fmla="+- 0 3380 460"/>
                <a:gd name="T99" fmla="*/ 3380 h 6744"/>
                <a:gd name="T100" fmla="+- 0 12235 8489"/>
                <a:gd name="T101" fmla="*/ T100 w 3836"/>
                <a:gd name="T102" fmla="+- 0 3380 460"/>
                <a:gd name="T103" fmla="*/ 3380 h 6744"/>
                <a:gd name="T104" fmla="+- 0 12239 8489"/>
                <a:gd name="T105" fmla="*/ T104 w 3836"/>
                <a:gd name="T106" fmla="+- 0 7161 460"/>
                <a:gd name="T107" fmla="*/ 7161 h 6744"/>
                <a:gd name="T108" fmla="+- 0 12182 8489"/>
                <a:gd name="T109" fmla="*/ T108 w 3836"/>
                <a:gd name="T110" fmla="+- 0 7064 460"/>
                <a:gd name="T111" fmla="*/ 7064 h 6744"/>
                <a:gd name="T112" fmla="+- 0 12180 8489"/>
                <a:gd name="T113" fmla="*/ T112 w 3836"/>
                <a:gd name="T114" fmla="+- 0 7061 460"/>
                <a:gd name="T115" fmla="*/ 7061 h 6744"/>
                <a:gd name="T116" fmla="+- 0 12176 8489"/>
                <a:gd name="T117" fmla="*/ T116 w 3836"/>
                <a:gd name="T118" fmla="+- 0 7060 460"/>
                <a:gd name="T119" fmla="*/ 7060 h 6744"/>
                <a:gd name="T120" fmla="+- 0 12172 8489"/>
                <a:gd name="T121" fmla="*/ T120 w 3836"/>
                <a:gd name="T122" fmla="+- 0 7062 460"/>
                <a:gd name="T123" fmla="*/ 7062 h 6744"/>
                <a:gd name="T124" fmla="+- 0 12169 8489"/>
                <a:gd name="T125" fmla="*/ T124 w 3836"/>
                <a:gd name="T126" fmla="+- 0 7064 460"/>
                <a:gd name="T127" fmla="*/ 7064 h 6744"/>
                <a:gd name="T128" fmla="+- 0 12168 8489"/>
                <a:gd name="T129" fmla="*/ T128 w 3836"/>
                <a:gd name="T130" fmla="+- 0 7069 460"/>
                <a:gd name="T131" fmla="*/ 7069 h 6744"/>
                <a:gd name="T132" fmla="+- 0 12170 8489"/>
                <a:gd name="T133" fmla="*/ T132 w 3836"/>
                <a:gd name="T134" fmla="+- 0 7072 460"/>
                <a:gd name="T135" fmla="*/ 7072 h 6744"/>
                <a:gd name="T136" fmla="+- 0 12246 8489"/>
                <a:gd name="T137" fmla="*/ T136 w 3836"/>
                <a:gd name="T138" fmla="+- 0 7203 460"/>
                <a:gd name="T139" fmla="*/ 7203 h 6744"/>
                <a:gd name="T140" fmla="+- 0 12255 8489"/>
                <a:gd name="T141" fmla="*/ T140 w 3836"/>
                <a:gd name="T142" fmla="+- 0 7188 460"/>
                <a:gd name="T143" fmla="*/ 7188 h 6744"/>
                <a:gd name="T144" fmla="+- 0 12323 8489"/>
                <a:gd name="T145" fmla="*/ T144 w 3836"/>
                <a:gd name="T146" fmla="+- 0 7072 460"/>
                <a:gd name="T147" fmla="*/ 7072 h 6744"/>
                <a:gd name="T148" fmla="+- 0 12325 8489"/>
                <a:gd name="T149" fmla="*/ T148 w 3836"/>
                <a:gd name="T150" fmla="+- 0 7068 460"/>
                <a:gd name="T151" fmla="*/ 7068 h 67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3836" h="6744">
                  <a:moveTo>
                    <a:pt x="3753" y="715"/>
                  </a:moveTo>
                  <a:lnTo>
                    <a:pt x="3635" y="613"/>
                  </a:lnTo>
                  <a:lnTo>
                    <a:pt x="3631" y="614"/>
                  </a:lnTo>
                  <a:lnTo>
                    <a:pt x="3628" y="617"/>
                  </a:lnTo>
                  <a:lnTo>
                    <a:pt x="3625" y="620"/>
                  </a:lnTo>
                  <a:lnTo>
                    <a:pt x="3626" y="625"/>
                  </a:lnTo>
                  <a:lnTo>
                    <a:pt x="3713" y="70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3710" y="715"/>
                  </a:lnTo>
                  <a:lnTo>
                    <a:pt x="3601" y="754"/>
                  </a:lnTo>
                  <a:lnTo>
                    <a:pt x="3599" y="758"/>
                  </a:lnTo>
                  <a:lnTo>
                    <a:pt x="3601" y="762"/>
                  </a:lnTo>
                  <a:lnTo>
                    <a:pt x="3602" y="766"/>
                  </a:lnTo>
                  <a:lnTo>
                    <a:pt x="3606" y="768"/>
                  </a:lnTo>
                  <a:lnTo>
                    <a:pt x="3740" y="720"/>
                  </a:lnTo>
                  <a:lnTo>
                    <a:pt x="3753" y="715"/>
                  </a:lnTo>
                  <a:close/>
                  <a:moveTo>
                    <a:pt x="3836" y="6608"/>
                  </a:moveTo>
                  <a:lnTo>
                    <a:pt x="3834" y="6604"/>
                  </a:lnTo>
                  <a:lnTo>
                    <a:pt x="3831" y="6602"/>
                  </a:lnTo>
                  <a:lnTo>
                    <a:pt x="3827" y="6600"/>
                  </a:lnTo>
                  <a:lnTo>
                    <a:pt x="3823" y="6601"/>
                  </a:lnTo>
                  <a:lnTo>
                    <a:pt x="3820" y="6605"/>
                  </a:lnTo>
                  <a:lnTo>
                    <a:pt x="3765" y="6700"/>
                  </a:lnTo>
                  <a:lnTo>
                    <a:pt x="3761" y="2920"/>
                  </a:lnTo>
                  <a:lnTo>
                    <a:pt x="3746" y="2920"/>
                  </a:lnTo>
                  <a:lnTo>
                    <a:pt x="3750" y="6701"/>
                  </a:lnTo>
                  <a:lnTo>
                    <a:pt x="3693" y="6604"/>
                  </a:lnTo>
                  <a:lnTo>
                    <a:pt x="3691" y="6601"/>
                  </a:lnTo>
                  <a:lnTo>
                    <a:pt x="3687" y="6600"/>
                  </a:lnTo>
                  <a:lnTo>
                    <a:pt x="3683" y="6602"/>
                  </a:lnTo>
                  <a:lnTo>
                    <a:pt x="3680" y="6604"/>
                  </a:lnTo>
                  <a:lnTo>
                    <a:pt x="3679" y="6609"/>
                  </a:lnTo>
                  <a:lnTo>
                    <a:pt x="3681" y="6612"/>
                  </a:lnTo>
                  <a:lnTo>
                    <a:pt x="3757" y="6743"/>
                  </a:lnTo>
                  <a:lnTo>
                    <a:pt x="3766" y="6728"/>
                  </a:lnTo>
                  <a:lnTo>
                    <a:pt x="3834" y="6612"/>
                  </a:lnTo>
                  <a:lnTo>
                    <a:pt x="3836" y="6608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docshape4"/>
            <p:cNvSpPr txBox="1">
              <a:spLocks noChangeArrowheads="1"/>
            </p:cNvSpPr>
            <p:nvPr/>
          </p:nvSpPr>
          <p:spPr bwMode="auto">
            <a:xfrm>
              <a:off x="8489" y="183"/>
              <a:ext cx="5749" cy="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defTabSz="609630">
                <a:lnSpc>
                  <a:spcPct val="115000"/>
                </a:lnSpc>
                <a:spcAft>
                  <a:spcPts val="1000"/>
                </a:spcAft>
              </a:pPr>
              <a:r>
                <a:rPr lang="de-DE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09630">
                <a:lnSpc>
                  <a:spcPct val="115000"/>
                </a:lnSpc>
                <a:spcBef>
                  <a:spcPts val="15"/>
                </a:spcBef>
                <a:spcAft>
                  <a:spcPts val="100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12276" defTabSz="609630">
                <a:lnSpc>
                  <a:spcPct val="115000"/>
                </a:lnSpc>
                <a:spcAft>
                  <a:spcPts val="1000"/>
                </a:spcAft>
              </a:pPr>
              <a:r>
                <a:rPr lang="de-DE" sz="1000" b="1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Schuldner: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12276" defTabSz="609630">
                <a:lnSpc>
                  <a:spcPct val="115000"/>
                </a:lnSpc>
                <a:spcBef>
                  <a:spcPts val="220"/>
                </a:spcBef>
                <a:spcAft>
                  <a:spcPts val="1000"/>
                </a:spcAft>
              </a:pPr>
              <a:r>
                <a:rPr lang="de-DE" sz="1000" b="1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Geschäftsbetrieb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12276" marR="115576" defTabSz="609630">
                <a:lnSpc>
                  <a:spcPct val="107000"/>
                </a:lnSpc>
                <a:spcBef>
                  <a:spcPts val="215"/>
                </a:spcBef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z.B.</a:t>
              </a:r>
              <a:r>
                <a:rPr lang="de-DE" sz="1000" spc="-4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Juristische</a:t>
              </a:r>
              <a:r>
                <a:rPr lang="de-DE" sz="1000" spc="-2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(GmbH,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</a:t>
              </a:r>
              <a:r>
                <a:rPr lang="de-DE" sz="1000" spc="-4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usw.), Gesellschaft ohne Rechtspersönlichkeit (OHG, KG usw.)]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ocshape5"/>
            <p:cNvSpPr>
              <a:spLocks/>
            </p:cNvSpPr>
            <p:nvPr/>
          </p:nvSpPr>
          <p:spPr bwMode="auto">
            <a:xfrm>
              <a:off x="9742" y="8173"/>
              <a:ext cx="2511" cy="1720"/>
            </a:xfrm>
            <a:custGeom>
              <a:avLst/>
              <a:gdLst>
                <a:gd name="T0" fmla="+- 0 12253 9742"/>
                <a:gd name="T1" fmla="*/ T0 w 2511"/>
                <a:gd name="T2" fmla="+- 0 8182 8173"/>
                <a:gd name="T3" fmla="*/ 8182 h 1720"/>
                <a:gd name="T4" fmla="+- 0 12240 9742"/>
                <a:gd name="T5" fmla="*/ T4 w 2511"/>
                <a:gd name="T6" fmla="+- 0 8175 8173"/>
                <a:gd name="T7" fmla="*/ 8175 h 1720"/>
                <a:gd name="T8" fmla="+- 0 11344 9742"/>
                <a:gd name="T9" fmla="*/ T8 w 2511"/>
                <a:gd name="T10" fmla="+- 0 9851 8173"/>
                <a:gd name="T11" fmla="*/ 9851 h 1720"/>
                <a:gd name="T12" fmla="+- 0 11340 9742"/>
                <a:gd name="T13" fmla="*/ T12 w 2511"/>
                <a:gd name="T14" fmla="+- 0 9741 8173"/>
                <a:gd name="T15" fmla="*/ 9741 h 1720"/>
                <a:gd name="T16" fmla="+- 0 11340 9742"/>
                <a:gd name="T17" fmla="*/ T16 w 2511"/>
                <a:gd name="T18" fmla="+- 0 9736 8173"/>
                <a:gd name="T19" fmla="*/ 9736 h 1720"/>
                <a:gd name="T20" fmla="+- 0 11337 9742"/>
                <a:gd name="T21" fmla="*/ T20 w 2511"/>
                <a:gd name="T22" fmla="+- 0 9733 8173"/>
                <a:gd name="T23" fmla="*/ 9733 h 1720"/>
                <a:gd name="T24" fmla="+- 0 11328 9742"/>
                <a:gd name="T25" fmla="*/ T24 w 2511"/>
                <a:gd name="T26" fmla="+- 0 9733 8173"/>
                <a:gd name="T27" fmla="*/ 9733 h 1720"/>
                <a:gd name="T28" fmla="+- 0 11325 9742"/>
                <a:gd name="T29" fmla="*/ T28 w 2511"/>
                <a:gd name="T30" fmla="+- 0 9737 8173"/>
                <a:gd name="T31" fmla="*/ 9737 h 1720"/>
                <a:gd name="T32" fmla="+- 0 11325 9742"/>
                <a:gd name="T33" fmla="*/ T32 w 2511"/>
                <a:gd name="T34" fmla="+- 0 9741 8173"/>
                <a:gd name="T35" fmla="*/ 9741 h 1720"/>
                <a:gd name="T36" fmla="+- 0 11331 9742"/>
                <a:gd name="T37" fmla="*/ T36 w 2511"/>
                <a:gd name="T38" fmla="+- 0 9891 8173"/>
                <a:gd name="T39" fmla="*/ 9891 h 1720"/>
                <a:gd name="T40" fmla="+- 0 11330 9742"/>
                <a:gd name="T41" fmla="*/ T40 w 2511"/>
                <a:gd name="T42" fmla="+- 0 9887 8173"/>
                <a:gd name="T43" fmla="*/ 9887 h 1720"/>
                <a:gd name="T44" fmla="+- 0 11298 9742"/>
                <a:gd name="T45" fmla="*/ T44 w 2511"/>
                <a:gd name="T46" fmla="+- 0 9744 8173"/>
                <a:gd name="T47" fmla="*/ 9744 h 1720"/>
                <a:gd name="T48" fmla="+- 0 11297 9742"/>
                <a:gd name="T49" fmla="*/ T48 w 2511"/>
                <a:gd name="T50" fmla="+- 0 9740 8173"/>
                <a:gd name="T51" fmla="*/ 9740 h 1720"/>
                <a:gd name="T52" fmla="+- 0 11293 9742"/>
                <a:gd name="T53" fmla="*/ T52 w 2511"/>
                <a:gd name="T54" fmla="+- 0 9738 8173"/>
                <a:gd name="T55" fmla="*/ 9738 h 1720"/>
                <a:gd name="T56" fmla="+- 0 11285 9742"/>
                <a:gd name="T57" fmla="*/ T56 w 2511"/>
                <a:gd name="T58" fmla="+- 0 9739 8173"/>
                <a:gd name="T59" fmla="*/ 9739 h 1720"/>
                <a:gd name="T60" fmla="+- 0 11283 9742"/>
                <a:gd name="T61" fmla="*/ T60 w 2511"/>
                <a:gd name="T62" fmla="+- 0 9743 8173"/>
                <a:gd name="T63" fmla="*/ 9743 h 1720"/>
                <a:gd name="T64" fmla="+- 0 11284 9742"/>
                <a:gd name="T65" fmla="*/ T64 w 2511"/>
                <a:gd name="T66" fmla="+- 0 9748 8173"/>
                <a:gd name="T67" fmla="*/ 9748 h 1720"/>
                <a:gd name="T68" fmla="+- 0 11308 9742"/>
                <a:gd name="T69" fmla="*/ T68 w 2511"/>
                <a:gd name="T70" fmla="+- 0 9856 8173"/>
                <a:gd name="T71" fmla="*/ 9856 h 1720"/>
                <a:gd name="T72" fmla="+- 0 9753 9742"/>
                <a:gd name="T73" fmla="*/ T72 w 2511"/>
                <a:gd name="T74" fmla="+- 0 8173 8173"/>
                <a:gd name="T75" fmla="*/ 8173 h 1720"/>
                <a:gd name="T76" fmla="+- 0 9742 9742"/>
                <a:gd name="T77" fmla="*/ T76 w 2511"/>
                <a:gd name="T78" fmla="+- 0 8183 8173"/>
                <a:gd name="T79" fmla="*/ 8183 h 1720"/>
                <a:gd name="T80" fmla="+- 0 11297 9742"/>
                <a:gd name="T81" fmla="*/ T80 w 2511"/>
                <a:gd name="T82" fmla="+- 0 9866 8173"/>
                <a:gd name="T83" fmla="*/ 9866 h 1720"/>
                <a:gd name="T84" fmla="+- 0 11186 9742"/>
                <a:gd name="T85" fmla="*/ T84 w 2511"/>
                <a:gd name="T86" fmla="+- 0 9833 8173"/>
                <a:gd name="T87" fmla="*/ 9833 h 1720"/>
                <a:gd name="T88" fmla="+- 0 11182 9742"/>
                <a:gd name="T89" fmla="*/ T88 w 2511"/>
                <a:gd name="T90" fmla="+- 0 9835 8173"/>
                <a:gd name="T91" fmla="*/ 9835 h 1720"/>
                <a:gd name="T92" fmla="+- 0 11180 9742"/>
                <a:gd name="T93" fmla="*/ T92 w 2511"/>
                <a:gd name="T94" fmla="+- 0 9843 8173"/>
                <a:gd name="T95" fmla="*/ 9843 h 1720"/>
                <a:gd name="T96" fmla="+- 0 11182 9742"/>
                <a:gd name="T97" fmla="*/ T96 w 2511"/>
                <a:gd name="T98" fmla="+- 0 9847 8173"/>
                <a:gd name="T99" fmla="*/ 9847 h 1720"/>
                <a:gd name="T100" fmla="+- 0 11331 9742"/>
                <a:gd name="T101" fmla="*/ T100 w 2511"/>
                <a:gd name="T102" fmla="+- 0 9892 8173"/>
                <a:gd name="T103" fmla="*/ 9892 h 1720"/>
                <a:gd name="T104" fmla="+- 0 11331 9742"/>
                <a:gd name="T105" fmla="*/ T104 w 2511"/>
                <a:gd name="T106" fmla="+- 0 9893 8173"/>
                <a:gd name="T107" fmla="*/ 9893 h 1720"/>
                <a:gd name="T108" fmla="+- 0 11346 9742"/>
                <a:gd name="T109" fmla="*/ T108 w 2511"/>
                <a:gd name="T110" fmla="+- 0 9883 8173"/>
                <a:gd name="T111" fmla="*/ 9883 h 1720"/>
                <a:gd name="T112" fmla="+- 0 11460 9742"/>
                <a:gd name="T113" fmla="*/ T112 w 2511"/>
                <a:gd name="T114" fmla="+- 0 9813 8173"/>
                <a:gd name="T115" fmla="*/ 9813 h 1720"/>
                <a:gd name="T116" fmla="+- 0 11464 9742"/>
                <a:gd name="T117" fmla="*/ T116 w 2511"/>
                <a:gd name="T118" fmla="+- 0 9811 8173"/>
                <a:gd name="T119" fmla="*/ 9811 h 1720"/>
                <a:gd name="T120" fmla="+- 0 11465 9742"/>
                <a:gd name="T121" fmla="*/ T120 w 2511"/>
                <a:gd name="T122" fmla="+- 0 9806 8173"/>
                <a:gd name="T123" fmla="*/ 9806 h 1720"/>
                <a:gd name="T124" fmla="+- 0 11460 9742"/>
                <a:gd name="T125" fmla="*/ T124 w 2511"/>
                <a:gd name="T126" fmla="+- 0 9799 8173"/>
                <a:gd name="T127" fmla="*/ 9799 h 1720"/>
                <a:gd name="T128" fmla="+- 0 11456 9742"/>
                <a:gd name="T129" fmla="*/ T128 w 2511"/>
                <a:gd name="T130" fmla="+- 0 9798 8173"/>
                <a:gd name="T131" fmla="*/ 9798 h 1720"/>
                <a:gd name="T132" fmla="+- 0 11452 9742"/>
                <a:gd name="T133" fmla="*/ T132 w 2511"/>
                <a:gd name="T134" fmla="+- 0 9800 8173"/>
                <a:gd name="T135" fmla="*/ 9800 h 1720"/>
                <a:gd name="T136" fmla="+- 0 11358 9742"/>
                <a:gd name="T137" fmla="*/ T136 w 2511"/>
                <a:gd name="T138" fmla="+- 0 9858 8173"/>
                <a:gd name="T139" fmla="*/ 9858 h 1720"/>
                <a:gd name="T140" fmla="+- 0 12253 9742"/>
                <a:gd name="T141" fmla="*/ T140 w 2511"/>
                <a:gd name="T142" fmla="+- 0 8182 8173"/>
                <a:gd name="T143" fmla="*/ 8182 h 17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2511" h="1720">
                  <a:moveTo>
                    <a:pt x="2511" y="9"/>
                  </a:moveTo>
                  <a:lnTo>
                    <a:pt x="2498" y="2"/>
                  </a:lnTo>
                  <a:lnTo>
                    <a:pt x="1602" y="1678"/>
                  </a:lnTo>
                  <a:lnTo>
                    <a:pt x="1598" y="1568"/>
                  </a:lnTo>
                  <a:lnTo>
                    <a:pt x="1598" y="1563"/>
                  </a:lnTo>
                  <a:lnTo>
                    <a:pt x="1595" y="1560"/>
                  </a:lnTo>
                  <a:lnTo>
                    <a:pt x="1586" y="1560"/>
                  </a:lnTo>
                  <a:lnTo>
                    <a:pt x="1583" y="1564"/>
                  </a:lnTo>
                  <a:lnTo>
                    <a:pt x="1583" y="1568"/>
                  </a:lnTo>
                  <a:lnTo>
                    <a:pt x="1589" y="1718"/>
                  </a:lnTo>
                  <a:lnTo>
                    <a:pt x="1588" y="1714"/>
                  </a:lnTo>
                  <a:lnTo>
                    <a:pt x="1556" y="1571"/>
                  </a:lnTo>
                  <a:lnTo>
                    <a:pt x="1555" y="1567"/>
                  </a:lnTo>
                  <a:lnTo>
                    <a:pt x="1551" y="1565"/>
                  </a:lnTo>
                  <a:lnTo>
                    <a:pt x="1543" y="1566"/>
                  </a:lnTo>
                  <a:lnTo>
                    <a:pt x="1541" y="1570"/>
                  </a:lnTo>
                  <a:lnTo>
                    <a:pt x="1542" y="1575"/>
                  </a:lnTo>
                  <a:lnTo>
                    <a:pt x="1566" y="1683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555" y="1693"/>
                  </a:lnTo>
                  <a:lnTo>
                    <a:pt x="1444" y="1660"/>
                  </a:lnTo>
                  <a:lnTo>
                    <a:pt x="1440" y="1662"/>
                  </a:lnTo>
                  <a:lnTo>
                    <a:pt x="1438" y="1670"/>
                  </a:lnTo>
                  <a:lnTo>
                    <a:pt x="1440" y="1674"/>
                  </a:lnTo>
                  <a:lnTo>
                    <a:pt x="1589" y="1719"/>
                  </a:lnTo>
                  <a:lnTo>
                    <a:pt x="1589" y="1720"/>
                  </a:lnTo>
                  <a:lnTo>
                    <a:pt x="1604" y="1710"/>
                  </a:lnTo>
                  <a:lnTo>
                    <a:pt x="1718" y="1640"/>
                  </a:lnTo>
                  <a:lnTo>
                    <a:pt x="1722" y="1638"/>
                  </a:lnTo>
                  <a:lnTo>
                    <a:pt x="1723" y="1633"/>
                  </a:lnTo>
                  <a:lnTo>
                    <a:pt x="1718" y="1626"/>
                  </a:lnTo>
                  <a:lnTo>
                    <a:pt x="1714" y="1625"/>
                  </a:lnTo>
                  <a:lnTo>
                    <a:pt x="1710" y="1627"/>
                  </a:lnTo>
                  <a:lnTo>
                    <a:pt x="1616" y="1685"/>
                  </a:lnTo>
                  <a:lnTo>
                    <a:pt x="2511" y="9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docshape6"/>
            <p:cNvSpPr txBox="1">
              <a:spLocks noChangeArrowheads="1"/>
            </p:cNvSpPr>
            <p:nvPr/>
          </p:nvSpPr>
          <p:spPr bwMode="auto">
            <a:xfrm>
              <a:off x="8897" y="7299"/>
              <a:ext cx="1701" cy="879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marR="116846" defTabSz="609630">
                <a:lnSpc>
                  <a:spcPct val="97000"/>
                </a:lnSpc>
                <a:spcBef>
                  <a:spcPts val="335"/>
                </a:spcBef>
                <a:spcAft>
                  <a:spcPts val="1000"/>
                </a:spcAft>
              </a:pPr>
              <a:r>
                <a:rPr lang="de-DE" sz="100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Regelinsolvenz natürliche Person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ocshape7"/>
            <p:cNvSpPr txBox="1">
              <a:spLocks noChangeArrowheads="1"/>
            </p:cNvSpPr>
            <p:nvPr/>
          </p:nvSpPr>
          <p:spPr bwMode="auto">
            <a:xfrm>
              <a:off x="11090" y="7203"/>
              <a:ext cx="2313" cy="976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634" marR="302910" defTabSz="609630">
                <a:lnSpc>
                  <a:spcPct val="107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Regelinsolvenz Geschäftsbetrieb/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juristische</a:t>
              </a:r>
              <a:r>
                <a:rPr lang="de-DE" sz="1000" b="1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Personen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ocshape8"/>
            <p:cNvSpPr>
              <a:spLocks/>
            </p:cNvSpPr>
            <p:nvPr/>
          </p:nvSpPr>
          <p:spPr bwMode="auto">
            <a:xfrm>
              <a:off x="4679" y="460"/>
              <a:ext cx="1786" cy="766"/>
            </a:xfrm>
            <a:custGeom>
              <a:avLst/>
              <a:gdLst>
                <a:gd name="T0" fmla="+- 0 4779 4680"/>
                <a:gd name="T1" fmla="*/ T0 w 1786"/>
                <a:gd name="T2" fmla="+- 0 1080 460"/>
                <a:gd name="T3" fmla="*/ 1080 h 766"/>
                <a:gd name="T4" fmla="+- 0 4774 4680"/>
                <a:gd name="T5" fmla="*/ T4 w 1786"/>
                <a:gd name="T6" fmla="+- 0 1080 460"/>
                <a:gd name="T7" fmla="*/ 1080 h 766"/>
                <a:gd name="T8" fmla="+- 0 4680 4680"/>
                <a:gd name="T9" fmla="*/ T8 w 1786"/>
                <a:gd name="T10" fmla="+- 0 1204 460"/>
                <a:gd name="T11" fmla="*/ 1204 h 766"/>
                <a:gd name="T12" fmla="+- 0 4834 4680"/>
                <a:gd name="T13" fmla="*/ T12 w 1786"/>
                <a:gd name="T14" fmla="+- 0 1225 460"/>
                <a:gd name="T15" fmla="*/ 1225 h 766"/>
                <a:gd name="T16" fmla="+- 0 4838 4680"/>
                <a:gd name="T17" fmla="*/ T16 w 1786"/>
                <a:gd name="T18" fmla="+- 0 1223 460"/>
                <a:gd name="T19" fmla="*/ 1223 h 766"/>
                <a:gd name="T20" fmla="+- 0 4839 4680"/>
                <a:gd name="T21" fmla="*/ T20 w 1786"/>
                <a:gd name="T22" fmla="+- 0 1218 460"/>
                <a:gd name="T23" fmla="*/ 1218 h 766"/>
                <a:gd name="T24" fmla="+- 0 4839 4680"/>
                <a:gd name="T25" fmla="*/ T24 w 1786"/>
                <a:gd name="T26" fmla="+- 0 1214 460"/>
                <a:gd name="T27" fmla="*/ 1214 h 766"/>
                <a:gd name="T28" fmla="+- 0 4836 4680"/>
                <a:gd name="T29" fmla="*/ T28 w 1786"/>
                <a:gd name="T30" fmla="+- 0 1211 460"/>
                <a:gd name="T31" fmla="*/ 1211 h 766"/>
                <a:gd name="T32" fmla="+- 0 4832 4680"/>
                <a:gd name="T33" fmla="*/ T32 w 1786"/>
                <a:gd name="T34" fmla="+- 0 1210 460"/>
                <a:gd name="T35" fmla="*/ 1210 h 766"/>
                <a:gd name="T36" fmla="+- 0 4800 4680"/>
                <a:gd name="T37" fmla="*/ T36 w 1786"/>
                <a:gd name="T38" fmla="+- 0 1206 460"/>
                <a:gd name="T39" fmla="*/ 1206 h 766"/>
                <a:gd name="T40" fmla="+- 0 4696 4680"/>
                <a:gd name="T41" fmla="*/ T40 w 1786"/>
                <a:gd name="T42" fmla="+- 0 1206 460"/>
                <a:gd name="T43" fmla="*/ 1206 h 766"/>
                <a:gd name="T44" fmla="+- 0 4691 4680"/>
                <a:gd name="T45" fmla="*/ T44 w 1786"/>
                <a:gd name="T46" fmla="+- 0 1192 460"/>
                <a:gd name="T47" fmla="*/ 1192 h 766"/>
                <a:gd name="T48" fmla="+- 0 4716 4680"/>
                <a:gd name="T49" fmla="*/ T48 w 1786"/>
                <a:gd name="T50" fmla="+- 0 1181 460"/>
                <a:gd name="T51" fmla="*/ 1181 h 766"/>
                <a:gd name="T52" fmla="+- 0 4784 4680"/>
                <a:gd name="T53" fmla="*/ T52 w 1786"/>
                <a:gd name="T54" fmla="+- 0 1093 460"/>
                <a:gd name="T55" fmla="*/ 1093 h 766"/>
                <a:gd name="T56" fmla="+- 0 4786 4680"/>
                <a:gd name="T57" fmla="*/ T56 w 1786"/>
                <a:gd name="T58" fmla="+- 0 1089 460"/>
                <a:gd name="T59" fmla="*/ 1089 h 766"/>
                <a:gd name="T60" fmla="+- 0 4785 4680"/>
                <a:gd name="T61" fmla="*/ T60 w 1786"/>
                <a:gd name="T62" fmla="+- 0 1085 460"/>
                <a:gd name="T63" fmla="*/ 1085 h 766"/>
                <a:gd name="T64" fmla="+- 0 4782 4680"/>
                <a:gd name="T65" fmla="*/ T64 w 1786"/>
                <a:gd name="T66" fmla="+- 0 1082 460"/>
                <a:gd name="T67" fmla="*/ 1082 h 766"/>
                <a:gd name="T68" fmla="+- 0 4779 4680"/>
                <a:gd name="T69" fmla="*/ T68 w 1786"/>
                <a:gd name="T70" fmla="+- 0 1080 460"/>
                <a:gd name="T71" fmla="*/ 1080 h 766"/>
                <a:gd name="T72" fmla="+- 0 4716 4680"/>
                <a:gd name="T73" fmla="*/ T72 w 1786"/>
                <a:gd name="T74" fmla="+- 0 1181 460"/>
                <a:gd name="T75" fmla="*/ 1181 h 766"/>
                <a:gd name="T76" fmla="+- 0 4691 4680"/>
                <a:gd name="T77" fmla="*/ T76 w 1786"/>
                <a:gd name="T78" fmla="+- 0 1192 460"/>
                <a:gd name="T79" fmla="*/ 1192 h 766"/>
                <a:gd name="T80" fmla="+- 0 4696 4680"/>
                <a:gd name="T81" fmla="*/ T80 w 1786"/>
                <a:gd name="T82" fmla="+- 0 1206 460"/>
                <a:gd name="T83" fmla="*/ 1206 h 766"/>
                <a:gd name="T84" fmla="+- 0 4702 4680"/>
                <a:gd name="T85" fmla="*/ T84 w 1786"/>
                <a:gd name="T86" fmla="+- 0 1203 460"/>
                <a:gd name="T87" fmla="*/ 1203 h 766"/>
                <a:gd name="T88" fmla="+- 0 4699 4680"/>
                <a:gd name="T89" fmla="*/ T88 w 1786"/>
                <a:gd name="T90" fmla="+- 0 1203 460"/>
                <a:gd name="T91" fmla="*/ 1203 h 766"/>
                <a:gd name="T92" fmla="+- 0 4694 4680"/>
                <a:gd name="T93" fmla="*/ T92 w 1786"/>
                <a:gd name="T94" fmla="+- 0 1191 460"/>
                <a:gd name="T95" fmla="*/ 1191 h 766"/>
                <a:gd name="T96" fmla="+- 0 4709 4680"/>
                <a:gd name="T97" fmla="*/ T96 w 1786"/>
                <a:gd name="T98" fmla="+- 0 1191 460"/>
                <a:gd name="T99" fmla="*/ 1191 h 766"/>
                <a:gd name="T100" fmla="+- 0 4716 4680"/>
                <a:gd name="T101" fmla="*/ T100 w 1786"/>
                <a:gd name="T102" fmla="+- 0 1181 460"/>
                <a:gd name="T103" fmla="*/ 1181 h 766"/>
                <a:gd name="T104" fmla="+- 0 4722 4680"/>
                <a:gd name="T105" fmla="*/ T104 w 1786"/>
                <a:gd name="T106" fmla="+- 0 1195 460"/>
                <a:gd name="T107" fmla="*/ 1195 h 766"/>
                <a:gd name="T108" fmla="+- 0 4696 4680"/>
                <a:gd name="T109" fmla="*/ T108 w 1786"/>
                <a:gd name="T110" fmla="+- 0 1206 460"/>
                <a:gd name="T111" fmla="*/ 1206 h 766"/>
                <a:gd name="T112" fmla="+- 0 4800 4680"/>
                <a:gd name="T113" fmla="*/ T112 w 1786"/>
                <a:gd name="T114" fmla="+- 0 1206 460"/>
                <a:gd name="T115" fmla="*/ 1206 h 766"/>
                <a:gd name="T116" fmla="+- 0 4722 4680"/>
                <a:gd name="T117" fmla="*/ T116 w 1786"/>
                <a:gd name="T118" fmla="+- 0 1195 460"/>
                <a:gd name="T119" fmla="*/ 1195 h 766"/>
                <a:gd name="T120" fmla="+- 0 4694 4680"/>
                <a:gd name="T121" fmla="*/ T120 w 1786"/>
                <a:gd name="T122" fmla="+- 0 1191 460"/>
                <a:gd name="T123" fmla="*/ 1191 h 766"/>
                <a:gd name="T124" fmla="+- 0 4699 4680"/>
                <a:gd name="T125" fmla="*/ T124 w 1786"/>
                <a:gd name="T126" fmla="+- 0 1203 460"/>
                <a:gd name="T127" fmla="*/ 1203 h 766"/>
                <a:gd name="T128" fmla="+- 0 4707 4680"/>
                <a:gd name="T129" fmla="*/ T128 w 1786"/>
                <a:gd name="T130" fmla="+- 0 1193 460"/>
                <a:gd name="T131" fmla="*/ 1193 h 766"/>
                <a:gd name="T132" fmla="+- 0 4694 4680"/>
                <a:gd name="T133" fmla="*/ T132 w 1786"/>
                <a:gd name="T134" fmla="+- 0 1191 460"/>
                <a:gd name="T135" fmla="*/ 1191 h 766"/>
                <a:gd name="T136" fmla="+- 0 4707 4680"/>
                <a:gd name="T137" fmla="*/ T136 w 1786"/>
                <a:gd name="T138" fmla="+- 0 1193 460"/>
                <a:gd name="T139" fmla="*/ 1193 h 766"/>
                <a:gd name="T140" fmla="+- 0 4699 4680"/>
                <a:gd name="T141" fmla="*/ T140 w 1786"/>
                <a:gd name="T142" fmla="+- 0 1203 460"/>
                <a:gd name="T143" fmla="*/ 1203 h 766"/>
                <a:gd name="T144" fmla="+- 0 4702 4680"/>
                <a:gd name="T145" fmla="*/ T144 w 1786"/>
                <a:gd name="T146" fmla="+- 0 1203 460"/>
                <a:gd name="T147" fmla="*/ 1203 h 766"/>
                <a:gd name="T148" fmla="+- 0 4722 4680"/>
                <a:gd name="T149" fmla="*/ T148 w 1786"/>
                <a:gd name="T150" fmla="+- 0 1195 460"/>
                <a:gd name="T151" fmla="*/ 1195 h 766"/>
                <a:gd name="T152" fmla="+- 0 4707 4680"/>
                <a:gd name="T153" fmla="*/ T152 w 1786"/>
                <a:gd name="T154" fmla="+- 0 1193 460"/>
                <a:gd name="T155" fmla="*/ 1193 h 766"/>
                <a:gd name="T156" fmla="+- 0 6460 4680"/>
                <a:gd name="T157" fmla="*/ T156 w 1786"/>
                <a:gd name="T158" fmla="+- 0 460 460"/>
                <a:gd name="T159" fmla="*/ 460 h 766"/>
                <a:gd name="T160" fmla="+- 0 4716 4680"/>
                <a:gd name="T161" fmla="*/ T160 w 1786"/>
                <a:gd name="T162" fmla="+- 0 1181 460"/>
                <a:gd name="T163" fmla="*/ 1181 h 766"/>
                <a:gd name="T164" fmla="+- 0 4707 4680"/>
                <a:gd name="T165" fmla="*/ T164 w 1786"/>
                <a:gd name="T166" fmla="+- 0 1193 460"/>
                <a:gd name="T167" fmla="*/ 1193 h 766"/>
                <a:gd name="T168" fmla="+- 0 4722 4680"/>
                <a:gd name="T169" fmla="*/ T168 w 1786"/>
                <a:gd name="T170" fmla="+- 0 1195 460"/>
                <a:gd name="T171" fmla="*/ 1195 h 766"/>
                <a:gd name="T172" fmla="+- 0 6465 4680"/>
                <a:gd name="T173" fmla="*/ T172 w 1786"/>
                <a:gd name="T174" fmla="+- 0 474 460"/>
                <a:gd name="T175" fmla="*/ 474 h 766"/>
                <a:gd name="T176" fmla="+- 0 6460 4680"/>
                <a:gd name="T177" fmla="*/ T176 w 1786"/>
                <a:gd name="T178" fmla="+- 0 460 460"/>
                <a:gd name="T179" fmla="*/ 460 h 766"/>
                <a:gd name="T180" fmla="+- 0 4709 4680"/>
                <a:gd name="T181" fmla="*/ T180 w 1786"/>
                <a:gd name="T182" fmla="+- 0 1191 460"/>
                <a:gd name="T183" fmla="*/ 1191 h 766"/>
                <a:gd name="T184" fmla="+- 0 4694 4680"/>
                <a:gd name="T185" fmla="*/ T184 w 1786"/>
                <a:gd name="T186" fmla="+- 0 1191 460"/>
                <a:gd name="T187" fmla="*/ 1191 h 766"/>
                <a:gd name="T188" fmla="+- 0 4707 4680"/>
                <a:gd name="T189" fmla="*/ T188 w 1786"/>
                <a:gd name="T190" fmla="+- 0 1193 460"/>
                <a:gd name="T191" fmla="*/ 1193 h 766"/>
                <a:gd name="T192" fmla="+- 0 4709 4680"/>
                <a:gd name="T193" fmla="*/ T192 w 1786"/>
                <a:gd name="T194" fmla="+- 0 1191 460"/>
                <a:gd name="T195" fmla="*/ 1191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786" h="766">
                  <a:moveTo>
                    <a:pt x="99" y="620"/>
                  </a:moveTo>
                  <a:lnTo>
                    <a:pt x="94" y="620"/>
                  </a:lnTo>
                  <a:lnTo>
                    <a:pt x="0" y="744"/>
                  </a:lnTo>
                  <a:lnTo>
                    <a:pt x="154" y="765"/>
                  </a:lnTo>
                  <a:lnTo>
                    <a:pt x="158" y="763"/>
                  </a:lnTo>
                  <a:lnTo>
                    <a:pt x="159" y="758"/>
                  </a:lnTo>
                  <a:lnTo>
                    <a:pt x="159" y="754"/>
                  </a:lnTo>
                  <a:lnTo>
                    <a:pt x="156" y="751"/>
                  </a:lnTo>
                  <a:lnTo>
                    <a:pt x="152" y="750"/>
                  </a:lnTo>
                  <a:lnTo>
                    <a:pt x="120" y="746"/>
                  </a:lnTo>
                  <a:lnTo>
                    <a:pt x="16" y="746"/>
                  </a:lnTo>
                  <a:lnTo>
                    <a:pt x="11" y="732"/>
                  </a:lnTo>
                  <a:lnTo>
                    <a:pt x="36" y="721"/>
                  </a:lnTo>
                  <a:lnTo>
                    <a:pt x="104" y="633"/>
                  </a:lnTo>
                  <a:lnTo>
                    <a:pt x="106" y="629"/>
                  </a:lnTo>
                  <a:lnTo>
                    <a:pt x="105" y="625"/>
                  </a:lnTo>
                  <a:lnTo>
                    <a:pt x="102" y="622"/>
                  </a:lnTo>
                  <a:lnTo>
                    <a:pt x="99" y="620"/>
                  </a:lnTo>
                  <a:close/>
                  <a:moveTo>
                    <a:pt x="36" y="721"/>
                  </a:moveTo>
                  <a:lnTo>
                    <a:pt x="11" y="732"/>
                  </a:lnTo>
                  <a:lnTo>
                    <a:pt x="16" y="746"/>
                  </a:lnTo>
                  <a:lnTo>
                    <a:pt x="22" y="743"/>
                  </a:lnTo>
                  <a:lnTo>
                    <a:pt x="19" y="743"/>
                  </a:lnTo>
                  <a:lnTo>
                    <a:pt x="14" y="731"/>
                  </a:lnTo>
                  <a:lnTo>
                    <a:pt x="29" y="731"/>
                  </a:lnTo>
                  <a:lnTo>
                    <a:pt x="36" y="721"/>
                  </a:lnTo>
                  <a:close/>
                  <a:moveTo>
                    <a:pt x="42" y="735"/>
                  </a:moveTo>
                  <a:lnTo>
                    <a:pt x="16" y="746"/>
                  </a:lnTo>
                  <a:lnTo>
                    <a:pt x="120" y="746"/>
                  </a:lnTo>
                  <a:lnTo>
                    <a:pt x="42" y="735"/>
                  </a:lnTo>
                  <a:close/>
                  <a:moveTo>
                    <a:pt x="14" y="731"/>
                  </a:moveTo>
                  <a:lnTo>
                    <a:pt x="19" y="743"/>
                  </a:lnTo>
                  <a:lnTo>
                    <a:pt x="27" y="733"/>
                  </a:lnTo>
                  <a:lnTo>
                    <a:pt x="14" y="731"/>
                  </a:lnTo>
                  <a:close/>
                  <a:moveTo>
                    <a:pt x="27" y="733"/>
                  </a:moveTo>
                  <a:lnTo>
                    <a:pt x="19" y="743"/>
                  </a:lnTo>
                  <a:lnTo>
                    <a:pt x="22" y="743"/>
                  </a:lnTo>
                  <a:lnTo>
                    <a:pt x="42" y="735"/>
                  </a:lnTo>
                  <a:lnTo>
                    <a:pt x="27" y="733"/>
                  </a:lnTo>
                  <a:close/>
                  <a:moveTo>
                    <a:pt x="1780" y="0"/>
                  </a:moveTo>
                  <a:lnTo>
                    <a:pt x="36" y="721"/>
                  </a:lnTo>
                  <a:lnTo>
                    <a:pt x="27" y="733"/>
                  </a:lnTo>
                  <a:lnTo>
                    <a:pt x="42" y="735"/>
                  </a:lnTo>
                  <a:lnTo>
                    <a:pt x="1785" y="14"/>
                  </a:lnTo>
                  <a:lnTo>
                    <a:pt x="1780" y="0"/>
                  </a:lnTo>
                  <a:close/>
                  <a:moveTo>
                    <a:pt x="29" y="731"/>
                  </a:moveTo>
                  <a:lnTo>
                    <a:pt x="14" y="731"/>
                  </a:lnTo>
                  <a:lnTo>
                    <a:pt x="27" y="733"/>
                  </a:lnTo>
                  <a:lnTo>
                    <a:pt x="29" y="731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docshape9"/>
            <p:cNvSpPr txBox="1">
              <a:spLocks noChangeArrowheads="1"/>
            </p:cNvSpPr>
            <p:nvPr/>
          </p:nvSpPr>
          <p:spPr bwMode="auto">
            <a:xfrm>
              <a:off x="3694" y="1204"/>
              <a:ext cx="1972" cy="79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marR="160028" defTabSz="609630">
                <a:lnSpc>
                  <a:spcPct val="117000"/>
                </a:lnSpc>
                <a:spcBef>
                  <a:spcPts val="310"/>
                </a:spcBef>
                <a:spcAft>
                  <a:spcPts val="1000"/>
                </a:spcAft>
              </a:pPr>
              <a:r>
                <a:rPr lang="de-DE" sz="105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Schuldner: </a:t>
              </a:r>
              <a:r>
                <a:rPr lang="de-DE" sz="105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Natürliche</a:t>
              </a:r>
              <a:r>
                <a:rPr lang="de-DE" sz="1050" b="1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5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docshape10"/>
            <p:cNvSpPr txBox="1">
              <a:spLocks noChangeArrowheads="1"/>
            </p:cNvSpPr>
            <p:nvPr/>
          </p:nvSpPr>
          <p:spPr bwMode="auto">
            <a:xfrm>
              <a:off x="6462" y="183"/>
              <a:ext cx="2029" cy="567"/>
            </a:xfrm>
            <a:prstGeom prst="rect">
              <a:avLst/>
            </a:prstGeom>
            <a:noFill/>
            <a:ln w="22225">
              <a:solidFill>
                <a:srgbClr val="548E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6057" defTabSz="609630">
                <a:lnSpc>
                  <a:spcPct val="115000"/>
                </a:lnSpc>
                <a:spcBef>
                  <a:spcPts val="350"/>
                </a:spcBef>
                <a:spcAft>
                  <a:spcPts val="1000"/>
                </a:spcAft>
              </a:pPr>
              <a:r>
                <a:rPr lang="de-DE" sz="16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Insolvenzen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ocshape11"/>
            <p:cNvSpPr>
              <a:spLocks noChangeArrowheads="1"/>
            </p:cNvSpPr>
            <p:nvPr/>
          </p:nvSpPr>
          <p:spPr bwMode="auto">
            <a:xfrm>
              <a:off x="3537" y="2922"/>
              <a:ext cx="2306" cy="961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docshape12"/>
            <p:cNvSpPr>
              <a:spLocks/>
            </p:cNvSpPr>
            <p:nvPr/>
          </p:nvSpPr>
          <p:spPr bwMode="auto">
            <a:xfrm>
              <a:off x="1333" y="1594"/>
              <a:ext cx="8437" cy="6187"/>
            </a:xfrm>
            <a:custGeom>
              <a:avLst/>
              <a:gdLst>
                <a:gd name="T0" fmla="+- 0 1423 1333"/>
                <a:gd name="T1" fmla="*/ T0 w 8437"/>
                <a:gd name="T2" fmla="+- 0 7727 1594"/>
                <a:gd name="T3" fmla="*/ 7727 h 6187"/>
                <a:gd name="T4" fmla="+- 0 1407 1333"/>
                <a:gd name="T5" fmla="*/ T4 w 8437"/>
                <a:gd name="T6" fmla="+- 0 7693 1594"/>
                <a:gd name="T7" fmla="*/ 7693 h 6187"/>
                <a:gd name="T8" fmla="+- 0 1377 1333"/>
                <a:gd name="T9" fmla="*/ T8 w 8437"/>
                <a:gd name="T10" fmla="+- 0 7627 1594"/>
                <a:gd name="T11" fmla="*/ 7627 h 6187"/>
                <a:gd name="T12" fmla="+- 0 1350 1333"/>
                <a:gd name="T13" fmla="*/ T12 w 8437"/>
                <a:gd name="T14" fmla="+- 0 7644 1594"/>
                <a:gd name="T15" fmla="*/ 7644 h 6187"/>
                <a:gd name="T16" fmla="+- 0 1340 1333"/>
                <a:gd name="T17" fmla="*/ T16 w 8437"/>
                <a:gd name="T18" fmla="+- 0 7641 1594"/>
                <a:gd name="T19" fmla="*/ 7641 h 6187"/>
                <a:gd name="T20" fmla="+- 0 1337 1333"/>
                <a:gd name="T21" fmla="*/ T20 w 8437"/>
                <a:gd name="T22" fmla="+- 0 7652 1594"/>
                <a:gd name="T23" fmla="*/ 7652 h 6187"/>
                <a:gd name="T24" fmla="+- 0 1416 1333"/>
                <a:gd name="T25" fmla="*/ T24 w 8437"/>
                <a:gd name="T26" fmla="+- 0 7781 1594"/>
                <a:gd name="T27" fmla="*/ 7781 h 6187"/>
                <a:gd name="T28" fmla="+- 0 1523 1333"/>
                <a:gd name="T29" fmla="*/ T28 w 8437"/>
                <a:gd name="T30" fmla="+- 0 7674 1594"/>
                <a:gd name="T31" fmla="*/ 7674 h 6187"/>
                <a:gd name="T32" fmla="+- 0 1520 1333"/>
                <a:gd name="T33" fmla="*/ T32 w 8437"/>
                <a:gd name="T34" fmla="+- 0 7660 1594"/>
                <a:gd name="T35" fmla="*/ 7660 h 6187"/>
                <a:gd name="T36" fmla="+- 0 1443 1333"/>
                <a:gd name="T37" fmla="*/ T36 w 8437"/>
                <a:gd name="T38" fmla="+- 0 7733 1594"/>
                <a:gd name="T39" fmla="*/ 7733 h 6187"/>
                <a:gd name="T40" fmla="+- 0 1484 1333"/>
                <a:gd name="T41" fmla="*/ T40 w 8437"/>
                <a:gd name="T42" fmla="+- 0 7637 1594"/>
                <a:gd name="T43" fmla="*/ 7637 h 6187"/>
                <a:gd name="T44" fmla="+- 0 1884 1333"/>
                <a:gd name="T45" fmla="*/ T44 w 8437"/>
                <a:gd name="T46" fmla="+- 0 6014 1594"/>
                <a:gd name="T47" fmla="*/ 6014 h 6187"/>
                <a:gd name="T48" fmla="+- 0 1373 1333"/>
                <a:gd name="T49" fmla="*/ T48 w 8437"/>
                <a:gd name="T50" fmla="+- 0 3060 1594"/>
                <a:gd name="T51" fmla="*/ 3060 h 6187"/>
                <a:gd name="T52" fmla="+- 0 1424 1333"/>
                <a:gd name="T53" fmla="*/ T52 w 8437"/>
                <a:gd name="T54" fmla="+- 0 2953 1594"/>
                <a:gd name="T55" fmla="*/ 2953 h 6187"/>
                <a:gd name="T56" fmla="+- 0 1413 1333"/>
                <a:gd name="T57" fmla="*/ T56 w 8437"/>
                <a:gd name="T58" fmla="+- 0 2951 1594"/>
                <a:gd name="T59" fmla="*/ 2951 h 6187"/>
                <a:gd name="T60" fmla="+- 0 1386 1333"/>
                <a:gd name="T61" fmla="*/ T60 w 8437"/>
                <a:gd name="T62" fmla="+- 0 3088 1594"/>
                <a:gd name="T63" fmla="*/ 3088 h 6187"/>
                <a:gd name="T64" fmla="+- 0 1500 1333"/>
                <a:gd name="T65" fmla="*/ T64 w 8437"/>
                <a:gd name="T66" fmla="+- 0 3080 1594"/>
                <a:gd name="T67" fmla="*/ 3080 h 6187"/>
                <a:gd name="T68" fmla="+- 0 1492 1333"/>
                <a:gd name="T69" fmla="*/ T68 w 8437"/>
                <a:gd name="T70" fmla="+- 0 3069 1594"/>
                <a:gd name="T71" fmla="*/ 3069 h 6187"/>
                <a:gd name="T72" fmla="+- 0 4697 1333"/>
                <a:gd name="T73" fmla="*/ T72 w 8437"/>
                <a:gd name="T74" fmla="+- 0 2880 1594"/>
                <a:gd name="T75" fmla="*/ 2880 h 6187"/>
                <a:gd name="T76" fmla="+- 0 4682 1333"/>
                <a:gd name="T77" fmla="*/ T76 w 8437"/>
                <a:gd name="T78" fmla="+- 0 2880 1594"/>
                <a:gd name="T79" fmla="*/ 2880 h 6187"/>
                <a:gd name="T80" fmla="+- 0 4697 1333"/>
                <a:gd name="T81" fmla="*/ T80 w 8437"/>
                <a:gd name="T82" fmla="+- 0 2880 1594"/>
                <a:gd name="T83" fmla="*/ 2880 h 6187"/>
                <a:gd name="T84" fmla="+- 0 4759 1333"/>
                <a:gd name="T85" fmla="*/ T84 w 8437"/>
                <a:gd name="T86" fmla="+- 0 2779 1594"/>
                <a:gd name="T87" fmla="*/ 2779 h 6187"/>
                <a:gd name="T88" fmla="+- 0 4697 1333"/>
                <a:gd name="T89" fmla="*/ T88 w 8437"/>
                <a:gd name="T90" fmla="+- 0 2880 1594"/>
                <a:gd name="T91" fmla="*/ 2880 h 6187"/>
                <a:gd name="T92" fmla="+- 0 4690 1333"/>
                <a:gd name="T93" fmla="*/ T92 w 8437"/>
                <a:gd name="T94" fmla="+- 0 2893 1594"/>
                <a:gd name="T95" fmla="*/ 2893 h 6187"/>
                <a:gd name="T96" fmla="+- 0 4623 1333"/>
                <a:gd name="T97" fmla="*/ T96 w 8437"/>
                <a:gd name="T98" fmla="+- 0 2781 1594"/>
                <a:gd name="T99" fmla="*/ 2781 h 6187"/>
                <a:gd name="T100" fmla="+- 0 4612 1333"/>
                <a:gd name="T101" fmla="*/ T100 w 8437"/>
                <a:gd name="T102" fmla="+- 0 2784 1594"/>
                <a:gd name="T103" fmla="*/ 2784 h 6187"/>
                <a:gd name="T104" fmla="+- 0 4690 1333"/>
                <a:gd name="T105" fmla="*/ T104 w 8437"/>
                <a:gd name="T106" fmla="+- 0 2923 1594"/>
                <a:gd name="T107" fmla="*/ 2923 h 6187"/>
                <a:gd name="T108" fmla="+- 0 4767 1333"/>
                <a:gd name="T109" fmla="*/ T108 w 8437"/>
                <a:gd name="T110" fmla="+- 0 2787 1594"/>
                <a:gd name="T111" fmla="*/ 2787 h 6187"/>
                <a:gd name="T112" fmla="+- 0 6391 1333"/>
                <a:gd name="T113" fmla="*/ T112 w 8437"/>
                <a:gd name="T114" fmla="+- 0 4846 1594"/>
                <a:gd name="T115" fmla="*/ 4846 h 6187"/>
                <a:gd name="T116" fmla="+- 0 6381 1333"/>
                <a:gd name="T117" fmla="*/ T116 w 8437"/>
                <a:gd name="T118" fmla="+- 0 4843 1594"/>
                <a:gd name="T119" fmla="*/ 4843 h 6187"/>
                <a:gd name="T120" fmla="+- 0 6378 1333"/>
                <a:gd name="T121" fmla="*/ T120 w 8437"/>
                <a:gd name="T122" fmla="+- 0 4853 1594"/>
                <a:gd name="T123" fmla="*/ 4853 h 6187"/>
                <a:gd name="T124" fmla="+- 0 4690 1333"/>
                <a:gd name="T125" fmla="*/ T124 w 8437"/>
                <a:gd name="T126" fmla="+- 0 3883 1594"/>
                <a:gd name="T127" fmla="*/ 3883 h 6187"/>
                <a:gd name="T128" fmla="+- 0 3256 1333"/>
                <a:gd name="T129" fmla="*/ T128 w 8437"/>
                <a:gd name="T130" fmla="+- 0 4848 1594"/>
                <a:gd name="T131" fmla="*/ 4848 h 6187"/>
                <a:gd name="T132" fmla="+- 0 3252 1333"/>
                <a:gd name="T133" fmla="*/ T132 w 8437"/>
                <a:gd name="T134" fmla="+- 0 4838 1594"/>
                <a:gd name="T135" fmla="*/ 4838 h 6187"/>
                <a:gd name="T136" fmla="+- 0 3242 1333"/>
                <a:gd name="T137" fmla="*/ T136 w 8437"/>
                <a:gd name="T138" fmla="+- 0 4842 1594"/>
                <a:gd name="T139" fmla="*/ 4842 h 6187"/>
                <a:gd name="T140" fmla="+- 0 3336 1333"/>
                <a:gd name="T141" fmla="*/ T140 w 8437"/>
                <a:gd name="T142" fmla="+- 0 4965 1594"/>
                <a:gd name="T143" fmla="*/ 4965 h 6187"/>
                <a:gd name="T144" fmla="+- 0 3335 1333"/>
                <a:gd name="T145" fmla="*/ T144 w 8437"/>
                <a:gd name="T146" fmla="+- 0 4950 1594"/>
                <a:gd name="T147" fmla="*/ 4950 h 6187"/>
                <a:gd name="T148" fmla="+- 0 4691 1333"/>
                <a:gd name="T149" fmla="*/ T148 w 8437"/>
                <a:gd name="T150" fmla="+- 0 3892 1594"/>
                <a:gd name="T151" fmla="*/ 3892 h 6187"/>
                <a:gd name="T152" fmla="+- 0 6307 1333"/>
                <a:gd name="T153" fmla="*/ T152 w 8437"/>
                <a:gd name="T154" fmla="+- 0 4961 1594"/>
                <a:gd name="T155" fmla="*/ 4961 h 6187"/>
                <a:gd name="T156" fmla="+- 0 6307 1333"/>
                <a:gd name="T157" fmla="*/ T156 w 8437"/>
                <a:gd name="T158" fmla="+- 0 4976 1594"/>
                <a:gd name="T159" fmla="*/ 4976 h 6187"/>
                <a:gd name="T160" fmla="+- 0 8362 1333"/>
                <a:gd name="T161" fmla="*/ T160 w 8437"/>
                <a:gd name="T162" fmla="+- 0 2992 1594"/>
                <a:gd name="T163" fmla="*/ 2992 h 6187"/>
                <a:gd name="T164" fmla="+- 0 8279 1333"/>
                <a:gd name="T165" fmla="*/ T164 w 8437"/>
                <a:gd name="T166" fmla="+- 0 2861 1594"/>
                <a:gd name="T167" fmla="*/ 2861 h 6187"/>
                <a:gd name="T168" fmla="+- 0 8267 1333"/>
                <a:gd name="T169" fmla="*/ T168 w 8437"/>
                <a:gd name="T170" fmla="+- 0 2864 1594"/>
                <a:gd name="T171" fmla="*/ 2864 h 6187"/>
                <a:gd name="T172" fmla="+- 0 8328 1333"/>
                <a:gd name="T173" fmla="*/ T172 w 8437"/>
                <a:gd name="T174" fmla="+- 0 2966 1594"/>
                <a:gd name="T175" fmla="*/ 2966 h 6187"/>
                <a:gd name="T176" fmla="+- 0 8321 1333"/>
                <a:gd name="T177" fmla="*/ T176 w 8437"/>
                <a:gd name="T178" fmla="+- 0 2979 1594"/>
                <a:gd name="T179" fmla="*/ 2979 h 6187"/>
                <a:gd name="T180" fmla="+- 0 8203 1333"/>
                <a:gd name="T181" fmla="*/ T180 w 8437"/>
                <a:gd name="T182" fmla="+- 0 2989 1594"/>
                <a:gd name="T183" fmla="*/ 2989 h 6187"/>
                <a:gd name="T184" fmla="+- 0 8362 1333"/>
                <a:gd name="T185" fmla="*/ T184 w 8437"/>
                <a:gd name="T186" fmla="+- 0 2992 1594"/>
                <a:gd name="T187" fmla="*/ 2992 h 6187"/>
                <a:gd name="T188" fmla="+- 0 9759 1333"/>
                <a:gd name="T189" fmla="*/ T188 w 8437"/>
                <a:gd name="T190" fmla="+- 0 7140 1594"/>
                <a:gd name="T191" fmla="*/ 7140 h 6187"/>
                <a:gd name="T192" fmla="+- 0 9738 1333"/>
                <a:gd name="T193" fmla="*/ T192 w 8437"/>
                <a:gd name="T194" fmla="+- 0 7257 1594"/>
                <a:gd name="T195" fmla="*/ 7257 h 6187"/>
                <a:gd name="T196" fmla="+- 0 9706 1333"/>
                <a:gd name="T197" fmla="*/ T196 w 8437"/>
                <a:gd name="T198" fmla="+- 0 7217 1594"/>
                <a:gd name="T199" fmla="*/ 7217 h 6187"/>
                <a:gd name="T200" fmla="+- 0 9669 1333"/>
                <a:gd name="T201" fmla="*/ T200 w 8437"/>
                <a:gd name="T202" fmla="+- 0 7161 1594"/>
                <a:gd name="T203" fmla="*/ 7161 h 6187"/>
                <a:gd name="T204" fmla="+- 0 9705 1333"/>
                <a:gd name="T205" fmla="*/ T204 w 8437"/>
                <a:gd name="T206" fmla="+- 0 7247 1594"/>
                <a:gd name="T207" fmla="*/ 7247 h 6187"/>
                <a:gd name="T208" fmla="+- 0 9629 1333"/>
                <a:gd name="T209" fmla="*/ T208 w 8437"/>
                <a:gd name="T210" fmla="+- 0 7193 1594"/>
                <a:gd name="T211" fmla="*/ 7193 h 6187"/>
                <a:gd name="T212" fmla="+- 0 9624 1333"/>
                <a:gd name="T213" fmla="*/ T212 w 8437"/>
                <a:gd name="T214" fmla="+- 0 7204 1594"/>
                <a:gd name="T215" fmla="*/ 7204 h 6187"/>
                <a:gd name="T216" fmla="+- 0 7771 1333"/>
                <a:gd name="T217" fmla="*/ T216 w 8437"/>
                <a:gd name="T218" fmla="+- 0 6006 1594"/>
                <a:gd name="T219" fmla="*/ 6006 h 6187"/>
                <a:gd name="T220" fmla="+- 0 9592 1333"/>
                <a:gd name="T221" fmla="*/ T220 w 8437"/>
                <a:gd name="T222" fmla="+- 0 7277 1594"/>
                <a:gd name="T223" fmla="*/ 7277 h 6187"/>
                <a:gd name="T224" fmla="+- 0 9592 1333"/>
                <a:gd name="T225" fmla="*/ T224 w 8437"/>
                <a:gd name="T226" fmla="+- 0 7292 1594"/>
                <a:gd name="T227" fmla="*/ 7292 h 6187"/>
                <a:gd name="T228" fmla="+- 0 9769 1333"/>
                <a:gd name="T229" fmla="*/ T228 w 8437"/>
                <a:gd name="T230" fmla="+- 0 7149 1594"/>
                <a:gd name="T231" fmla="*/ 7149 h 61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437" h="6187">
                  <a:moveTo>
                    <a:pt x="551" y="4420"/>
                  </a:moveTo>
                  <a:lnTo>
                    <a:pt x="537" y="4417"/>
                  </a:lnTo>
                  <a:lnTo>
                    <a:pt x="90" y="6133"/>
                  </a:lnTo>
                  <a:lnTo>
                    <a:pt x="15" y="2289"/>
                  </a:lnTo>
                  <a:lnTo>
                    <a:pt x="0" y="2289"/>
                  </a:lnTo>
                  <a:lnTo>
                    <a:pt x="74" y="6099"/>
                  </a:lnTo>
                  <a:lnTo>
                    <a:pt x="56" y="6033"/>
                  </a:lnTo>
                  <a:lnTo>
                    <a:pt x="52" y="6031"/>
                  </a:lnTo>
                  <a:lnTo>
                    <a:pt x="44" y="6033"/>
                  </a:lnTo>
                  <a:lnTo>
                    <a:pt x="41" y="6037"/>
                  </a:lnTo>
                  <a:lnTo>
                    <a:pt x="68" y="6134"/>
                  </a:lnTo>
                  <a:lnTo>
                    <a:pt x="17" y="6050"/>
                  </a:lnTo>
                  <a:lnTo>
                    <a:pt x="15" y="6046"/>
                  </a:lnTo>
                  <a:lnTo>
                    <a:pt x="10" y="6045"/>
                  </a:lnTo>
                  <a:lnTo>
                    <a:pt x="7" y="6047"/>
                  </a:lnTo>
                  <a:lnTo>
                    <a:pt x="3" y="6050"/>
                  </a:lnTo>
                  <a:lnTo>
                    <a:pt x="2" y="6054"/>
                  </a:lnTo>
                  <a:lnTo>
                    <a:pt x="4" y="6058"/>
                  </a:lnTo>
                  <a:lnTo>
                    <a:pt x="83" y="6187"/>
                  </a:lnTo>
                  <a:lnTo>
                    <a:pt x="96" y="6175"/>
                  </a:lnTo>
                  <a:lnTo>
                    <a:pt x="190" y="6080"/>
                  </a:lnTo>
                  <a:lnTo>
                    <a:pt x="193" y="6077"/>
                  </a:lnTo>
                  <a:lnTo>
                    <a:pt x="193" y="6072"/>
                  </a:lnTo>
                  <a:lnTo>
                    <a:pt x="187" y="6066"/>
                  </a:lnTo>
                  <a:lnTo>
                    <a:pt x="183" y="6066"/>
                  </a:lnTo>
                  <a:lnTo>
                    <a:pt x="180" y="6069"/>
                  </a:lnTo>
                  <a:lnTo>
                    <a:pt x="110" y="6139"/>
                  </a:lnTo>
                  <a:lnTo>
                    <a:pt x="159" y="6051"/>
                  </a:lnTo>
                  <a:lnTo>
                    <a:pt x="158" y="6047"/>
                  </a:lnTo>
                  <a:lnTo>
                    <a:pt x="151" y="6043"/>
                  </a:lnTo>
                  <a:lnTo>
                    <a:pt x="146" y="6044"/>
                  </a:lnTo>
                  <a:lnTo>
                    <a:pt x="113" y="6104"/>
                  </a:lnTo>
                  <a:lnTo>
                    <a:pt x="551" y="4420"/>
                  </a:lnTo>
                  <a:close/>
                  <a:moveTo>
                    <a:pt x="2365" y="13"/>
                  </a:moveTo>
                  <a:lnTo>
                    <a:pt x="2357" y="1"/>
                  </a:lnTo>
                  <a:lnTo>
                    <a:pt x="40" y="1466"/>
                  </a:lnTo>
                  <a:lnTo>
                    <a:pt x="91" y="1367"/>
                  </a:lnTo>
                  <a:lnTo>
                    <a:pt x="93" y="1364"/>
                  </a:lnTo>
                  <a:lnTo>
                    <a:pt x="91" y="1359"/>
                  </a:lnTo>
                  <a:lnTo>
                    <a:pt x="88" y="1357"/>
                  </a:lnTo>
                  <a:lnTo>
                    <a:pt x="84" y="1355"/>
                  </a:lnTo>
                  <a:lnTo>
                    <a:pt x="80" y="1357"/>
                  </a:lnTo>
                  <a:lnTo>
                    <a:pt x="78" y="1361"/>
                  </a:lnTo>
                  <a:lnTo>
                    <a:pt x="8" y="1495"/>
                  </a:lnTo>
                  <a:lnTo>
                    <a:pt x="53" y="1494"/>
                  </a:lnTo>
                  <a:lnTo>
                    <a:pt x="159" y="1490"/>
                  </a:lnTo>
                  <a:lnTo>
                    <a:pt x="164" y="1490"/>
                  </a:lnTo>
                  <a:lnTo>
                    <a:pt x="167" y="1486"/>
                  </a:lnTo>
                  <a:lnTo>
                    <a:pt x="167" y="1478"/>
                  </a:lnTo>
                  <a:lnTo>
                    <a:pt x="163" y="1475"/>
                  </a:lnTo>
                  <a:lnTo>
                    <a:pt x="159" y="1475"/>
                  </a:lnTo>
                  <a:lnTo>
                    <a:pt x="48" y="1479"/>
                  </a:lnTo>
                  <a:lnTo>
                    <a:pt x="2365" y="13"/>
                  </a:lnTo>
                  <a:close/>
                  <a:moveTo>
                    <a:pt x="3364" y="1286"/>
                  </a:moveTo>
                  <a:lnTo>
                    <a:pt x="3354" y="404"/>
                  </a:lnTo>
                  <a:lnTo>
                    <a:pt x="3339" y="404"/>
                  </a:lnTo>
                  <a:lnTo>
                    <a:pt x="3349" y="1286"/>
                  </a:lnTo>
                  <a:lnTo>
                    <a:pt x="3357" y="1299"/>
                  </a:lnTo>
                  <a:lnTo>
                    <a:pt x="3364" y="1286"/>
                  </a:lnTo>
                  <a:close/>
                  <a:moveTo>
                    <a:pt x="3434" y="1193"/>
                  </a:moveTo>
                  <a:lnTo>
                    <a:pt x="3433" y="1189"/>
                  </a:lnTo>
                  <a:lnTo>
                    <a:pt x="3426" y="1185"/>
                  </a:lnTo>
                  <a:lnTo>
                    <a:pt x="3421" y="1186"/>
                  </a:lnTo>
                  <a:lnTo>
                    <a:pt x="3419" y="1189"/>
                  </a:lnTo>
                  <a:lnTo>
                    <a:pt x="3364" y="1286"/>
                  </a:lnTo>
                  <a:lnTo>
                    <a:pt x="3365" y="1310"/>
                  </a:lnTo>
                  <a:lnTo>
                    <a:pt x="3364" y="1286"/>
                  </a:lnTo>
                  <a:lnTo>
                    <a:pt x="3357" y="1299"/>
                  </a:lnTo>
                  <a:lnTo>
                    <a:pt x="3349" y="1286"/>
                  </a:lnTo>
                  <a:lnTo>
                    <a:pt x="3292" y="1191"/>
                  </a:lnTo>
                  <a:lnTo>
                    <a:pt x="3290" y="1187"/>
                  </a:lnTo>
                  <a:lnTo>
                    <a:pt x="3286" y="1186"/>
                  </a:lnTo>
                  <a:lnTo>
                    <a:pt x="3282" y="1188"/>
                  </a:lnTo>
                  <a:lnTo>
                    <a:pt x="3279" y="1190"/>
                  </a:lnTo>
                  <a:lnTo>
                    <a:pt x="3277" y="1195"/>
                  </a:lnTo>
                  <a:lnTo>
                    <a:pt x="3279" y="1199"/>
                  </a:lnTo>
                  <a:lnTo>
                    <a:pt x="3357" y="1329"/>
                  </a:lnTo>
                  <a:lnTo>
                    <a:pt x="3366" y="1314"/>
                  </a:lnTo>
                  <a:lnTo>
                    <a:pt x="3432" y="1197"/>
                  </a:lnTo>
                  <a:lnTo>
                    <a:pt x="3434" y="1193"/>
                  </a:lnTo>
                  <a:close/>
                  <a:moveTo>
                    <a:pt x="5130" y="3386"/>
                  </a:moveTo>
                  <a:lnTo>
                    <a:pt x="5129" y="3385"/>
                  </a:lnTo>
                  <a:lnTo>
                    <a:pt x="5058" y="3252"/>
                  </a:lnTo>
                  <a:lnTo>
                    <a:pt x="5057" y="3249"/>
                  </a:lnTo>
                  <a:lnTo>
                    <a:pt x="5052" y="3247"/>
                  </a:lnTo>
                  <a:lnTo>
                    <a:pt x="5048" y="3249"/>
                  </a:lnTo>
                  <a:lnTo>
                    <a:pt x="5045" y="3251"/>
                  </a:lnTo>
                  <a:lnTo>
                    <a:pt x="5043" y="3256"/>
                  </a:lnTo>
                  <a:lnTo>
                    <a:pt x="5045" y="3259"/>
                  </a:lnTo>
                  <a:lnTo>
                    <a:pt x="5097" y="3358"/>
                  </a:lnTo>
                  <a:lnTo>
                    <a:pt x="3361" y="2283"/>
                  </a:lnTo>
                  <a:lnTo>
                    <a:pt x="3357" y="2289"/>
                  </a:lnTo>
                  <a:lnTo>
                    <a:pt x="3353" y="2283"/>
                  </a:lnTo>
                  <a:lnTo>
                    <a:pt x="1878" y="3355"/>
                  </a:lnTo>
                  <a:lnTo>
                    <a:pt x="1923" y="3254"/>
                  </a:lnTo>
                  <a:lnTo>
                    <a:pt x="1924" y="3250"/>
                  </a:lnTo>
                  <a:lnTo>
                    <a:pt x="1923" y="3245"/>
                  </a:lnTo>
                  <a:lnTo>
                    <a:pt x="1919" y="3244"/>
                  </a:lnTo>
                  <a:lnTo>
                    <a:pt x="1915" y="3242"/>
                  </a:lnTo>
                  <a:lnTo>
                    <a:pt x="1911" y="3244"/>
                  </a:lnTo>
                  <a:lnTo>
                    <a:pt x="1909" y="3248"/>
                  </a:lnTo>
                  <a:lnTo>
                    <a:pt x="1848" y="3386"/>
                  </a:lnTo>
                  <a:lnTo>
                    <a:pt x="1874" y="3384"/>
                  </a:lnTo>
                  <a:lnTo>
                    <a:pt x="2003" y="3371"/>
                  </a:lnTo>
                  <a:lnTo>
                    <a:pt x="2006" y="3367"/>
                  </a:lnTo>
                  <a:lnTo>
                    <a:pt x="2005" y="3359"/>
                  </a:lnTo>
                  <a:lnTo>
                    <a:pt x="2002" y="3356"/>
                  </a:lnTo>
                  <a:lnTo>
                    <a:pt x="1997" y="3356"/>
                  </a:lnTo>
                  <a:lnTo>
                    <a:pt x="1887" y="3367"/>
                  </a:lnTo>
                  <a:lnTo>
                    <a:pt x="3358" y="2298"/>
                  </a:lnTo>
                  <a:lnTo>
                    <a:pt x="5089" y="3370"/>
                  </a:lnTo>
                  <a:lnTo>
                    <a:pt x="4978" y="3367"/>
                  </a:lnTo>
                  <a:lnTo>
                    <a:pt x="4974" y="3367"/>
                  </a:lnTo>
                  <a:lnTo>
                    <a:pt x="4971" y="3371"/>
                  </a:lnTo>
                  <a:lnTo>
                    <a:pt x="4971" y="3379"/>
                  </a:lnTo>
                  <a:lnTo>
                    <a:pt x="4974" y="3382"/>
                  </a:lnTo>
                  <a:lnTo>
                    <a:pt x="4978" y="3382"/>
                  </a:lnTo>
                  <a:lnTo>
                    <a:pt x="5130" y="3386"/>
                  </a:lnTo>
                  <a:close/>
                  <a:moveTo>
                    <a:pt x="7029" y="1398"/>
                  </a:moveTo>
                  <a:lnTo>
                    <a:pt x="7029" y="1398"/>
                  </a:lnTo>
                  <a:lnTo>
                    <a:pt x="6948" y="1270"/>
                  </a:lnTo>
                  <a:lnTo>
                    <a:pt x="6946" y="1267"/>
                  </a:lnTo>
                  <a:lnTo>
                    <a:pt x="6941" y="1266"/>
                  </a:lnTo>
                  <a:lnTo>
                    <a:pt x="6937" y="1268"/>
                  </a:lnTo>
                  <a:lnTo>
                    <a:pt x="6934" y="1270"/>
                  </a:lnTo>
                  <a:lnTo>
                    <a:pt x="6933" y="1275"/>
                  </a:lnTo>
                  <a:lnTo>
                    <a:pt x="6935" y="1278"/>
                  </a:lnTo>
                  <a:lnTo>
                    <a:pt x="6995" y="1372"/>
                  </a:lnTo>
                  <a:lnTo>
                    <a:pt x="4336" y="0"/>
                  </a:lnTo>
                  <a:lnTo>
                    <a:pt x="4329" y="14"/>
                  </a:lnTo>
                  <a:lnTo>
                    <a:pt x="6988" y="1385"/>
                  </a:lnTo>
                  <a:lnTo>
                    <a:pt x="6877" y="1391"/>
                  </a:lnTo>
                  <a:lnTo>
                    <a:pt x="6873" y="1391"/>
                  </a:lnTo>
                  <a:lnTo>
                    <a:pt x="6870" y="1395"/>
                  </a:lnTo>
                  <a:lnTo>
                    <a:pt x="6870" y="1403"/>
                  </a:lnTo>
                  <a:lnTo>
                    <a:pt x="6873" y="1406"/>
                  </a:lnTo>
                  <a:lnTo>
                    <a:pt x="7029" y="1398"/>
                  </a:lnTo>
                  <a:close/>
                  <a:moveTo>
                    <a:pt x="8437" y="5551"/>
                  </a:moveTo>
                  <a:lnTo>
                    <a:pt x="8434" y="5547"/>
                  </a:lnTo>
                  <a:lnTo>
                    <a:pt x="8426" y="5546"/>
                  </a:lnTo>
                  <a:lnTo>
                    <a:pt x="8422" y="5549"/>
                  </a:lnTo>
                  <a:lnTo>
                    <a:pt x="8421" y="5553"/>
                  </a:lnTo>
                  <a:lnTo>
                    <a:pt x="8405" y="5663"/>
                  </a:lnTo>
                  <a:lnTo>
                    <a:pt x="7036" y="2286"/>
                  </a:lnTo>
                  <a:lnTo>
                    <a:pt x="7022" y="2292"/>
                  </a:lnTo>
                  <a:lnTo>
                    <a:pt x="8373" y="5623"/>
                  </a:lnTo>
                  <a:lnTo>
                    <a:pt x="8344" y="5566"/>
                  </a:lnTo>
                  <a:lnTo>
                    <a:pt x="8340" y="5565"/>
                  </a:lnTo>
                  <a:lnTo>
                    <a:pt x="8336" y="5567"/>
                  </a:lnTo>
                  <a:lnTo>
                    <a:pt x="8332" y="5568"/>
                  </a:lnTo>
                  <a:lnTo>
                    <a:pt x="8331" y="5573"/>
                  </a:lnTo>
                  <a:lnTo>
                    <a:pt x="8372" y="5653"/>
                  </a:lnTo>
                  <a:lnTo>
                    <a:pt x="8303" y="5601"/>
                  </a:lnTo>
                  <a:lnTo>
                    <a:pt x="8300" y="5598"/>
                  </a:lnTo>
                  <a:lnTo>
                    <a:pt x="8296" y="5599"/>
                  </a:lnTo>
                  <a:lnTo>
                    <a:pt x="8293" y="5602"/>
                  </a:lnTo>
                  <a:lnTo>
                    <a:pt x="8290" y="5605"/>
                  </a:lnTo>
                  <a:lnTo>
                    <a:pt x="8291" y="5610"/>
                  </a:lnTo>
                  <a:lnTo>
                    <a:pt x="8294" y="5613"/>
                  </a:lnTo>
                  <a:lnTo>
                    <a:pt x="8341" y="5649"/>
                  </a:lnTo>
                  <a:lnTo>
                    <a:pt x="6438" y="4412"/>
                  </a:lnTo>
                  <a:lnTo>
                    <a:pt x="6429" y="4425"/>
                  </a:lnTo>
                  <a:lnTo>
                    <a:pt x="8375" y="5688"/>
                  </a:lnTo>
                  <a:lnTo>
                    <a:pt x="8259" y="5683"/>
                  </a:lnTo>
                  <a:lnTo>
                    <a:pt x="8256" y="5686"/>
                  </a:lnTo>
                  <a:lnTo>
                    <a:pt x="8256" y="5694"/>
                  </a:lnTo>
                  <a:lnTo>
                    <a:pt x="8259" y="5698"/>
                  </a:lnTo>
                  <a:lnTo>
                    <a:pt x="8414" y="5705"/>
                  </a:lnTo>
                  <a:lnTo>
                    <a:pt x="8416" y="5695"/>
                  </a:lnTo>
                  <a:lnTo>
                    <a:pt x="8436" y="5555"/>
                  </a:lnTo>
                  <a:lnTo>
                    <a:pt x="8437" y="5551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docshape13"/>
            <p:cNvSpPr txBox="1">
              <a:spLocks noChangeArrowheads="1"/>
            </p:cNvSpPr>
            <p:nvPr/>
          </p:nvSpPr>
          <p:spPr bwMode="auto">
            <a:xfrm>
              <a:off x="3682" y="2922"/>
              <a:ext cx="1711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defTabSz="609630">
                <a:lnSpc>
                  <a:spcPts val="1005"/>
                </a:lnSpc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</a:t>
              </a:r>
              <a:r>
                <a:rPr lang="de-DE" sz="1000" spc="-3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hat</a:t>
              </a:r>
              <a:r>
                <a:rPr lang="de-DE" sz="1000" spc="-3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b="1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früher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09630">
                <a:lnSpc>
                  <a:spcPct val="97000"/>
                </a:lnSpc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eine selbständige Tätigkeit</a:t>
              </a:r>
              <a:r>
                <a:rPr lang="de-DE" sz="1000" spc="-5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ausgeübt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docshape14"/>
            <p:cNvSpPr txBox="1">
              <a:spLocks noChangeArrowheads="1"/>
            </p:cNvSpPr>
            <p:nvPr/>
          </p:nvSpPr>
          <p:spPr bwMode="auto">
            <a:xfrm>
              <a:off x="5158" y="4980"/>
              <a:ext cx="2608" cy="206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marR="130182" defTabSz="609630">
                <a:lnSpc>
                  <a:spcPct val="97000"/>
                </a:lnSpc>
                <a:spcBef>
                  <a:spcPts val="33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Vermögensverhältnisse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nicht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überschaubar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(=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oder mehr Gläubiger)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und/oder</a:t>
              </a:r>
              <a:r>
                <a:rPr lang="de-DE" sz="1000" b="1" spc="-1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offene Forderungen aus der Beschäftigung von </a:t>
              </a: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Arbeitnehmern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docshape15"/>
            <p:cNvSpPr txBox="1">
              <a:spLocks noChangeArrowheads="1"/>
            </p:cNvSpPr>
            <p:nvPr/>
          </p:nvSpPr>
          <p:spPr bwMode="auto">
            <a:xfrm>
              <a:off x="1876" y="4980"/>
              <a:ext cx="2609" cy="206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marR="93350" defTabSz="609630">
                <a:lnSpc>
                  <a:spcPct val="97000"/>
                </a:lnSpc>
                <a:spcBef>
                  <a:spcPts val="33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Vermögensverhältnisse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überschaubar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(=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weniger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als 20 Gläubiger)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keine offenen Forderungen aus der Beschäftigung von </a:t>
              </a: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Arbeitnehmern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docshape16"/>
            <p:cNvSpPr txBox="1">
              <a:spLocks noChangeArrowheads="1"/>
            </p:cNvSpPr>
            <p:nvPr/>
          </p:nvSpPr>
          <p:spPr bwMode="auto">
            <a:xfrm>
              <a:off x="153" y="3089"/>
              <a:ext cx="2376" cy="1020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0"/>
                </a:spcBef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</a:t>
              </a:r>
              <a:r>
                <a:rPr lang="de-DE" sz="1000" spc="-3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b="1" spc="-2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6364" defTabSz="609630">
                <a:lnSpc>
                  <a:spcPct val="115000"/>
                </a:lnSpc>
                <a:spcBef>
                  <a:spcPts val="220"/>
                </a:spcBef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selbständig</a:t>
              </a:r>
              <a:r>
                <a:rPr lang="de-DE" sz="1000" spc="15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tätig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docshape17"/>
            <p:cNvSpPr txBox="1">
              <a:spLocks noChangeArrowheads="1"/>
            </p:cNvSpPr>
            <p:nvPr/>
          </p:nvSpPr>
          <p:spPr bwMode="auto">
            <a:xfrm>
              <a:off x="7114" y="2992"/>
              <a:ext cx="2495" cy="891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defTabSz="609630">
                <a:lnSpc>
                  <a:spcPct val="117000"/>
                </a:lnSpc>
                <a:spcBef>
                  <a:spcPts val="310"/>
                </a:spcBef>
                <a:spcAft>
                  <a:spcPts val="1000"/>
                </a:spcAft>
              </a:pP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 übt eine selbständige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Tätigkeit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aus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docshape18"/>
            <p:cNvSpPr>
              <a:spLocks/>
            </p:cNvSpPr>
            <p:nvPr/>
          </p:nvSpPr>
          <p:spPr bwMode="auto">
            <a:xfrm>
              <a:off x="1337" y="8178"/>
              <a:ext cx="158" cy="858"/>
            </a:xfrm>
            <a:custGeom>
              <a:avLst/>
              <a:gdLst>
                <a:gd name="T0" fmla="+- 0 1346 1338"/>
                <a:gd name="T1" fmla="*/ T0 w 158"/>
                <a:gd name="T2" fmla="+- 0 8892 8178"/>
                <a:gd name="T3" fmla="*/ 8892 h 858"/>
                <a:gd name="T4" fmla="+- 0 1339 1338"/>
                <a:gd name="T5" fmla="*/ T4 w 158"/>
                <a:gd name="T6" fmla="+- 0 8896 8178"/>
                <a:gd name="T7" fmla="*/ 8896 h 858"/>
                <a:gd name="T8" fmla="+- 0 1338 1338"/>
                <a:gd name="T9" fmla="*/ T8 w 158"/>
                <a:gd name="T10" fmla="+- 0 8901 8178"/>
                <a:gd name="T11" fmla="*/ 8901 h 858"/>
                <a:gd name="T12" fmla="+- 0 1416 1338"/>
                <a:gd name="T13" fmla="*/ T12 w 158"/>
                <a:gd name="T14" fmla="+- 0 9035 8178"/>
                <a:gd name="T15" fmla="*/ 9035 h 858"/>
                <a:gd name="T16" fmla="+- 0 1425 1338"/>
                <a:gd name="T17" fmla="*/ T16 w 158"/>
                <a:gd name="T18" fmla="+- 0 9021 8178"/>
                <a:gd name="T19" fmla="*/ 9021 h 858"/>
                <a:gd name="T20" fmla="+- 0 1409 1338"/>
                <a:gd name="T21" fmla="*/ T20 w 158"/>
                <a:gd name="T22" fmla="+- 0 9021 8178"/>
                <a:gd name="T23" fmla="*/ 9021 h 858"/>
                <a:gd name="T24" fmla="+- 0 1409 1338"/>
                <a:gd name="T25" fmla="*/ T24 w 158"/>
                <a:gd name="T26" fmla="+- 0 8993 8178"/>
                <a:gd name="T27" fmla="*/ 8993 h 858"/>
                <a:gd name="T28" fmla="+- 0 1351 1338"/>
                <a:gd name="T29" fmla="*/ T28 w 158"/>
                <a:gd name="T30" fmla="+- 0 8893 8178"/>
                <a:gd name="T31" fmla="*/ 8893 h 858"/>
                <a:gd name="T32" fmla="+- 0 1346 1338"/>
                <a:gd name="T33" fmla="*/ T32 w 158"/>
                <a:gd name="T34" fmla="+- 0 8892 8178"/>
                <a:gd name="T35" fmla="*/ 8892 h 858"/>
                <a:gd name="T36" fmla="+- 0 1409 1338"/>
                <a:gd name="T37" fmla="*/ T36 w 158"/>
                <a:gd name="T38" fmla="+- 0 8993 8178"/>
                <a:gd name="T39" fmla="*/ 8993 h 858"/>
                <a:gd name="T40" fmla="+- 0 1409 1338"/>
                <a:gd name="T41" fmla="*/ T40 w 158"/>
                <a:gd name="T42" fmla="+- 0 9021 8178"/>
                <a:gd name="T43" fmla="*/ 9021 h 858"/>
                <a:gd name="T44" fmla="+- 0 1424 1338"/>
                <a:gd name="T45" fmla="*/ T44 w 158"/>
                <a:gd name="T46" fmla="+- 0 9021 8178"/>
                <a:gd name="T47" fmla="*/ 9021 h 858"/>
                <a:gd name="T48" fmla="+- 0 1424 1338"/>
                <a:gd name="T49" fmla="*/ T48 w 158"/>
                <a:gd name="T50" fmla="+- 0 9017 8178"/>
                <a:gd name="T51" fmla="*/ 9017 h 858"/>
                <a:gd name="T52" fmla="+- 0 1410 1338"/>
                <a:gd name="T53" fmla="*/ T52 w 158"/>
                <a:gd name="T54" fmla="+- 0 9017 8178"/>
                <a:gd name="T55" fmla="*/ 9017 h 858"/>
                <a:gd name="T56" fmla="+- 0 1416 1338"/>
                <a:gd name="T57" fmla="*/ T56 w 158"/>
                <a:gd name="T58" fmla="+- 0 9006 8178"/>
                <a:gd name="T59" fmla="*/ 9006 h 858"/>
                <a:gd name="T60" fmla="+- 0 1409 1338"/>
                <a:gd name="T61" fmla="*/ T60 w 158"/>
                <a:gd name="T62" fmla="+- 0 8993 8178"/>
                <a:gd name="T63" fmla="*/ 8993 h 858"/>
                <a:gd name="T64" fmla="+- 0 1487 1338"/>
                <a:gd name="T65" fmla="*/ T64 w 158"/>
                <a:gd name="T66" fmla="+- 0 8892 8178"/>
                <a:gd name="T67" fmla="*/ 8892 h 858"/>
                <a:gd name="T68" fmla="+- 0 1482 1338"/>
                <a:gd name="T69" fmla="*/ T68 w 158"/>
                <a:gd name="T70" fmla="+- 0 8893 8178"/>
                <a:gd name="T71" fmla="*/ 8893 h 858"/>
                <a:gd name="T72" fmla="+- 0 1424 1338"/>
                <a:gd name="T73" fmla="*/ T72 w 158"/>
                <a:gd name="T74" fmla="+- 0 8993 8178"/>
                <a:gd name="T75" fmla="*/ 8993 h 858"/>
                <a:gd name="T76" fmla="+- 0 1424 1338"/>
                <a:gd name="T77" fmla="*/ T76 w 158"/>
                <a:gd name="T78" fmla="+- 0 9021 8178"/>
                <a:gd name="T79" fmla="*/ 9021 h 858"/>
                <a:gd name="T80" fmla="+- 0 1425 1338"/>
                <a:gd name="T81" fmla="*/ T80 w 158"/>
                <a:gd name="T82" fmla="+- 0 9021 8178"/>
                <a:gd name="T83" fmla="*/ 9021 h 858"/>
                <a:gd name="T84" fmla="+- 0 1495 1338"/>
                <a:gd name="T85" fmla="*/ T84 w 158"/>
                <a:gd name="T86" fmla="+- 0 8901 8178"/>
                <a:gd name="T87" fmla="*/ 8901 h 858"/>
                <a:gd name="T88" fmla="+- 0 1494 1338"/>
                <a:gd name="T89" fmla="*/ T88 w 158"/>
                <a:gd name="T90" fmla="+- 0 8896 8178"/>
                <a:gd name="T91" fmla="*/ 8896 h 858"/>
                <a:gd name="T92" fmla="+- 0 1487 1338"/>
                <a:gd name="T93" fmla="*/ T92 w 158"/>
                <a:gd name="T94" fmla="+- 0 8892 8178"/>
                <a:gd name="T95" fmla="*/ 8892 h 858"/>
                <a:gd name="T96" fmla="+- 0 1416 1338"/>
                <a:gd name="T97" fmla="*/ T96 w 158"/>
                <a:gd name="T98" fmla="+- 0 9006 8178"/>
                <a:gd name="T99" fmla="*/ 9006 h 858"/>
                <a:gd name="T100" fmla="+- 0 1410 1338"/>
                <a:gd name="T101" fmla="*/ T100 w 158"/>
                <a:gd name="T102" fmla="+- 0 9017 8178"/>
                <a:gd name="T103" fmla="*/ 9017 h 858"/>
                <a:gd name="T104" fmla="+- 0 1423 1338"/>
                <a:gd name="T105" fmla="*/ T104 w 158"/>
                <a:gd name="T106" fmla="+- 0 9017 8178"/>
                <a:gd name="T107" fmla="*/ 9017 h 858"/>
                <a:gd name="T108" fmla="+- 0 1416 1338"/>
                <a:gd name="T109" fmla="*/ T108 w 158"/>
                <a:gd name="T110" fmla="+- 0 9006 8178"/>
                <a:gd name="T111" fmla="*/ 9006 h 858"/>
                <a:gd name="T112" fmla="+- 0 1424 1338"/>
                <a:gd name="T113" fmla="*/ T112 w 158"/>
                <a:gd name="T114" fmla="+- 0 8993 8178"/>
                <a:gd name="T115" fmla="*/ 8993 h 858"/>
                <a:gd name="T116" fmla="+- 0 1416 1338"/>
                <a:gd name="T117" fmla="*/ T116 w 158"/>
                <a:gd name="T118" fmla="+- 0 9006 8178"/>
                <a:gd name="T119" fmla="*/ 9006 h 858"/>
                <a:gd name="T120" fmla="+- 0 1423 1338"/>
                <a:gd name="T121" fmla="*/ T120 w 158"/>
                <a:gd name="T122" fmla="+- 0 9017 8178"/>
                <a:gd name="T123" fmla="*/ 9017 h 858"/>
                <a:gd name="T124" fmla="+- 0 1424 1338"/>
                <a:gd name="T125" fmla="*/ T124 w 158"/>
                <a:gd name="T126" fmla="+- 0 9017 8178"/>
                <a:gd name="T127" fmla="*/ 9017 h 858"/>
                <a:gd name="T128" fmla="+- 0 1424 1338"/>
                <a:gd name="T129" fmla="*/ T128 w 158"/>
                <a:gd name="T130" fmla="+- 0 8993 8178"/>
                <a:gd name="T131" fmla="*/ 8993 h 858"/>
                <a:gd name="T132" fmla="+- 0 1424 1338"/>
                <a:gd name="T133" fmla="*/ T132 w 158"/>
                <a:gd name="T134" fmla="+- 0 8178 8178"/>
                <a:gd name="T135" fmla="*/ 8178 h 858"/>
                <a:gd name="T136" fmla="+- 0 1409 1338"/>
                <a:gd name="T137" fmla="*/ T136 w 158"/>
                <a:gd name="T138" fmla="+- 0 8178 8178"/>
                <a:gd name="T139" fmla="*/ 8178 h 858"/>
                <a:gd name="T140" fmla="+- 0 1409 1338"/>
                <a:gd name="T141" fmla="*/ T140 w 158"/>
                <a:gd name="T142" fmla="+- 0 8993 8178"/>
                <a:gd name="T143" fmla="*/ 8993 h 858"/>
                <a:gd name="T144" fmla="+- 0 1416 1338"/>
                <a:gd name="T145" fmla="*/ T144 w 158"/>
                <a:gd name="T146" fmla="+- 0 9006 8178"/>
                <a:gd name="T147" fmla="*/ 9006 h 858"/>
                <a:gd name="T148" fmla="+- 0 1424 1338"/>
                <a:gd name="T149" fmla="*/ T148 w 158"/>
                <a:gd name="T150" fmla="+- 0 8993 8178"/>
                <a:gd name="T151" fmla="*/ 8993 h 858"/>
                <a:gd name="T152" fmla="+- 0 1424 1338"/>
                <a:gd name="T153" fmla="*/ T152 w 158"/>
                <a:gd name="T154" fmla="+- 0 8178 8178"/>
                <a:gd name="T155" fmla="*/ 8178 h 8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58" h="858">
                  <a:moveTo>
                    <a:pt x="8" y="714"/>
                  </a:moveTo>
                  <a:lnTo>
                    <a:pt x="1" y="718"/>
                  </a:lnTo>
                  <a:lnTo>
                    <a:pt x="0" y="723"/>
                  </a:lnTo>
                  <a:lnTo>
                    <a:pt x="78" y="857"/>
                  </a:lnTo>
                  <a:lnTo>
                    <a:pt x="87" y="843"/>
                  </a:lnTo>
                  <a:lnTo>
                    <a:pt x="71" y="843"/>
                  </a:lnTo>
                  <a:lnTo>
                    <a:pt x="71" y="815"/>
                  </a:lnTo>
                  <a:lnTo>
                    <a:pt x="13" y="715"/>
                  </a:lnTo>
                  <a:lnTo>
                    <a:pt x="8" y="714"/>
                  </a:lnTo>
                  <a:close/>
                  <a:moveTo>
                    <a:pt x="71" y="815"/>
                  </a:moveTo>
                  <a:lnTo>
                    <a:pt x="71" y="843"/>
                  </a:lnTo>
                  <a:lnTo>
                    <a:pt x="86" y="843"/>
                  </a:lnTo>
                  <a:lnTo>
                    <a:pt x="86" y="839"/>
                  </a:lnTo>
                  <a:lnTo>
                    <a:pt x="72" y="839"/>
                  </a:lnTo>
                  <a:lnTo>
                    <a:pt x="78" y="828"/>
                  </a:lnTo>
                  <a:lnTo>
                    <a:pt x="71" y="815"/>
                  </a:lnTo>
                  <a:close/>
                  <a:moveTo>
                    <a:pt x="149" y="714"/>
                  </a:moveTo>
                  <a:lnTo>
                    <a:pt x="144" y="715"/>
                  </a:lnTo>
                  <a:lnTo>
                    <a:pt x="86" y="815"/>
                  </a:lnTo>
                  <a:lnTo>
                    <a:pt x="86" y="843"/>
                  </a:lnTo>
                  <a:lnTo>
                    <a:pt x="87" y="843"/>
                  </a:lnTo>
                  <a:lnTo>
                    <a:pt x="157" y="723"/>
                  </a:lnTo>
                  <a:lnTo>
                    <a:pt x="156" y="718"/>
                  </a:lnTo>
                  <a:lnTo>
                    <a:pt x="149" y="714"/>
                  </a:lnTo>
                  <a:close/>
                  <a:moveTo>
                    <a:pt x="78" y="828"/>
                  </a:moveTo>
                  <a:lnTo>
                    <a:pt x="72" y="839"/>
                  </a:lnTo>
                  <a:lnTo>
                    <a:pt x="85" y="839"/>
                  </a:lnTo>
                  <a:lnTo>
                    <a:pt x="78" y="828"/>
                  </a:lnTo>
                  <a:close/>
                  <a:moveTo>
                    <a:pt x="86" y="815"/>
                  </a:moveTo>
                  <a:lnTo>
                    <a:pt x="78" y="828"/>
                  </a:lnTo>
                  <a:lnTo>
                    <a:pt x="85" y="839"/>
                  </a:lnTo>
                  <a:lnTo>
                    <a:pt x="86" y="839"/>
                  </a:lnTo>
                  <a:lnTo>
                    <a:pt x="86" y="815"/>
                  </a:lnTo>
                  <a:close/>
                  <a:moveTo>
                    <a:pt x="86" y="0"/>
                  </a:moveTo>
                  <a:lnTo>
                    <a:pt x="71" y="0"/>
                  </a:lnTo>
                  <a:lnTo>
                    <a:pt x="71" y="815"/>
                  </a:lnTo>
                  <a:lnTo>
                    <a:pt x="78" y="828"/>
                  </a:lnTo>
                  <a:lnTo>
                    <a:pt x="86" y="8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docshape19"/>
            <p:cNvSpPr txBox="1">
              <a:spLocks noChangeArrowheads="1"/>
            </p:cNvSpPr>
            <p:nvPr/>
          </p:nvSpPr>
          <p:spPr bwMode="auto">
            <a:xfrm>
              <a:off x="143" y="7781"/>
              <a:ext cx="2546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Verbraucherinsolvenz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docshape20"/>
            <p:cNvSpPr>
              <a:spLocks/>
            </p:cNvSpPr>
            <p:nvPr/>
          </p:nvSpPr>
          <p:spPr bwMode="auto">
            <a:xfrm>
              <a:off x="1314" y="9446"/>
              <a:ext cx="158" cy="454"/>
            </a:xfrm>
            <a:custGeom>
              <a:avLst/>
              <a:gdLst>
                <a:gd name="T0" fmla="+- 0 1322 1314"/>
                <a:gd name="T1" fmla="*/ T0 w 158"/>
                <a:gd name="T2" fmla="+- 0 9757 9446"/>
                <a:gd name="T3" fmla="*/ 9757 h 454"/>
                <a:gd name="T4" fmla="+- 0 1315 1314"/>
                <a:gd name="T5" fmla="*/ T4 w 158"/>
                <a:gd name="T6" fmla="+- 0 9761 9446"/>
                <a:gd name="T7" fmla="*/ 9761 h 454"/>
                <a:gd name="T8" fmla="+- 0 1314 1314"/>
                <a:gd name="T9" fmla="*/ T8 w 158"/>
                <a:gd name="T10" fmla="+- 0 9765 9446"/>
                <a:gd name="T11" fmla="*/ 9765 h 454"/>
                <a:gd name="T12" fmla="+- 0 1393 1314"/>
                <a:gd name="T13" fmla="*/ T12 w 158"/>
                <a:gd name="T14" fmla="+- 0 9900 9446"/>
                <a:gd name="T15" fmla="*/ 9900 h 454"/>
                <a:gd name="T16" fmla="+- 0 1401 1314"/>
                <a:gd name="T17" fmla="*/ T16 w 158"/>
                <a:gd name="T18" fmla="+- 0 9885 9446"/>
                <a:gd name="T19" fmla="*/ 9885 h 454"/>
                <a:gd name="T20" fmla="+- 0 1385 1314"/>
                <a:gd name="T21" fmla="*/ T20 w 158"/>
                <a:gd name="T22" fmla="+- 0 9885 9446"/>
                <a:gd name="T23" fmla="*/ 9885 h 454"/>
                <a:gd name="T24" fmla="+- 0 1385 1314"/>
                <a:gd name="T25" fmla="*/ T24 w 158"/>
                <a:gd name="T26" fmla="+- 0 9857 9446"/>
                <a:gd name="T27" fmla="*/ 9857 h 454"/>
                <a:gd name="T28" fmla="+- 0 1327 1314"/>
                <a:gd name="T29" fmla="*/ T28 w 158"/>
                <a:gd name="T30" fmla="+- 0 9758 9446"/>
                <a:gd name="T31" fmla="*/ 9758 h 454"/>
                <a:gd name="T32" fmla="+- 0 1322 1314"/>
                <a:gd name="T33" fmla="*/ T32 w 158"/>
                <a:gd name="T34" fmla="+- 0 9757 9446"/>
                <a:gd name="T35" fmla="*/ 9757 h 454"/>
                <a:gd name="T36" fmla="+- 0 1385 1314"/>
                <a:gd name="T37" fmla="*/ T36 w 158"/>
                <a:gd name="T38" fmla="+- 0 9857 9446"/>
                <a:gd name="T39" fmla="*/ 9857 h 454"/>
                <a:gd name="T40" fmla="+- 0 1385 1314"/>
                <a:gd name="T41" fmla="*/ T40 w 158"/>
                <a:gd name="T42" fmla="+- 0 9885 9446"/>
                <a:gd name="T43" fmla="*/ 9885 h 454"/>
                <a:gd name="T44" fmla="+- 0 1400 1314"/>
                <a:gd name="T45" fmla="*/ T44 w 158"/>
                <a:gd name="T46" fmla="+- 0 9885 9446"/>
                <a:gd name="T47" fmla="*/ 9885 h 454"/>
                <a:gd name="T48" fmla="+- 0 1400 1314"/>
                <a:gd name="T49" fmla="*/ T48 w 158"/>
                <a:gd name="T50" fmla="+- 0 9881 9446"/>
                <a:gd name="T51" fmla="*/ 9881 h 454"/>
                <a:gd name="T52" fmla="+- 0 1386 1314"/>
                <a:gd name="T53" fmla="*/ T52 w 158"/>
                <a:gd name="T54" fmla="+- 0 9881 9446"/>
                <a:gd name="T55" fmla="*/ 9881 h 454"/>
                <a:gd name="T56" fmla="+- 0 1393 1314"/>
                <a:gd name="T57" fmla="*/ T56 w 158"/>
                <a:gd name="T58" fmla="+- 0 9870 9446"/>
                <a:gd name="T59" fmla="*/ 9870 h 454"/>
                <a:gd name="T60" fmla="+- 0 1385 1314"/>
                <a:gd name="T61" fmla="*/ T60 w 158"/>
                <a:gd name="T62" fmla="+- 0 9857 9446"/>
                <a:gd name="T63" fmla="*/ 9857 h 454"/>
                <a:gd name="T64" fmla="+- 0 1463 1314"/>
                <a:gd name="T65" fmla="*/ T64 w 158"/>
                <a:gd name="T66" fmla="+- 0 9757 9446"/>
                <a:gd name="T67" fmla="*/ 9757 h 454"/>
                <a:gd name="T68" fmla="+- 0 1458 1314"/>
                <a:gd name="T69" fmla="*/ T68 w 158"/>
                <a:gd name="T70" fmla="+- 0 9758 9446"/>
                <a:gd name="T71" fmla="*/ 9758 h 454"/>
                <a:gd name="T72" fmla="+- 0 1400 1314"/>
                <a:gd name="T73" fmla="*/ T72 w 158"/>
                <a:gd name="T74" fmla="+- 0 9857 9446"/>
                <a:gd name="T75" fmla="*/ 9857 h 454"/>
                <a:gd name="T76" fmla="+- 0 1400 1314"/>
                <a:gd name="T77" fmla="*/ T76 w 158"/>
                <a:gd name="T78" fmla="+- 0 9885 9446"/>
                <a:gd name="T79" fmla="*/ 9885 h 454"/>
                <a:gd name="T80" fmla="+- 0 1401 1314"/>
                <a:gd name="T81" fmla="*/ T80 w 158"/>
                <a:gd name="T82" fmla="+- 0 9885 9446"/>
                <a:gd name="T83" fmla="*/ 9885 h 454"/>
                <a:gd name="T84" fmla="+- 0 1471 1314"/>
                <a:gd name="T85" fmla="*/ T84 w 158"/>
                <a:gd name="T86" fmla="+- 0 9765 9446"/>
                <a:gd name="T87" fmla="*/ 9765 h 454"/>
                <a:gd name="T88" fmla="+- 0 1470 1314"/>
                <a:gd name="T89" fmla="*/ T88 w 158"/>
                <a:gd name="T90" fmla="+- 0 9761 9446"/>
                <a:gd name="T91" fmla="*/ 9761 h 454"/>
                <a:gd name="T92" fmla="+- 0 1463 1314"/>
                <a:gd name="T93" fmla="*/ T92 w 158"/>
                <a:gd name="T94" fmla="+- 0 9757 9446"/>
                <a:gd name="T95" fmla="*/ 9757 h 454"/>
                <a:gd name="T96" fmla="+- 0 1393 1314"/>
                <a:gd name="T97" fmla="*/ T96 w 158"/>
                <a:gd name="T98" fmla="+- 0 9870 9446"/>
                <a:gd name="T99" fmla="*/ 9870 h 454"/>
                <a:gd name="T100" fmla="+- 0 1386 1314"/>
                <a:gd name="T101" fmla="*/ T100 w 158"/>
                <a:gd name="T102" fmla="+- 0 9881 9446"/>
                <a:gd name="T103" fmla="*/ 9881 h 454"/>
                <a:gd name="T104" fmla="+- 0 1399 1314"/>
                <a:gd name="T105" fmla="*/ T104 w 158"/>
                <a:gd name="T106" fmla="+- 0 9881 9446"/>
                <a:gd name="T107" fmla="*/ 9881 h 454"/>
                <a:gd name="T108" fmla="+- 0 1393 1314"/>
                <a:gd name="T109" fmla="*/ T108 w 158"/>
                <a:gd name="T110" fmla="+- 0 9870 9446"/>
                <a:gd name="T111" fmla="*/ 9870 h 454"/>
                <a:gd name="T112" fmla="+- 0 1400 1314"/>
                <a:gd name="T113" fmla="*/ T112 w 158"/>
                <a:gd name="T114" fmla="+- 0 9857 9446"/>
                <a:gd name="T115" fmla="*/ 9857 h 454"/>
                <a:gd name="T116" fmla="+- 0 1393 1314"/>
                <a:gd name="T117" fmla="*/ T116 w 158"/>
                <a:gd name="T118" fmla="+- 0 9870 9446"/>
                <a:gd name="T119" fmla="*/ 9870 h 454"/>
                <a:gd name="T120" fmla="+- 0 1399 1314"/>
                <a:gd name="T121" fmla="*/ T120 w 158"/>
                <a:gd name="T122" fmla="+- 0 9881 9446"/>
                <a:gd name="T123" fmla="*/ 9881 h 454"/>
                <a:gd name="T124" fmla="+- 0 1400 1314"/>
                <a:gd name="T125" fmla="*/ T124 w 158"/>
                <a:gd name="T126" fmla="+- 0 9881 9446"/>
                <a:gd name="T127" fmla="*/ 9881 h 454"/>
                <a:gd name="T128" fmla="+- 0 1400 1314"/>
                <a:gd name="T129" fmla="*/ T128 w 158"/>
                <a:gd name="T130" fmla="+- 0 9857 9446"/>
                <a:gd name="T131" fmla="*/ 9857 h 454"/>
                <a:gd name="T132" fmla="+- 0 1400 1314"/>
                <a:gd name="T133" fmla="*/ T132 w 158"/>
                <a:gd name="T134" fmla="+- 0 9446 9446"/>
                <a:gd name="T135" fmla="*/ 9446 h 454"/>
                <a:gd name="T136" fmla="+- 0 1385 1314"/>
                <a:gd name="T137" fmla="*/ T136 w 158"/>
                <a:gd name="T138" fmla="+- 0 9446 9446"/>
                <a:gd name="T139" fmla="*/ 9446 h 454"/>
                <a:gd name="T140" fmla="+- 0 1385 1314"/>
                <a:gd name="T141" fmla="*/ T140 w 158"/>
                <a:gd name="T142" fmla="+- 0 9857 9446"/>
                <a:gd name="T143" fmla="*/ 9857 h 454"/>
                <a:gd name="T144" fmla="+- 0 1393 1314"/>
                <a:gd name="T145" fmla="*/ T144 w 158"/>
                <a:gd name="T146" fmla="+- 0 9870 9446"/>
                <a:gd name="T147" fmla="*/ 9870 h 454"/>
                <a:gd name="T148" fmla="+- 0 1400 1314"/>
                <a:gd name="T149" fmla="*/ T148 w 158"/>
                <a:gd name="T150" fmla="+- 0 9857 9446"/>
                <a:gd name="T151" fmla="*/ 9857 h 454"/>
                <a:gd name="T152" fmla="+- 0 1400 1314"/>
                <a:gd name="T153" fmla="*/ T152 w 158"/>
                <a:gd name="T154" fmla="+- 0 9446 9446"/>
                <a:gd name="T155" fmla="*/ 9446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58" h="454">
                  <a:moveTo>
                    <a:pt x="8" y="311"/>
                  </a:moveTo>
                  <a:lnTo>
                    <a:pt x="1" y="315"/>
                  </a:lnTo>
                  <a:lnTo>
                    <a:pt x="0" y="319"/>
                  </a:lnTo>
                  <a:lnTo>
                    <a:pt x="79" y="454"/>
                  </a:lnTo>
                  <a:lnTo>
                    <a:pt x="87" y="439"/>
                  </a:lnTo>
                  <a:lnTo>
                    <a:pt x="71" y="439"/>
                  </a:lnTo>
                  <a:lnTo>
                    <a:pt x="71" y="411"/>
                  </a:lnTo>
                  <a:lnTo>
                    <a:pt x="13" y="312"/>
                  </a:lnTo>
                  <a:lnTo>
                    <a:pt x="8" y="311"/>
                  </a:lnTo>
                  <a:close/>
                  <a:moveTo>
                    <a:pt x="71" y="411"/>
                  </a:moveTo>
                  <a:lnTo>
                    <a:pt x="71" y="439"/>
                  </a:lnTo>
                  <a:lnTo>
                    <a:pt x="86" y="439"/>
                  </a:lnTo>
                  <a:lnTo>
                    <a:pt x="86" y="435"/>
                  </a:lnTo>
                  <a:lnTo>
                    <a:pt x="72" y="435"/>
                  </a:lnTo>
                  <a:lnTo>
                    <a:pt x="79" y="424"/>
                  </a:lnTo>
                  <a:lnTo>
                    <a:pt x="71" y="411"/>
                  </a:lnTo>
                  <a:close/>
                  <a:moveTo>
                    <a:pt x="149" y="311"/>
                  </a:moveTo>
                  <a:lnTo>
                    <a:pt x="144" y="312"/>
                  </a:lnTo>
                  <a:lnTo>
                    <a:pt x="86" y="411"/>
                  </a:lnTo>
                  <a:lnTo>
                    <a:pt x="86" y="439"/>
                  </a:lnTo>
                  <a:lnTo>
                    <a:pt x="87" y="439"/>
                  </a:lnTo>
                  <a:lnTo>
                    <a:pt x="157" y="319"/>
                  </a:lnTo>
                  <a:lnTo>
                    <a:pt x="156" y="315"/>
                  </a:lnTo>
                  <a:lnTo>
                    <a:pt x="149" y="311"/>
                  </a:lnTo>
                  <a:close/>
                  <a:moveTo>
                    <a:pt x="79" y="424"/>
                  </a:moveTo>
                  <a:lnTo>
                    <a:pt x="72" y="435"/>
                  </a:lnTo>
                  <a:lnTo>
                    <a:pt x="85" y="435"/>
                  </a:lnTo>
                  <a:lnTo>
                    <a:pt x="79" y="424"/>
                  </a:lnTo>
                  <a:close/>
                  <a:moveTo>
                    <a:pt x="86" y="411"/>
                  </a:moveTo>
                  <a:lnTo>
                    <a:pt x="79" y="424"/>
                  </a:lnTo>
                  <a:lnTo>
                    <a:pt x="85" y="435"/>
                  </a:lnTo>
                  <a:lnTo>
                    <a:pt x="86" y="435"/>
                  </a:lnTo>
                  <a:lnTo>
                    <a:pt x="86" y="411"/>
                  </a:lnTo>
                  <a:close/>
                  <a:moveTo>
                    <a:pt x="86" y="0"/>
                  </a:moveTo>
                  <a:lnTo>
                    <a:pt x="71" y="0"/>
                  </a:lnTo>
                  <a:lnTo>
                    <a:pt x="71" y="411"/>
                  </a:lnTo>
                  <a:lnTo>
                    <a:pt x="79" y="424"/>
                  </a:lnTo>
                  <a:lnTo>
                    <a:pt x="86" y="41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docshape21"/>
            <p:cNvSpPr txBox="1">
              <a:spLocks noChangeArrowheads="1"/>
            </p:cNvSpPr>
            <p:nvPr/>
          </p:nvSpPr>
          <p:spPr bwMode="auto">
            <a:xfrm>
              <a:off x="417" y="9886"/>
              <a:ext cx="2042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verstirbt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docshape22"/>
            <p:cNvSpPr txBox="1">
              <a:spLocks noChangeArrowheads="1"/>
            </p:cNvSpPr>
            <p:nvPr/>
          </p:nvSpPr>
          <p:spPr bwMode="auto">
            <a:xfrm>
              <a:off x="417" y="9049"/>
              <a:ext cx="2042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Wohnsitzgericht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docshape23"/>
            <p:cNvSpPr>
              <a:spLocks/>
            </p:cNvSpPr>
            <p:nvPr/>
          </p:nvSpPr>
          <p:spPr bwMode="auto">
            <a:xfrm>
              <a:off x="2458" y="10006"/>
              <a:ext cx="8044" cy="158"/>
            </a:xfrm>
            <a:custGeom>
              <a:avLst/>
              <a:gdLst>
                <a:gd name="T0" fmla="+- 0 10367 2458"/>
                <a:gd name="T1" fmla="*/ T0 w 8044"/>
                <a:gd name="T2" fmla="+- 0 10007 10007"/>
                <a:gd name="T3" fmla="*/ 10007 h 158"/>
                <a:gd name="T4" fmla="+- 0 10363 2458"/>
                <a:gd name="T5" fmla="*/ T4 w 8044"/>
                <a:gd name="T6" fmla="+- 0 10008 10007"/>
                <a:gd name="T7" fmla="*/ 10008 h 158"/>
                <a:gd name="T8" fmla="+- 0 10361 2458"/>
                <a:gd name="T9" fmla="*/ T8 w 8044"/>
                <a:gd name="T10" fmla="+- 0 10011 10007"/>
                <a:gd name="T11" fmla="*/ 10011 h 158"/>
                <a:gd name="T12" fmla="+- 0 10358 2458"/>
                <a:gd name="T13" fmla="*/ T12 w 8044"/>
                <a:gd name="T14" fmla="+- 0 10015 10007"/>
                <a:gd name="T15" fmla="*/ 10015 h 158"/>
                <a:gd name="T16" fmla="+- 0 10360 2458"/>
                <a:gd name="T17" fmla="*/ T16 w 8044"/>
                <a:gd name="T18" fmla="+- 0 10020 10007"/>
                <a:gd name="T19" fmla="*/ 10020 h 158"/>
                <a:gd name="T20" fmla="+- 0 10459 2458"/>
                <a:gd name="T21" fmla="*/ T20 w 8044"/>
                <a:gd name="T22" fmla="+- 0 10078 10007"/>
                <a:gd name="T23" fmla="*/ 10078 h 158"/>
                <a:gd name="T24" fmla="+- 0 10487 2458"/>
                <a:gd name="T25" fmla="*/ T24 w 8044"/>
                <a:gd name="T26" fmla="+- 0 10078 10007"/>
                <a:gd name="T27" fmla="*/ 10078 h 158"/>
                <a:gd name="T28" fmla="+- 0 10487 2458"/>
                <a:gd name="T29" fmla="*/ T28 w 8044"/>
                <a:gd name="T30" fmla="+- 0 10093 10007"/>
                <a:gd name="T31" fmla="*/ 10093 h 158"/>
                <a:gd name="T32" fmla="+- 0 10459 2458"/>
                <a:gd name="T33" fmla="*/ T32 w 8044"/>
                <a:gd name="T34" fmla="+- 0 10093 10007"/>
                <a:gd name="T35" fmla="*/ 10093 h 158"/>
                <a:gd name="T36" fmla="+- 0 10360 2458"/>
                <a:gd name="T37" fmla="*/ T36 w 8044"/>
                <a:gd name="T38" fmla="+- 0 10151 10007"/>
                <a:gd name="T39" fmla="*/ 10151 h 158"/>
                <a:gd name="T40" fmla="+- 0 10358 2458"/>
                <a:gd name="T41" fmla="*/ T40 w 8044"/>
                <a:gd name="T42" fmla="+- 0 10155 10007"/>
                <a:gd name="T43" fmla="*/ 10155 h 158"/>
                <a:gd name="T44" fmla="+- 0 10361 2458"/>
                <a:gd name="T45" fmla="*/ T44 w 8044"/>
                <a:gd name="T46" fmla="+- 0 10159 10007"/>
                <a:gd name="T47" fmla="*/ 10159 h 158"/>
                <a:gd name="T48" fmla="+- 0 10363 2458"/>
                <a:gd name="T49" fmla="*/ T48 w 8044"/>
                <a:gd name="T50" fmla="+- 0 10162 10007"/>
                <a:gd name="T51" fmla="*/ 10162 h 158"/>
                <a:gd name="T52" fmla="+- 0 10367 2458"/>
                <a:gd name="T53" fmla="*/ T52 w 8044"/>
                <a:gd name="T54" fmla="+- 0 10164 10007"/>
                <a:gd name="T55" fmla="*/ 10164 h 158"/>
                <a:gd name="T56" fmla="+- 0 10489 2458"/>
                <a:gd name="T57" fmla="*/ T56 w 8044"/>
                <a:gd name="T58" fmla="+- 0 10093 10007"/>
                <a:gd name="T59" fmla="*/ 10093 h 158"/>
                <a:gd name="T60" fmla="+- 0 10487 2458"/>
                <a:gd name="T61" fmla="*/ T60 w 8044"/>
                <a:gd name="T62" fmla="+- 0 10093 10007"/>
                <a:gd name="T63" fmla="*/ 10093 h 158"/>
                <a:gd name="T64" fmla="+- 0 10489 2458"/>
                <a:gd name="T65" fmla="*/ T64 w 8044"/>
                <a:gd name="T66" fmla="+- 0 10093 10007"/>
                <a:gd name="T67" fmla="*/ 10093 h 158"/>
                <a:gd name="T68" fmla="+- 0 10502 2458"/>
                <a:gd name="T69" fmla="*/ T68 w 8044"/>
                <a:gd name="T70" fmla="+- 0 10085 10007"/>
                <a:gd name="T71" fmla="*/ 10085 h 158"/>
                <a:gd name="T72" fmla="+- 0 10367 2458"/>
                <a:gd name="T73" fmla="*/ T72 w 8044"/>
                <a:gd name="T74" fmla="+- 0 10007 10007"/>
                <a:gd name="T75" fmla="*/ 10007 h 158"/>
                <a:gd name="T76" fmla="+- 0 10472 2458"/>
                <a:gd name="T77" fmla="*/ T76 w 8044"/>
                <a:gd name="T78" fmla="+- 0 10085 10007"/>
                <a:gd name="T79" fmla="*/ 10085 h 158"/>
                <a:gd name="T80" fmla="+- 0 10459 2458"/>
                <a:gd name="T81" fmla="*/ T80 w 8044"/>
                <a:gd name="T82" fmla="+- 0 10093 10007"/>
                <a:gd name="T83" fmla="*/ 10093 h 158"/>
                <a:gd name="T84" fmla="+- 0 10487 2458"/>
                <a:gd name="T85" fmla="*/ T84 w 8044"/>
                <a:gd name="T86" fmla="+- 0 10093 10007"/>
                <a:gd name="T87" fmla="*/ 10093 h 158"/>
                <a:gd name="T88" fmla="+- 0 10487 2458"/>
                <a:gd name="T89" fmla="*/ T88 w 8044"/>
                <a:gd name="T90" fmla="+- 0 10092 10007"/>
                <a:gd name="T91" fmla="*/ 10092 h 158"/>
                <a:gd name="T92" fmla="+- 0 10483 2458"/>
                <a:gd name="T93" fmla="*/ T92 w 8044"/>
                <a:gd name="T94" fmla="+- 0 10092 10007"/>
                <a:gd name="T95" fmla="*/ 10092 h 158"/>
                <a:gd name="T96" fmla="+- 0 10472 2458"/>
                <a:gd name="T97" fmla="*/ T96 w 8044"/>
                <a:gd name="T98" fmla="+- 0 10085 10007"/>
                <a:gd name="T99" fmla="*/ 10085 h 158"/>
                <a:gd name="T100" fmla="+- 0 2458 2458"/>
                <a:gd name="T101" fmla="*/ T100 w 8044"/>
                <a:gd name="T102" fmla="+- 0 10078 10007"/>
                <a:gd name="T103" fmla="*/ 10078 h 158"/>
                <a:gd name="T104" fmla="+- 0 2458 2458"/>
                <a:gd name="T105" fmla="*/ T104 w 8044"/>
                <a:gd name="T106" fmla="+- 0 10093 10007"/>
                <a:gd name="T107" fmla="*/ 10093 h 158"/>
                <a:gd name="T108" fmla="+- 0 10459 2458"/>
                <a:gd name="T109" fmla="*/ T108 w 8044"/>
                <a:gd name="T110" fmla="+- 0 10093 10007"/>
                <a:gd name="T111" fmla="*/ 10093 h 158"/>
                <a:gd name="T112" fmla="+- 0 10472 2458"/>
                <a:gd name="T113" fmla="*/ T112 w 8044"/>
                <a:gd name="T114" fmla="+- 0 10085 10007"/>
                <a:gd name="T115" fmla="*/ 10085 h 158"/>
                <a:gd name="T116" fmla="+- 0 10459 2458"/>
                <a:gd name="T117" fmla="*/ T116 w 8044"/>
                <a:gd name="T118" fmla="+- 0 10078 10007"/>
                <a:gd name="T119" fmla="*/ 10078 h 158"/>
                <a:gd name="T120" fmla="+- 0 2458 2458"/>
                <a:gd name="T121" fmla="*/ T120 w 8044"/>
                <a:gd name="T122" fmla="+- 0 10078 10007"/>
                <a:gd name="T123" fmla="*/ 10078 h 158"/>
                <a:gd name="T124" fmla="+- 0 10483 2458"/>
                <a:gd name="T125" fmla="*/ T124 w 8044"/>
                <a:gd name="T126" fmla="+- 0 10079 10007"/>
                <a:gd name="T127" fmla="*/ 10079 h 158"/>
                <a:gd name="T128" fmla="+- 0 10472 2458"/>
                <a:gd name="T129" fmla="*/ T128 w 8044"/>
                <a:gd name="T130" fmla="+- 0 10085 10007"/>
                <a:gd name="T131" fmla="*/ 10085 h 158"/>
                <a:gd name="T132" fmla="+- 0 10483 2458"/>
                <a:gd name="T133" fmla="*/ T132 w 8044"/>
                <a:gd name="T134" fmla="+- 0 10092 10007"/>
                <a:gd name="T135" fmla="*/ 10092 h 158"/>
                <a:gd name="T136" fmla="+- 0 10483 2458"/>
                <a:gd name="T137" fmla="*/ T136 w 8044"/>
                <a:gd name="T138" fmla="+- 0 10079 10007"/>
                <a:gd name="T139" fmla="*/ 10079 h 158"/>
                <a:gd name="T140" fmla="+- 0 10487 2458"/>
                <a:gd name="T141" fmla="*/ T140 w 8044"/>
                <a:gd name="T142" fmla="+- 0 10079 10007"/>
                <a:gd name="T143" fmla="*/ 10079 h 158"/>
                <a:gd name="T144" fmla="+- 0 10483 2458"/>
                <a:gd name="T145" fmla="*/ T144 w 8044"/>
                <a:gd name="T146" fmla="+- 0 10079 10007"/>
                <a:gd name="T147" fmla="*/ 10079 h 158"/>
                <a:gd name="T148" fmla="+- 0 10483 2458"/>
                <a:gd name="T149" fmla="*/ T148 w 8044"/>
                <a:gd name="T150" fmla="+- 0 10092 10007"/>
                <a:gd name="T151" fmla="*/ 10092 h 158"/>
                <a:gd name="T152" fmla="+- 0 10487 2458"/>
                <a:gd name="T153" fmla="*/ T152 w 8044"/>
                <a:gd name="T154" fmla="+- 0 10092 10007"/>
                <a:gd name="T155" fmla="*/ 10092 h 158"/>
                <a:gd name="T156" fmla="+- 0 10487 2458"/>
                <a:gd name="T157" fmla="*/ T156 w 8044"/>
                <a:gd name="T158" fmla="+- 0 10079 10007"/>
                <a:gd name="T159" fmla="*/ 10079 h 158"/>
                <a:gd name="T160" fmla="+- 0 10459 2458"/>
                <a:gd name="T161" fmla="*/ T160 w 8044"/>
                <a:gd name="T162" fmla="+- 0 10078 10007"/>
                <a:gd name="T163" fmla="*/ 10078 h 158"/>
                <a:gd name="T164" fmla="+- 0 10472 2458"/>
                <a:gd name="T165" fmla="*/ T164 w 8044"/>
                <a:gd name="T166" fmla="+- 0 10085 10007"/>
                <a:gd name="T167" fmla="*/ 10085 h 158"/>
                <a:gd name="T168" fmla="+- 0 10483 2458"/>
                <a:gd name="T169" fmla="*/ T168 w 8044"/>
                <a:gd name="T170" fmla="+- 0 10079 10007"/>
                <a:gd name="T171" fmla="*/ 10079 h 158"/>
                <a:gd name="T172" fmla="+- 0 10487 2458"/>
                <a:gd name="T173" fmla="*/ T172 w 8044"/>
                <a:gd name="T174" fmla="+- 0 10079 10007"/>
                <a:gd name="T175" fmla="*/ 10079 h 158"/>
                <a:gd name="T176" fmla="+- 0 10487 2458"/>
                <a:gd name="T177" fmla="*/ T176 w 8044"/>
                <a:gd name="T178" fmla="+- 0 10078 10007"/>
                <a:gd name="T179" fmla="*/ 10078 h 158"/>
                <a:gd name="T180" fmla="+- 0 10459 2458"/>
                <a:gd name="T181" fmla="*/ T180 w 8044"/>
                <a:gd name="T182" fmla="+- 0 10078 10007"/>
                <a:gd name="T183" fmla="*/ 10078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8044" h="158">
                  <a:moveTo>
                    <a:pt x="7909" y="0"/>
                  </a:moveTo>
                  <a:lnTo>
                    <a:pt x="7905" y="1"/>
                  </a:lnTo>
                  <a:lnTo>
                    <a:pt x="7903" y="4"/>
                  </a:lnTo>
                  <a:lnTo>
                    <a:pt x="7900" y="8"/>
                  </a:lnTo>
                  <a:lnTo>
                    <a:pt x="7902" y="13"/>
                  </a:lnTo>
                  <a:lnTo>
                    <a:pt x="8001" y="71"/>
                  </a:lnTo>
                  <a:lnTo>
                    <a:pt x="8029" y="71"/>
                  </a:lnTo>
                  <a:lnTo>
                    <a:pt x="8029" y="86"/>
                  </a:lnTo>
                  <a:lnTo>
                    <a:pt x="8001" y="86"/>
                  </a:lnTo>
                  <a:lnTo>
                    <a:pt x="7902" y="144"/>
                  </a:lnTo>
                  <a:lnTo>
                    <a:pt x="7900" y="148"/>
                  </a:lnTo>
                  <a:lnTo>
                    <a:pt x="7903" y="152"/>
                  </a:lnTo>
                  <a:lnTo>
                    <a:pt x="7905" y="155"/>
                  </a:lnTo>
                  <a:lnTo>
                    <a:pt x="7909" y="157"/>
                  </a:lnTo>
                  <a:lnTo>
                    <a:pt x="8031" y="86"/>
                  </a:lnTo>
                  <a:lnTo>
                    <a:pt x="8029" y="86"/>
                  </a:lnTo>
                  <a:lnTo>
                    <a:pt x="8031" y="86"/>
                  </a:lnTo>
                  <a:lnTo>
                    <a:pt x="8044" y="78"/>
                  </a:lnTo>
                  <a:lnTo>
                    <a:pt x="7909" y="0"/>
                  </a:lnTo>
                  <a:close/>
                  <a:moveTo>
                    <a:pt x="8014" y="78"/>
                  </a:moveTo>
                  <a:lnTo>
                    <a:pt x="8001" y="86"/>
                  </a:lnTo>
                  <a:lnTo>
                    <a:pt x="8029" y="86"/>
                  </a:lnTo>
                  <a:lnTo>
                    <a:pt x="8029" y="85"/>
                  </a:lnTo>
                  <a:lnTo>
                    <a:pt x="8025" y="85"/>
                  </a:lnTo>
                  <a:lnTo>
                    <a:pt x="8014" y="78"/>
                  </a:lnTo>
                  <a:close/>
                  <a:moveTo>
                    <a:pt x="0" y="71"/>
                  </a:moveTo>
                  <a:lnTo>
                    <a:pt x="0" y="86"/>
                  </a:lnTo>
                  <a:lnTo>
                    <a:pt x="8001" y="86"/>
                  </a:lnTo>
                  <a:lnTo>
                    <a:pt x="8014" y="78"/>
                  </a:lnTo>
                  <a:lnTo>
                    <a:pt x="8001" y="71"/>
                  </a:lnTo>
                  <a:lnTo>
                    <a:pt x="0" y="71"/>
                  </a:lnTo>
                  <a:close/>
                  <a:moveTo>
                    <a:pt x="8025" y="72"/>
                  </a:moveTo>
                  <a:lnTo>
                    <a:pt x="8014" y="78"/>
                  </a:lnTo>
                  <a:lnTo>
                    <a:pt x="8025" y="85"/>
                  </a:lnTo>
                  <a:lnTo>
                    <a:pt x="8025" y="72"/>
                  </a:lnTo>
                  <a:close/>
                  <a:moveTo>
                    <a:pt x="8029" y="72"/>
                  </a:moveTo>
                  <a:lnTo>
                    <a:pt x="8025" y="72"/>
                  </a:lnTo>
                  <a:lnTo>
                    <a:pt x="8025" y="85"/>
                  </a:lnTo>
                  <a:lnTo>
                    <a:pt x="8029" y="85"/>
                  </a:lnTo>
                  <a:lnTo>
                    <a:pt x="8029" y="72"/>
                  </a:lnTo>
                  <a:close/>
                  <a:moveTo>
                    <a:pt x="8001" y="71"/>
                  </a:moveTo>
                  <a:lnTo>
                    <a:pt x="8014" y="78"/>
                  </a:lnTo>
                  <a:lnTo>
                    <a:pt x="8025" y="72"/>
                  </a:lnTo>
                  <a:lnTo>
                    <a:pt x="8029" y="72"/>
                  </a:lnTo>
                  <a:lnTo>
                    <a:pt x="8029" y="71"/>
                  </a:lnTo>
                  <a:lnTo>
                    <a:pt x="8001" y="71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docshape24"/>
            <p:cNvSpPr txBox="1">
              <a:spLocks noChangeArrowheads="1"/>
            </p:cNvSpPr>
            <p:nvPr/>
          </p:nvSpPr>
          <p:spPr bwMode="auto">
            <a:xfrm>
              <a:off x="10480" y="9892"/>
              <a:ext cx="1701" cy="79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634" defTabSz="609630">
                <a:lnSpc>
                  <a:spcPts val="1210"/>
                </a:lnSpc>
                <a:spcBef>
                  <a:spcPts val="32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Amtsgericht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7634" defTabSz="609630">
                <a:lnSpc>
                  <a:spcPts val="1210"/>
                </a:lnSpc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Charlottenburg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cshape25"/>
            <p:cNvSpPr txBox="1">
              <a:spLocks noChangeArrowheads="1"/>
            </p:cNvSpPr>
            <p:nvPr/>
          </p:nvSpPr>
          <p:spPr bwMode="auto">
            <a:xfrm>
              <a:off x="4860" y="9673"/>
              <a:ext cx="2042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defTabSz="609630">
                <a:lnSpc>
                  <a:spcPct val="115000"/>
                </a:lnSpc>
                <a:spcBef>
                  <a:spcPts val="32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Nachlassinsolvenz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" y="350422"/>
            <a:ext cx="8880828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b="1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de-DE" altLang="de-DE" sz="10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1" y="1285294"/>
            <a:ext cx="5517675" cy="3933055"/>
          </a:xfrm>
          <a:custGeom>
            <a:avLst/>
            <a:gdLst/>
            <a:ahLst/>
            <a:cxnLst/>
            <a:rect l="l" t="t" r="r" b="b"/>
            <a:pathLst>
              <a:path w="8276513" h="5899583">
                <a:moveTo>
                  <a:pt x="0" y="0"/>
                </a:moveTo>
                <a:lnTo>
                  <a:pt x="8276513" y="0"/>
                </a:lnTo>
                <a:lnTo>
                  <a:pt x="8276513" y="5899583"/>
                </a:lnTo>
                <a:lnTo>
                  <a:pt x="0" y="5899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4" r="-33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38677" y="2367253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57232" y="2084924"/>
            <a:ext cx="4258246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600"/>
              </a:lnSpc>
            </a:pPr>
            <a:r>
              <a:rPr lang="en-US" sz="4000">
                <a:solidFill>
                  <a:srgbClr val="06283D"/>
                </a:solidFill>
                <a:latin typeface="Alegreya Bold"/>
              </a:rPr>
              <a:t>Insolvenzordnung</a:t>
            </a:r>
          </a:p>
          <a:p>
            <a:pPr defTabSz="609630">
              <a:lnSpc>
                <a:spcPts val="5134"/>
              </a:lnSpc>
            </a:pPr>
            <a:r>
              <a:rPr lang="en-US" sz="3667">
                <a:solidFill>
                  <a:srgbClr val="06283D"/>
                </a:solidFill>
                <a:latin typeface="Alegreya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0350" y="2435014"/>
            <a:ext cx="425824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426"/>
              </a:lnSpc>
            </a:pPr>
            <a:r>
              <a:rPr lang="en-US" sz="6733">
                <a:solidFill>
                  <a:srgbClr val="06283D"/>
                </a:solidFill>
                <a:latin typeface="Calibri"/>
                <a:ea typeface="Alegreya Bold"/>
              </a:rPr>
              <a:t>§§</a:t>
            </a:r>
          </a:p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Alegreya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2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857" y="-6031"/>
            <a:ext cx="12192000" cy="2445214"/>
            <a:chOff x="0" y="0"/>
            <a:chExt cx="4816593" cy="966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66011"/>
            </a:xfrm>
            <a:custGeom>
              <a:avLst/>
              <a:gdLst/>
              <a:ahLst/>
              <a:cxnLst/>
              <a:rect l="l" t="t" r="r" b="b"/>
              <a:pathLst>
                <a:path w="4816592" h="966011">
                  <a:moveTo>
                    <a:pt x="0" y="0"/>
                  </a:moveTo>
                  <a:lnTo>
                    <a:pt x="4816592" y="0"/>
                  </a:lnTo>
                  <a:lnTo>
                    <a:pt x="4816592" y="966011"/>
                  </a:lnTo>
                  <a:lnTo>
                    <a:pt x="0" y="966011"/>
                  </a:lnTo>
                  <a:close/>
                </a:path>
              </a:pathLst>
            </a:custGeom>
            <a:solidFill>
              <a:srgbClr val="D3B9B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5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43918" y="801403"/>
            <a:ext cx="6904165" cy="1653031"/>
            <a:chOff x="0" y="0"/>
            <a:chExt cx="12534794" cy="30011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34795" cy="3001145"/>
            </a:xfrm>
            <a:custGeom>
              <a:avLst/>
              <a:gdLst/>
              <a:ahLst/>
              <a:cxnLst/>
              <a:rect l="l" t="t" r="r" b="b"/>
              <a:pathLst>
                <a:path w="12534795" h="3001145">
                  <a:moveTo>
                    <a:pt x="12534795" y="279400"/>
                  </a:moveTo>
                  <a:lnTo>
                    <a:pt x="12534795" y="0"/>
                  </a:lnTo>
                  <a:lnTo>
                    <a:pt x="0" y="0"/>
                  </a:lnTo>
                  <a:lnTo>
                    <a:pt x="0" y="3001145"/>
                  </a:lnTo>
                  <a:lnTo>
                    <a:pt x="12534795" y="3001145"/>
                  </a:lnTo>
                  <a:lnTo>
                    <a:pt x="12534795" y="279400"/>
                  </a:lnTo>
                  <a:close/>
                  <a:moveTo>
                    <a:pt x="12456054" y="279400"/>
                  </a:moveTo>
                  <a:lnTo>
                    <a:pt x="12456054" y="2922405"/>
                  </a:lnTo>
                  <a:lnTo>
                    <a:pt x="78740" y="2922405"/>
                  </a:lnTo>
                  <a:lnTo>
                    <a:pt x="78740" y="78740"/>
                  </a:lnTo>
                  <a:lnTo>
                    <a:pt x="12456054" y="78740"/>
                  </a:lnTo>
                  <a:lnTo>
                    <a:pt x="12456054" y="279400"/>
                  </a:lnTo>
                  <a:close/>
                </a:path>
              </a:pathLst>
            </a:custGeom>
            <a:solidFill>
              <a:srgbClr val="D3B9B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3875058" y="378517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52203" y="737904"/>
            <a:ext cx="625587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Alegreya Bold"/>
              </a:rPr>
              <a:t> </a:t>
            </a:r>
            <a:r>
              <a:rPr lang="en-US" sz="3200">
                <a:solidFill>
                  <a:srgbClr val="000000"/>
                </a:solidFill>
                <a:latin typeface="Alegreya Bold"/>
              </a:rPr>
              <a:t>Besonderheit Verbraucherinsolvenzverfahren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4264" y="3858690"/>
            <a:ext cx="197843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64"/>
              </a:lnSpc>
            </a:pPr>
            <a:r>
              <a:rPr lang="en-US" sz="3397">
                <a:solidFill>
                  <a:srgbClr val="06283D"/>
                </a:solidFill>
                <a:latin typeface="Lato"/>
              </a:rPr>
              <a:t> §13 BGB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16376" y="3858802"/>
            <a:ext cx="279416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68"/>
              </a:lnSpc>
            </a:pPr>
            <a:r>
              <a:rPr lang="en-US" sz="3400">
                <a:solidFill>
                  <a:srgbClr val="06283D"/>
                </a:solidFill>
                <a:latin typeface="Lato"/>
              </a:rPr>
              <a:t> § 304 InsO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1431" y="3727386"/>
            <a:ext cx="282440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68"/>
              </a:lnSpc>
            </a:pPr>
            <a:r>
              <a:rPr lang="en-US" sz="3400">
                <a:solidFill>
                  <a:srgbClr val="06283D"/>
                </a:solidFill>
                <a:latin typeface="Calibri"/>
                <a:ea typeface="Lato"/>
              </a:rPr>
              <a:t>§§ 305 ff InsO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4264" y="2959883"/>
            <a:ext cx="197843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46"/>
              </a:lnSpc>
            </a:pPr>
            <a:r>
              <a:rPr lang="en-US" sz="2533">
                <a:solidFill>
                  <a:srgbClr val="AD0AE6"/>
                </a:solidFill>
                <a:latin typeface="Lato Bold"/>
              </a:rPr>
              <a:t>Verbraucher?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16376" y="3011767"/>
            <a:ext cx="260778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298"/>
              </a:lnSpc>
            </a:pPr>
            <a:r>
              <a:rPr lang="en-US" sz="2356">
                <a:solidFill>
                  <a:srgbClr val="AD0AE6"/>
                </a:solidFill>
                <a:latin typeface="Lato Bold"/>
              </a:rPr>
              <a:t>Voraussetzungen?</a:t>
            </a:r>
          </a:p>
          <a:p>
            <a:pPr defTabSz="609630">
              <a:lnSpc>
                <a:spcPts val="3298"/>
              </a:lnSpc>
            </a:pPr>
            <a:r>
              <a:rPr lang="en-US" sz="2356">
                <a:solidFill>
                  <a:srgbClr val="AD0AE6"/>
                </a:solidFill>
                <a:latin typeface="Lato Bold"/>
              </a:rPr>
              <a:t>  </a:t>
            </a:r>
          </a:p>
          <a:p>
            <a:pPr defTabSz="609630">
              <a:lnSpc>
                <a:spcPts val="1961"/>
              </a:lnSpc>
            </a:pPr>
            <a:r>
              <a:rPr lang="en-US" sz="1401">
                <a:solidFill>
                  <a:srgbClr val="AD0AE6"/>
                </a:solidFill>
                <a:latin typeface="Lato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23940" y="2965874"/>
            <a:ext cx="209938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46"/>
              </a:lnSpc>
            </a:pPr>
            <a:r>
              <a:rPr lang="en-US" sz="2533">
                <a:solidFill>
                  <a:srgbClr val="AD0AE6"/>
                </a:solidFill>
                <a:latin typeface="Lato Bold"/>
              </a:rPr>
              <a:t>Stufen-Modell</a:t>
            </a:r>
          </a:p>
        </p:txBody>
      </p:sp>
    </p:spTree>
    <p:extLst>
      <p:ext uri="{BB962C8B-B14F-4D97-AF65-F5344CB8AC3E}">
        <p14:creationId xmlns:p14="http://schemas.microsoft.com/office/powerpoint/2010/main" val="728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8824" y="4033207"/>
            <a:ext cx="2623497" cy="2743200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333" y="2139352"/>
            <a:ext cx="808123" cy="808123"/>
          </a:xfrm>
          <a:custGeom>
            <a:avLst/>
            <a:gdLst/>
            <a:ahLst/>
            <a:cxnLst/>
            <a:rect l="l" t="t" r="r" b="b"/>
            <a:pathLst>
              <a:path w="1212185" h="1212185">
                <a:moveTo>
                  <a:pt x="0" y="0"/>
                </a:moveTo>
                <a:lnTo>
                  <a:pt x="1212186" y="0"/>
                </a:lnTo>
                <a:lnTo>
                  <a:pt x="1212186" y="1212185"/>
                </a:lnTo>
                <a:lnTo>
                  <a:pt x="0" y="1212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333" y="3369207"/>
            <a:ext cx="808123" cy="808123"/>
          </a:xfrm>
          <a:custGeom>
            <a:avLst/>
            <a:gdLst/>
            <a:ahLst/>
            <a:cxnLst/>
            <a:rect l="l" t="t" r="r" b="b"/>
            <a:pathLst>
              <a:path w="1212185" h="1212185">
                <a:moveTo>
                  <a:pt x="0" y="0"/>
                </a:moveTo>
                <a:lnTo>
                  <a:pt x="1212186" y="0"/>
                </a:lnTo>
                <a:lnTo>
                  <a:pt x="1212186" y="1212185"/>
                </a:lnTo>
                <a:lnTo>
                  <a:pt x="0" y="1212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333" y="4437770"/>
            <a:ext cx="706597" cy="706597"/>
          </a:xfrm>
          <a:custGeom>
            <a:avLst/>
            <a:gdLst/>
            <a:ahLst/>
            <a:cxnLst/>
            <a:rect l="l" t="t" r="r" b="b"/>
            <a:pathLst>
              <a:path w="1059896" h="1059896">
                <a:moveTo>
                  <a:pt x="0" y="0"/>
                </a:moveTo>
                <a:lnTo>
                  <a:pt x="1059896" y="0"/>
                </a:lnTo>
                <a:lnTo>
                  <a:pt x="1059896" y="1059896"/>
                </a:lnTo>
                <a:lnTo>
                  <a:pt x="0" y="1059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333" y="5404808"/>
            <a:ext cx="767393" cy="767393"/>
          </a:xfrm>
          <a:custGeom>
            <a:avLst/>
            <a:gdLst/>
            <a:ahLst/>
            <a:cxnLst/>
            <a:rect l="l" t="t" r="r" b="b"/>
            <a:pathLst>
              <a:path w="1151089" h="1151089">
                <a:moveTo>
                  <a:pt x="0" y="0"/>
                </a:moveTo>
                <a:lnTo>
                  <a:pt x="1151089" y="0"/>
                </a:lnTo>
                <a:lnTo>
                  <a:pt x="1151089" y="1151089"/>
                </a:lnTo>
                <a:lnTo>
                  <a:pt x="0" y="1151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69339" y="4838964"/>
            <a:ext cx="18574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Lato Bold"/>
              </a:rPr>
              <a:t>Stufe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39679" y="-114300"/>
            <a:ext cx="1219200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6283D"/>
                </a:solidFill>
                <a:latin typeface="Canva Sans Bold"/>
              </a:rPr>
              <a:t>Außergerichtlicher</a:t>
            </a:r>
            <a:r>
              <a:rPr lang="en-US" sz="6134">
                <a:solidFill>
                  <a:srgbClr val="06283D"/>
                </a:solidFill>
                <a:latin typeface="Canva Sans"/>
              </a:rPr>
              <a:t> </a:t>
            </a:r>
            <a:r>
              <a:rPr lang="en-US" sz="6134">
                <a:solidFill>
                  <a:srgbClr val="06283D"/>
                </a:solidFill>
                <a:latin typeface="Canva Sans Bold"/>
              </a:rPr>
              <a:t>Schuldenbereinigungsplan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2446" y="4504759"/>
            <a:ext cx="199340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Lato Bold"/>
              </a:rPr>
              <a:t>Zustimmung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9400" y="2466145"/>
            <a:ext cx="302696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6283D"/>
                </a:solidFill>
                <a:latin typeface="Lato Bold"/>
              </a:rPr>
              <a:t>Schuldnerberatung</a:t>
            </a:r>
            <a:endParaRPr lang="en-US" sz="2667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69299" y="3504028"/>
            <a:ext cx="137358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6283D"/>
                </a:solidFill>
                <a:latin typeface="Lato Bold"/>
              </a:rPr>
              <a:t>Angebot</a:t>
            </a:r>
            <a:endParaRPr lang="en-US" sz="2667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6550" y="5423588"/>
            <a:ext cx="231586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00000"/>
                </a:solidFill>
                <a:latin typeface="Lato Bold"/>
              </a:rPr>
              <a:t>Bescheinigung</a:t>
            </a:r>
            <a:endParaRPr lang="en-US" sz="2667" dirty="0">
              <a:solidFill>
                <a:srgbClr val="0000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245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8824" y="4033207"/>
            <a:ext cx="2623497" cy="2743200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1443237" y="4547396"/>
            <a:ext cx="692222" cy="86534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" name="AutoShape 4"/>
          <p:cNvSpPr/>
          <p:nvPr/>
        </p:nvSpPr>
        <p:spPr>
          <a:xfrm>
            <a:off x="6879428" y="4681582"/>
            <a:ext cx="803023" cy="71373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" name="TextBox 5"/>
          <p:cNvSpPr txBox="1"/>
          <p:nvPr/>
        </p:nvSpPr>
        <p:spPr>
          <a:xfrm>
            <a:off x="9087231" y="4180476"/>
            <a:ext cx="18574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Lato Bold"/>
              </a:rPr>
              <a:t>Stufe 2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355172" y="80439"/>
            <a:ext cx="12902344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300"/>
              </a:lnSpc>
            </a:pPr>
            <a:r>
              <a:rPr lang="en-US" sz="6643">
                <a:solidFill>
                  <a:srgbClr val="06283D"/>
                </a:solidFill>
                <a:latin typeface="Canva Sans Bold"/>
              </a:rPr>
              <a:t>Gerichtlicher</a:t>
            </a:r>
            <a:r>
              <a:rPr lang="en-US" sz="6643">
                <a:solidFill>
                  <a:srgbClr val="06283D"/>
                </a:solidFill>
                <a:latin typeface="Canva Sans"/>
              </a:rPr>
              <a:t> </a:t>
            </a:r>
            <a:r>
              <a:rPr lang="en-US" sz="6643">
                <a:solidFill>
                  <a:srgbClr val="06283D"/>
                </a:solidFill>
                <a:latin typeface="Canva Sans Bold"/>
              </a:rPr>
              <a:t>Schuldenbereinigungsplan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51904" y="2613084"/>
            <a:ext cx="3686834" cy="3225980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11" cy="711200"/>
            </a:xfrm>
            <a:custGeom>
              <a:avLst/>
              <a:gdLst/>
              <a:ahLst/>
              <a:cxnLst/>
              <a:rect l="l" t="t" r="r" b="b"/>
              <a:pathLst>
                <a:path w="812811" h="711200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CFE7C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577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920"/>
                </a:lnSpc>
              </a:pPr>
              <a:r>
                <a:rPr lang="en-US" sz="2800">
                  <a:solidFill>
                    <a:srgbClr val="000000"/>
                  </a:solidFill>
                  <a:latin typeface="Arimo Bold"/>
                </a:rPr>
                <a:t>Antrag + SBP</a:t>
              </a:r>
            </a:p>
            <a:p>
              <a:pPr algn="ctr" defTabSz="609630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Arimo Bold"/>
                </a:rPr>
                <a:t>§§ 305 -307 InsO </a:t>
              </a:r>
            </a:p>
            <a:p>
              <a:pPr algn="ctr" defTabSz="609630">
                <a:lnSpc>
                  <a:spcPts val="3360"/>
                </a:lnSpc>
              </a:pPr>
              <a:r>
                <a:rPr lang="en-US" sz="2400">
                  <a:solidFill>
                    <a:srgbClr val="FF3131"/>
                  </a:solidFill>
                  <a:latin typeface="Arimo Bold"/>
                </a:rPr>
                <a:t>Frist:6 Monate!!!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19288" y="5569824"/>
            <a:ext cx="172898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6283D"/>
                </a:solidFill>
                <a:latin typeface="Lato Bold"/>
              </a:rPr>
              <a:t>Ablehnung</a:t>
            </a:r>
            <a:endParaRPr lang="en-US" sz="2667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1883" y="5708769"/>
            <a:ext cx="25217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06283D"/>
                </a:solidFill>
                <a:latin typeface="Lato Bold"/>
              </a:rPr>
              <a:t>Zustimmung</a:t>
            </a:r>
          </a:p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6283D"/>
                </a:solidFill>
                <a:latin typeface="Calibri"/>
                <a:ea typeface="Lato Bold"/>
              </a:rPr>
              <a:t>§§ 308,309InsO</a:t>
            </a:r>
          </a:p>
        </p:txBody>
      </p:sp>
    </p:spTree>
    <p:extLst>
      <p:ext uri="{BB962C8B-B14F-4D97-AF65-F5344CB8AC3E}">
        <p14:creationId xmlns:p14="http://schemas.microsoft.com/office/powerpoint/2010/main" val="12280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8824" y="4033207"/>
            <a:ext cx="2623497" cy="2743200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97024" y="3292157"/>
            <a:ext cx="2598976" cy="2743200"/>
          </a:xfrm>
          <a:custGeom>
            <a:avLst/>
            <a:gdLst/>
            <a:ahLst/>
            <a:cxnLst/>
            <a:rect l="l" t="t" r="r" b="b"/>
            <a:pathLst>
              <a:path w="3898464" h="4114800">
                <a:moveTo>
                  <a:pt x="0" y="0"/>
                </a:moveTo>
                <a:lnTo>
                  <a:pt x="3898464" y="0"/>
                </a:lnTo>
                <a:lnTo>
                  <a:pt x="389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025077" y="3215958"/>
            <a:ext cx="18574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Lato Bold"/>
              </a:rPr>
              <a:t>Stufe 3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5424" y="1329759"/>
            <a:ext cx="81534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6283D"/>
                </a:solidFill>
                <a:latin typeface="Canva Sans Bold"/>
              </a:rPr>
              <a:t>Eröffnungsverfahren</a:t>
            </a:r>
            <a:r>
              <a:rPr lang="en-US" sz="6134">
                <a:solidFill>
                  <a:srgbClr val="06283D"/>
                </a:solidFill>
                <a:latin typeface="Canva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4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069337"/>
            <a:ext cx="4803509" cy="4096083"/>
          </a:xfrm>
          <a:custGeom>
            <a:avLst/>
            <a:gdLst/>
            <a:ahLst/>
            <a:cxnLst/>
            <a:rect l="l" t="t" r="r" b="b"/>
            <a:pathLst>
              <a:path w="7205264" h="6144125">
                <a:moveTo>
                  <a:pt x="0" y="0"/>
                </a:moveTo>
                <a:lnTo>
                  <a:pt x="7205264" y="0"/>
                </a:lnTo>
                <a:lnTo>
                  <a:pt x="7205264" y="6144125"/>
                </a:lnTo>
                <a:lnTo>
                  <a:pt x="0" y="614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0" y="2771858"/>
            <a:ext cx="527037" cy="52703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96000" y="4309434"/>
            <a:ext cx="527037" cy="5270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6000" y="5645163"/>
            <a:ext cx="527037" cy="5270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593797" y="685800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55085" y="17991"/>
            <a:ext cx="494800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973"/>
              </a:lnSpc>
            </a:pPr>
            <a:r>
              <a:rPr lang="en-US" sz="4266">
                <a:solidFill>
                  <a:srgbClr val="06283D"/>
                </a:solidFill>
                <a:latin typeface="Alegreya Bold"/>
              </a:rPr>
              <a:t>            Ziele des Insolvenzverfahrens   </a:t>
            </a:r>
          </a:p>
          <a:p>
            <a:pPr defTabSz="609630">
              <a:lnSpc>
                <a:spcPts val="5973"/>
              </a:lnSpc>
            </a:pPr>
            <a:r>
              <a:rPr lang="en-US" sz="4266">
                <a:solidFill>
                  <a:srgbClr val="06283D"/>
                </a:solidFill>
                <a:latin typeface="Alegreya Bold"/>
              </a:rPr>
              <a:t>                ???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7850" y="3397251"/>
            <a:ext cx="322199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73"/>
              </a:lnSpc>
            </a:pPr>
            <a:r>
              <a:rPr lang="en-US" sz="1337">
                <a:solidFill>
                  <a:srgbClr val="06283D"/>
                </a:solidFill>
                <a:latin typeface="Lato"/>
              </a:rPr>
              <a:t>,</a:t>
            </a:r>
          </a:p>
          <a:p>
            <a:pPr defTabSz="609630">
              <a:lnSpc>
                <a:spcPts val="5826"/>
              </a:lnSpc>
            </a:pPr>
            <a:r>
              <a:rPr lang="en-US" sz="4162">
                <a:solidFill>
                  <a:srgbClr val="06283D"/>
                </a:solidFill>
                <a:latin typeface="Calibri"/>
                <a:ea typeface="Lato Bold"/>
              </a:rPr>
              <a:t>§ 1InsO</a:t>
            </a:r>
          </a:p>
          <a:p>
            <a:pPr defTabSz="609630">
              <a:lnSpc>
                <a:spcPts val="1873"/>
              </a:lnSpc>
            </a:pPr>
            <a:endParaRPr lang="en-US" sz="4162">
              <a:solidFill>
                <a:srgbClr val="06283D"/>
              </a:solidFill>
              <a:latin typeface="Calibri"/>
              <a:ea typeface="Lato Bold"/>
            </a:endParaRPr>
          </a:p>
          <a:p>
            <a:pPr defTabSz="609630">
              <a:lnSpc>
                <a:spcPts val="1873"/>
              </a:lnSpc>
            </a:pPr>
            <a:endParaRPr lang="en-US" sz="4162">
              <a:solidFill>
                <a:srgbClr val="06283D"/>
              </a:solidFill>
              <a:latin typeface="Calibri"/>
              <a:ea typeface="Lat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65725" y="2805316"/>
            <a:ext cx="450453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 dirty="0" err="1">
                <a:solidFill>
                  <a:srgbClr val="FF3131"/>
                </a:solidFill>
                <a:latin typeface="Canva Sans Bold"/>
              </a:rPr>
              <a:t>gemeinschaftliche</a:t>
            </a:r>
            <a:r>
              <a:rPr lang="en-US" sz="2266" dirty="0">
                <a:solidFill>
                  <a:srgbClr val="FF3131"/>
                </a:solidFill>
                <a:latin typeface="Canva Sans Bold"/>
              </a:rPr>
              <a:t> </a:t>
            </a:r>
            <a:r>
              <a:rPr lang="en-US" sz="2266" dirty="0" err="1">
                <a:solidFill>
                  <a:srgbClr val="FF3131"/>
                </a:solidFill>
                <a:latin typeface="Canva Sans Bold"/>
              </a:rPr>
              <a:t>Befriedigung</a:t>
            </a:r>
            <a:r>
              <a:rPr lang="en-US" sz="2266" dirty="0">
                <a:solidFill>
                  <a:srgbClr val="FF3131"/>
                </a:solidFill>
                <a:latin typeface="Canva Sans Bold"/>
              </a:rPr>
              <a:t> </a:t>
            </a:r>
          </a:p>
          <a:p>
            <a:pPr algn="ctr" defTabSz="609630">
              <a:lnSpc>
                <a:spcPts val="3173"/>
              </a:lnSpc>
            </a:pPr>
            <a:r>
              <a:rPr lang="en-US" sz="2266" dirty="0">
                <a:solidFill>
                  <a:srgbClr val="FF3131"/>
                </a:solidFill>
                <a:latin typeface="Canva Sans Bold"/>
              </a:rPr>
              <a:t>der </a:t>
            </a:r>
            <a:r>
              <a:rPr lang="en-US" sz="2266" dirty="0" err="1">
                <a:solidFill>
                  <a:srgbClr val="FF3131"/>
                </a:solidFill>
                <a:latin typeface="Canva Sans Bold"/>
              </a:rPr>
              <a:t>Gläubiger</a:t>
            </a:r>
            <a:endParaRPr lang="en-US" sz="2266" dirty="0">
              <a:solidFill>
                <a:srgbClr val="FF3131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62123" y="4233637"/>
            <a:ext cx="47409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 dirty="0" err="1">
                <a:solidFill>
                  <a:srgbClr val="FF3131"/>
                </a:solidFill>
                <a:latin typeface="Lato Bold"/>
              </a:rPr>
              <a:t>Restschuldbefreiung</a:t>
            </a:r>
            <a:r>
              <a:rPr lang="en-US" sz="2133" dirty="0">
                <a:solidFill>
                  <a:srgbClr val="FF313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FF3131"/>
                </a:solidFill>
                <a:latin typeface="Lato Bold"/>
              </a:rPr>
              <a:t>für</a:t>
            </a:r>
            <a:r>
              <a:rPr lang="en-US" sz="2133" dirty="0">
                <a:solidFill>
                  <a:srgbClr val="FF3131"/>
                </a:solidFill>
                <a:latin typeface="Lato Bold"/>
              </a:rPr>
              <a:t> den </a:t>
            </a:r>
            <a:r>
              <a:rPr lang="en-US" sz="2133" dirty="0" err="1">
                <a:solidFill>
                  <a:srgbClr val="FF3131"/>
                </a:solidFill>
                <a:latin typeface="Lato Bold"/>
              </a:rPr>
              <a:t>Schuldner</a:t>
            </a:r>
            <a:endParaRPr lang="en-US" sz="2133" dirty="0">
              <a:solidFill>
                <a:srgbClr val="FF3131"/>
              </a:solidFill>
              <a:latin typeface="Lato Bold"/>
            </a:endParaRPr>
          </a:p>
          <a:p>
            <a:pPr algn="ctr" defTabSz="609630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FF3131"/>
                </a:solidFill>
                <a:latin typeface="Lato Bold"/>
              </a:rPr>
              <a:t>(</a:t>
            </a:r>
            <a:r>
              <a:rPr lang="en-US" sz="2133" dirty="0" err="1">
                <a:solidFill>
                  <a:srgbClr val="FF313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FF3131"/>
                </a:solidFill>
                <a:latin typeface="Lato Bold"/>
              </a:rPr>
              <a:t> Person)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00803" y="5756910"/>
            <a:ext cx="319742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3131"/>
                </a:solidFill>
                <a:latin typeface="Lato Bold"/>
              </a:rPr>
              <a:t>Unternehmenserhalt</a:t>
            </a:r>
            <a:endParaRPr lang="en-US" sz="2400" dirty="0">
              <a:solidFill>
                <a:srgbClr val="FF3131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2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0186" y="181348"/>
            <a:ext cx="1506490" cy="1506490"/>
          </a:xfrm>
          <a:custGeom>
            <a:avLst/>
            <a:gdLst/>
            <a:ahLst/>
            <a:cxnLst/>
            <a:rect l="l" t="t" r="r" b="b"/>
            <a:pathLst>
              <a:path w="2259735" h="2259735">
                <a:moveTo>
                  <a:pt x="0" y="0"/>
                </a:moveTo>
                <a:lnTo>
                  <a:pt x="2259735" y="0"/>
                </a:lnTo>
                <a:lnTo>
                  <a:pt x="2259735" y="2259735"/>
                </a:lnTo>
                <a:lnTo>
                  <a:pt x="0" y="225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24224" y="5066691"/>
            <a:ext cx="371776" cy="371776"/>
          </a:xfrm>
          <a:custGeom>
            <a:avLst/>
            <a:gdLst/>
            <a:ahLst/>
            <a:cxnLst/>
            <a:rect l="l" t="t" r="r" b="b"/>
            <a:pathLst>
              <a:path w="557664" h="557664">
                <a:moveTo>
                  <a:pt x="0" y="0"/>
                </a:moveTo>
                <a:lnTo>
                  <a:pt x="557664" y="0"/>
                </a:lnTo>
                <a:lnTo>
                  <a:pt x="557664" y="557664"/>
                </a:lnTo>
                <a:lnTo>
                  <a:pt x="0" y="55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75499" y="2133670"/>
            <a:ext cx="420501" cy="420501"/>
          </a:xfrm>
          <a:custGeom>
            <a:avLst/>
            <a:gdLst/>
            <a:ahLst/>
            <a:cxnLst/>
            <a:rect l="l" t="t" r="r" b="b"/>
            <a:pathLst>
              <a:path w="630752" h="630752">
                <a:moveTo>
                  <a:pt x="0" y="0"/>
                </a:moveTo>
                <a:lnTo>
                  <a:pt x="630752" y="0"/>
                </a:lnTo>
                <a:lnTo>
                  <a:pt x="630752" y="630752"/>
                </a:lnTo>
                <a:lnTo>
                  <a:pt x="0" y="63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20264" y="3144502"/>
            <a:ext cx="375736" cy="375736"/>
          </a:xfrm>
          <a:custGeom>
            <a:avLst/>
            <a:gdLst/>
            <a:ahLst/>
            <a:cxnLst/>
            <a:rect l="l" t="t" r="r" b="b"/>
            <a:pathLst>
              <a:path w="563604" h="563604">
                <a:moveTo>
                  <a:pt x="0" y="0"/>
                </a:moveTo>
                <a:lnTo>
                  <a:pt x="563604" y="0"/>
                </a:lnTo>
                <a:lnTo>
                  <a:pt x="563604" y="563604"/>
                </a:lnTo>
                <a:lnTo>
                  <a:pt x="0" y="5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20264" y="4055859"/>
            <a:ext cx="375736" cy="375736"/>
          </a:xfrm>
          <a:custGeom>
            <a:avLst/>
            <a:gdLst/>
            <a:ahLst/>
            <a:cxnLst/>
            <a:rect l="l" t="t" r="r" b="b"/>
            <a:pathLst>
              <a:path w="563604" h="563604">
                <a:moveTo>
                  <a:pt x="0" y="0"/>
                </a:moveTo>
                <a:lnTo>
                  <a:pt x="563604" y="0"/>
                </a:lnTo>
                <a:lnTo>
                  <a:pt x="563604" y="563603"/>
                </a:lnTo>
                <a:lnTo>
                  <a:pt x="0" y="563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2145" y="5975924"/>
            <a:ext cx="363855" cy="369016"/>
          </a:xfrm>
          <a:custGeom>
            <a:avLst/>
            <a:gdLst/>
            <a:ahLst/>
            <a:cxnLst/>
            <a:rect l="l" t="t" r="r" b="b"/>
            <a:pathLst>
              <a:path w="545783" h="553524">
                <a:moveTo>
                  <a:pt x="0" y="0"/>
                </a:moveTo>
                <a:lnTo>
                  <a:pt x="545783" y="0"/>
                </a:lnTo>
                <a:lnTo>
                  <a:pt x="545783" y="553524"/>
                </a:lnTo>
                <a:lnTo>
                  <a:pt x="0" y="553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141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8063" y="212214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0825" y="212214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5075" y="401695"/>
            <a:ext cx="37712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4"/>
              </a:lnSpc>
            </a:pPr>
            <a:r>
              <a:rPr lang="en-US" sz="3095">
                <a:solidFill>
                  <a:srgbClr val="06283D"/>
                </a:solidFill>
                <a:latin typeface="Canva Sans Bold"/>
              </a:rPr>
              <a:t>Einzelvollstreckung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88688" y="401695"/>
            <a:ext cx="410015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4"/>
              </a:lnSpc>
            </a:pPr>
            <a:r>
              <a:rPr lang="en-US" sz="3095">
                <a:solidFill>
                  <a:srgbClr val="06283D"/>
                </a:solidFill>
                <a:latin typeface="Canva Sans Bold"/>
              </a:rPr>
              <a:t>Gesamtvollstreckung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6499" y="381081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Prioritätsprinzip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1821" y="2922182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einzelner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192950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65900" y="4026245"/>
            <a:ext cx="474836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Gleichbehandlungsgrundsatz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97260" y="2948006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alle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gemeinsam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97260" y="192950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und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Schuldner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57836" y="4892411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gesamtes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pfändbares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Vermögen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821" y="4892411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einzelne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Vermögensgegenstände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51610" y="5815431"/>
            <a:ext cx="477431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78"/>
              </a:lnSpc>
              <a:spcBef>
                <a:spcPct val="0"/>
              </a:spcBef>
            </a:pPr>
            <a:r>
              <a:rPr lang="en-US" sz="2413" dirty="0" err="1">
                <a:solidFill>
                  <a:srgbClr val="06283D"/>
                </a:solidFill>
                <a:latin typeface="Arimo Bold"/>
              </a:rPr>
              <a:t>Glaubhaftmachung</a:t>
            </a:r>
            <a:r>
              <a:rPr lang="en-US" sz="2413" dirty="0">
                <a:solidFill>
                  <a:srgbClr val="06283D"/>
                </a:solidFill>
                <a:latin typeface="Arimo"/>
              </a:rPr>
              <a:t> </a:t>
            </a:r>
          </a:p>
          <a:p>
            <a:pPr defTabSz="609630">
              <a:lnSpc>
                <a:spcPts val="3378"/>
              </a:lnSpc>
              <a:spcBef>
                <a:spcPct val="0"/>
              </a:spcBef>
            </a:pPr>
            <a:endParaRPr lang="en-US" sz="2413" dirty="0">
              <a:solidFill>
                <a:srgbClr val="06283D"/>
              </a:solidFill>
              <a:latin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3781" y="5912424"/>
            <a:ext cx="474836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6283D"/>
                </a:solidFill>
                <a:latin typeface="Arimo Bold"/>
              </a:rPr>
              <a:t>Titel</a:t>
            </a:r>
            <a:r>
              <a:rPr lang="en-US" sz="2400" dirty="0">
                <a:solidFill>
                  <a:srgbClr val="06283D"/>
                </a:solidFill>
                <a:latin typeface="Arimo Bold"/>
              </a:rPr>
              <a:t>, </a:t>
            </a:r>
            <a:r>
              <a:rPr lang="en-US" sz="2400" dirty="0" err="1">
                <a:solidFill>
                  <a:srgbClr val="06283D"/>
                </a:solidFill>
                <a:latin typeface="Arimo Bold"/>
              </a:rPr>
              <a:t>Klausel</a:t>
            </a:r>
            <a:r>
              <a:rPr lang="en-US" sz="2400" dirty="0">
                <a:solidFill>
                  <a:srgbClr val="06283D"/>
                </a:solidFill>
                <a:latin typeface="Arimo Bold"/>
              </a:rPr>
              <a:t>, </a:t>
            </a:r>
            <a:r>
              <a:rPr lang="en-US" sz="2400" dirty="0" err="1">
                <a:solidFill>
                  <a:srgbClr val="06283D"/>
                </a:solidFill>
                <a:latin typeface="Arimo Bold"/>
              </a:rPr>
              <a:t>Zustellung</a:t>
            </a:r>
            <a:endParaRPr lang="en-US" sz="2400" dirty="0">
              <a:solidFill>
                <a:srgbClr val="06283D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4348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831" y="839159"/>
            <a:ext cx="4334256" cy="54864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427457" y="2690004"/>
            <a:ext cx="4397916" cy="2743200"/>
          </a:xfrm>
          <a:custGeom>
            <a:avLst/>
            <a:gdLst/>
            <a:ahLst/>
            <a:cxnLst/>
            <a:rect l="l" t="t" r="r" b="b"/>
            <a:pathLst>
              <a:path w="6596874" h="4114800">
                <a:moveTo>
                  <a:pt x="0" y="0"/>
                </a:moveTo>
                <a:lnTo>
                  <a:pt x="6596874" y="0"/>
                </a:lnTo>
                <a:lnTo>
                  <a:pt x="6596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96000" y="2900539"/>
            <a:ext cx="5559245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710"/>
              </a:lnSpc>
            </a:pPr>
            <a:r>
              <a:rPr lang="en-US" sz="10507">
                <a:solidFill>
                  <a:srgbClr val="000000"/>
                </a:solidFill>
                <a:latin typeface="Canva Sans Bold"/>
              </a:rPr>
              <a:t>Begriffe </a:t>
            </a:r>
          </a:p>
        </p:txBody>
      </p:sp>
    </p:spTree>
    <p:extLst>
      <p:ext uri="{BB962C8B-B14F-4D97-AF65-F5344CB8AC3E}">
        <p14:creationId xmlns:p14="http://schemas.microsoft.com/office/powerpoint/2010/main" val="39446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7881" y="0"/>
            <a:ext cx="6164119" cy="6769684"/>
          </a:xfrm>
          <a:custGeom>
            <a:avLst/>
            <a:gdLst/>
            <a:ahLst/>
            <a:cxnLst/>
            <a:rect l="l" t="t" r="r" b="b"/>
            <a:pathLst>
              <a:path w="9246179" h="10154526">
                <a:moveTo>
                  <a:pt x="0" y="0"/>
                </a:moveTo>
                <a:lnTo>
                  <a:pt x="9246179" y="0"/>
                </a:lnTo>
                <a:lnTo>
                  <a:pt x="9246179" y="10154526"/>
                </a:lnTo>
                <a:lnTo>
                  <a:pt x="0" y="10154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683" r="-205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25838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7117" y="2342135"/>
            <a:ext cx="508683" cy="430993"/>
          </a:xfrm>
          <a:custGeom>
            <a:avLst/>
            <a:gdLst/>
            <a:ahLst/>
            <a:cxnLst/>
            <a:rect l="l" t="t" r="r" b="b"/>
            <a:pathLst>
              <a:path w="763025" h="646490">
                <a:moveTo>
                  <a:pt x="0" y="0"/>
                </a:moveTo>
                <a:lnTo>
                  <a:pt x="763025" y="0"/>
                </a:lnTo>
                <a:lnTo>
                  <a:pt x="763025" y="646490"/>
                </a:lnTo>
                <a:lnTo>
                  <a:pt x="0" y="64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7117" y="3527982"/>
            <a:ext cx="508683" cy="430993"/>
          </a:xfrm>
          <a:custGeom>
            <a:avLst/>
            <a:gdLst/>
            <a:ahLst/>
            <a:cxnLst/>
            <a:rect l="l" t="t" r="r" b="b"/>
            <a:pathLst>
              <a:path w="763025" h="646490">
                <a:moveTo>
                  <a:pt x="0" y="0"/>
                </a:moveTo>
                <a:lnTo>
                  <a:pt x="763025" y="0"/>
                </a:lnTo>
                <a:lnTo>
                  <a:pt x="763025" y="646490"/>
                </a:lnTo>
                <a:lnTo>
                  <a:pt x="0" y="64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5864" y="5599685"/>
            <a:ext cx="154458" cy="849519"/>
          </a:xfrm>
          <a:custGeom>
            <a:avLst/>
            <a:gdLst/>
            <a:ahLst/>
            <a:cxnLst/>
            <a:rect l="l" t="t" r="r" b="b"/>
            <a:pathLst>
              <a:path w="231687" h="1274279">
                <a:moveTo>
                  <a:pt x="0" y="0"/>
                </a:moveTo>
                <a:lnTo>
                  <a:pt x="231687" y="0"/>
                </a:lnTo>
                <a:lnTo>
                  <a:pt x="231687" y="1274280"/>
                </a:lnTo>
                <a:lnTo>
                  <a:pt x="0" y="1274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2966" y="182190"/>
            <a:ext cx="542491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34"/>
              </a:lnSpc>
            </a:pPr>
            <a:r>
              <a:rPr lang="en-US" sz="3667">
                <a:solidFill>
                  <a:srgbClr val="06283D"/>
                </a:solidFill>
                <a:latin typeface="Alegreya Bold"/>
              </a:rPr>
              <a:t>Der Insolvenzschuldner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6709" y="2297685"/>
            <a:ext cx="542491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>
                <a:solidFill>
                  <a:srgbClr val="06283D"/>
                </a:solidFill>
                <a:latin typeface="Lato"/>
              </a:rPr>
              <a:t>Derjenige, über dessen Vermögen das Insolvenzverfahren eröffnet werden soll. </a:t>
            </a:r>
          </a:p>
          <a:p>
            <a:pPr defTabSz="609630">
              <a:lnSpc>
                <a:spcPts val="2800"/>
              </a:lnSpc>
            </a:pPr>
            <a:endParaRPr lang="en-US" sz="2000">
              <a:solidFill>
                <a:srgbClr val="06283D"/>
              </a:solidFill>
              <a:latin typeface="Lato"/>
            </a:endParaRPr>
          </a:p>
          <a:p>
            <a:pPr defTabSz="609630">
              <a:lnSpc>
                <a:spcPts val="2800"/>
              </a:lnSpc>
            </a:pPr>
            <a:r>
              <a:rPr lang="en-US" sz="2000">
                <a:solidFill>
                  <a:srgbClr val="06283D"/>
                </a:solidFill>
                <a:latin typeface="Lato"/>
              </a:rPr>
              <a:t>natürliche oder juristische Personen oder Personenhandelsgesellschaften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13171" y="484869"/>
            <a:ext cx="2631991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660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660"/>
              </a:lnSpc>
            </a:pPr>
            <a:r>
              <a:rPr lang="en-US" sz="2614">
                <a:solidFill>
                  <a:srgbClr val="06283D"/>
                </a:solidFill>
                <a:latin typeface="Calibri"/>
                <a:ea typeface="Lato Bold"/>
              </a:rPr>
              <a:t>§ 11 InsO</a:t>
            </a:r>
          </a:p>
          <a:p>
            <a:pPr defTabSz="609630">
              <a:lnSpc>
                <a:spcPts val="3660"/>
              </a:lnSpc>
            </a:pPr>
            <a:r>
              <a:rPr lang="en-US" sz="2614">
                <a:solidFill>
                  <a:srgbClr val="06283D"/>
                </a:solidFill>
                <a:latin typeface="Lato Bold"/>
              </a:rPr>
              <a:t>  </a:t>
            </a:r>
          </a:p>
          <a:p>
            <a:pPr defTabSz="609630">
              <a:lnSpc>
                <a:spcPts val="3660"/>
              </a:lnSpc>
            </a:pPr>
            <a:r>
              <a:rPr lang="en-US" sz="2614">
                <a:solidFill>
                  <a:srgbClr val="06283D"/>
                </a:solidFill>
                <a:latin typeface="Lato Bold"/>
              </a:rPr>
              <a:t> </a:t>
            </a:r>
          </a:p>
          <a:p>
            <a:pPr defTabSz="609630">
              <a:lnSpc>
                <a:spcPts val="3660"/>
              </a:lnSpc>
            </a:pPr>
            <a:endParaRPr lang="en-US" sz="2614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13171" y="5785274"/>
            <a:ext cx="123051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6283D"/>
                </a:solidFill>
                <a:latin typeface="Calibri"/>
                <a:ea typeface="Canva Sans"/>
              </a:rPr>
              <a:t>§ 12 InsO</a:t>
            </a:r>
          </a:p>
        </p:txBody>
      </p:sp>
    </p:spTree>
    <p:extLst>
      <p:ext uri="{BB962C8B-B14F-4D97-AF65-F5344CB8AC3E}">
        <p14:creationId xmlns:p14="http://schemas.microsoft.com/office/powerpoint/2010/main" val="8247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45017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72744" y="2459966"/>
            <a:ext cx="3725908" cy="2743200"/>
          </a:xfrm>
          <a:custGeom>
            <a:avLst/>
            <a:gdLst/>
            <a:ahLst/>
            <a:cxnLst/>
            <a:rect l="l" t="t" r="r" b="b"/>
            <a:pathLst>
              <a:path w="5588862" h="4114800">
                <a:moveTo>
                  <a:pt x="0" y="0"/>
                </a:moveTo>
                <a:lnTo>
                  <a:pt x="5588862" y="0"/>
                </a:lnTo>
                <a:lnTo>
                  <a:pt x="5588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1580" y="2459966"/>
            <a:ext cx="559365" cy="3298605"/>
          </a:xfrm>
          <a:custGeom>
            <a:avLst/>
            <a:gdLst/>
            <a:ahLst/>
            <a:cxnLst/>
            <a:rect l="l" t="t" r="r" b="b"/>
            <a:pathLst>
              <a:path w="839047" h="4947907">
                <a:moveTo>
                  <a:pt x="0" y="0"/>
                </a:moveTo>
                <a:lnTo>
                  <a:pt x="839046" y="0"/>
                </a:lnTo>
                <a:lnTo>
                  <a:pt x="839046" y="4947907"/>
                </a:lnTo>
                <a:lnTo>
                  <a:pt x="0" y="4947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77878" y="158000"/>
            <a:ext cx="583624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Insolvenzgläubige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33046" y="1286414"/>
            <a:ext cx="372590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 38 InsO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1440" y="2428216"/>
            <a:ext cx="614130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Gläubiger, die zum Zeitpunkt der Eröffnung eine berechtigte Forderung gegen den Schuldner haben</a:t>
            </a:r>
          </a:p>
          <a:p>
            <a:pPr algn="ctr" defTabSz="609630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Canva Sans"/>
            </a:endParaRPr>
          </a:p>
          <a:p>
            <a:pPr algn="ctr" defTabSz="609630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Canva Sans"/>
            </a:endParaRPr>
          </a:p>
          <a:p>
            <a:pPr algn="ctr" defTabSz="609630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Canva Sans"/>
            </a:endParaRPr>
          </a:p>
          <a:p>
            <a:pPr algn="ctr" defTabSz="609630">
              <a:lnSpc>
                <a:spcPts val="279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9162" y="4071168"/>
            <a:ext cx="453687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>
                <a:solidFill>
                  <a:srgbClr val="000000"/>
                </a:solidFill>
                <a:latin typeface="Canva Sans"/>
              </a:rPr>
              <a:t>Forderung muss nicht tituliert sein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406" y="5442588"/>
            <a:ext cx="691157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§14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InsO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Forderung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muss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glaubhaft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gemacht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werden</a:t>
            </a:r>
            <a:endParaRPr lang="en-US" sz="2133" dirty="0">
              <a:solidFill>
                <a:srgbClr val="000000"/>
              </a:solidFill>
              <a:latin typeface="Calibri"/>
              <a:ea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4361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8393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63317" y="393622"/>
            <a:ext cx="618599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Gläubigerausschus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s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5778" y="1759520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§§ 67ff InsO </a:t>
            </a:r>
          </a:p>
          <a:p>
            <a:pPr algn="ctr"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683" y="2599389"/>
            <a:ext cx="873690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vom Insolvenzgericht eingesetztes unabhängiges Gremium</a:t>
            </a:r>
          </a:p>
          <a:p>
            <a:pPr algn="just" defTabSz="609630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Lato Bold"/>
            </a:endParaRP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nur in großen Verfahren</a:t>
            </a:r>
          </a:p>
          <a:p>
            <a:pPr algn="just" defTabSz="609630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 </a:t>
            </a: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Insolvenzgläubiger, Sachverständige, Arbeitnehmervertreter</a:t>
            </a:r>
          </a:p>
          <a:p>
            <a:pPr algn="just" defTabSz="609630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Lato Bold"/>
            </a:endParaRP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Unterstützung und Überwachung des IV</a:t>
            </a:r>
          </a:p>
          <a:p>
            <a:pPr algn="just" defTabSz="609630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Lato Bold"/>
            </a:endParaRP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Abstimmung über Verfahrensablauf</a:t>
            </a:r>
          </a:p>
        </p:txBody>
      </p:sp>
      <p:sp>
        <p:nvSpPr>
          <p:cNvPr id="6" name="Freeform 6"/>
          <p:cNvSpPr/>
          <p:nvPr/>
        </p:nvSpPr>
        <p:spPr>
          <a:xfrm>
            <a:off x="8962588" y="3956496"/>
            <a:ext cx="2846717" cy="2743200"/>
          </a:xfrm>
          <a:custGeom>
            <a:avLst/>
            <a:gdLst/>
            <a:ahLst/>
            <a:cxnLst/>
            <a:rect l="l" t="t" r="r" b="b"/>
            <a:pathLst>
              <a:path w="4270075" h="4114800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8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3057" y="102380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784" y="3185261"/>
            <a:ext cx="2923953" cy="2743200"/>
          </a:xfrm>
          <a:custGeom>
            <a:avLst/>
            <a:gdLst/>
            <a:ahLst/>
            <a:cxnLst/>
            <a:rect l="l" t="t" r="r" b="b"/>
            <a:pathLst>
              <a:path w="4385930" h="4114800">
                <a:moveTo>
                  <a:pt x="0" y="0"/>
                </a:moveTo>
                <a:lnTo>
                  <a:pt x="4385931" y="0"/>
                </a:lnTo>
                <a:lnTo>
                  <a:pt x="43859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74195" y="761289"/>
            <a:ext cx="7043611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267"/>
              </a:lnSpc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Gläubigerversammlun</a:t>
            </a:r>
            <a:r>
              <a:rPr lang="en-US" sz="5905" dirty="0" err="1">
                <a:solidFill>
                  <a:srgbClr val="000000"/>
                </a:solidFill>
                <a:latin typeface="Oswald Bold"/>
              </a:rPr>
              <a:t>g</a:t>
            </a:r>
            <a:endParaRPr lang="en-US" sz="5905" dirty="0">
              <a:solidFill>
                <a:srgbClr val="000000"/>
              </a:solidFill>
              <a:latin typeface="Oswald Bold"/>
            </a:endParaRPr>
          </a:p>
          <a:p>
            <a:pPr algn="ctr" defTabSz="609630">
              <a:lnSpc>
                <a:spcPts val="8267"/>
              </a:lnSpc>
            </a:pPr>
            <a:endParaRPr lang="en-US" sz="5905" dirty="0">
              <a:solidFill>
                <a:srgbClr val="000000"/>
              </a:solidFill>
              <a:latin typeface="Oswald Bold"/>
            </a:endParaRPr>
          </a:p>
          <a:p>
            <a:pPr algn="ctr" defTabSz="609630">
              <a:lnSpc>
                <a:spcPts val="8267"/>
              </a:lnSpc>
              <a:spcBef>
                <a:spcPct val="0"/>
              </a:spcBef>
            </a:pPr>
            <a:endParaRPr lang="en-US" sz="5905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59414" y="1715312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 74 InsO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90381" y="2853580"/>
            <a:ext cx="704361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einberufen durch Insolvenzgericht</a:t>
            </a:r>
          </a:p>
          <a:p>
            <a:pPr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alle Beteiligten des Verfahrens können teilnehmen</a:t>
            </a:r>
          </a:p>
          <a:p>
            <a:pPr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Gläubiger können als „Herren des Verfahrens“ einwirken</a:t>
            </a:r>
          </a:p>
          <a:p>
            <a:pPr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Rechte der Gläubiger werden gewahrt, sofern kein Gläubigerausschuss </a:t>
            </a:r>
          </a:p>
        </p:txBody>
      </p:sp>
    </p:spTree>
    <p:extLst>
      <p:ext uri="{BB962C8B-B14F-4D97-AF65-F5344CB8AC3E}">
        <p14:creationId xmlns:p14="http://schemas.microsoft.com/office/powerpoint/2010/main" val="16520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Breitbild</PresentationFormat>
  <Paragraphs>197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8" baseType="lpstr">
      <vt:lpstr>Alegreya Bold</vt:lpstr>
      <vt:lpstr>Arial</vt:lpstr>
      <vt:lpstr>Arimo</vt:lpstr>
      <vt:lpstr>Arimo Bold</vt:lpstr>
      <vt:lpstr>Calibri</vt:lpstr>
      <vt:lpstr>Canva Sans</vt:lpstr>
      <vt:lpstr>Canva Sans Bold</vt:lpstr>
      <vt:lpstr>Eastman Grotesque</vt:lpstr>
      <vt:lpstr>Eastman Grotesque Bold</vt:lpstr>
      <vt:lpstr>Lato</vt:lpstr>
      <vt:lpstr>Lato Bold</vt:lpstr>
      <vt:lpstr>League Spartan</vt:lpstr>
      <vt:lpstr>Oswald Bold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1</cp:revision>
  <dcterms:created xsi:type="dcterms:W3CDTF">2023-11-03T11:27:53Z</dcterms:created>
  <dcterms:modified xsi:type="dcterms:W3CDTF">2023-11-03T11:28:32Z</dcterms:modified>
</cp:coreProperties>
</file>