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43" r:id="rId4"/>
    <p:sldId id="344" r:id="rId5"/>
    <p:sldId id="345" r:id="rId6"/>
    <p:sldId id="443" r:id="rId7"/>
    <p:sldId id="347" r:id="rId8"/>
    <p:sldId id="348" r:id="rId9"/>
    <p:sldId id="349" r:id="rId10"/>
    <p:sldId id="350" r:id="rId11"/>
    <p:sldId id="351" r:id="rId12"/>
    <p:sldId id="352" r:id="rId13"/>
    <p:sldId id="353" r:id="rId14"/>
    <p:sldId id="354" r:id="rId15"/>
    <p:sldId id="355" r:id="rId16"/>
    <p:sldId id="356" r:id="rId17"/>
    <p:sldId id="357" r:id="rId18"/>
    <p:sldId id="358" r:id="rId19"/>
    <p:sldId id="359" r:id="rId2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1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F6E698-B047-EDC1-2FD7-68335B913E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147FE0C-6423-7F9A-99FD-7BE985F8AC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5B01202-448E-BCF3-CE2E-461A1E9ED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BDA2F-B9DC-4BAB-AF93-27E4A957B492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46955C6-A3FD-1662-BE40-10C710B1A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BDDDC7-3E0B-3C7A-5A01-38E279E42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6BD07-A52B-4957-B1AD-8BDFDD5772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6068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75B7C5-B4C0-E6B0-D330-16F56AF69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D7D86D9-2180-F086-CCC0-E2FC2BDFF6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A92B104-3B99-5396-C5BD-09B71C299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BDA2F-B9DC-4BAB-AF93-27E4A957B492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E04647F-D69F-D660-ED6A-FE6E1D255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6377792-16FD-CFB3-0808-C83A1B54B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6BD07-A52B-4957-B1AD-8BDFDD5772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9809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D020B31-A545-6977-998B-CB0240159E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50D593F-4205-FC60-8B0C-76BB2CC3E8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494EA6A-D7C0-D0B1-6F46-191388235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BDA2F-B9DC-4BAB-AF93-27E4A957B492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B283134-9F5B-D639-0548-AAAD85724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18602E6-AFAC-BF81-A089-882098D21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6BD07-A52B-4957-B1AD-8BDFDD5772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9850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015395"/>
      </p:ext>
    </p:extLst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470723"/>
      </p:ext>
    </p:extLst>
  </p:cSld>
  <p:clrMapOvr>
    <a:masterClrMapping/>
  </p:clrMapOvr>
  <p:transition spd="slow">
    <p:cov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298026"/>
      </p:ext>
    </p:extLst>
  </p:cSld>
  <p:clrMapOvr>
    <a:masterClrMapping/>
  </p:clrMapOvr>
  <p:transition spd="slow"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141847"/>
      </p:ext>
    </p:extLst>
  </p:cSld>
  <p:clrMapOvr>
    <a:masterClrMapping/>
  </p:clrMapOvr>
  <p:transition spd="slow">
    <p:cov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472816"/>
      </p:ext>
    </p:extLst>
  </p:cSld>
  <p:clrMapOvr>
    <a:masterClrMapping/>
  </p:clrMapOvr>
  <p:transition spd="slow"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010512"/>
      </p:ext>
    </p:extLst>
  </p:cSld>
  <p:clrMapOvr>
    <a:masterClrMapping/>
  </p:clrMapOvr>
  <p:transition spd="slow">
    <p:cov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154052"/>
      </p:ext>
    </p:extLst>
  </p:cSld>
  <p:clrMapOvr>
    <a:masterClrMapping/>
  </p:clrMapOvr>
  <p:transition spd="slow">
    <p:cov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445176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136DD5-BD38-0E1A-33EE-F115FA18C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5ADEF2-E8B1-AA29-E9AD-E327EBD55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AD50A38-5760-DEB9-BF95-6E8D79E56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BDA2F-B9DC-4BAB-AF93-27E4A957B492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0C3B317-EA12-9600-3BDF-01A896109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085F502-B2FB-1FF2-8CF7-81D4EB7AD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6BD07-A52B-4957-B1AD-8BDFDD5772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88639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000074"/>
      </p:ext>
    </p:extLst>
  </p:cSld>
  <p:clrMapOvr>
    <a:masterClrMapping/>
  </p:clrMapOvr>
  <p:transition spd="slow">
    <p:cov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416281"/>
      </p:ext>
    </p:extLst>
  </p:cSld>
  <p:clrMapOvr>
    <a:masterClrMapping/>
  </p:clrMapOvr>
  <p:transition spd="slow">
    <p:cov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863633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70A565-6294-29E0-3499-264EAD957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69B43D-3B79-EAED-A894-D9D36F6404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78DD454-5FF3-13E7-1C17-AA0409102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BDA2F-B9DC-4BAB-AF93-27E4A957B492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C068685-22D9-803E-E8A9-7354A1670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D7FB431-1C40-C42B-45F7-323A6D060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6BD07-A52B-4957-B1AD-8BDFDD5772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337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F7C7E7-3F63-ADF4-0BE6-A079D474C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EB28E7-1C7E-463E-8D79-9ECDA856E0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03CFB8-DB57-5631-F5F6-63FEAF0D44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075C926-6420-DB94-C200-349590966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BDA2F-B9DC-4BAB-AF93-27E4A957B492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38E64ED-68C6-96EB-17D1-AC72350D9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2001A55-9C65-3586-FE37-9339071D0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6BD07-A52B-4957-B1AD-8BDFDD5772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9711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EBCD16-7F7F-3392-46D2-080DB9E5B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B15BC64-48C5-34B2-660C-1E6ED32A42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74A1282-BDEE-2BB7-C889-D111EB51BD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FA95F53-6EB7-8C4D-76C5-7D268136E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89C3529-0DE1-92CC-0CE6-991E3F23F8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461EE99-A64D-5608-AF66-FB4ED99DD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BDA2F-B9DC-4BAB-AF93-27E4A957B492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90678F3-BC76-AC72-9962-415D5B895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2E273DB-B1DE-D083-0F43-7AC4E84B5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6BD07-A52B-4957-B1AD-8BDFDD5772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2739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F79AA3-7E12-43B5-8E40-9FCE826AD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1A83609-A127-8AC1-65DC-99144AA2A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BDA2F-B9DC-4BAB-AF93-27E4A957B492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E91BF62-43A3-5FDD-4EBE-347C9B150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F37C441-9AC4-4878-9BD4-7510B6ED1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6BD07-A52B-4957-B1AD-8BDFDD5772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8039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D0C1A80-6995-A3A8-F4EA-AE4FD912F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BDA2F-B9DC-4BAB-AF93-27E4A957B492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7554D00-6DC6-6F94-F2D0-255061151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BFA6E10-FCD4-0682-A944-13DF4724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6BD07-A52B-4957-B1AD-8BDFDD5772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5402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EE6711-4DD3-BACD-51DA-7EC171061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CD67B98-C453-0B32-B500-5765E4D9EE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8C0ADE8-4A2C-1060-EB2E-E5C77F143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A6060A9-C6C1-3D60-253F-E1580378C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BDA2F-B9DC-4BAB-AF93-27E4A957B492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8BCE519-D2ED-E8A4-1E62-7ADBAD7B3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DFD59BE-A3FB-E829-F89A-F3D8AC917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6BD07-A52B-4957-B1AD-8BDFDD5772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7604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06785F-099C-5FA4-7892-3FCFF73A6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9D5495D-18E1-C4F2-838C-DE12711BF2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61606DB-EFDF-98EC-D93D-952E1FE839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CDB2AA4-EF0E-C7C7-5409-44599511F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BDA2F-B9DC-4BAB-AF93-27E4A957B492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3364C0E-C478-0E85-F558-47910F706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107E0D2-CC6C-AA28-1AC5-1AD6F0F9C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6BD07-A52B-4957-B1AD-8BDFDD5772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2598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5E40D94-0FC4-414A-9DA5-5459AF442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146FEB4-1D8B-CB51-8CFC-3B1076D4A0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3C5ECB-F151-7A47-621E-344339F9BE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0BDA2F-B9DC-4BAB-AF93-27E4A957B492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80E9E34-75A9-E2E9-8FCC-B7D9A7E6C8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8BBFD8E-E1DB-0373-DC1E-9D9388A967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E6BD07-A52B-4957-B1AD-8BDFDD5772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8301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506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0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DC025C-19CE-33E4-FE50-3CCBFDF563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B932CBB-C944-D69F-3543-73049495F2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5723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6492323" y="3425825"/>
            <a:ext cx="6976580" cy="0"/>
          </a:xfrm>
          <a:prstGeom prst="line">
            <a:avLst/>
          </a:prstGeom>
          <a:ln w="9525" cap="rnd">
            <a:solidFill>
              <a:srgbClr val="FFB1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AutoShape 3"/>
          <p:cNvSpPr/>
          <p:nvPr/>
        </p:nvSpPr>
        <p:spPr>
          <a:xfrm rot="8776560">
            <a:off x="6937655" y="5266531"/>
            <a:ext cx="5738781" cy="0"/>
          </a:xfrm>
          <a:prstGeom prst="line">
            <a:avLst/>
          </a:prstGeom>
          <a:ln w="9525" cap="rnd">
            <a:solidFill>
              <a:srgbClr val="FFB1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9181479" y="-8465"/>
            <a:ext cx="3007347" cy="6866465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FFB1A5">
                <a:alpha val="12941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03441" y="-8465"/>
            <a:ext cx="2588559" cy="6866465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1A5">
                <a:alpha val="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932336" y="3048000"/>
            <a:ext cx="3259665" cy="3810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FFB1A5">
                <a:alpha val="51765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334500" y="-8465"/>
            <a:ext cx="2854325" cy="6866465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24706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898728" y="-8465"/>
            <a:ext cx="1290091" cy="6866465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938999" y="-8465"/>
            <a:ext cx="1249826" cy="6866465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95833">
                <a:alpha val="6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371665" y="3589865"/>
            <a:ext cx="1817161" cy="3268135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795833">
                <a:alpha val="43529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" y="4013200"/>
            <a:ext cx="448735" cy="28448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0" name="AutoShape 20"/>
          <p:cNvSpPr/>
          <p:nvPr/>
        </p:nvSpPr>
        <p:spPr>
          <a:xfrm rot="4791360">
            <a:off x="6492323" y="3425825"/>
            <a:ext cx="6976580" cy="0"/>
          </a:xfrm>
          <a:prstGeom prst="line">
            <a:avLst/>
          </a:prstGeom>
          <a:ln w="9525" cap="rnd">
            <a:solidFill>
              <a:srgbClr val="FFB1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AutoShape 21"/>
          <p:cNvSpPr/>
          <p:nvPr/>
        </p:nvSpPr>
        <p:spPr>
          <a:xfrm rot="8776560">
            <a:off x="6937655" y="5266531"/>
            <a:ext cx="5738781" cy="0"/>
          </a:xfrm>
          <a:prstGeom prst="line">
            <a:avLst/>
          </a:prstGeom>
          <a:ln w="9525" cap="rnd">
            <a:solidFill>
              <a:srgbClr val="FFB1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2" name="Group 22"/>
          <p:cNvGrpSpPr/>
          <p:nvPr/>
        </p:nvGrpSpPr>
        <p:grpSpPr>
          <a:xfrm>
            <a:off x="9181479" y="-8465"/>
            <a:ext cx="3007347" cy="6866465"/>
            <a:chOff x="0" y="0"/>
            <a:chExt cx="6014695" cy="13732929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FFB1A5">
                <a:alpha val="12941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603441" y="-8465"/>
            <a:ext cx="2588559" cy="6866465"/>
            <a:chOff x="0" y="0"/>
            <a:chExt cx="5177117" cy="1373292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1A5">
                <a:alpha val="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8932336" y="3048000"/>
            <a:ext cx="3259665" cy="3810000"/>
            <a:chOff x="0" y="0"/>
            <a:chExt cx="6519329" cy="76200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FFB1A5">
                <a:alpha val="51765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9334500" y="-8465"/>
            <a:ext cx="2854325" cy="6866465"/>
            <a:chOff x="0" y="0"/>
            <a:chExt cx="5708650" cy="13732929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24706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0898728" y="-8465"/>
            <a:ext cx="1290091" cy="6866465"/>
            <a:chOff x="0" y="0"/>
            <a:chExt cx="2580183" cy="1373292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938999" y="-8465"/>
            <a:ext cx="1249826" cy="6866465"/>
            <a:chOff x="0" y="0"/>
            <a:chExt cx="2499652" cy="13732929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95833">
                <a:alpha val="6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0371665" y="3589865"/>
            <a:ext cx="1817161" cy="3268135"/>
            <a:chOff x="0" y="0"/>
            <a:chExt cx="3634321" cy="6536271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795833">
                <a:alpha val="43529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6" name="Group 36"/>
          <p:cNvGrpSpPr/>
          <p:nvPr/>
        </p:nvGrpSpPr>
        <p:grpSpPr>
          <a:xfrm rot="-10800000">
            <a:off x="0" y="0"/>
            <a:ext cx="842594" cy="5666156"/>
            <a:chOff x="0" y="0"/>
            <a:chExt cx="1685188" cy="11332312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685163" cy="11332337"/>
            </a:xfrm>
            <a:custGeom>
              <a:avLst/>
              <a:gdLst/>
              <a:ahLst/>
              <a:cxnLst/>
              <a:rect l="l" t="t" r="r" b="b"/>
              <a:pathLst>
                <a:path w="1685163" h="11332337">
                  <a:moveTo>
                    <a:pt x="0" y="11332337"/>
                  </a:moveTo>
                  <a:lnTo>
                    <a:pt x="1685163" y="0"/>
                  </a:lnTo>
                  <a:lnTo>
                    <a:pt x="1685163" y="11332337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339549" y="1907149"/>
            <a:ext cx="7766939" cy="2909316"/>
            <a:chOff x="0" y="0"/>
            <a:chExt cx="15533878" cy="5818632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5533872" cy="5818634"/>
            </a:xfrm>
            <a:custGeom>
              <a:avLst/>
              <a:gdLst/>
              <a:ahLst/>
              <a:cxnLst/>
              <a:rect l="l" t="t" r="r" b="b"/>
              <a:pathLst>
                <a:path w="15533872" h="5818634">
                  <a:moveTo>
                    <a:pt x="0" y="0"/>
                  </a:moveTo>
                  <a:lnTo>
                    <a:pt x="15533872" y="0"/>
                  </a:lnTo>
                  <a:lnTo>
                    <a:pt x="15533872" y="5818634"/>
                  </a:lnTo>
                  <a:lnTo>
                    <a:pt x="0" y="581863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3725" b="19687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9525"/>
              <a:ext cx="15533878" cy="582815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 defTabSz="609630">
                <a:lnSpc>
                  <a:spcPts val="7200"/>
                </a:lnSpc>
              </a:pPr>
              <a:r>
                <a:rPr lang="en-US" sz="6000" dirty="0">
                  <a:solidFill>
                    <a:srgbClr val="30303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ABTRETUNG + LÖSCHUNG </a:t>
              </a:r>
            </a:p>
            <a:p>
              <a:pPr algn="ctr" defTabSz="609630">
                <a:lnSpc>
                  <a:spcPts val="7200"/>
                </a:lnSpc>
              </a:pPr>
              <a:r>
                <a:rPr lang="en-US" sz="6000" dirty="0">
                  <a:solidFill>
                    <a:srgbClr val="30303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EINER GRUNDSCHULD</a:t>
              </a:r>
            </a:p>
          </p:txBody>
        </p:sp>
      </p:grpSp>
    </p:spTree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720" y="543135"/>
            <a:ext cx="731520" cy="673462"/>
          </a:xfrm>
          <a:custGeom>
            <a:avLst/>
            <a:gdLst/>
            <a:ahLst/>
            <a:cxnLst/>
            <a:rect l="l" t="t" r="r" b="b"/>
            <a:pathLst>
              <a:path w="1097280" h="1010193">
                <a:moveTo>
                  <a:pt x="0" y="0"/>
                </a:moveTo>
                <a:lnTo>
                  <a:pt x="1097280" y="0"/>
                </a:lnTo>
                <a:lnTo>
                  <a:pt x="1097280" y="1010193"/>
                </a:lnTo>
                <a:lnTo>
                  <a:pt x="0" y="10101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98716" y="443364"/>
            <a:ext cx="10907484" cy="1894116"/>
            <a:chOff x="0" y="0"/>
            <a:chExt cx="21814968" cy="37882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814917" cy="3788283"/>
            </a:xfrm>
            <a:custGeom>
              <a:avLst/>
              <a:gdLst/>
              <a:ahLst/>
              <a:cxnLst/>
              <a:rect l="l" t="t" r="r" b="b"/>
              <a:pathLst>
                <a:path w="21814917" h="3788283">
                  <a:moveTo>
                    <a:pt x="0" y="0"/>
                  </a:moveTo>
                  <a:lnTo>
                    <a:pt x="21814917" y="0"/>
                  </a:lnTo>
                  <a:lnTo>
                    <a:pt x="21814917" y="3788283"/>
                  </a:lnTo>
                  <a:lnTo>
                    <a:pt x="0" y="3788283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22464" y="316268"/>
            <a:ext cx="9942716" cy="900329"/>
            <a:chOff x="0" y="0"/>
            <a:chExt cx="19885431" cy="180065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885433" cy="1800657"/>
            </a:xfrm>
            <a:custGeom>
              <a:avLst/>
              <a:gdLst/>
              <a:ahLst/>
              <a:cxnLst/>
              <a:rect l="l" t="t" r="r" b="b"/>
              <a:pathLst>
                <a:path w="19885433" h="1800657">
                  <a:moveTo>
                    <a:pt x="0" y="0"/>
                  </a:moveTo>
                  <a:lnTo>
                    <a:pt x="19885433" y="0"/>
                  </a:lnTo>
                  <a:lnTo>
                    <a:pt x="19885433" y="1800657"/>
                  </a:lnTo>
                  <a:lnTo>
                    <a:pt x="0" y="180065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28853" b="-201510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5725"/>
              <a:ext cx="19885431" cy="171493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5184"/>
                </a:lnSpc>
              </a:pPr>
              <a:r>
                <a:rPr lang="en-US" sz="48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Löschung der Grundschuld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9033" y="1988938"/>
            <a:ext cx="12376534" cy="3597000"/>
            <a:chOff x="0" y="0"/>
            <a:chExt cx="24753068" cy="71940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3773701" cy="6812097"/>
            </a:xfrm>
            <a:custGeom>
              <a:avLst/>
              <a:gdLst/>
              <a:ahLst/>
              <a:cxnLst/>
              <a:rect l="l" t="t" r="r" b="b"/>
              <a:pathLst>
                <a:path w="23773701" h="6812097">
                  <a:moveTo>
                    <a:pt x="0" y="0"/>
                  </a:moveTo>
                  <a:lnTo>
                    <a:pt x="23773701" y="0"/>
                  </a:lnTo>
                  <a:lnTo>
                    <a:pt x="23773701" y="6812097"/>
                  </a:lnTo>
                  <a:lnTo>
                    <a:pt x="0" y="681209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1002" r="16367" b="-2740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79367" y="315231"/>
              <a:ext cx="23773701" cy="687877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057" lvl="1" indent="-217028" defTabSz="609630">
                <a:buFont typeface="Arial"/>
                <a:buChar char="•"/>
              </a:pP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Löschung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Grundschuld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muss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Bewilligung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Gläubigerbank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Eigentümers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Unterschriftenbeglaubigung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vorliegen</a:t>
              </a:r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17029" lvl="1" defTabSz="609630"/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buFont typeface="Arial"/>
                <a:buChar char="•"/>
              </a:pP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Eigentümers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ersetzt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Bewilligung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Eigentümers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siehe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30 GBO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Gemischter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marL="217181" lvl="1" defTabSz="609630"/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buFont typeface="Arial"/>
                <a:buChar char="•"/>
              </a:pP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Löschung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Briefgrundschuld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muss Brief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vorliegen</a:t>
              </a:r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/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→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Löschung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muss auf dem Brief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vermerkt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(§69 Satz 1 GBO, § 53 I GBV)</a:t>
              </a:r>
            </a:p>
            <a:p>
              <a:pPr defTabSz="609630"/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buFont typeface="Arial"/>
                <a:buChar char="•"/>
              </a:pP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der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ganze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Brief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rot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durchkreuzt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eingeschnitten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(§53 Abs. 1 GBV)</a:t>
              </a:r>
            </a:p>
            <a:p>
              <a:pPr marL="217181" lvl="1" defTabSz="609630"/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buFont typeface="Arial"/>
                <a:buChar char="•"/>
              </a:pP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Aufbewahrung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Löschung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Sammelakten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 53 Abs. 2GBV)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AutoShape 11"/>
          <p:cNvSpPr/>
          <p:nvPr/>
        </p:nvSpPr>
        <p:spPr>
          <a:xfrm rot="10781400">
            <a:off x="809707" y="6570668"/>
            <a:ext cx="10696387" cy="58703"/>
          </a:xfrm>
          <a:prstGeom prst="line">
            <a:avLst/>
          </a:prstGeom>
          <a:ln w="47625" cap="rnd">
            <a:solidFill>
              <a:srgbClr val="E1653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6492323" y="3425825"/>
            <a:ext cx="6976580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AutoShape 3"/>
          <p:cNvSpPr/>
          <p:nvPr/>
        </p:nvSpPr>
        <p:spPr>
          <a:xfrm rot="8776560">
            <a:off x="6937655" y="5266531"/>
            <a:ext cx="5738781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9181479" y="-8465"/>
            <a:ext cx="3007347" cy="6866465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303030">
                <a:alpha val="12941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03441" y="-8465"/>
            <a:ext cx="2588559" cy="6866465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932336" y="3048000"/>
            <a:ext cx="3259665" cy="3810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303030">
                <a:alpha val="51765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334500" y="-8465"/>
            <a:ext cx="2854325" cy="6866465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6539">
                <a:alpha val="24706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898728" y="-8465"/>
            <a:ext cx="1290091" cy="6866465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938999" y="-8465"/>
            <a:ext cx="1249826" cy="6866465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DFC8">
                <a:alpha val="6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371665" y="3589865"/>
            <a:ext cx="1817161" cy="3268135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F0DFC8">
                <a:alpha val="43529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" y="4013200"/>
            <a:ext cx="448735" cy="28448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77335" y="609600"/>
            <a:ext cx="8596668" cy="1320800"/>
            <a:chOff x="0" y="0"/>
            <a:chExt cx="17193336" cy="26416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7193337" cy="2641600"/>
            </a:xfrm>
            <a:custGeom>
              <a:avLst/>
              <a:gdLst/>
              <a:ahLst/>
              <a:cxnLst/>
              <a:rect l="l" t="t" r="r" b="b"/>
              <a:pathLst>
                <a:path w="17193337" h="2641600">
                  <a:moveTo>
                    <a:pt x="0" y="0"/>
                  </a:moveTo>
                  <a:lnTo>
                    <a:pt x="17193337" y="0"/>
                  </a:lnTo>
                  <a:lnTo>
                    <a:pt x="17193337" y="2641600"/>
                  </a:lnTo>
                  <a:lnTo>
                    <a:pt x="0" y="2641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6821" b="-7682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9525"/>
              <a:ext cx="17193336" cy="26511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3600" u="sng">
                  <a:solidFill>
                    <a:srgbClr val="E16539"/>
                  </a:solidFill>
                  <a:latin typeface="Inter"/>
                  <a:ea typeface="Inter"/>
                  <a:cs typeface="Inter"/>
                  <a:sym typeface="Inter"/>
                </a:rPr>
                <a:t>LÖSCHUNG DER GRUNDSCHULD</a:t>
              </a:r>
            </a:p>
          </p:txBody>
        </p:sp>
      </p:grpSp>
      <p:sp>
        <p:nvSpPr>
          <p:cNvPr id="23" name="Freeform 23"/>
          <p:cNvSpPr/>
          <p:nvPr/>
        </p:nvSpPr>
        <p:spPr>
          <a:xfrm>
            <a:off x="5320789" y="4953000"/>
            <a:ext cx="1550423" cy="1619241"/>
          </a:xfrm>
          <a:custGeom>
            <a:avLst/>
            <a:gdLst/>
            <a:ahLst/>
            <a:cxnLst/>
            <a:rect l="l" t="t" r="r" b="b"/>
            <a:pathLst>
              <a:path w="2325635" h="2428862">
                <a:moveTo>
                  <a:pt x="0" y="0"/>
                </a:moveTo>
                <a:lnTo>
                  <a:pt x="2325636" y="0"/>
                </a:lnTo>
                <a:lnTo>
                  <a:pt x="2325636" y="2428862"/>
                </a:lnTo>
                <a:lnTo>
                  <a:pt x="0" y="24288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Freeform 24"/>
          <p:cNvSpPr/>
          <p:nvPr/>
        </p:nvSpPr>
        <p:spPr>
          <a:xfrm rot="418502">
            <a:off x="6871212" y="3469898"/>
            <a:ext cx="2235405" cy="2292723"/>
          </a:xfrm>
          <a:custGeom>
            <a:avLst/>
            <a:gdLst/>
            <a:ahLst/>
            <a:cxnLst/>
            <a:rect l="l" t="t" r="r" b="b"/>
            <a:pathLst>
              <a:path w="3353107" h="3439084">
                <a:moveTo>
                  <a:pt x="0" y="0"/>
                </a:moveTo>
                <a:lnTo>
                  <a:pt x="3353106" y="0"/>
                </a:lnTo>
                <a:lnTo>
                  <a:pt x="3353106" y="3439084"/>
                </a:lnTo>
                <a:lnTo>
                  <a:pt x="0" y="34390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738295" y="2184718"/>
            <a:ext cx="8474748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160"/>
              </a:lnSpc>
            </a:pPr>
            <a:endParaRPr sz="1600" dirty="0">
              <a:solidFill>
                <a:prstClr val="black"/>
              </a:solidFill>
              <a:latin typeface="Calibri"/>
            </a:endParaRPr>
          </a:p>
          <a:p>
            <a:pPr marL="325771" lvl="1" indent="-162885" defTabSz="609630">
              <a:lnSpc>
                <a:spcPts val="2160"/>
              </a:lnSpc>
              <a:buFont typeface="Arial"/>
              <a:buChar char="•"/>
            </a:pP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§ 875 BGB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i.V.m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. § 27 GBO</a:t>
            </a:r>
          </a:p>
          <a:p>
            <a:pPr marL="325771" lvl="1" indent="-162885" defTabSz="609630">
              <a:lnSpc>
                <a:spcPts val="2160"/>
              </a:lnSpc>
            </a:pP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lnSpc>
                <a:spcPts val="2160"/>
              </a:lnSpc>
              <a:buFont typeface="Arial"/>
              <a:buChar char="•"/>
            </a:pP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Löschung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entfernt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Grundschuld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dem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lnSpc>
                <a:spcPts val="2160"/>
              </a:lnSpc>
            </a:pP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lnSpc>
                <a:spcPts val="2160"/>
              </a:lnSpc>
              <a:buFont typeface="Arial"/>
              <a:buChar char="•"/>
            </a:pP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Sicherungsrecht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damit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aufgehoben</a:t>
            </a:r>
          </a:p>
        </p:txBody>
      </p:sp>
      <p:sp>
        <p:nvSpPr>
          <p:cNvPr id="26" name="TextBox 26"/>
          <p:cNvSpPr txBox="1"/>
          <p:nvPr/>
        </p:nvSpPr>
        <p:spPr>
          <a:xfrm rot="368588">
            <a:off x="7228824" y="4331846"/>
            <a:ext cx="1520180" cy="447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781"/>
              </a:lnSpc>
            </a:pPr>
            <a:r>
              <a:rPr lang="en-US" sz="1483" b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ABT. III</a:t>
            </a:r>
          </a:p>
          <a:p>
            <a:pPr algn="ctr" defTabSz="609630">
              <a:lnSpc>
                <a:spcPts val="1781"/>
              </a:lnSpc>
              <a:spcBef>
                <a:spcPct val="0"/>
              </a:spcBef>
            </a:pPr>
            <a:r>
              <a:rPr lang="en-US" sz="1483" b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GRUNDSCHULD</a:t>
            </a:r>
            <a:r>
              <a:rPr lang="en-US" sz="1483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6492323" y="3425825"/>
            <a:ext cx="6976580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AutoShape 3"/>
          <p:cNvSpPr/>
          <p:nvPr/>
        </p:nvSpPr>
        <p:spPr>
          <a:xfrm rot="8776560">
            <a:off x="6937655" y="5266531"/>
            <a:ext cx="5738781" cy="0"/>
          </a:xfrm>
          <a:prstGeom prst="line">
            <a:avLst/>
          </a:prstGeom>
          <a:ln w="9525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9181479" y="-8465"/>
            <a:ext cx="3007347" cy="6866465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303030">
                <a:alpha val="12941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03441" y="-8465"/>
            <a:ext cx="2588559" cy="6866465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932336" y="3048000"/>
            <a:ext cx="3259665" cy="3810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303030">
                <a:alpha val="51765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334500" y="-8465"/>
            <a:ext cx="2854325" cy="6866465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6539">
                <a:alpha val="24706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898728" y="-8465"/>
            <a:ext cx="1290091" cy="6866465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938999" y="-8465"/>
            <a:ext cx="1249826" cy="6866465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DFC8">
                <a:alpha val="6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371665" y="3589865"/>
            <a:ext cx="1817161" cy="3268135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F0DFC8">
                <a:alpha val="43529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" y="4013200"/>
            <a:ext cx="448735" cy="28448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E16539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77335" y="609600"/>
            <a:ext cx="8596668" cy="1320800"/>
            <a:chOff x="0" y="0"/>
            <a:chExt cx="17193336" cy="26416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7193337" cy="2641600"/>
            </a:xfrm>
            <a:custGeom>
              <a:avLst/>
              <a:gdLst/>
              <a:ahLst/>
              <a:cxnLst/>
              <a:rect l="l" t="t" r="r" b="b"/>
              <a:pathLst>
                <a:path w="17193337" h="2641600">
                  <a:moveTo>
                    <a:pt x="0" y="0"/>
                  </a:moveTo>
                  <a:lnTo>
                    <a:pt x="17193337" y="0"/>
                  </a:lnTo>
                  <a:lnTo>
                    <a:pt x="17193337" y="2641600"/>
                  </a:lnTo>
                  <a:lnTo>
                    <a:pt x="0" y="2641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6821" b="-7682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9525"/>
              <a:ext cx="17193336" cy="26511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3600" u="sng">
                  <a:solidFill>
                    <a:srgbClr val="E16539"/>
                  </a:solidFill>
                  <a:latin typeface="Inter"/>
                  <a:ea typeface="Inter"/>
                  <a:cs typeface="Inter"/>
                  <a:sym typeface="Inter"/>
                </a:rPr>
                <a:t>VORAUSSETZUNGEN DER LÖSCHUNG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738295" y="2184718"/>
            <a:ext cx="8474748" cy="2539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160"/>
              </a:lnSpc>
            </a:pPr>
            <a:endParaRPr sz="1600" dirty="0">
              <a:solidFill>
                <a:prstClr val="black"/>
              </a:solidFill>
              <a:latin typeface="Calibri"/>
            </a:endParaRPr>
          </a:p>
          <a:p>
            <a:pPr defTabSz="609630">
              <a:lnSpc>
                <a:spcPts val="2160"/>
              </a:lnSpc>
            </a:pPr>
            <a:endParaRPr sz="1600" dirty="0">
              <a:solidFill>
                <a:prstClr val="black"/>
              </a:solidFill>
              <a:latin typeface="Calibri"/>
            </a:endParaRPr>
          </a:p>
          <a:p>
            <a:pPr marL="325771" lvl="1" indent="-162885" defTabSz="609630">
              <a:lnSpc>
                <a:spcPts val="2160"/>
              </a:lnSpc>
              <a:buFont typeface="Arial"/>
              <a:buChar char="•"/>
            </a:pP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Vollständige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Rückzahlung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Bsp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Kredit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Darlehen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325771" lvl="1" indent="-162885" defTabSz="609630">
              <a:lnSpc>
                <a:spcPts val="2160"/>
              </a:lnSpc>
            </a:pP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lnSpc>
                <a:spcPts val="2160"/>
              </a:lnSpc>
              <a:buFont typeface="Arial"/>
              <a:buChar char="•"/>
            </a:pP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Löschungsbewilligung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Grundschuldgläubiger</a:t>
            </a: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lnSpc>
                <a:spcPts val="2160"/>
              </a:lnSpc>
            </a:pP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lnSpc>
                <a:spcPts val="2160"/>
              </a:lnSpc>
            </a:pP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lnSpc>
                <a:spcPts val="2160"/>
              </a:lnSpc>
            </a:pP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lnSpc>
                <a:spcPts val="2160"/>
              </a:lnSpc>
            </a:pP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4" name="Freeform 24"/>
          <p:cNvSpPr/>
          <p:nvPr/>
        </p:nvSpPr>
        <p:spPr>
          <a:xfrm rot="578950">
            <a:off x="8025091" y="2191688"/>
            <a:ext cx="1744450" cy="1740089"/>
          </a:xfrm>
          <a:custGeom>
            <a:avLst/>
            <a:gdLst/>
            <a:ahLst/>
            <a:cxnLst/>
            <a:rect l="l" t="t" r="r" b="b"/>
            <a:pathLst>
              <a:path w="2616675" h="2610133">
                <a:moveTo>
                  <a:pt x="0" y="0"/>
                </a:moveTo>
                <a:lnTo>
                  <a:pt x="2616675" y="0"/>
                </a:lnTo>
                <a:lnTo>
                  <a:pt x="2616675" y="2610132"/>
                </a:lnTo>
                <a:lnTo>
                  <a:pt x="0" y="26101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Freeform 25"/>
          <p:cNvSpPr/>
          <p:nvPr/>
        </p:nvSpPr>
        <p:spPr>
          <a:xfrm rot="-296480">
            <a:off x="1884650" y="4051934"/>
            <a:ext cx="2034582" cy="2235805"/>
          </a:xfrm>
          <a:custGeom>
            <a:avLst/>
            <a:gdLst/>
            <a:ahLst/>
            <a:cxnLst/>
            <a:rect l="l" t="t" r="r" b="b"/>
            <a:pathLst>
              <a:path w="3051873" h="3353707">
                <a:moveTo>
                  <a:pt x="0" y="0"/>
                </a:moveTo>
                <a:lnTo>
                  <a:pt x="3051873" y="0"/>
                </a:lnTo>
                <a:lnTo>
                  <a:pt x="3051873" y="3353707"/>
                </a:lnTo>
                <a:lnTo>
                  <a:pt x="0" y="33537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TextBox 26"/>
          <p:cNvSpPr txBox="1"/>
          <p:nvPr/>
        </p:nvSpPr>
        <p:spPr>
          <a:xfrm rot="-327004">
            <a:off x="2077375" y="4845734"/>
            <a:ext cx="1304505" cy="4477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799"/>
              </a:lnSpc>
            </a:pPr>
            <a:r>
              <a:rPr lang="en-US" sz="1499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LÖSCHUNGS</a:t>
            </a:r>
          </a:p>
          <a:p>
            <a:pPr algn="ctr" defTabSz="609630">
              <a:lnSpc>
                <a:spcPts val="1799"/>
              </a:lnSpc>
              <a:spcBef>
                <a:spcPct val="0"/>
              </a:spcBef>
            </a:pPr>
            <a:r>
              <a:rPr lang="en-US" sz="1499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BEWLLIGUNG 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5" grpId="0" animBg="1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6492323" y="3425825"/>
            <a:ext cx="6976580" cy="0"/>
          </a:xfrm>
          <a:prstGeom prst="line">
            <a:avLst/>
          </a:prstGeom>
          <a:ln w="9525" cap="rnd">
            <a:solidFill>
              <a:srgbClr val="E1653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AutoShape 3"/>
          <p:cNvSpPr/>
          <p:nvPr/>
        </p:nvSpPr>
        <p:spPr>
          <a:xfrm rot="8776560">
            <a:off x="6937655" y="5266531"/>
            <a:ext cx="5738781" cy="0"/>
          </a:xfrm>
          <a:prstGeom prst="line">
            <a:avLst/>
          </a:prstGeom>
          <a:ln w="9525" cap="rnd">
            <a:solidFill>
              <a:srgbClr val="E1653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9181479" y="-8465"/>
            <a:ext cx="3007347" cy="6866465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E16539">
                <a:alpha val="12941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03441" y="-8465"/>
            <a:ext cx="2588559" cy="6866465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6539">
                <a:alpha val="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932336" y="3048000"/>
            <a:ext cx="3259665" cy="3810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E16539">
                <a:alpha val="51765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334500" y="-8465"/>
            <a:ext cx="2854325" cy="6866465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24706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898728" y="-8465"/>
            <a:ext cx="1290091" cy="6866465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938999" y="-8465"/>
            <a:ext cx="1249826" cy="6866465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DFC8">
                <a:alpha val="6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371665" y="3589865"/>
            <a:ext cx="1817161" cy="3268135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F0DFC8">
                <a:alpha val="43529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" y="4013200"/>
            <a:ext cx="448735" cy="28448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77335" y="609600"/>
            <a:ext cx="8596668" cy="1320800"/>
            <a:chOff x="0" y="0"/>
            <a:chExt cx="17193336" cy="26416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7193337" cy="2641600"/>
            </a:xfrm>
            <a:custGeom>
              <a:avLst/>
              <a:gdLst/>
              <a:ahLst/>
              <a:cxnLst/>
              <a:rect l="l" t="t" r="r" b="b"/>
              <a:pathLst>
                <a:path w="17193337" h="2641600">
                  <a:moveTo>
                    <a:pt x="0" y="0"/>
                  </a:moveTo>
                  <a:lnTo>
                    <a:pt x="17193337" y="0"/>
                  </a:lnTo>
                  <a:lnTo>
                    <a:pt x="17193337" y="2641600"/>
                  </a:lnTo>
                  <a:lnTo>
                    <a:pt x="0" y="2641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6821" b="-7682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9525"/>
              <a:ext cx="17193336" cy="26511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400" u="sng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Ablauf</a:t>
              </a:r>
              <a:r>
                <a:rPr lang="en-US" sz="4400" u="sng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der </a:t>
              </a:r>
              <a:r>
                <a:rPr lang="en-US" sz="4400" u="sng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Löschung</a:t>
              </a:r>
              <a:endParaRPr lang="en-US" sz="4400" u="sng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sp>
        <p:nvSpPr>
          <p:cNvPr id="23" name="Freeform 23"/>
          <p:cNvSpPr/>
          <p:nvPr/>
        </p:nvSpPr>
        <p:spPr>
          <a:xfrm>
            <a:off x="224369" y="2057400"/>
            <a:ext cx="400883" cy="577850"/>
          </a:xfrm>
          <a:custGeom>
            <a:avLst/>
            <a:gdLst/>
            <a:ahLst/>
            <a:cxnLst/>
            <a:rect l="l" t="t" r="r" b="b"/>
            <a:pathLst>
              <a:path w="601325" h="866775">
                <a:moveTo>
                  <a:pt x="0" y="0"/>
                </a:moveTo>
                <a:lnTo>
                  <a:pt x="601325" y="0"/>
                </a:lnTo>
                <a:lnTo>
                  <a:pt x="601325" y="866775"/>
                </a:lnTo>
                <a:lnTo>
                  <a:pt x="0" y="8667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Freeform 24"/>
          <p:cNvSpPr/>
          <p:nvPr/>
        </p:nvSpPr>
        <p:spPr>
          <a:xfrm>
            <a:off x="882856" y="3052381"/>
            <a:ext cx="480375" cy="537483"/>
          </a:xfrm>
          <a:custGeom>
            <a:avLst/>
            <a:gdLst/>
            <a:ahLst/>
            <a:cxnLst/>
            <a:rect l="l" t="t" r="r" b="b"/>
            <a:pathLst>
              <a:path w="720563" h="806224">
                <a:moveTo>
                  <a:pt x="0" y="0"/>
                </a:moveTo>
                <a:lnTo>
                  <a:pt x="720563" y="0"/>
                </a:lnTo>
                <a:lnTo>
                  <a:pt x="720563" y="806225"/>
                </a:lnTo>
                <a:lnTo>
                  <a:pt x="0" y="8062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Freeform 25"/>
          <p:cNvSpPr/>
          <p:nvPr/>
        </p:nvSpPr>
        <p:spPr>
          <a:xfrm>
            <a:off x="2035164" y="3924301"/>
            <a:ext cx="492705" cy="566327"/>
          </a:xfrm>
          <a:custGeom>
            <a:avLst/>
            <a:gdLst/>
            <a:ahLst/>
            <a:cxnLst/>
            <a:rect l="l" t="t" r="r" b="b"/>
            <a:pathLst>
              <a:path w="739057" h="849491">
                <a:moveTo>
                  <a:pt x="0" y="0"/>
                </a:moveTo>
                <a:lnTo>
                  <a:pt x="739057" y="0"/>
                </a:lnTo>
                <a:lnTo>
                  <a:pt x="739057" y="849491"/>
                </a:lnTo>
                <a:lnTo>
                  <a:pt x="0" y="84949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Freeform 26"/>
          <p:cNvSpPr/>
          <p:nvPr/>
        </p:nvSpPr>
        <p:spPr>
          <a:xfrm>
            <a:off x="3455653" y="5159757"/>
            <a:ext cx="500731" cy="559475"/>
          </a:xfrm>
          <a:custGeom>
            <a:avLst/>
            <a:gdLst/>
            <a:ahLst/>
            <a:cxnLst/>
            <a:rect l="l" t="t" r="r" b="b"/>
            <a:pathLst>
              <a:path w="751096" h="839213">
                <a:moveTo>
                  <a:pt x="0" y="0"/>
                </a:moveTo>
                <a:lnTo>
                  <a:pt x="751095" y="0"/>
                </a:lnTo>
                <a:lnTo>
                  <a:pt x="751095" y="839213"/>
                </a:lnTo>
                <a:lnTo>
                  <a:pt x="0" y="8392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783085" y="2114550"/>
            <a:ext cx="8146088" cy="9887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1999"/>
              </a:lnSpc>
              <a:spcBef>
                <a:spcPct val="0"/>
              </a:spcBef>
            </a:pP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LÖSCHUNGSBEWILLIGUNG VOM GLÄUBIGER EINHOLEN</a:t>
            </a:r>
          </a:p>
          <a:p>
            <a:pPr defTabSz="609630">
              <a:lnSpc>
                <a:spcPts val="1999"/>
              </a:lnSpc>
              <a:spcBef>
                <a:spcPct val="0"/>
              </a:spcBef>
            </a:pP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→ SCHRIFTLICH UND BEGLAUBIGT</a:t>
            </a:r>
          </a:p>
          <a:p>
            <a:pPr algn="ctr" defTabSz="609630">
              <a:lnSpc>
                <a:spcPts val="4320"/>
              </a:lnSpc>
              <a:spcBef>
                <a:spcPct val="0"/>
              </a:spcBef>
            </a:pP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459158" y="3155950"/>
            <a:ext cx="7378301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999"/>
              </a:lnSpc>
              <a:spcBef>
                <a:spcPct val="0"/>
              </a:spcBef>
            </a:pP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 AUF LÖSCHUNG BEIM GRUNDBUCH STELLEN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580528" y="4043554"/>
            <a:ext cx="7786402" cy="1025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999"/>
              </a:lnSpc>
            </a:pP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DER ANTRAG MUSS IN ÖFFENTLICH BEGLAUBIGTER FORM EINGEREICHT WERDEN</a:t>
            </a:r>
          </a:p>
          <a:p>
            <a:pPr algn="ctr" defTabSz="609630">
              <a:lnSpc>
                <a:spcPts val="1999"/>
              </a:lnSpc>
            </a:pP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(gem.§ 30 GBO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als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gemischter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33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Antrag</a:t>
            </a: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algn="ctr" defTabSz="609630">
              <a:lnSpc>
                <a:spcPts val="1999"/>
              </a:lnSpc>
              <a:spcBef>
                <a:spcPct val="0"/>
              </a:spcBef>
            </a:pPr>
            <a:endParaRPr lang="en-US" sz="2133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4013821" y="5223932"/>
            <a:ext cx="5167657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999"/>
              </a:lnSpc>
              <a:spcBef>
                <a:spcPct val="0"/>
              </a:spcBef>
            </a:pPr>
            <a:r>
              <a: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GRUNDBUCHAMT LÖSCHT DIE GRUNDSCHULD AUS DEM GRUNDBUCH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/>
      <p:bldP spid="28" grpId="0"/>
      <p:bldP spid="29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6492323" y="3425825"/>
            <a:ext cx="6976580" cy="0"/>
          </a:xfrm>
          <a:prstGeom prst="line">
            <a:avLst/>
          </a:prstGeom>
          <a:ln w="9525" cap="rnd">
            <a:solidFill>
              <a:srgbClr val="FFB1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AutoShape 3"/>
          <p:cNvSpPr/>
          <p:nvPr/>
        </p:nvSpPr>
        <p:spPr>
          <a:xfrm rot="8776560">
            <a:off x="6937655" y="5266531"/>
            <a:ext cx="5738781" cy="0"/>
          </a:xfrm>
          <a:prstGeom prst="line">
            <a:avLst/>
          </a:prstGeom>
          <a:ln w="9525" cap="rnd">
            <a:solidFill>
              <a:srgbClr val="FFB1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9181479" y="-8465"/>
            <a:ext cx="3007347" cy="6866465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FFB1A5">
                <a:alpha val="12941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03441" y="-8465"/>
            <a:ext cx="2588559" cy="6866465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1A5">
                <a:alpha val="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932336" y="3048000"/>
            <a:ext cx="3259665" cy="3810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FFB1A5">
                <a:alpha val="51765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334500" y="-8465"/>
            <a:ext cx="2854325" cy="6866465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24706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898728" y="-8465"/>
            <a:ext cx="1290091" cy="6866465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938999" y="-8465"/>
            <a:ext cx="1249826" cy="6866465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6539">
                <a:alpha val="6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371665" y="3589865"/>
            <a:ext cx="1817161" cy="3268135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E16539">
                <a:alpha val="43529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" y="4013200"/>
            <a:ext cx="448735" cy="28448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77335" y="609600"/>
            <a:ext cx="8596668" cy="1320800"/>
            <a:chOff x="0" y="0"/>
            <a:chExt cx="17193336" cy="26416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7193337" cy="2641600"/>
            </a:xfrm>
            <a:custGeom>
              <a:avLst/>
              <a:gdLst/>
              <a:ahLst/>
              <a:cxnLst/>
              <a:rect l="l" t="t" r="r" b="b"/>
              <a:pathLst>
                <a:path w="17193337" h="2641600">
                  <a:moveTo>
                    <a:pt x="0" y="0"/>
                  </a:moveTo>
                  <a:lnTo>
                    <a:pt x="17193337" y="0"/>
                  </a:lnTo>
                  <a:lnTo>
                    <a:pt x="17193337" y="2641600"/>
                  </a:lnTo>
                  <a:lnTo>
                    <a:pt x="0" y="2641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6821" b="-7682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9525"/>
              <a:ext cx="17193336" cy="26511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3600" u="sng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ABTRETUNG EINER GRUNDSCHULD</a:t>
              </a:r>
            </a:p>
          </p:txBody>
        </p:sp>
      </p:grpSp>
      <p:sp>
        <p:nvSpPr>
          <p:cNvPr id="23" name="Freeform 23"/>
          <p:cNvSpPr/>
          <p:nvPr/>
        </p:nvSpPr>
        <p:spPr>
          <a:xfrm>
            <a:off x="1436808" y="2661529"/>
            <a:ext cx="7897692" cy="3642811"/>
          </a:xfrm>
          <a:custGeom>
            <a:avLst/>
            <a:gdLst/>
            <a:ahLst/>
            <a:cxnLst/>
            <a:rect l="l" t="t" r="r" b="b"/>
            <a:pathLst>
              <a:path w="11846538" h="5464216">
                <a:moveTo>
                  <a:pt x="0" y="0"/>
                </a:moveTo>
                <a:lnTo>
                  <a:pt x="11846538" y="0"/>
                </a:lnTo>
                <a:lnTo>
                  <a:pt x="11846538" y="5464216"/>
                </a:lnTo>
                <a:lnTo>
                  <a:pt x="0" y="54642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220420" y="3340531"/>
            <a:ext cx="6379560" cy="1979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559"/>
              </a:lnSpc>
            </a:pPr>
            <a:r>
              <a:rPr lang="en-US" sz="2133" b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§ 398 BGB</a:t>
            </a:r>
          </a:p>
          <a:p>
            <a:pPr marL="386098" lvl="1" indent="-193049" defTabSz="609630">
              <a:lnSpc>
                <a:spcPts val="2559"/>
              </a:lnSpc>
            </a:pPr>
            <a:endParaRPr lang="en-US" sz="2133" b="1">
              <a:solidFill>
                <a:srgbClr val="30303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defTabSz="609630">
              <a:lnSpc>
                <a:spcPts val="2559"/>
              </a:lnSpc>
            </a:pPr>
            <a:r>
              <a:rPr lang="en-US" sz="2133" b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Übertragung einer bestehenden Grundschuld von einem Grundpfandgläubiger (meist eine Bank) auf einen neuen Gläubiger, ohne die Grundschuld im Grundbuch zu löschen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484928" y="2491132"/>
            <a:ext cx="1573383" cy="1051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066"/>
              </a:lnSpc>
              <a:spcBef>
                <a:spcPct val="0"/>
              </a:spcBef>
            </a:pPr>
            <a:r>
              <a:rPr lang="en-US" sz="3764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rPr>
              <a:t>Definition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0">
            <a:off x="6492323" y="3425825"/>
            <a:ext cx="6976580" cy="0"/>
          </a:xfrm>
          <a:prstGeom prst="line">
            <a:avLst/>
          </a:prstGeom>
          <a:ln w="9525" cap="rnd">
            <a:solidFill>
              <a:srgbClr val="FFB1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AutoShape 3"/>
          <p:cNvSpPr/>
          <p:nvPr/>
        </p:nvSpPr>
        <p:spPr>
          <a:xfrm rot="8776560">
            <a:off x="6937655" y="5266531"/>
            <a:ext cx="5738781" cy="0"/>
          </a:xfrm>
          <a:prstGeom prst="line">
            <a:avLst/>
          </a:prstGeom>
          <a:ln w="9525" cap="rnd">
            <a:solidFill>
              <a:srgbClr val="FFB1A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9181479" y="-8465"/>
            <a:ext cx="3007347" cy="6866465"/>
            <a:chOff x="0" y="0"/>
            <a:chExt cx="6014695" cy="137329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FFB1A5">
                <a:alpha val="12941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03441" y="-8465"/>
            <a:ext cx="2588559" cy="6866465"/>
            <a:chOff x="0" y="0"/>
            <a:chExt cx="5177117" cy="13732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1A5">
                <a:alpha val="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932336" y="3048000"/>
            <a:ext cx="3259665" cy="3810000"/>
            <a:chOff x="0" y="0"/>
            <a:chExt cx="6519329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FFB1A5">
                <a:alpha val="51765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334500" y="-8465"/>
            <a:ext cx="2854325" cy="6866465"/>
            <a:chOff x="0" y="0"/>
            <a:chExt cx="5708650" cy="1373292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>
                <a:alpha val="24706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898728" y="-8465"/>
            <a:ext cx="1290091" cy="6866465"/>
            <a:chOff x="0" y="0"/>
            <a:chExt cx="2580183" cy="137329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938999" y="-8465"/>
            <a:ext cx="1249826" cy="6866465"/>
            <a:chOff x="0" y="0"/>
            <a:chExt cx="2499652" cy="1373292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6539">
                <a:alpha val="6392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371665" y="3589865"/>
            <a:ext cx="1817161" cy="3268135"/>
            <a:chOff x="0" y="0"/>
            <a:chExt cx="3634321" cy="6536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E16539">
                <a:alpha val="43529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" y="4013200"/>
            <a:ext cx="448735" cy="2844800"/>
            <a:chOff x="0" y="0"/>
            <a:chExt cx="897471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303030">
                <a:alpha val="48627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77336" y="503612"/>
            <a:ext cx="8596669" cy="1185339"/>
            <a:chOff x="0" y="-211977"/>
            <a:chExt cx="17193337" cy="2853577"/>
          </a:xfrm>
        </p:grpSpPr>
        <p:sp>
          <p:nvSpPr>
            <p:cNvPr id="21" name="Freeform 21"/>
            <p:cNvSpPr/>
            <p:nvPr/>
          </p:nvSpPr>
          <p:spPr>
            <a:xfrm>
              <a:off x="0" y="-211977"/>
              <a:ext cx="17193337" cy="2091577"/>
            </a:xfrm>
            <a:custGeom>
              <a:avLst/>
              <a:gdLst/>
              <a:ahLst/>
              <a:cxnLst/>
              <a:rect l="l" t="t" r="r" b="b"/>
              <a:pathLst>
                <a:path w="17193337" h="2641600">
                  <a:moveTo>
                    <a:pt x="0" y="0"/>
                  </a:moveTo>
                  <a:lnTo>
                    <a:pt x="17193337" y="0"/>
                  </a:lnTo>
                  <a:lnTo>
                    <a:pt x="17193337" y="2641600"/>
                  </a:lnTo>
                  <a:lnTo>
                    <a:pt x="0" y="2641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6821" b="-7682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9525"/>
              <a:ext cx="17193336" cy="26511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3600" u="sng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WICHTIG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530853" y="1705021"/>
            <a:ext cx="10645147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25771" lvl="1" indent="-162885" defTabSz="609630"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Abtretung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erfolgt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Einigung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zwischen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alten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neuem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marL="162885" lvl="1" defTabSz="609630"/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Gläubiger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Abtretungsvertrag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marL="325771" lvl="1" indent="-162885" defTabSz="609630"/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Grundschuld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bleibt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am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bestehen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-&gt;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Gläubigerwechsel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/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erforderlich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um die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Abtretung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gegenüber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Dritten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wirksam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machen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=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neuen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Gläubigers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/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25771" lvl="1" indent="-162885" defTabSz="609630"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wenn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Teil der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Grundschuld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abgetreten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muss für den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Teilbetrag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neuer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Brief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erstellt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=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Teilbrief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/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→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alte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Brief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dann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Stammbrief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genannt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§§ 61,70 GBO</a:t>
            </a:r>
          </a:p>
          <a:p>
            <a:pPr defTabSz="609630"/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013248"/>
            <a:ext cx="731520" cy="673462"/>
          </a:xfrm>
          <a:custGeom>
            <a:avLst/>
            <a:gdLst/>
            <a:ahLst/>
            <a:cxnLst/>
            <a:rect l="l" t="t" r="r" b="b"/>
            <a:pathLst>
              <a:path w="1097280" h="1010193">
                <a:moveTo>
                  <a:pt x="0" y="0"/>
                </a:moveTo>
                <a:lnTo>
                  <a:pt x="1097280" y="0"/>
                </a:lnTo>
                <a:lnTo>
                  <a:pt x="1097280" y="1010193"/>
                </a:lnTo>
                <a:lnTo>
                  <a:pt x="0" y="10101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640080" y="613956"/>
            <a:ext cx="10907484" cy="1894116"/>
            <a:chOff x="0" y="0"/>
            <a:chExt cx="21814968" cy="37882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814917" cy="3788283"/>
            </a:xfrm>
            <a:custGeom>
              <a:avLst/>
              <a:gdLst/>
              <a:ahLst/>
              <a:cxnLst/>
              <a:rect l="l" t="t" r="r" b="b"/>
              <a:pathLst>
                <a:path w="21814917" h="3788283">
                  <a:moveTo>
                    <a:pt x="0" y="0"/>
                  </a:moveTo>
                  <a:lnTo>
                    <a:pt x="21814917" y="0"/>
                  </a:lnTo>
                  <a:lnTo>
                    <a:pt x="21814917" y="3788283"/>
                  </a:lnTo>
                  <a:lnTo>
                    <a:pt x="0" y="3788283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43629" y="809898"/>
            <a:ext cx="9942716" cy="1080161"/>
            <a:chOff x="0" y="0"/>
            <a:chExt cx="19885431" cy="216032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885433" cy="2160321"/>
            </a:xfrm>
            <a:custGeom>
              <a:avLst/>
              <a:gdLst/>
              <a:ahLst/>
              <a:cxnLst/>
              <a:rect l="l" t="t" r="r" b="b"/>
              <a:pathLst>
                <a:path w="19885433" h="2160321">
                  <a:moveTo>
                    <a:pt x="0" y="0"/>
                  </a:moveTo>
                  <a:lnTo>
                    <a:pt x="19885433" y="0"/>
                  </a:lnTo>
                  <a:lnTo>
                    <a:pt x="19885433" y="2160321"/>
                  </a:lnTo>
                  <a:lnTo>
                    <a:pt x="0" y="2160321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07400" b="-151312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5725"/>
              <a:ext cx="19885431" cy="207459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5184"/>
                </a:lnSpc>
              </a:pPr>
              <a:r>
                <a:rPr lang="en-US" sz="5867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Akzessorietät</a:t>
              </a:r>
              <a:endParaRPr lang="en-US" sz="4800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0821" y="2000006"/>
            <a:ext cx="9964127" cy="3732087"/>
            <a:chOff x="-45616" y="0"/>
            <a:chExt cx="19928254" cy="746417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882638" cy="6975132"/>
            </a:xfrm>
            <a:custGeom>
              <a:avLst/>
              <a:gdLst/>
              <a:ahLst/>
              <a:cxnLst/>
              <a:rect l="l" t="t" r="r" b="b"/>
              <a:pathLst>
                <a:path w="19882638" h="6975132">
                  <a:moveTo>
                    <a:pt x="0" y="0"/>
                  </a:moveTo>
                  <a:lnTo>
                    <a:pt x="19882638" y="0"/>
                  </a:lnTo>
                  <a:lnTo>
                    <a:pt x="19882638" y="6975132"/>
                  </a:lnTo>
                  <a:lnTo>
                    <a:pt x="0" y="697513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0745" b="-339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45616" y="527143"/>
              <a:ext cx="19882637" cy="693703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Grundschuld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fehlt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rechtliche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Verbindung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zwischen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Forderung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dinglichen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Recht (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keine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Akzessorietät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marL="217181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großer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Vorteil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weder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Entstehung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noch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dauerhafte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Bestand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Grundschuld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Forderung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abhängig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→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daraus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resultierende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Flexibilität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Kreditsicherung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⟶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häufiger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Grundschuld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statt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Hypothek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AutoShape 11"/>
          <p:cNvSpPr/>
          <p:nvPr/>
        </p:nvSpPr>
        <p:spPr>
          <a:xfrm rot="10781400">
            <a:off x="809549" y="6469437"/>
            <a:ext cx="10572903" cy="0"/>
          </a:xfrm>
          <a:prstGeom prst="line">
            <a:avLst/>
          </a:prstGeom>
          <a:ln w="47625" cap="rnd">
            <a:solidFill>
              <a:srgbClr val="E1653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85800" y="2838435"/>
            <a:ext cx="10820400" cy="73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AUCH WENN DER KREDIT ABBEZAHLT IST, BLEIBT DIE GRUNDSCHULD BESTEHEN, BIS SIE </a:t>
            </a:r>
            <a:r>
              <a:rPr lang="en-US" sz="2400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AKTIV</a:t>
            </a:r>
            <a:r>
              <a:rPr lang="en-US" sz="2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IM GRUNDBUCH </a:t>
            </a:r>
            <a:r>
              <a:rPr lang="en-US" sz="2400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GELÖSCHT</a:t>
            </a:r>
            <a:r>
              <a:rPr lang="en-US" sz="2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WIRD.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887961" y="4565853"/>
            <a:ext cx="10416079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TILGT HERR S DAS DARLEHEN VOLLSTÄNDIG, ERLISCHT DIE FORDERUNG. DIE HYPOTHEK ERLISCHT DAMIT EBENFALLS </a:t>
            </a:r>
            <a:r>
              <a:rPr lang="en-US" sz="2400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AUTOMATISCH</a:t>
            </a:r>
            <a:r>
              <a:rPr lang="en-US" sz="2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(§ 1163 BGB) UND WIRD ZUR EIGENTÜMERGRUNDSCHULD, DIE NUN </a:t>
            </a:r>
            <a:r>
              <a:rPr lang="en-US" sz="2400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GELÖSCHT</a:t>
            </a:r>
            <a:r>
              <a:rPr lang="en-US" sz="24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WERDEN KANN. </a:t>
            </a:r>
          </a:p>
        </p:txBody>
      </p:sp>
      <p:sp>
        <p:nvSpPr>
          <p:cNvPr id="4" name="Freeform 4"/>
          <p:cNvSpPr/>
          <p:nvPr/>
        </p:nvSpPr>
        <p:spPr>
          <a:xfrm>
            <a:off x="-79817" y="889150"/>
            <a:ext cx="731520" cy="673462"/>
          </a:xfrm>
          <a:custGeom>
            <a:avLst/>
            <a:gdLst/>
            <a:ahLst/>
            <a:cxnLst/>
            <a:rect l="l" t="t" r="r" b="b"/>
            <a:pathLst>
              <a:path w="1097280" h="1010193">
                <a:moveTo>
                  <a:pt x="0" y="0"/>
                </a:moveTo>
                <a:lnTo>
                  <a:pt x="1097280" y="0"/>
                </a:lnTo>
                <a:lnTo>
                  <a:pt x="1097280" y="1010193"/>
                </a:lnTo>
                <a:lnTo>
                  <a:pt x="0" y="10101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963812" y="685800"/>
            <a:ext cx="9942716" cy="1080161"/>
            <a:chOff x="0" y="0"/>
            <a:chExt cx="19885431" cy="216032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885433" cy="2160321"/>
            </a:xfrm>
            <a:custGeom>
              <a:avLst/>
              <a:gdLst/>
              <a:ahLst/>
              <a:cxnLst/>
              <a:rect l="l" t="t" r="r" b="b"/>
              <a:pathLst>
                <a:path w="19885433" h="2160321">
                  <a:moveTo>
                    <a:pt x="0" y="0"/>
                  </a:moveTo>
                  <a:lnTo>
                    <a:pt x="19885433" y="0"/>
                  </a:lnTo>
                  <a:lnTo>
                    <a:pt x="19885433" y="2160321"/>
                  </a:lnTo>
                  <a:lnTo>
                    <a:pt x="0" y="2160321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07400" b="-151312"/>
              </a:stretch>
            </a:blipFill>
          </p:spPr>
          <p:txBody>
            <a:bodyPr/>
            <a:lstStyle/>
            <a:p>
              <a:pPr defTabSz="609630"/>
              <a:endParaRPr lang="de-DE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5725"/>
              <a:ext cx="19885431" cy="207459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5184"/>
                </a:lnSpc>
              </a:pPr>
              <a:r>
                <a:rPr lang="en-US" sz="5867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Akzessorietät</a:t>
              </a:r>
              <a:r>
                <a:rPr lang="en-US" sz="5867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</a:t>
              </a:r>
              <a:r>
                <a:rPr lang="en-US" sz="5867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Gegenüberstellung</a:t>
              </a:r>
              <a:r>
                <a:rPr lang="en-US" sz="5867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685850" y="2417495"/>
            <a:ext cx="301223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622"/>
              </a:lnSpc>
              <a:spcBef>
                <a:spcPct val="0"/>
              </a:spcBef>
            </a:pPr>
            <a:r>
              <a:rPr lang="en-US" sz="2622" spc="110">
                <a:solidFill>
                  <a:srgbClr val="E16539"/>
                </a:solidFill>
                <a:latin typeface="Alfa Slab One"/>
                <a:ea typeface="Alfa Slab One"/>
                <a:cs typeface="Alfa Slab One"/>
                <a:sym typeface="Alfa Slab One"/>
              </a:rPr>
              <a:t>GRUNDSCHULD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85800" y="4122803"/>
            <a:ext cx="281940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783"/>
              </a:lnSpc>
              <a:spcBef>
                <a:spcPct val="0"/>
              </a:spcBef>
            </a:pPr>
            <a:r>
              <a:rPr lang="en-US" sz="2783" spc="117" dirty="0">
                <a:solidFill>
                  <a:srgbClr val="E16539"/>
                </a:solidFill>
                <a:latin typeface="Alfa Slab One"/>
                <a:ea typeface="Alfa Slab One"/>
                <a:cs typeface="Alfa Slab One"/>
                <a:sym typeface="Alfa Slab One"/>
              </a:rPr>
              <a:t>HYPOTHEK</a:t>
            </a:r>
          </a:p>
        </p:txBody>
      </p:sp>
    </p:spTree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971049"/>
            <a:ext cx="731520" cy="673462"/>
          </a:xfrm>
          <a:custGeom>
            <a:avLst/>
            <a:gdLst/>
            <a:ahLst/>
            <a:cxnLst/>
            <a:rect l="l" t="t" r="r" b="b"/>
            <a:pathLst>
              <a:path w="1097280" h="1010193">
                <a:moveTo>
                  <a:pt x="0" y="0"/>
                </a:moveTo>
                <a:lnTo>
                  <a:pt x="1097280" y="0"/>
                </a:lnTo>
                <a:lnTo>
                  <a:pt x="1097280" y="1010193"/>
                </a:lnTo>
                <a:lnTo>
                  <a:pt x="0" y="10101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640080" y="613956"/>
            <a:ext cx="10907484" cy="1894116"/>
            <a:chOff x="0" y="0"/>
            <a:chExt cx="21814968" cy="37882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814917" cy="3788283"/>
            </a:xfrm>
            <a:custGeom>
              <a:avLst/>
              <a:gdLst/>
              <a:ahLst/>
              <a:cxnLst/>
              <a:rect l="l" t="t" r="r" b="b"/>
              <a:pathLst>
                <a:path w="21814917" h="3788283">
                  <a:moveTo>
                    <a:pt x="0" y="0"/>
                  </a:moveTo>
                  <a:lnTo>
                    <a:pt x="21814917" y="0"/>
                  </a:lnTo>
                  <a:lnTo>
                    <a:pt x="21814917" y="3788283"/>
                  </a:lnTo>
                  <a:lnTo>
                    <a:pt x="0" y="3788283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43629" y="530539"/>
            <a:ext cx="9942716" cy="1554480"/>
            <a:chOff x="0" y="0"/>
            <a:chExt cx="19885431" cy="310896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885433" cy="3108960"/>
            </a:xfrm>
            <a:custGeom>
              <a:avLst/>
              <a:gdLst/>
              <a:ahLst/>
              <a:cxnLst/>
              <a:rect l="l" t="t" r="r" b="b"/>
              <a:pathLst>
                <a:path w="19885433" h="3108960">
                  <a:moveTo>
                    <a:pt x="0" y="0"/>
                  </a:moveTo>
                  <a:lnTo>
                    <a:pt x="19885433" y="0"/>
                  </a:lnTo>
                  <a:lnTo>
                    <a:pt x="19885433" y="3108960"/>
                  </a:lnTo>
                  <a:lnTo>
                    <a:pt x="0" y="310896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74629" b="-74629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5725"/>
              <a:ext cx="19885431" cy="302323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5184"/>
                </a:lnSpc>
              </a:pPr>
              <a:r>
                <a:rPr lang="en-US" sz="48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Abteilung III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1382582" y="2508072"/>
            <a:ext cx="2813109" cy="566138"/>
          </a:xfrm>
          <a:custGeom>
            <a:avLst/>
            <a:gdLst/>
            <a:ahLst/>
            <a:cxnLst/>
            <a:rect l="l" t="t" r="r" b="b"/>
            <a:pathLst>
              <a:path w="4219664" h="849207">
                <a:moveTo>
                  <a:pt x="0" y="0"/>
                </a:moveTo>
                <a:lnTo>
                  <a:pt x="4219664" y="0"/>
                </a:lnTo>
                <a:lnTo>
                  <a:pt x="4219664" y="849208"/>
                </a:lnTo>
                <a:lnTo>
                  <a:pt x="0" y="8492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43629" y="1941500"/>
            <a:ext cx="9941319" cy="3243027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marL="419278" lvl="1" indent="-209638" defTabSz="609630">
              <a:lnSpc>
                <a:spcPts val="3197"/>
              </a:lnSpc>
              <a:buFont typeface="Arial"/>
              <a:buChar char="•"/>
            </a:pPr>
            <a:r>
              <a:rPr lang="en-US" sz="231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Grundpfandrechte </a:t>
            </a:r>
            <a:r>
              <a:rPr lang="en-US" sz="231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231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1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eingetragen</a:t>
            </a:r>
            <a:r>
              <a:rPr lang="en-US" sz="231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</a:t>
            </a:r>
          </a:p>
          <a:p>
            <a:pPr defTabSz="609630">
              <a:lnSpc>
                <a:spcPts val="3197"/>
              </a:lnSpc>
            </a:pPr>
            <a:r>
              <a:rPr lang="en-US" sz="231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→ </a:t>
            </a:r>
            <a:r>
              <a:rPr lang="en-US" sz="231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belasten</a:t>
            </a:r>
            <a:r>
              <a:rPr lang="en-US" sz="231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1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231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1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Bestandsverzeichnis</a:t>
            </a:r>
            <a:r>
              <a:rPr lang="en-US" sz="231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1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gebuchte</a:t>
            </a:r>
            <a:r>
              <a:rPr lang="en-US" sz="231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1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Grundstücke</a:t>
            </a:r>
            <a:r>
              <a:rPr lang="en-US" sz="231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defTabSz="609630">
              <a:lnSpc>
                <a:spcPts val="3197"/>
              </a:lnSpc>
            </a:pPr>
            <a:endParaRPr lang="en-US" sz="2316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19278" lvl="1" indent="-209638" defTabSz="609630">
              <a:lnSpc>
                <a:spcPts val="3197"/>
              </a:lnSpc>
              <a:buFont typeface="Arial"/>
              <a:buChar char="•"/>
            </a:pPr>
            <a:r>
              <a:rPr lang="en-US" sz="231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Überbegriff</a:t>
            </a:r>
            <a:r>
              <a:rPr lang="en-US" sz="231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für </a:t>
            </a:r>
            <a:r>
              <a:rPr lang="en-US" sz="231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Hypotheken</a:t>
            </a:r>
            <a:r>
              <a:rPr lang="en-US" sz="231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31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Grundschulden</a:t>
            </a:r>
            <a:r>
              <a:rPr lang="en-US" sz="231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231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Rentenschulden</a:t>
            </a:r>
            <a:endParaRPr lang="en-US" sz="2316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09639" lvl="1" defTabSz="609630">
              <a:lnSpc>
                <a:spcPts val="3197"/>
              </a:lnSpc>
            </a:pPr>
            <a:r>
              <a:rPr lang="en-US" sz="231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marL="419278" lvl="1" indent="-209638" defTabSz="609630">
              <a:lnSpc>
                <a:spcPts val="3197"/>
              </a:lnSpc>
              <a:buFont typeface="Arial"/>
              <a:buChar char="•"/>
            </a:pPr>
            <a:r>
              <a:rPr lang="en-US" sz="231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dienen</a:t>
            </a:r>
            <a:r>
              <a:rPr lang="en-US" sz="231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31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Sicherung</a:t>
            </a:r>
            <a:r>
              <a:rPr lang="en-US" sz="231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1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einer</a:t>
            </a:r>
            <a:r>
              <a:rPr lang="en-US" sz="231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1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Geldhingabe</a:t>
            </a:r>
            <a:r>
              <a:rPr lang="en-US" sz="231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= Mittel der </a:t>
            </a:r>
            <a:r>
              <a:rPr lang="en-US" sz="2316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Kreditsicherung</a:t>
            </a:r>
            <a:r>
              <a:rPr lang="en-US" sz="2316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</p:txBody>
      </p:sp>
      <p:sp>
        <p:nvSpPr>
          <p:cNvPr id="12" name="AutoShape 12"/>
          <p:cNvSpPr/>
          <p:nvPr/>
        </p:nvSpPr>
        <p:spPr>
          <a:xfrm rot="10781400">
            <a:off x="809549" y="6469437"/>
            <a:ext cx="10572903" cy="0"/>
          </a:xfrm>
          <a:prstGeom prst="line">
            <a:avLst/>
          </a:prstGeom>
          <a:ln w="47625" cap="rnd">
            <a:solidFill>
              <a:srgbClr val="E1653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-1020517" y="-574041"/>
            <a:ext cx="14233033" cy="8006081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5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45026" y="2009834"/>
            <a:ext cx="9941319" cy="3832266"/>
            <a:chOff x="0" y="0"/>
            <a:chExt cx="19882637" cy="76645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882638" cy="7664534"/>
            </a:xfrm>
            <a:custGeom>
              <a:avLst/>
              <a:gdLst/>
              <a:ahLst/>
              <a:cxnLst/>
              <a:rect l="l" t="t" r="r" b="b"/>
              <a:pathLst>
                <a:path w="19882638" h="7664534">
                  <a:moveTo>
                    <a:pt x="0" y="0"/>
                  </a:moveTo>
                  <a:lnTo>
                    <a:pt x="19882638" y="0"/>
                  </a:lnTo>
                  <a:lnTo>
                    <a:pt x="19882638" y="7664534"/>
                  </a:lnTo>
                  <a:lnTo>
                    <a:pt x="0" y="766453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778" b="868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85725"/>
              <a:ext cx="19882637" cy="757880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34821" lvl="1" indent="-167410" defTabSz="609630">
                <a:lnSpc>
                  <a:spcPts val="1598"/>
                </a:lnSpc>
                <a:buFont typeface="Arial"/>
                <a:buChar char="•"/>
              </a:pP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Hypothek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1113 ff BGB</a:t>
              </a:r>
            </a:p>
            <a:p>
              <a:pPr defTabSz="609630">
                <a:lnSpc>
                  <a:spcPts val="1598"/>
                </a:lnSpc>
              </a:pPr>
              <a:endParaRPr lang="en-US" sz="1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99435" lvl="1" indent="-199717" defTabSz="609630">
                <a:lnSpc>
                  <a:spcPts val="2183"/>
                </a:lnSpc>
                <a:buFont typeface="Arial"/>
                <a:buChar char="•"/>
              </a:pP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Hypothek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Grundstücksbelastung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Inhalt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an den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Berechtigten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Hypothekengläubiger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bestimmte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Geldsumme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zur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Befriedigung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wegen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ihm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zustehenden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Forderung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zahlen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endParaRPr lang="en-US" sz="1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183"/>
                </a:lnSpc>
              </a:pPr>
              <a:endParaRPr lang="en-US" sz="1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99435" lvl="1" indent="-199717" defTabSz="609630">
                <a:lnSpc>
                  <a:spcPts val="2183"/>
                </a:lnSpc>
                <a:buFont typeface="Arial"/>
                <a:buChar char="•"/>
              </a:pP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Gläubiger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steht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dingliches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Verwertungsrecht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er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vollstrecken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darf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z.B.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gesicherte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Forderung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nicht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rechtzeitig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zurückbezahlt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1147 BGB</a:t>
              </a:r>
            </a:p>
            <a:p>
              <a:pPr defTabSz="609630">
                <a:lnSpc>
                  <a:spcPts val="2183"/>
                </a:lnSpc>
              </a:pPr>
              <a:endParaRPr lang="en-US" sz="1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99435" lvl="1" indent="-199717" defTabSz="609630">
                <a:lnSpc>
                  <a:spcPts val="2183"/>
                </a:lnSpc>
                <a:buFont typeface="Arial"/>
                <a:buChar char="•"/>
              </a:pP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Charakteristisch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die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Hypothek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deren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Abhängigkeit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zugrundeliegenden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persönlichen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Forderung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die man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Akzessorietät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nennt</a:t>
              </a:r>
              <a:endParaRPr lang="en-US" sz="1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183"/>
                </a:lnSpc>
              </a:pPr>
              <a:endParaRPr lang="en-US" sz="185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99435" lvl="1" indent="-199717" defTabSz="609630">
                <a:lnSpc>
                  <a:spcPts val="2183"/>
                </a:lnSpc>
                <a:buFont typeface="Arial"/>
                <a:buChar char="•"/>
              </a:pP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Hypothek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erlischt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durch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Aufgabeerklärung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Gläubigers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Zustimmung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Eigentümers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Löschung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5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185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§§ 875 I, 1183 BGB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85629" y="979237"/>
            <a:ext cx="674277" cy="657087"/>
          </a:xfrm>
          <a:custGeom>
            <a:avLst/>
            <a:gdLst/>
            <a:ahLst/>
            <a:cxnLst/>
            <a:rect l="l" t="t" r="r" b="b"/>
            <a:pathLst>
              <a:path w="1011415" h="985631">
                <a:moveTo>
                  <a:pt x="0" y="0"/>
                </a:moveTo>
                <a:lnTo>
                  <a:pt x="1011415" y="0"/>
                </a:lnTo>
                <a:lnTo>
                  <a:pt x="1011415" y="985631"/>
                </a:lnTo>
                <a:lnTo>
                  <a:pt x="0" y="9856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8489" b="-2492"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043629" y="530539"/>
            <a:ext cx="9942716" cy="1554480"/>
            <a:chOff x="0" y="0"/>
            <a:chExt cx="19885431" cy="310896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885433" cy="3108960"/>
            </a:xfrm>
            <a:custGeom>
              <a:avLst/>
              <a:gdLst/>
              <a:ahLst/>
              <a:cxnLst/>
              <a:rect l="l" t="t" r="r" b="b"/>
              <a:pathLst>
                <a:path w="19885433" h="3108960">
                  <a:moveTo>
                    <a:pt x="0" y="0"/>
                  </a:moveTo>
                  <a:lnTo>
                    <a:pt x="19885433" y="0"/>
                  </a:lnTo>
                  <a:lnTo>
                    <a:pt x="19885433" y="3108960"/>
                  </a:lnTo>
                  <a:lnTo>
                    <a:pt x="0" y="31089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4629" b="-74629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85725"/>
              <a:ext cx="19885431" cy="302323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5184"/>
                </a:lnSpc>
              </a:pPr>
              <a:r>
                <a:rPr lang="en-US" sz="48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Hypothek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1043629" y="530539"/>
            <a:ext cx="9942717" cy="1554480"/>
          </a:xfrm>
          <a:custGeom>
            <a:avLst/>
            <a:gdLst/>
            <a:ahLst/>
            <a:cxnLst/>
            <a:rect l="l" t="t" r="r" b="b"/>
            <a:pathLst>
              <a:path w="19885433" h="3108960">
                <a:moveTo>
                  <a:pt x="0" y="0"/>
                </a:moveTo>
                <a:lnTo>
                  <a:pt x="19885433" y="0"/>
                </a:lnTo>
                <a:lnTo>
                  <a:pt x="19885433" y="3108960"/>
                </a:lnTo>
                <a:lnTo>
                  <a:pt x="0" y="3108960"/>
                </a:lnTo>
                <a:close/>
              </a:path>
            </a:pathLst>
          </a:custGeom>
          <a:blipFill>
            <a:blip r:embed="rId4">
              <a:alphaModFix amt="0"/>
            </a:blip>
            <a:stretch>
              <a:fillRect t="-74629" b="-74629"/>
            </a:stretch>
          </a:blipFill>
        </p:spPr>
      </p:sp>
      <p:pic>
        <p:nvPicPr>
          <p:cNvPr id="9" name="Picture 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>
          <a:xfrm>
            <a:off x="-1029279" y="-533400"/>
            <a:ext cx="14088533" cy="7924800"/>
          </a:xfrm>
          <a:prstGeom prst="rect">
            <a:avLst/>
          </a:prstGeom>
        </p:spPr>
      </p:pic>
      <p:sp>
        <p:nvSpPr>
          <p:cNvPr id="8" name="Freeform 8"/>
          <p:cNvSpPr/>
          <p:nvPr/>
        </p:nvSpPr>
        <p:spPr>
          <a:xfrm rot="784062">
            <a:off x="8496335" y="-333060"/>
            <a:ext cx="3434366" cy="2743200"/>
          </a:xfrm>
          <a:custGeom>
            <a:avLst/>
            <a:gdLst/>
            <a:ahLst/>
            <a:cxnLst/>
            <a:rect l="l" t="t" r="r" b="b"/>
            <a:pathLst>
              <a:path w="5151549" h="4114800">
                <a:moveTo>
                  <a:pt x="0" y="0"/>
                </a:moveTo>
                <a:lnTo>
                  <a:pt x="5151549" y="0"/>
                </a:lnTo>
                <a:lnTo>
                  <a:pt x="51515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0056" r="-10056"/>
            </a:stretch>
          </a:blipFill>
        </p:spPr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658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4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87565"/>
            <a:ext cx="731520" cy="673462"/>
          </a:xfrm>
          <a:custGeom>
            <a:avLst/>
            <a:gdLst/>
            <a:ahLst/>
            <a:cxnLst/>
            <a:rect l="l" t="t" r="r" b="b"/>
            <a:pathLst>
              <a:path w="1097280" h="1010193">
                <a:moveTo>
                  <a:pt x="0" y="0"/>
                </a:moveTo>
                <a:lnTo>
                  <a:pt x="1097280" y="0"/>
                </a:lnTo>
                <a:lnTo>
                  <a:pt x="1097280" y="1010193"/>
                </a:lnTo>
                <a:lnTo>
                  <a:pt x="0" y="10101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640080" y="613956"/>
            <a:ext cx="10907484" cy="1894116"/>
            <a:chOff x="0" y="0"/>
            <a:chExt cx="21814968" cy="37882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814917" cy="3788283"/>
            </a:xfrm>
            <a:custGeom>
              <a:avLst/>
              <a:gdLst/>
              <a:ahLst/>
              <a:cxnLst/>
              <a:rect l="l" t="t" r="r" b="b"/>
              <a:pathLst>
                <a:path w="21814917" h="3788283">
                  <a:moveTo>
                    <a:pt x="0" y="0"/>
                  </a:moveTo>
                  <a:lnTo>
                    <a:pt x="21814917" y="0"/>
                  </a:lnTo>
                  <a:lnTo>
                    <a:pt x="21814917" y="3788283"/>
                  </a:lnTo>
                  <a:lnTo>
                    <a:pt x="0" y="3788283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43629" y="809898"/>
            <a:ext cx="9942716" cy="1047692"/>
            <a:chOff x="0" y="0"/>
            <a:chExt cx="19885431" cy="310896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885433" cy="3108960"/>
            </a:xfrm>
            <a:custGeom>
              <a:avLst/>
              <a:gdLst/>
              <a:ahLst/>
              <a:cxnLst/>
              <a:rect l="l" t="t" r="r" b="b"/>
              <a:pathLst>
                <a:path w="19885433" h="3108960">
                  <a:moveTo>
                    <a:pt x="0" y="0"/>
                  </a:moveTo>
                  <a:lnTo>
                    <a:pt x="19885433" y="0"/>
                  </a:lnTo>
                  <a:lnTo>
                    <a:pt x="19885433" y="3108960"/>
                  </a:lnTo>
                  <a:lnTo>
                    <a:pt x="0" y="310896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74629" b="-74629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5725"/>
              <a:ext cx="19885431" cy="302323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5184"/>
                </a:lnSpc>
              </a:pPr>
              <a:r>
                <a:rPr lang="en-US" sz="4800" dirty="0" err="1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Grundschuld</a:t>
              </a:r>
              <a:r>
                <a:rPr lang="en-US" sz="4800" dirty="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 §§ 1191 ff BGB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23150" y="2005011"/>
            <a:ext cx="9941319" cy="2635781"/>
            <a:chOff x="0" y="0"/>
            <a:chExt cx="19882637" cy="527156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882638" cy="5271563"/>
            </a:xfrm>
            <a:custGeom>
              <a:avLst/>
              <a:gdLst/>
              <a:ahLst/>
              <a:cxnLst/>
              <a:rect l="l" t="t" r="r" b="b"/>
              <a:pathLst>
                <a:path w="19882638" h="5271563">
                  <a:moveTo>
                    <a:pt x="0" y="0"/>
                  </a:moveTo>
                  <a:lnTo>
                    <a:pt x="19882638" y="0"/>
                  </a:lnTo>
                  <a:lnTo>
                    <a:pt x="19882638" y="5271563"/>
                  </a:lnTo>
                  <a:lnTo>
                    <a:pt x="0" y="5271563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4217" b="-3276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8575"/>
              <a:ext cx="19882637" cy="524298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98165" lvl="1" indent="-199083" defTabSz="609630">
                <a:lnSpc>
                  <a:spcPts val="2376"/>
                </a:lnSpc>
                <a:buFont typeface="Arial"/>
                <a:buChar char="•"/>
              </a:pP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Grundschuld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Grundstücksbelastung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Inhalt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an den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Berechtigten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Grundschuldgläubiger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bestimmte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Geldsumme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zur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Befriedigung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zahlen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99082" lvl="1" defTabSz="609630">
                <a:lnSpc>
                  <a:spcPts val="2376"/>
                </a:lnSpc>
              </a:pP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97885" lvl="1" indent="-198943" defTabSz="609630">
                <a:lnSpc>
                  <a:spcPts val="2376"/>
                </a:lnSpc>
                <a:buFont typeface="Arial"/>
                <a:buChar char="•"/>
              </a:pP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Hypothek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Grundschuld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dingliches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Verwertungsrecht</a:t>
              </a: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376"/>
                </a:lnSpc>
              </a:pP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617"/>
                </a:lnSpc>
              </a:pP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Unterscheidung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marL="398165" lvl="1" indent="-199083" defTabSz="609630">
                <a:lnSpc>
                  <a:spcPts val="2617"/>
                </a:lnSpc>
                <a:buFont typeface="Arial"/>
                <a:buChar char="•"/>
              </a:pP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Es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gibt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Briefgrundschuld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Buchgrundschuld</a:t>
              </a: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376"/>
                </a:lnSpc>
              </a:pP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AutoShape 11"/>
          <p:cNvSpPr/>
          <p:nvPr/>
        </p:nvSpPr>
        <p:spPr>
          <a:xfrm rot="10781400">
            <a:off x="809549" y="6469437"/>
            <a:ext cx="10572903" cy="0"/>
          </a:xfrm>
          <a:prstGeom prst="line">
            <a:avLst/>
          </a:prstGeom>
          <a:ln w="47625" cap="rnd">
            <a:solidFill>
              <a:srgbClr val="E1653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Freeform 12"/>
          <p:cNvSpPr/>
          <p:nvPr/>
        </p:nvSpPr>
        <p:spPr>
          <a:xfrm rot="3287882">
            <a:off x="7551339" y="4598871"/>
            <a:ext cx="610424" cy="189231"/>
          </a:xfrm>
          <a:custGeom>
            <a:avLst/>
            <a:gdLst/>
            <a:ahLst/>
            <a:cxnLst/>
            <a:rect l="l" t="t" r="r" b="b"/>
            <a:pathLst>
              <a:path w="915636" h="283847">
                <a:moveTo>
                  <a:pt x="0" y="0"/>
                </a:moveTo>
                <a:lnTo>
                  <a:pt x="915636" y="0"/>
                </a:lnTo>
                <a:lnTo>
                  <a:pt x="915636" y="283847"/>
                </a:lnTo>
                <a:lnTo>
                  <a:pt x="0" y="2838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943987" y="5082443"/>
            <a:ext cx="4603577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376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wenn die Grundschuld im Grundbuch eingetragen wird und den Zusatz „ ohne Brief“ enthält</a:t>
            </a:r>
          </a:p>
          <a:p>
            <a:pPr algn="ctr" defTabSz="609630">
              <a:lnSpc>
                <a:spcPts val="2376"/>
              </a:lnSpc>
              <a:spcBef>
                <a:spcPct val="0"/>
              </a:spcBef>
            </a:pPr>
            <a:endParaRPr lang="en-US" sz="22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043629" y="5082443"/>
            <a:ext cx="3970778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376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es wird ein Grundschuldbrief erteilt</a:t>
            </a:r>
          </a:p>
        </p:txBody>
      </p:sp>
      <p:sp>
        <p:nvSpPr>
          <p:cNvPr id="15" name="Freeform 15"/>
          <p:cNvSpPr/>
          <p:nvPr/>
        </p:nvSpPr>
        <p:spPr>
          <a:xfrm rot="7961434">
            <a:off x="3438864" y="4593805"/>
            <a:ext cx="643108" cy="199363"/>
          </a:xfrm>
          <a:custGeom>
            <a:avLst/>
            <a:gdLst/>
            <a:ahLst/>
            <a:cxnLst/>
            <a:rect l="l" t="t" r="r" b="b"/>
            <a:pathLst>
              <a:path w="964662" h="299045">
                <a:moveTo>
                  <a:pt x="0" y="0"/>
                </a:moveTo>
                <a:lnTo>
                  <a:pt x="964662" y="0"/>
                </a:lnTo>
                <a:lnTo>
                  <a:pt x="964662" y="299045"/>
                </a:lnTo>
                <a:lnTo>
                  <a:pt x="0" y="2990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" y="1216597"/>
            <a:ext cx="731520" cy="673462"/>
          </a:xfrm>
          <a:custGeom>
            <a:avLst/>
            <a:gdLst/>
            <a:ahLst/>
            <a:cxnLst/>
            <a:rect l="l" t="t" r="r" b="b"/>
            <a:pathLst>
              <a:path w="1097280" h="1010193">
                <a:moveTo>
                  <a:pt x="0" y="0"/>
                </a:moveTo>
                <a:lnTo>
                  <a:pt x="1097280" y="0"/>
                </a:lnTo>
                <a:lnTo>
                  <a:pt x="1097280" y="1010193"/>
                </a:lnTo>
                <a:lnTo>
                  <a:pt x="0" y="10101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640080" y="613956"/>
            <a:ext cx="10907484" cy="1894116"/>
            <a:chOff x="0" y="0"/>
            <a:chExt cx="21814968" cy="37882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814917" cy="3788283"/>
            </a:xfrm>
            <a:custGeom>
              <a:avLst/>
              <a:gdLst/>
              <a:ahLst/>
              <a:cxnLst/>
              <a:rect l="l" t="t" r="r" b="b"/>
              <a:pathLst>
                <a:path w="21814917" h="3788283">
                  <a:moveTo>
                    <a:pt x="0" y="0"/>
                  </a:moveTo>
                  <a:lnTo>
                    <a:pt x="21814917" y="0"/>
                  </a:lnTo>
                  <a:lnTo>
                    <a:pt x="21814917" y="3788283"/>
                  </a:lnTo>
                  <a:lnTo>
                    <a:pt x="0" y="3788283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43629" y="809898"/>
            <a:ext cx="9942716" cy="1554480"/>
            <a:chOff x="0" y="0"/>
            <a:chExt cx="19885431" cy="310896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885433" cy="3108960"/>
            </a:xfrm>
            <a:custGeom>
              <a:avLst/>
              <a:gdLst/>
              <a:ahLst/>
              <a:cxnLst/>
              <a:rect l="l" t="t" r="r" b="b"/>
              <a:pathLst>
                <a:path w="19885433" h="3108960">
                  <a:moveTo>
                    <a:pt x="0" y="0"/>
                  </a:moveTo>
                  <a:lnTo>
                    <a:pt x="19885433" y="0"/>
                  </a:lnTo>
                  <a:lnTo>
                    <a:pt x="19885433" y="3108960"/>
                  </a:lnTo>
                  <a:lnTo>
                    <a:pt x="0" y="310896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74629" b="-74629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5725"/>
              <a:ext cx="19885431" cy="302323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5184"/>
                </a:lnSpc>
              </a:pPr>
              <a:r>
                <a:rPr lang="en-US" sz="48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Briefgrundschuld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23163" y="2188806"/>
            <a:ext cx="9941319" cy="3754789"/>
            <a:chOff x="0" y="0"/>
            <a:chExt cx="19882637" cy="75095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882638" cy="7509580"/>
            </a:xfrm>
            <a:custGeom>
              <a:avLst/>
              <a:gdLst/>
              <a:ahLst/>
              <a:cxnLst/>
              <a:rect l="l" t="t" r="r" b="b"/>
              <a:pathLst>
                <a:path w="19882638" h="7509580">
                  <a:moveTo>
                    <a:pt x="0" y="0"/>
                  </a:moveTo>
                  <a:lnTo>
                    <a:pt x="19882638" y="0"/>
                  </a:lnTo>
                  <a:lnTo>
                    <a:pt x="19882638" y="7509580"/>
                  </a:lnTo>
                  <a:lnTo>
                    <a:pt x="0" y="750958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9980" b="680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19882637" cy="74714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Vorteil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Briefgrundschuld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Abtretung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Briefgrundschuld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Grundbucheintragung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nicht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erforderlich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fallen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zusätzliche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Kosten in Form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¼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Gebühr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die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Erteilung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Briefes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an</a:t>
              </a: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geht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Brief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verloren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muss 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Aufgebotsverfahren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offiziell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kraftlos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erklärt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(Abt. 70)</a:t>
              </a: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mehrere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Grundbuchblätter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betroffen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Gesamtgrundschuldbrief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erstellt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(§§ 59,63,70 GBO)</a:t>
              </a:r>
            </a:p>
          </p:txBody>
        </p:sp>
      </p:grpSp>
      <p:sp>
        <p:nvSpPr>
          <p:cNvPr id="11" name="AutoShape 11"/>
          <p:cNvSpPr/>
          <p:nvPr/>
        </p:nvSpPr>
        <p:spPr>
          <a:xfrm rot="10781400">
            <a:off x="809549" y="6469437"/>
            <a:ext cx="10572903" cy="0"/>
          </a:xfrm>
          <a:prstGeom prst="line">
            <a:avLst/>
          </a:prstGeom>
          <a:ln w="47625" cap="rnd">
            <a:solidFill>
              <a:srgbClr val="E1653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" y="879866"/>
            <a:ext cx="731520" cy="673462"/>
          </a:xfrm>
          <a:custGeom>
            <a:avLst/>
            <a:gdLst/>
            <a:ahLst/>
            <a:cxnLst/>
            <a:rect l="l" t="t" r="r" b="b"/>
            <a:pathLst>
              <a:path w="1097280" h="1010193">
                <a:moveTo>
                  <a:pt x="0" y="0"/>
                </a:moveTo>
                <a:lnTo>
                  <a:pt x="1097280" y="0"/>
                </a:lnTo>
                <a:lnTo>
                  <a:pt x="1097280" y="1010193"/>
                </a:lnTo>
                <a:lnTo>
                  <a:pt x="0" y="10101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640080" y="613956"/>
            <a:ext cx="10907484" cy="1894116"/>
            <a:chOff x="0" y="0"/>
            <a:chExt cx="21814968" cy="37882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814917" cy="3788283"/>
            </a:xfrm>
            <a:custGeom>
              <a:avLst/>
              <a:gdLst/>
              <a:ahLst/>
              <a:cxnLst/>
              <a:rect l="l" t="t" r="r" b="b"/>
              <a:pathLst>
                <a:path w="21814917" h="3788283">
                  <a:moveTo>
                    <a:pt x="0" y="0"/>
                  </a:moveTo>
                  <a:lnTo>
                    <a:pt x="21814917" y="0"/>
                  </a:lnTo>
                  <a:lnTo>
                    <a:pt x="21814917" y="3788283"/>
                  </a:lnTo>
                  <a:lnTo>
                    <a:pt x="0" y="3788283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73789" y="439357"/>
            <a:ext cx="9942716" cy="1600708"/>
            <a:chOff x="0" y="0"/>
            <a:chExt cx="19885431" cy="320141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885433" cy="3201416"/>
            </a:xfrm>
            <a:custGeom>
              <a:avLst/>
              <a:gdLst/>
              <a:ahLst/>
              <a:cxnLst/>
              <a:rect l="l" t="t" r="r" b="b"/>
              <a:pathLst>
                <a:path w="19885433" h="3201416">
                  <a:moveTo>
                    <a:pt x="0" y="0"/>
                  </a:moveTo>
                  <a:lnTo>
                    <a:pt x="19885433" y="0"/>
                  </a:lnTo>
                  <a:lnTo>
                    <a:pt x="19885433" y="3201416"/>
                  </a:lnTo>
                  <a:lnTo>
                    <a:pt x="0" y="320141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72474" b="-69586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5725"/>
              <a:ext cx="19885431" cy="31156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5184"/>
                </a:lnSpc>
              </a:pPr>
              <a:r>
                <a:rPr lang="en-US" sz="48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Bestandteile eines </a:t>
              </a:r>
            </a:p>
            <a:p>
              <a:pPr defTabSz="609630">
                <a:lnSpc>
                  <a:spcPts val="5184"/>
                </a:lnSpc>
              </a:pPr>
              <a:r>
                <a:rPr lang="en-US" sz="48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Grundschuldbriefes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40080" y="2136027"/>
            <a:ext cx="6559086" cy="3440261"/>
            <a:chOff x="0" y="0"/>
            <a:chExt cx="13118173" cy="688052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118173" cy="6880524"/>
            </a:xfrm>
            <a:custGeom>
              <a:avLst/>
              <a:gdLst/>
              <a:ahLst/>
              <a:cxnLst/>
              <a:rect l="l" t="t" r="r" b="b"/>
              <a:pathLst>
                <a:path w="13118173" h="6880524">
                  <a:moveTo>
                    <a:pt x="0" y="0"/>
                  </a:moveTo>
                  <a:lnTo>
                    <a:pt x="13118173" y="0"/>
                  </a:lnTo>
                  <a:lnTo>
                    <a:pt x="13118173" y="6880524"/>
                  </a:lnTo>
                  <a:lnTo>
                    <a:pt x="0" y="6880524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0892" r="-51565" b="-1718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8575"/>
              <a:ext cx="13118173" cy="685194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98165" lvl="1" indent="-199083" defTabSz="609630">
                <a:buFont typeface="Arial"/>
                <a:buChar char="•"/>
              </a:pP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Gruppennummer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( 01=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Hypothekenbrief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02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Grundschuldbrief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03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Rentenschuld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marL="398165" lvl="1" indent="-199083" defTabSz="609630">
                <a:buFont typeface="Arial"/>
                <a:buChar char="•"/>
              </a:pP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Neben der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Gruppennummer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steht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laufende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Nummer</a:t>
              </a:r>
            </a:p>
            <a:p>
              <a:pPr marL="398165" lvl="1" indent="-199083" defTabSz="609630">
                <a:buFont typeface="Arial"/>
                <a:buChar char="•"/>
              </a:pP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Bezeichnung</a:t>
              </a: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98165" lvl="1" indent="-199083" defTabSz="609630">
                <a:buFont typeface="Arial"/>
                <a:buChar char="•"/>
              </a:pP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Betrag</a:t>
              </a: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98165" lvl="1" indent="-199083" defTabSz="609630">
                <a:buFont typeface="Arial"/>
                <a:buChar char="•"/>
              </a:pP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Daten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zum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98165" lvl="1" indent="-199083" defTabSz="609630">
                <a:buFont typeface="Arial"/>
                <a:buChar char="•"/>
              </a:pP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Inhalt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Gläubigerbezeichnung</a:t>
              </a: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98165" lvl="1" indent="-199083" defTabSz="609630">
                <a:buFont typeface="Arial"/>
                <a:buChar char="•"/>
              </a:pP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Siegel,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Unterschrift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Rechtspfleger</a:t>
              </a: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98165" lvl="1" indent="-199083" defTabSz="609630">
                <a:lnSpc>
                  <a:spcPts val="2376"/>
                </a:lnSpc>
              </a:pP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AutoShape 11"/>
          <p:cNvSpPr/>
          <p:nvPr/>
        </p:nvSpPr>
        <p:spPr>
          <a:xfrm rot="10781400">
            <a:off x="809549" y="6469437"/>
            <a:ext cx="10572903" cy="0"/>
          </a:xfrm>
          <a:prstGeom prst="line">
            <a:avLst/>
          </a:prstGeom>
          <a:ln w="47625" cap="rnd">
            <a:solidFill>
              <a:srgbClr val="E1653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7532701" y="330998"/>
            <a:ext cx="4183531" cy="6048102"/>
          </a:xfrm>
          <a:custGeom>
            <a:avLst/>
            <a:gdLst/>
            <a:ahLst/>
            <a:cxnLst/>
            <a:rect l="l" t="t" r="r" b="b"/>
            <a:pathLst>
              <a:path w="6275297" h="9072153">
                <a:moveTo>
                  <a:pt x="0" y="0"/>
                </a:moveTo>
                <a:lnTo>
                  <a:pt x="6275297" y="0"/>
                </a:lnTo>
                <a:lnTo>
                  <a:pt x="6275297" y="9072153"/>
                </a:lnTo>
                <a:lnTo>
                  <a:pt x="0" y="90721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090" t="-4892" r="-6465" b="-5151"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0591" y="957514"/>
            <a:ext cx="731520" cy="673462"/>
          </a:xfrm>
          <a:custGeom>
            <a:avLst/>
            <a:gdLst/>
            <a:ahLst/>
            <a:cxnLst/>
            <a:rect l="l" t="t" r="r" b="b"/>
            <a:pathLst>
              <a:path w="1097280" h="1010193">
                <a:moveTo>
                  <a:pt x="0" y="0"/>
                </a:moveTo>
                <a:lnTo>
                  <a:pt x="1097280" y="0"/>
                </a:lnTo>
                <a:lnTo>
                  <a:pt x="1097280" y="1010193"/>
                </a:lnTo>
                <a:lnTo>
                  <a:pt x="0" y="10101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61245" y="627796"/>
            <a:ext cx="10907484" cy="1894116"/>
            <a:chOff x="0" y="0"/>
            <a:chExt cx="21814968" cy="37882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814917" cy="3788283"/>
            </a:xfrm>
            <a:custGeom>
              <a:avLst/>
              <a:gdLst/>
              <a:ahLst/>
              <a:cxnLst/>
              <a:rect l="l" t="t" r="r" b="b"/>
              <a:pathLst>
                <a:path w="21814917" h="3788283">
                  <a:moveTo>
                    <a:pt x="0" y="0"/>
                  </a:moveTo>
                  <a:lnTo>
                    <a:pt x="21814917" y="0"/>
                  </a:lnTo>
                  <a:lnTo>
                    <a:pt x="21814917" y="3788283"/>
                  </a:lnTo>
                  <a:lnTo>
                    <a:pt x="0" y="3788283"/>
                  </a:lnTo>
                  <a:close/>
                </a:path>
              </a:pathLst>
            </a:custGeom>
            <a:solidFill>
              <a:srgbClr val="F0DFC8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43629" y="809898"/>
            <a:ext cx="9942716" cy="942702"/>
            <a:chOff x="0" y="0"/>
            <a:chExt cx="19885431" cy="310896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885433" cy="3108960"/>
            </a:xfrm>
            <a:custGeom>
              <a:avLst/>
              <a:gdLst/>
              <a:ahLst/>
              <a:cxnLst/>
              <a:rect l="l" t="t" r="r" b="b"/>
              <a:pathLst>
                <a:path w="19885433" h="3108960">
                  <a:moveTo>
                    <a:pt x="0" y="0"/>
                  </a:moveTo>
                  <a:lnTo>
                    <a:pt x="19885433" y="0"/>
                  </a:lnTo>
                  <a:lnTo>
                    <a:pt x="19885433" y="3108960"/>
                  </a:lnTo>
                  <a:lnTo>
                    <a:pt x="0" y="310896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74629" b="-74629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5725"/>
              <a:ext cx="19885431" cy="302323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5184"/>
                </a:lnSpc>
              </a:pPr>
              <a:r>
                <a:rPr lang="en-US" sz="48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Grundschuldbriefe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7693" y="2128943"/>
            <a:ext cx="10931951" cy="3757803"/>
            <a:chOff x="-361985" y="0"/>
            <a:chExt cx="20244623" cy="751560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882638" cy="7515607"/>
            </a:xfrm>
            <a:custGeom>
              <a:avLst/>
              <a:gdLst/>
              <a:ahLst/>
              <a:cxnLst/>
              <a:rect l="l" t="t" r="r" b="b"/>
              <a:pathLst>
                <a:path w="19882638" h="7515607">
                  <a:moveTo>
                    <a:pt x="0" y="0"/>
                  </a:moveTo>
                  <a:lnTo>
                    <a:pt x="19882638" y="0"/>
                  </a:lnTo>
                  <a:lnTo>
                    <a:pt x="19882638" y="7515607"/>
                  </a:lnTo>
                  <a:lnTo>
                    <a:pt x="0" y="7515607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9972" b="6876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361985" y="0"/>
              <a:ext cx="19882637" cy="748703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97885" lvl="1" indent="-198943" defTabSz="609630">
                <a:lnSpc>
                  <a:spcPts val="2376"/>
                </a:lnSpc>
                <a:buFont typeface="Arial"/>
                <a:buChar char="•"/>
              </a:pP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Briefe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Bundesdruckerei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bestellt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(§§ 34 ff Allgemeine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Verfügung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geschäftliche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Behandlung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Grundbuchsachen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Geschbe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defTabSz="609630">
                <a:lnSpc>
                  <a:spcPts val="2376"/>
                </a:lnSpc>
              </a:pP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97885" lvl="1" indent="-198943" defTabSz="609630">
                <a:lnSpc>
                  <a:spcPts val="2376"/>
                </a:lnSpc>
                <a:buFont typeface="Arial"/>
                <a:buChar char="•"/>
              </a:pP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für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Verwahrung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gem. § 36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Geschbe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der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Behördenleitung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Beamte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Angestellte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beauftragt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die diese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sicheren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Verschluss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verwahren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hat</a:t>
              </a:r>
            </a:p>
            <a:p>
              <a:pPr defTabSz="609630">
                <a:lnSpc>
                  <a:spcPts val="2376"/>
                </a:lnSpc>
              </a:pP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98165" lvl="1" indent="-199083" defTabSz="609630">
                <a:lnSpc>
                  <a:spcPts val="2376"/>
                </a:lnSpc>
                <a:buFont typeface="Arial"/>
                <a:buChar char="•"/>
              </a:pP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Weitergabe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Briefe muss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durch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Führung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Liste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nachgewiesen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 37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Geschbe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marL="398165" lvl="1" indent="-199083" defTabSz="609630">
                <a:lnSpc>
                  <a:spcPts val="2376"/>
                </a:lnSpc>
                <a:buFont typeface="Arial"/>
                <a:buChar char="•"/>
              </a:pP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98165" lvl="1" indent="-199083" defTabSz="609630">
                <a:lnSpc>
                  <a:spcPts val="2376"/>
                </a:lnSpc>
                <a:buFont typeface="Arial"/>
                <a:buChar char="•"/>
              </a:pP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Herstellung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Briefen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ergibt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sich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§§ 29 ff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Geschbe</a:t>
              </a: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99082" lvl="1" defTabSz="609630">
                <a:lnSpc>
                  <a:spcPts val="2376"/>
                </a:lnSpc>
              </a:pPr>
              <a:endParaRPr lang="en-US" sz="22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98165" lvl="1" indent="-199083" defTabSz="609630">
                <a:lnSpc>
                  <a:spcPts val="2376"/>
                </a:lnSpc>
                <a:buFont typeface="Arial"/>
                <a:buChar char="•"/>
              </a:pP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anwendbar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§§ 56-70 GBO und § 52 GBV, Anlage 3 bis 8 </a:t>
              </a:r>
              <a:r>
                <a:rPr lang="en-US" sz="22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als</a:t>
              </a:r>
              <a:r>
                <a:rPr lang="en-US" sz="22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Muster</a:t>
              </a:r>
            </a:p>
          </p:txBody>
        </p:sp>
      </p:grpSp>
      <p:sp>
        <p:nvSpPr>
          <p:cNvPr id="11" name="AutoShape 11"/>
          <p:cNvSpPr/>
          <p:nvPr/>
        </p:nvSpPr>
        <p:spPr>
          <a:xfrm rot="10781400">
            <a:off x="809549" y="6469437"/>
            <a:ext cx="10572903" cy="0"/>
          </a:xfrm>
          <a:prstGeom prst="line">
            <a:avLst/>
          </a:prstGeom>
          <a:ln w="47625" cap="rnd">
            <a:solidFill>
              <a:srgbClr val="E1653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763</Words>
  <Application>Microsoft Office PowerPoint</Application>
  <PresentationFormat>Breitbild</PresentationFormat>
  <Paragraphs>120</Paragraphs>
  <Slides>18</Slides>
  <Notes>0</Notes>
  <HiddenSlides>0</HiddenSlides>
  <MMClips>2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18</vt:i4>
      </vt:variant>
    </vt:vector>
  </HeadingPairs>
  <TitlesOfParts>
    <vt:vector size="30" baseType="lpstr">
      <vt:lpstr>Alfa Slab One</vt:lpstr>
      <vt:lpstr>Aptos</vt:lpstr>
      <vt:lpstr>Aptos Display</vt:lpstr>
      <vt:lpstr>Arial</vt:lpstr>
      <vt:lpstr>Calibri</vt:lpstr>
      <vt:lpstr>Glacial Indifference</vt:lpstr>
      <vt:lpstr>Inter</vt:lpstr>
      <vt:lpstr>Inter Bold</vt:lpstr>
      <vt:lpstr>Nickainley</vt:lpstr>
      <vt:lpstr>Recoleta</vt:lpstr>
      <vt:lpstr>Office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2026-04-07T14:21:13Z</dcterms:created>
  <dcterms:modified xsi:type="dcterms:W3CDTF">2026-04-07T14:21:44Z</dcterms:modified>
</cp:coreProperties>
</file>