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9" r:id="rId2"/>
    <p:sldId id="395" r:id="rId3"/>
    <p:sldId id="316" r:id="rId4"/>
    <p:sldId id="317" r:id="rId5"/>
    <p:sldId id="318" r:id="rId6"/>
    <p:sldId id="320" r:id="rId7"/>
    <p:sldId id="364" r:id="rId8"/>
    <p:sldId id="365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43562" autoAdjust="0"/>
  </p:normalViewPr>
  <p:slideViewPr>
    <p:cSldViewPr snapToGrid="0">
      <p:cViewPr varScale="1">
        <p:scale>
          <a:sx n="27" d="100"/>
          <a:sy n="27" d="100"/>
        </p:scale>
        <p:origin x="22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DF4D8-9999-4298-8F4B-6543F274F32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887AF-5905-484D-830C-BAAE84678C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625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7fad97617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7fad976176_0_1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0615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9E119BDF-DA53-D924-C466-B07BF77B9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7fad976176_0_10:notes">
            <a:extLst>
              <a:ext uri="{FF2B5EF4-FFF2-40B4-BE49-F238E27FC236}">
                <a16:creationId xmlns:a16="http://schemas.microsoft.com/office/drawing/2014/main" id="{59AC7651-CE48-338F-A7C2-67BD8F8B36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7fad976176_0_10:notes">
            <a:extLst>
              <a:ext uri="{FF2B5EF4-FFF2-40B4-BE49-F238E27FC236}">
                <a16:creationId xmlns:a16="http://schemas.microsoft.com/office/drawing/2014/main" id="{D6C4D0A6-FD4C-1BE3-5C95-09A409E473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2881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7fad97617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7fad976176_0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4741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7fad97617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7fad976176_0_5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0040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7800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5781" indent="0">
              <a:buFont typeface="Symbol" panose="05050102010706020507" pitchFamily="18" charset="2"/>
              <a:buNone/>
            </a:pP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1913883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Symbol" panose="05050102010706020507" pitchFamily="18" charset="2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7303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050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FC65CE-7D25-20AC-BC16-8E501113B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917D783-D34B-7CD9-9625-BD99DB339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584B0A-AC76-82E2-4D0C-B2B89AA1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D177EF-2FBE-7743-DDFC-D06ACC55E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94B37C-5A90-1677-43AC-FD6735582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55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8B15C-C6B5-2650-1294-5B58E9B9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DD9A4BA-DEE0-84B2-4DC8-352FE606F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41D847-0D98-7C99-5B45-64D4C3E3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D02EF1-1B93-9373-9E1C-BF4B48286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93E5DF-3B27-C5E4-C266-54D8BD78E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0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40C65A0-9E8C-4147-64B2-588F2ED13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2919885-CB99-8D44-B9E6-9968E3009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E344D4-DDAE-D190-970A-9B8382489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327A82-0334-06F4-1555-819529BFB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F6DC96-A3EE-8E6A-ADD0-0A9203B8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027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747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87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4B46FC-C4AF-A6FD-DD02-B49F0A83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59678F-E858-9F17-7CF9-DE217EC24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4076E8-AE55-5B89-A3F9-2EB0FF54D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2D047D-1DE2-A151-8725-66BEE5B2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7DA424-F425-5FF1-292A-BA85DB92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02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CF8BC-D259-C0BE-6A63-6281B6A52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445AF5-F87A-3162-ECF4-FABC61A36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472887-3932-41ED-2564-3AF8A16DF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AF1647-144B-7080-1F0B-991D1FE8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157483-18FE-D312-F07A-C22A04FA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79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8FFBD-8961-0A8B-4B5A-E565EA22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8969AC-66D1-CF04-9BB8-F20B1536D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0BA871-23F9-CA67-EC68-6719147B9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6A3E509-327D-1C22-014A-B6F17740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F5AA5A-73DE-D91A-3335-78B2FE3D5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995912-D554-06EE-2CDC-544F139CF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34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590C5-FB8C-D386-F2AA-265C138CD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3DA040-FB11-DFC2-2B74-EBB5CABB1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64210F-C183-B760-895C-2A8EECBC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10EA977-32AE-AA66-CCC9-38B70D079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3D2509F-AEFD-F082-36A6-3429431BE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D36E584-FABF-4622-861D-6B56F6EF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A1E080F-26E5-30EA-7C53-83F3BB40B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18558F-BC87-0AAB-70E2-736546DF3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96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C1BF2-89C6-24B6-7A98-C2668D35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38ACE0B-7528-0A3F-0A55-A113A24E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1F0FAB5-4436-64E9-E457-517790BE2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562733-7A6E-F0E5-F722-68AFA5F4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79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36D48F-DDAE-B97E-5DDE-07C2A65F7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36AE86A-C84F-AB82-4485-01ED5A49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CE263FE-09D1-F15D-6AF4-BD20AAAC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58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1722C-359B-CFD4-3856-45973139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72BE46-BC2D-352E-5DD1-E381BFE53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E93B86-42B6-B2A3-779A-062BFC8F9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DD9696-7E5A-756A-3C61-9BD54C5E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BB93E8-D7DB-6CB4-B035-FC81FD523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178EE3-6678-B8DF-EBCA-C2F41510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91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A7660E-D5B6-7396-56BB-EDDF6EF5F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3DE6E20-F056-9A7A-91CF-913E18D827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F3CEBF-DA45-17D3-C3DB-E49B0180F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BA6103-E21D-F215-226B-B25369F8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938E6D-4298-B333-4C5E-B89149FF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22C526-AEE3-7E4F-CE87-80D7DDF0E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59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4E3E26D-2D49-5FCE-1856-A1AF0ED9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326735-E369-6F83-4431-EB34C636A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93DCD4-B9B5-45E4-74B5-7C8E0B2C5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1C24D8-5604-4F03-8A05-360B4299BB1A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0B5EA1-8D3C-9528-39C8-AB6208F8D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774A72-FEF6-F44E-7630-12CFEFAE35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1CAACA-939C-4269-BD23-71310F163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2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Was bewirkt die Pfändung?</a:t>
            </a:r>
            <a:endParaRPr dirty="0"/>
          </a:p>
        </p:txBody>
      </p:sp>
      <p:sp>
        <p:nvSpPr>
          <p:cNvPr id="182" name="Google Shape;182;p3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Der Gläubiger erhält das </a:t>
            </a:r>
            <a:r>
              <a:rPr lang="de" sz="3733" dirty="0">
                <a:solidFill>
                  <a:schemeClr val="dk1"/>
                </a:solidFill>
              </a:rPr>
              <a:t>Pfändungspfandrecht § 804 ZPO:</a:t>
            </a:r>
            <a:endParaRPr sz="3733" dirty="0">
              <a:solidFill>
                <a:schemeClr val="dk1"/>
              </a:solidFill>
            </a:endParaRPr>
          </a:p>
          <a:p>
            <a:pPr marL="380990" indent="-380990">
              <a:spcBef>
                <a:spcPts val="2133"/>
              </a:spcBef>
            </a:pPr>
            <a:r>
              <a:rPr lang="de" dirty="0"/>
              <a:t>Gläubiger erhält das Recht auf Befriedigung aus gepfändeter Sache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Gläubiger wird behandelt als wäre er Eigentümer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Schuldner hat keine Verfügungsbefugnis mehr (d.h. nicht entfernen, verkaufen, beschädigen etc.), geht auf den Staat über</a:t>
            </a:r>
            <a:endParaRPr dirty="0"/>
          </a:p>
          <a:p>
            <a:pPr marL="380990" indent="-380990">
              <a:spcBef>
                <a:spcPts val="2133"/>
              </a:spcBef>
              <a:spcAft>
                <a:spcPts val="2133"/>
              </a:spcAft>
            </a:pPr>
            <a:r>
              <a:rPr lang="de" dirty="0"/>
              <a:t>spätere Pfändungen = Anschlusspfändungen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792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>
          <a:extLst>
            <a:ext uri="{FF2B5EF4-FFF2-40B4-BE49-F238E27FC236}">
              <a16:creationId xmlns:a16="http://schemas.microsoft.com/office/drawing/2014/main" id="{DF416A23-4BB9-BABE-A4B6-4814DF869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4">
            <a:extLst>
              <a:ext uri="{FF2B5EF4-FFF2-40B4-BE49-F238E27FC236}">
                <a16:creationId xmlns:a16="http://schemas.microsoft.com/office/drawing/2014/main" id="{483F27DC-78C0-6FDC-29D4-04EB2F1D36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Pfändungsbeschränkung</a:t>
            </a:r>
            <a:endParaRPr dirty="0"/>
          </a:p>
        </p:txBody>
      </p:sp>
      <p:sp>
        <p:nvSpPr>
          <p:cNvPr id="182" name="Google Shape;182;p34">
            <a:extLst>
              <a:ext uri="{FF2B5EF4-FFF2-40B4-BE49-F238E27FC236}">
                <a16:creationId xmlns:a16="http://schemas.microsoft.com/office/drawing/2014/main" id="{F9F328F9-4A24-7734-C14A-588B29C06D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200" indent="-457200"/>
            <a:endParaRPr lang="de-DE" sz="3600" dirty="0"/>
          </a:p>
          <a:p>
            <a:pPr marL="457200" indent="-457200"/>
            <a:endParaRPr lang="de-DE" sz="3600" dirty="0"/>
          </a:p>
          <a:p>
            <a:pPr marL="457200" indent="-457200"/>
            <a:r>
              <a:rPr lang="de-DE" sz="3600" dirty="0"/>
              <a:t>Verbot der Überpfändung</a:t>
            </a:r>
          </a:p>
          <a:p>
            <a:pPr marL="457200" indent="-457200"/>
            <a:r>
              <a:rPr lang="de-DE" sz="3600" dirty="0"/>
              <a:t>Pfändung vom Hausrat</a:t>
            </a:r>
          </a:p>
          <a:p>
            <a:pPr marL="457200" indent="-457200"/>
            <a:r>
              <a:rPr lang="de-DE" sz="3600" dirty="0"/>
              <a:t>Unpfändbare Gegenstände §811 ZPO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392393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Austauschpfändung § 811a ZPO</a:t>
            </a:r>
            <a:endParaRPr dirty="0"/>
          </a:p>
        </p:txBody>
      </p:sp>
      <p:sp>
        <p:nvSpPr>
          <p:cNvPr id="170" name="Google Shape;170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b="1" dirty="0"/>
              <a:t>Merke:</a:t>
            </a:r>
            <a:r>
              <a:rPr lang="de" dirty="0"/>
              <a:t> 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Der Gerichtsvollzieher pfändet einen nach dem Grund unpfändbaren   Gegenstand und überlässt dem Schuldner stattdessen eine gleichartige Sache mit geringerem Wert.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Der Gläubiger erhält die Möglichkeit, einen wertvollen Gegenstand verwerten zu können und dem Schuldner </a:t>
            </a:r>
            <a:r>
              <a:rPr lang="de" u="sng" dirty="0"/>
              <a:t>vor der Wegnahme</a:t>
            </a:r>
            <a:r>
              <a:rPr lang="de" dirty="0"/>
              <a:t> </a:t>
            </a:r>
            <a:r>
              <a:rPr lang="de" b="1" dirty="0"/>
              <a:t>ein Ersatzstück </a:t>
            </a:r>
            <a:r>
              <a:rPr lang="de" dirty="0"/>
              <a:t>zu überlassen.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882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Vorläufige Austauschpfändung § 811b ZPO</a:t>
            </a:r>
            <a:endParaRPr dirty="0"/>
          </a:p>
        </p:txBody>
      </p:sp>
      <p:sp>
        <p:nvSpPr>
          <p:cNvPr id="176" name="Google Shape;176;p3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lang="de" dirty="0"/>
          </a:p>
          <a:p>
            <a:pPr marL="0" indent="0">
              <a:buNone/>
            </a:pPr>
            <a:r>
              <a:rPr lang="de" sz="2667" dirty="0"/>
              <a:t>-zulässig ohne vorherige Entscheidung des Vollstreckungsgerichts, </a:t>
            </a:r>
            <a:r>
              <a:rPr lang="de" sz="2667" b="1" u="sng" dirty="0"/>
              <a:t>wenn</a:t>
            </a:r>
            <a:r>
              <a:rPr lang="de" sz="2667" dirty="0"/>
              <a:t> Zulassung zu erwarten ist</a:t>
            </a:r>
            <a:endParaRPr sz="2667" dirty="0"/>
          </a:p>
          <a:p>
            <a:pPr marL="0" indent="0">
              <a:spcBef>
                <a:spcPts val="2133"/>
              </a:spcBef>
              <a:buNone/>
            </a:pPr>
            <a:r>
              <a:rPr lang="de" sz="2667" dirty="0"/>
              <a:t>-Gläubigerantrag binnen 2 Wochen beim Vollstreckungsgericht ab Pfändung</a:t>
            </a:r>
            <a:endParaRPr sz="2667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sz="2667" dirty="0"/>
              <a:t>-Übergabe des Ersatzstückes erst nach Erlass des Zulassungsbeschlusses</a:t>
            </a:r>
            <a:endParaRPr sz="2667" dirty="0"/>
          </a:p>
        </p:txBody>
      </p:sp>
    </p:spTree>
    <p:extLst>
      <p:ext uri="{BB962C8B-B14F-4D97-AF65-F5344CB8AC3E}">
        <p14:creationId xmlns:p14="http://schemas.microsoft.com/office/powerpoint/2010/main" val="317263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E19CE-1304-4867-95FC-36DAB539CD3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Anschlusspfändung § 826 ZPO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CB3A3F-5BA7-4915-A183-D7E36026E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de-DE" dirty="0"/>
              <a:t>Erlös aus Pfändung                                      </a:t>
            </a:r>
          </a:p>
          <a:p>
            <a:pPr marL="152396" indent="0">
              <a:buNone/>
            </a:pPr>
            <a:r>
              <a:rPr lang="de-DE" dirty="0"/>
              <a:t>500,00 €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Gläubiger 1 / Rang 1</a:t>
            </a:r>
          </a:p>
          <a:p>
            <a:pPr marL="152396" indent="0">
              <a:buNone/>
            </a:pPr>
            <a:r>
              <a:rPr lang="de-DE" dirty="0"/>
              <a:t>Forderung 200,00 €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Gläubiger 2 / Rang 2</a:t>
            </a:r>
          </a:p>
          <a:p>
            <a:pPr marL="152396" indent="0">
              <a:buNone/>
            </a:pPr>
            <a:r>
              <a:rPr lang="de-DE" dirty="0"/>
              <a:t>Forderung 100,00 €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Resterlös an Schuldner</a:t>
            </a:r>
          </a:p>
          <a:p>
            <a:pPr marL="152396" indent="0">
              <a:buNone/>
            </a:pP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8BF8448-4888-4990-8D89-692C1464C90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de-DE" dirty="0"/>
              <a:t>Erlös aus Pfändung</a:t>
            </a:r>
          </a:p>
          <a:p>
            <a:pPr marL="152396" indent="0">
              <a:buNone/>
            </a:pPr>
            <a:r>
              <a:rPr lang="de-DE" dirty="0"/>
              <a:t>500,00 €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Gläubiger 1 / Rang 1</a:t>
            </a:r>
          </a:p>
          <a:p>
            <a:pPr marL="152396" indent="0">
              <a:buNone/>
            </a:pPr>
            <a:r>
              <a:rPr lang="de-DE" dirty="0"/>
              <a:t>Forderung  500,00 €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Gläubiger 2 / Rang 2</a:t>
            </a:r>
          </a:p>
          <a:p>
            <a:pPr marL="152396" indent="0">
              <a:buNone/>
            </a:pPr>
            <a:r>
              <a:rPr lang="de-DE" dirty="0"/>
              <a:t>Forderung 100,00 €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dirty="0"/>
              <a:t>Gläubiger 2 geht leer aus</a:t>
            </a:r>
          </a:p>
          <a:p>
            <a:pPr marL="186262" indent="0">
              <a:buNone/>
            </a:pPr>
            <a:endParaRPr lang="de-DE" dirty="0"/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901215F4-3795-484E-B177-137AE200D45A}"/>
              </a:ext>
            </a:extLst>
          </p:cNvPr>
          <p:cNvCxnSpPr>
            <a:cxnSpLocks/>
          </p:cNvCxnSpPr>
          <p:nvPr/>
        </p:nvCxnSpPr>
        <p:spPr>
          <a:xfrm>
            <a:off x="1603248" y="2019301"/>
            <a:ext cx="0" cy="448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7CE527DD-09EB-471C-BAE4-0D42FA0187CC}"/>
              </a:ext>
            </a:extLst>
          </p:cNvPr>
          <p:cNvCxnSpPr>
            <a:cxnSpLocks/>
          </p:cNvCxnSpPr>
          <p:nvPr/>
        </p:nvCxnSpPr>
        <p:spPr>
          <a:xfrm>
            <a:off x="7794752" y="2019301"/>
            <a:ext cx="0" cy="491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C443F5CD-FA01-41F2-8300-B00B80696D66}"/>
              </a:ext>
            </a:extLst>
          </p:cNvPr>
          <p:cNvCxnSpPr>
            <a:cxnSpLocks/>
          </p:cNvCxnSpPr>
          <p:nvPr/>
        </p:nvCxnSpPr>
        <p:spPr>
          <a:xfrm>
            <a:off x="1603248" y="3470657"/>
            <a:ext cx="0" cy="438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0D83DA2A-5376-480D-B819-6F993939178D}"/>
              </a:ext>
            </a:extLst>
          </p:cNvPr>
          <p:cNvCxnSpPr>
            <a:cxnSpLocks/>
          </p:cNvCxnSpPr>
          <p:nvPr/>
        </p:nvCxnSpPr>
        <p:spPr>
          <a:xfrm>
            <a:off x="7808976" y="3485050"/>
            <a:ext cx="0" cy="424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2EF8A193-1400-4EF8-AC28-8D896198F5C3}"/>
              </a:ext>
            </a:extLst>
          </p:cNvPr>
          <p:cNvCxnSpPr>
            <a:cxnSpLocks/>
          </p:cNvCxnSpPr>
          <p:nvPr/>
        </p:nvCxnSpPr>
        <p:spPr>
          <a:xfrm>
            <a:off x="7808976" y="4808541"/>
            <a:ext cx="0" cy="298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0078123C-DBE6-46FB-9212-753A44A82464}"/>
              </a:ext>
            </a:extLst>
          </p:cNvPr>
          <p:cNvCxnSpPr>
            <a:cxnSpLocks/>
          </p:cNvCxnSpPr>
          <p:nvPr/>
        </p:nvCxnSpPr>
        <p:spPr>
          <a:xfrm>
            <a:off x="1603248" y="4830871"/>
            <a:ext cx="0" cy="275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0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2A8D6-BF11-48FA-9B36-E6ECE02D295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Prüfung des Gewahrsams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A46948-E0E4-47AE-BAC2-88A3B86BC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b="1" dirty="0"/>
              <a:t>Besitz:</a:t>
            </a:r>
            <a:r>
              <a:rPr lang="de-DE" dirty="0"/>
              <a:t>            tatsächliches Herrschaftsverhältnis an einer Sache</a:t>
            </a:r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endParaRPr lang="de-DE" dirty="0"/>
          </a:p>
          <a:p>
            <a:pPr marL="152396" indent="0">
              <a:buNone/>
            </a:pPr>
            <a:r>
              <a:rPr lang="de-DE" b="1" dirty="0"/>
              <a:t>Eigentum:</a:t>
            </a:r>
            <a:r>
              <a:rPr lang="de-DE" dirty="0"/>
              <a:t>       rechtliches Herrschaftsverhältnis an einer Sache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A9FAA212-C354-4D18-8F4E-5C232847FD28}"/>
              </a:ext>
            </a:extLst>
          </p:cNvPr>
          <p:cNvSpPr/>
          <p:nvPr/>
        </p:nvSpPr>
        <p:spPr>
          <a:xfrm rot="21209995">
            <a:off x="2571749" y="4076574"/>
            <a:ext cx="4724400" cy="157734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Übung Handout S. 45 &amp; 47</a:t>
            </a:r>
          </a:p>
        </p:txBody>
      </p:sp>
    </p:spTree>
    <p:extLst>
      <p:ext uri="{BB962C8B-B14F-4D97-AF65-F5344CB8AC3E}">
        <p14:creationId xmlns:p14="http://schemas.microsoft.com/office/powerpoint/2010/main" val="84092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/>
              <a:t>Sachverhalt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Max Gläubig hat gegen Gabi Schuldig einen titulierten Anspruch auf Zahlung eines Kaufpreises von 2.000,00 €.</a:t>
            </a:r>
          </a:p>
          <a:p>
            <a:pPr marL="0" indent="0">
              <a:buNone/>
            </a:pPr>
            <a:r>
              <a:rPr lang="de-DE" dirty="0"/>
              <a:t>Die Voraussetzungen der Zwangsvollstreckung liegen vor.</a:t>
            </a:r>
          </a:p>
          <a:p>
            <a:pPr marL="0" indent="0">
              <a:buNone/>
            </a:pPr>
            <a:r>
              <a:rPr lang="de-DE" dirty="0"/>
              <a:t>Max Gläubig beauftragt den Gerichtsvollzieher bei Gabi die Bauhausvase „Kalkeimer“ (Wert 2.000,00 €) zu pfänden und zu verwerten.</a:t>
            </a:r>
          </a:p>
          <a:p>
            <a:pPr marL="0" indent="0">
              <a:buNone/>
            </a:pPr>
            <a:r>
              <a:rPr lang="de-DE" dirty="0"/>
              <a:t>Der Gerichtsvollzieher findet zwar nicht die Vase vor, aber ein Bild des bekannten Meisters Paolo Pinsel, ebenfalls im Wert von 2.000,00 €.</a:t>
            </a:r>
          </a:p>
          <a:p>
            <a:pPr marL="0" indent="0">
              <a:buNone/>
            </a:pPr>
            <a:r>
              <a:rPr lang="de-DE" dirty="0"/>
              <a:t>Kann der Gerichtsvollzieher das Bild pfänden?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791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/>
              <a:t>Sachverhalt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Dem Gerichtsvollzieher Kuckuck liegt der Vollstreckungsauftrag des Gläubigers Krause gegen den Schuldner Haufe über eine Vollstreckungsforderung von 1.000 € vor. Es liegt ein weiterer Auftrag der Gläubigerin Meier gegen denselben Schuldner auf Zustellung eines Pfändungs- und Überweisungsbeschlusses wegen einer Forderung in Höhe von 9.000 € vor. Der Gerichtsvollzieher begibt sich zum Schuldner, um zu vollstrecken. Er findet als einzigen pfändbaren Gegenstand einen Siegelring an der Hand des Schuldners Haufe vor, geschätzter Verkaufswert 10.000 €.</a:t>
            </a:r>
          </a:p>
          <a:p>
            <a:pPr marL="0" indent="0">
              <a:buNone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Der Gerichtsvollzieher pfändet den Siegelring für beide Gläubiger und verteilt den Erlös.</a:t>
            </a:r>
          </a:p>
          <a:p>
            <a:pPr marL="0" indent="0">
              <a:buNone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Der Schuldner legt gegen das Vorgehen des Gerichtsvollziehers Erinnerung nach § 766 Abs.1 ZPO ein. Ist die </a:t>
            </a:r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Erinnerung begründet?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0751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432</Words>
  <Application>Microsoft Office PowerPoint</Application>
  <PresentationFormat>Breitbild</PresentationFormat>
  <Paragraphs>71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Symbol</vt:lpstr>
      <vt:lpstr>Office</vt:lpstr>
      <vt:lpstr>Was bewirkt die Pfändung?</vt:lpstr>
      <vt:lpstr>Pfändungsbeschränkung</vt:lpstr>
      <vt:lpstr>Austauschpfändung § 811a ZPO</vt:lpstr>
      <vt:lpstr>Vorläufige Austauschpfändung § 811b ZPO</vt:lpstr>
      <vt:lpstr>Anschlusspfändung § 826 ZPO</vt:lpstr>
      <vt:lpstr>Prüfung des Gewahrsams</vt:lpstr>
      <vt:lpstr>Sachverhalt</vt:lpstr>
      <vt:lpstr>Sachverhalt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3</cp:revision>
  <dcterms:created xsi:type="dcterms:W3CDTF">2025-11-07T10:00:01Z</dcterms:created>
  <dcterms:modified xsi:type="dcterms:W3CDTF">2025-11-19T11:33:09Z</dcterms:modified>
</cp:coreProperties>
</file>