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13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74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CA6C3-1CB2-C30F-E597-F03840FD2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FFCAC55-2566-0B51-44CB-FD59EA5C0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50A4FC-4614-1927-50D5-77BCBD96D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0FF3D5-8162-8A95-7DAE-1D87986E7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BA7C43-2FB9-D197-7B75-76BF11DA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5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4DC89-A868-9C53-DECD-5BAE2BA3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233512-B1EA-9342-329B-FCEF59CBF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9F407C-18B2-220F-FF79-4CC25692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20B530-CD73-B3C1-CBEA-FBED11EE2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BEAF3F-1DEE-C02D-4DDB-C58DA601A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038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2B0AA4-8BEB-CA64-BE1E-AEBB6B93B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F22EDD1-0F09-0D75-22E8-952619F0B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85A684-016F-8F5D-90A9-B929EA00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A92B59-FE3A-ACFF-A0FA-C4E0EF42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BF0C10-464F-352A-781D-190E8189D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7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00152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95517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55916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43273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10430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80153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75052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98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5B2C3-B394-A5E1-9B4B-8830AD19C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0DC65-86B0-7C28-52BC-E93174828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B123AF-5E15-90B5-7BB3-AE176A158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CAC7F4-3E56-40C3-A9AD-48AFD514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3AEE10-A50B-7B0B-47CE-FBFDB97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301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31442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6627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9075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CEA5C-A0CE-D566-6F27-601793E6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EF40FD-53FC-B2DF-CCD7-B0E064C98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FE13FD-0373-F106-A940-77DFA9D5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A7876D-CF00-4119-F35C-FE5123DC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DB4BD8-00F9-CAB5-5B40-E8BFA7F6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6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74D20-A268-DAA2-6A95-EFF0B762C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2830B0-3C8B-9DBF-739F-9D23BE96E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B430D83-3E8B-30C7-4F4C-CF0B7F60C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B1FE8E-A6D8-B3A4-D741-FAF8FEC5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55D12E-1B97-0393-DBFC-5BFB9801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6D13785-4989-6467-50BA-F9AC30CCF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265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2CFCA-3A40-9843-7F3A-EC2C64352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196878-941A-02FB-DF19-C3250A9B2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3ACD0E-BEBB-4A71-1A06-99299D445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15B50C3-9CFA-BA26-3472-5CAA9FA48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513A413-9FFE-D836-8218-C4E5662881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890C1E6-60A6-A77A-1398-674EF54F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9442895-88B5-5AFE-C415-AB5E20645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3D6EBB1-BC04-2F69-7963-858329E7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533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4EB89-5C5C-3E72-697D-672573EF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FE328B-139F-EF72-8C62-3A1CB2C8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311E732-C4B4-286B-E3FA-00E3283DE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2E532A-3EB1-6656-CAE4-F1CC5E71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08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C3EB6F-2CEF-E9E0-CA9D-C7BF4CC63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B71E72-8D2D-1704-CF74-33EEAB74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836FD1-7DD2-A984-EA86-70631F31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174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76AD04-6808-B394-8517-5CCD1A3E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50E252-14DC-D153-831D-C16140273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D4D0D9-7A46-8E42-6F69-747EDBFC9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F54972E-8366-B095-12D0-D64F1C57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7251121-3E4E-C62F-5D39-B24EEE04E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078ED8-DBD3-58CA-02BA-BA58BAE6C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7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839AE-018E-1828-2B6C-D5A513D97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FE78DE1-6951-EF89-ED72-55F917029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D9BFDF-1A81-AD59-6FC5-6D766FE95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970DB8-07D9-F374-2F3D-870C29D4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2F46358-2D8B-E8D9-1A0E-C47F8928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FEBA117-72DC-5C68-456E-DC49F269F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31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8B0BEB8-FBD2-6E69-414B-468E517A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6A09FD-847C-E14A-FFF9-C38DE880A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AAE3DA-AF00-6729-4C28-FEFA20722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17BA5C-EC6E-4DE5-B104-18341E04AD0C}" type="datetimeFigureOut">
              <a:rPr lang="de-DE" smtClean="0"/>
              <a:t>07.04.2026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8347E4-1FF5-6C54-1629-7CEA78D23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C45D5C-E02F-C5B1-70C9-0C0BC6F96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B8105E-F8F9-4B75-B56E-8AB06260F5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37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3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jpe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29249-C69B-1F7F-0409-DD5B0438D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A5E8623-5BD3-761F-5E15-70E200EC77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02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540001" y="1"/>
            <a:ext cx="6756399" cy="6857999"/>
          </a:xfrm>
          <a:custGeom>
            <a:avLst/>
            <a:gdLst/>
            <a:ahLst/>
            <a:cxnLst/>
            <a:rect l="l" t="t" r="r" b="b"/>
            <a:pathLst>
              <a:path w="7635879" h="9067984">
                <a:moveTo>
                  <a:pt x="0" y="0"/>
                </a:moveTo>
                <a:lnTo>
                  <a:pt x="7635878" y="0"/>
                </a:lnTo>
                <a:lnTo>
                  <a:pt x="7635878" y="9067983"/>
                </a:lnTo>
                <a:lnTo>
                  <a:pt x="0" y="90679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9195"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588"/>
            <a:ext cx="12192000" cy="6856413"/>
            <a:chOff x="0" y="0"/>
            <a:chExt cx="24384000" cy="137128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2825"/>
            </a:xfrm>
            <a:custGeom>
              <a:avLst/>
              <a:gdLst/>
              <a:ahLst/>
              <a:cxnLst/>
              <a:rect l="l" t="t" r="r" b="b"/>
              <a:pathLst>
                <a:path w="24384000" h="13712825">
                  <a:moveTo>
                    <a:pt x="0" y="0"/>
                  </a:moveTo>
                  <a:lnTo>
                    <a:pt x="0" y="13712825"/>
                  </a:lnTo>
                  <a:lnTo>
                    <a:pt x="24384000" y="13712825"/>
                  </a:lnTo>
                  <a:lnTo>
                    <a:pt x="24384000" y="0"/>
                  </a:lnTo>
                  <a:lnTo>
                    <a:pt x="0" y="0"/>
                  </a:lnTo>
                  <a:close/>
                  <a:moveTo>
                    <a:pt x="23418546" y="12760325"/>
                  </a:moveTo>
                  <a:lnTo>
                    <a:pt x="952754" y="12760325"/>
                  </a:lnTo>
                  <a:lnTo>
                    <a:pt x="952754" y="939800"/>
                  </a:lnTo>
                  <a:lnTo>
                    <a:pt x="23418546" y="939800"/>
                  </a:lnTo>
                  <a:lnTo>
                    <a:pt x="23418546" y="12760325"/>
                  </a:lnTo>
                  <a:close/>
                </a:path>
              </a:pathLst>
            </a:custGeom>
            <a:solidFill>
              <a:srgbClr val="F0DFC8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437813" y="0"/>
            <a:ext cx="685800" cy="1143000"/>
            <a:chOff x="0" y="0"/>
            <a:chExt cx="1371600" cy="228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" cy="2286000"/>
            </a:xfrm>
            <a:custGeom>
              <a:avLst/>
              <a:gdLst/>
              <a:ahLst/>
              <a:cxnLst/>
              <a:rect l="l" t="t" r="r" b="b"/>
              <a:pathLst>
                <a:path w="1371600" h="22860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4958" y="973671"/>
            <a:ext cx="8761413" cy="779895"/>
            <a:chOff x="0" y="0"/>
            <a:chExt cx="17522825" cy="15597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22827" cy="1559790"/>
            </a:xfrm>
            <a:custGeom>
              <a:avLst/>
              <a:gdLst/>
              <a:ahLst/>
              <a:cxnLst/>
              <a:rect l="l" t="t" r="r" b="b"/>
              <a:pathLst>
                <a:path w="17522827" h="1559790">
                  <a:moveTo>
                    <a:pt x="0" y="0"/>
                  </a:moveTo>
                  <a:lnTo>
                    <a:pt x="17522827" y="0"/>
                  </a:lnTo>
                  <a:lnTo>
                    <a:pt x="17522827" y="1559790"/>
                  </a:lnTo>
                  <a:lnTo>
                    <a:pt x="0" y="155979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3572" b="-164221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7522825" cy="15693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360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WICHTIGE MERKMALE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12800" y="2052188"/>
            <a:ext cx="8703742" cy="4104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71" lvl="1" indent="-162885" defTabSz="609630">
              <a:buFont typeface="Arial"/>
              <a:buChar char="•"/>
            </a:pP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Recht auf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Nutzung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und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Fruchtziehung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z.B.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Mieteinnahmen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Ernte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bei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Feldern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marL="162885" lvl="1" defTabSz="609630"/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nicht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Eigentümer</a:t>
            </a:r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2885" lvl="1" defTabSz="609630"/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unübertragbar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aber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vererblich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ausgeschlossen</a:t>
            </a:r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2885" lvl="1" defTabSz="609630"/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ins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Grundbuch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beim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Immobilien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erforderlich</a:t>
            </a:r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2885" lvl="1" defTabSz="609630"/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kann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auf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Lebenszeit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oder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befristet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vereinbart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werden</a:t>
            </a:r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8897002" y="2775948"/>
            <a:ext cx="2973158" cy="4086815"/>
          </a:xfrm>
          <a:custGeom>
            <a:avLst/>
            <a:gdLst/>
            <a:ahLst/>
            <a:cxnLst/>
            <a:rect l="l" t="t" r="r" b="b"/>
            <a:pathLst>
              <a:path w="4459737" h="6130222">
                <a:moveTo>
                  <a:pt x="0" y="0"/>
                </a:moveTo>
                <a:lnTo>
                  <a:pt x="4459737" y="0"/>
                </a:lnTo>
                <a:lnTo>
                  <a:pt x="4459737" y="6130222"/>
                </a:lnTo>
                <a:lnTo>
                  <a:pt x="0" y="61302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588"/>
            <a:ext cx="12192000" cy="6856413"/>
            <a:chOff x="0" y="0"/>
            <a:chExt cx="24384000" cy="137128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2825"/>
            </a:xfrm>
            <a:custGeom>
              <a:avLst/>
              <a:gdLst/>
              <a:ahLst/>
              <a:cxnLst/>
              <a:rect l="l" t="t" r="r" b="b"/>
              <a:pathLst>
                <a:path w="24384000" h="13712825">
                  <a:moveTo>
                    <a:pt x="0" y="0"/>
                  </a:moveTo>
                  <a:lnTo>
                    <a:pt x="0" y="13712825"/>
                  </a:lnTo>
                  <a:lnTo>
                    <a:pt x="24384000" y="13712825"/>
                  </a:lnTo>
                  <a:lnTo>
                    <a:pt x="24384000" y="0"/>
                  </a:lnTo>
                  <a:lnTo>
                    <a:pt x="0" y="0"/>
                  </a:lnTo>
                  <a:close/>
                  <a:moveTo>
                    <a:pt x="23418546" y="12760325"/>
                  </a:moveTo>
                  <a:lnTo>
                    <a:pt x="952754" y="12760325"/>
                  </a:lnTo>
                  <a:lnTo>
                    <a:pt x="952754" y="939800"/>
                  </a:lnTo>
                  <a:lnTo>
                    <a:pt x="23418546" y="939800"/>
                  </a:lnTo>
                  <a:lnTo>
                    <a:pt x="23418546" y="12760325"/>
                  </a:lnTo>
                  <a:close/>
                </a:path>
              </a:pathLst>
            </a:custGeom>
            <a:solidFill>
              <a:srgbClr val="F0DFC8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437813" y="0"/>
            <a:ext cx="685800" cy="1143000"/>
            <a:chOff x="0" y="0"/>
            <a:chExt cx="1371600" cy="228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" cy="2286000"/>
            </a:xfrm>
            <a:custGeom>
              <a:avLst/>
              <a:gdLst/>
              <a:ahLst/>
              <a:cxnLst/>
              <a:rect l="l" t="t" r="r" b="b"/>
              <a:pathLst>
                <a:path w="1371600" h="22860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4958" y="973671"/>
            <a:ext cx="8761413" cy="779895"/>
            <a:chOff x="0" y="0"/>
            <a:chExt cx="17522825" cy="15597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22827" cy="1559790"/>
            </a:xfrm>
            <a:custGeom>
              <a:avLst/>
              <a:gdLst/>
              <a:ahLst/>
              <a:cxnLst/>
              <a:rect l="l" t="t" r="r" b="b"/>
              <a:pathLst>
                <a:path w="17522827" h="1559790">
                  <a:moveTo>
                    <a:pt x="0" y="0"/>
                  </a:moveTo>
                  <a:lnTo>
                    <a:pt x="17522827" y="0"/>
                  </a:lnTo>
                  <a:lnTo>
                    <a:pt x="17522827" y="1559790"/>
                  </a:lnTo>
                  <a:lnTo>
                    <a:pt x="0" y="155979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3572" b="-164221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7522825" cy="15693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360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ARTEN VON NIESSBRAUCH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43715" y="2286501"/>
            <a:ext cx="9564795" cy="390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160"/>
              </a:lnSpc>
            </a:pP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Vollnießbrauch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Umfasst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gesamte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Nutzung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und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Fruchtziehung</a:t>
            </a: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160"/>
              </a:lnSpc>
            </a:pP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160"/>
              </a:lnSpc>
            </a:pP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Teilnießbrauch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Nur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bestimmte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Nutzungskomponenten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erlaubt</a:t>
            </a: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160"/>
              </a:lnSpc>
            </a:pP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/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Zuwendungsnießbrauch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wird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aus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Gründen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Schenkung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eingeräumt</a:t>
            </a: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160"/>
              </a:lnSpc>
            </a:pP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/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Vorbehaltsnießbrauch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Eigentum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wird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übertragen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wird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vorbehalten</a:t>
            </a: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160"/>
              </a:lnSpc>
            </a:pP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/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Nachrangiger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Der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wird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zusätzlich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einem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bestehenden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Nießbrauchrecht</a:t>
            </a:r>
            <a:r>
              <a: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4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vereinbart</a:t>
            </a:r>
            <a:endParaRPr lang="en-US" sz="24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" name="Freeform 10"/>
          <p:cNvSpPr/>
          <p:nvPr/>
        </p:nvSpPr>
        <p:spPr>
          <a:xfrm flipH="1">
            <a:off x="988255" y="2524897"/>
            <a:ext cx="478719" cy="566811"/>
          </a:xfrm>
          <a:custGeom>
            <a:avLst/>
            <a:gdLst/>
            <a:ahLst/>
            <a:cxnLst/>
            <a:rect l="l" t="t" r="r" b="b"/>
            <a:pathLst>
              <a:path w="718078" h="850216">
                <a:moveTo>
                  <a:pt x="718078" y="0"/>
                </a:moveTo>
                <a:lnTo>
                  <a:pt x="0" y="0"/>
                </a:lnTo>
                <a:lnTo>
                  <a:pt x="0" y="850216"/>
                </a:lnTo>
                <a:lnTo>
                  <a:pt x="718078" y="850216"/>
                </a:lnTo>
                <a:lnTo>
                  <a:pt x="7180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973511" y="3206249"/>
            <a:ext cx="478719" cy="566811"/>
          </a:xfrm>
          <a:custGeom>
            <a:avLst/>
            <a:gdLst/>
            <a:ahLst/>
            <a:cxnLst/>
            <a:rect l="l" t="t" r="r" b="b"/>
            <a:pathLst>
              <a:path w="718078" h="850216">
                <a:moveTo>
                  <a:pt x="718078" y="0"/>
                </a:moveTo>
                <a:lnTo>
                  <a:pt x="0" y="0"/>
                </a:lnTo>
                <a:lnTo>
                  <a:pt x="0" y="850216"/>
                </a:lnTo>
                <a:lnTo>
                  <a:pt x="718078" y="850216"/>
                </a:lnTo>
                <a:lnTo>
                  <a:pt x="7180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988255" y="4158749"/>
            <a:ext cx="478719" cy="566811"/>
          </a:xfrm>
          <a:custGeom>
            <a:avLst/>
            <a:gdLst/>
            <a:ahLst/>
            <a:cxnLst/>
            <a:rect l="l" t="t" r="r" b="b"/>
            <a:pathLst>
              <a:path w="718078" h="850216">
                <a:moveTo>
                  <a:pt x="718078" y="0"/>
                </a:moveTo>
                <a:lnTo>
                  <a:pt x="0" y="0"/>
                </a:lnTo>
                <a:lnTo>
                  <a:pt x="0" y="850216"/>
                </a:lnTo>
                <a:lnTo>
                  <a:pt x="718078" y="850216"/>
                </a:lnTo>
                <a:lnTo>
                  <a:pt x="7180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971087" y="5104435"/>
            <a:ext cx="478719" cy="566811"/>
          </a:xfrm>
          <a:custGeom>
            <a:avLst/>
            <a:gdLst/>
            <a:ahLst/>
            <a:cxnLst/>
            <a:rect l="l" t="t" r="r" b="b"/>
            <a:pathLst>
              <a:path w="718078" h="850216">
                <a:moveTo>
                  <a:pt x="718078" y="0"/>
                </a:moveTo>
                <a:lnTo>
                  <a:pt x="0" y="0"/>
                </a:lnTo>
                <a:lnTo>
                  <a:pt x="0" y="850216"/>
                </a:lnTo>
                <a:lnTo>
                  <a:pt x="718078" y="850216"/>
                </a:lnTo>
                <a:lnTo>
                  <a:pt x="7180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 flipH="1">
            <a:off x="942040" y="1992197"/>
            <a:ext cx="478719" cy="566811"/>
          </a:xfrm>
          <a:custGeom>
            <a:avLst/>
            <a:gdLst/>
            <a:ahLst/>
            <a:cxnLst/>
            <a:rect l="l" t="t" r="r" b="b"/>
            <a:pathLst>
              <a:path w="718078" h="850216">
                <a:moveTo>
                  <a:pt x="718078" y="0"/>
                </a:moveTo>
                <a:lnTo>
                  <a:pt x="0" y="0"/>
                </a:lnTo>
                <a:lnTo>
                  <a:pt x="0" y="850216"/>
                </a:lnTo>
                <a:lnTo>
                  <a:pt x="718078" y="850216"/>
                </a:lnTo>
                <a:lnTo>
                  <a:pt x="71807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37813" y="0"/>
            <a:ext cx="685800" cy="1143000"/>
            <a:chOff x="0" y="0"/>
            <a:chExt cx="1371600" cy="228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" cy="2286000"/>
            </a:xfrm>
            <a:custGeom>
              <a:avLst/>
              <a:gdLst/>
              <a:ahLst/>
              <a:cxnLst/>
              <a:rect l="l" t="t" r="r" b="b"/>
              <a:pathLst>
                <a:path w="1371600" h="22860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54958" y="973671"/>
            <a:ext cx="8761413" cy="706964"/>
            <a:chOff x="0" y="0"/>
            <a:chExt cx="17522825" cy="14139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2827" cy="1413927"/>
            </a:xfrm>
            <a:custGeom>
              <a:avLst/>
              <a:gdLst/>
              <a:ahLst/>
              <a:cxnLst/>
              <a:rect l="l" t="t" r="r" b="b"/>
              <a:pathLst>
                <a:path w="17522827" h="1413927">
                  <a:moveTo>
                    <a:pt x="0" y="0"/>
                  </a:moveTo>
                  <a:lnTo>
                    <a:pt x="17522827" y="0"/>
                  </a:lnTo>
                  <a:lnTo>
                    <a:pt x="17522827" y="1413927"/>
                  </a:lnTo>
                  <a:lnTo>
                    <a:pt x="0" y="14139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91478" b="-191478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17522825" cy="142345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36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Rechte und Pflichten des Nießbrauchers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12628" y="2128776"/>
            <a:ext cx="8703742" cy="3426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400"/>
              </a:lnSpc>
            </a:pP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	RECHTE:</a:t>
            </a:r>
          </a:p>
          <a:p>
            <a:pPr defTabSz="609630">
              <a:lnSpc>
                <a:spcPts val="2160"/>
              </a:lnSpc>
            </a:pPr>
            <a:endParaRPr lang="en-US" sz="20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Nutzung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Sache </a:t>
            </a:r>
          </a:p>
          <a:p>
            <a:pPr marL="325771" lvl="1" indent="-162885" defTabSz="609630">
              <a:buFont typeface="Arial"/>
              <a:buChar char="•"/>
            </a:pP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Einnahmen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behalten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z.B.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Miete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Zinsen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marL="325771" lvl="1" indent="-162885" defTabSz="609630">
              <a:buFont typeface="Arial"/>
              <a:buChar char="•"/>
            </a:pP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Untervermietung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z.B.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bei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Immobilie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marL="325771" lvl="1" indent="-162885" defTabSz="609630">
              <a:buFont typeface="Arial"/>
              <a:buChar char="•"/>
            </a:pP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Nutzung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durch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Dritte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erlauben</a:t>
            </a:r>
            <a:endParaRPr lang="en-US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61968" lvl="1" indent="-180984" defTabSz="609630">
              <a:lnSpc>
                <a:spcPts val="2400"/>
              </a:lnSpc>
            </a:pPr>
            <a:endParaRPr lang="en-US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61968" lvl="1" indent="-180984" defTabSz="609630">
              <a:lnSpc>
                <a:spcPts val="2400"/>
              </a:lnSpc>
            </a:pP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	PFLICHTEN:</a:t>
            </a:r>
          </a:p>
          <a:p>
            <a:pPr marL="325771" lvl="1" indent="-162885" defTabSz="609630">
              <a:lnSpc>
                <a:spcPts val="2160"/>
              </a:lnSpc>
            </a:pPr>
            <a:endParaRPr lang="en-US" sz="20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Erhalt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Sache (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Instandhaltung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marL="325771" lvl="1" indent="-162885" defTabSz="609630">
              <a:buFont typeface="Arial"/>
              <a:buChar char="•"/>
            </a:pP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Wirtschaftliche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Nutzung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ohne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Verwendung</a:t>
            </a:r>
            <a:endParaRPr lang="en-US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Bei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Immobilien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Zahlung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von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laufenden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Kosten (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z.B.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Nebenkosten</a:t>
            </a:r>
            <a:r>
              <a:rPr lang="en-US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</p:txBody>
      </p:sp>
      <p:sp>
        <p:nvSpPr>
          <p:cNvPr id="8" name="Freeform 8"/>
          <p:cNvSpPr/>
          <p:nvPr/>
        </p:nvSpPr>
        <p:spPr>
          <a:xfrm rot="480331">
            <a:off x="7227220" y="2135125"/>
            <a:ext cx="4032659" cy="2268371"/>
          </a:xfrm>
          <a:custGeom>
            <a:avLst/>
            <a:gdLst/>
            <a:ahLst/>
            <a:cxnLst/>
            <a:rect l="l" t="t" r="r" b="b"/>
            <a:pathLst>
              <a:path w="6048989" h="3402556">
                <a:moveTo>
                  <a:pt x="0" y="0"/>
                </a:moveTo>
                <a:lnTo>
                  <a:pt x="6048989" y="0"/>
                </a:lnTo>
                <a:lnTo>
                  <a:pt x="6048989" y="3402557"/>
                </a:lnTo>
                <a:lnTo>
                  <a:pt x="0" y="34025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89000"/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2826" y="2603500"/>
            <a:ext cx="6350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20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437813" y="0"/>
            <a:ext cx="685800" cy="1143000"/>
            <a:chOff x="0" y="0"/>
            <a:chExt cx="1371600" cy="228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1600" cy="2286000"/>
            </a:xfrm>
            <a:custGeom>
              <a:avLst/>
              <a:gdLst/>
              <a:ahLst/>
              <a:cxnLst/>
              <a:rect l="l" t="t" r="r" b="b"/>
              <a:pathLst>
                <a:path w="1371600" h="22860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54958" y="514944"/>
            <a:ext cx="8761414" cy="1238622"/>
            <a:chOff x="0" y="-917455"/>
            <a:chExt cx="17522828" cy="24772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2827" cy="1559790"/>
            </a:xfrm>
            <a:custGeom>
              <a:avLst/>
              <a:gdLst/>
              <a:ahLst/>
              <a:cxnLst/>
              <a:rect l="l" t="t" r="r" b="b"/>
              <a:pathLst>
                <a:path w="17522827" h="1559790">
                  <a:moveTo>
                    <a:pt x="0" y="0"/>
                  </a:moveTo>
                  <a:lnTo>
                    <a:pt x="17522827" y="0"/>
                  </a:lnTo>
                  <a:lnTo>
                    <a:pt x="17522827" y="1559790"/>
                  </a:lnTo>
                  <a:lnTo>
                    <a:pt x="0" y="155979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73572" b="-164221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" y="-917455"/>
              <a:ext cx="17522825" cy="15693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BEENDIGUNG DES NIESSBRAUCHS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169418">
            <a:off x="9607161" y="4273161"/>
            <a:ext cx="1854487" cy="1854487"/>
          </a:xfrm>
          <a:custGeom>
            <a:avLst/>
            <a:gdLst/>
            <a:ahLst/>
            <a:cxnLst/>
            <a:rect l="l" t="t" r="r" b="b"/>
            <a:pathLst>
              <a:path w="2781730" h="2781730">
                <a:moveTo>
                  <a:pt x="0" y="0"/>
                </a:moveTo>
                <a:lnTo>
                  <a:pt x="2781730" y="0"/>
                </a:lnTo>
                <a:lnTo>
                  <a:pt x="2781730" y="2781730"/>
                </a:lnTo>
                <a:lnTo>
                  <a:pt x="0" y="27817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218912">
            <a:off x="573241" y="4081387"/>
            <a:ext cx="2142807" cy="2118700"/>
          </a:xfrm>
          <a:custGeom>
            <a:avLst/>
            <a:gdLst/>
            <a:ahLst/>
            <a:cxnLst/>
            <a:rect l="l" t="t" r="r" b="b"/>
            <a:pathLst>
              <a:path w="3214210" h="3178050">
                <a:moveTo>
                  <a:pt x="0" y="0"/>
                </a:moveTo>
                <a:lnTo>
                  <a:pt x="3214211" y="0"/>
                </a:lnTo>
                <a:lnTo>
                  <a:pt x="3214211" y="3178051"/>
                </a:lnTo>
                <a:lnTo>
                  <a:pt x="0" y="317805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rot="-159799">
            <a:off x="3649671" y="4263753"/>
            <a:ext cx="1559184" cy="2002163"/>
          </a:xfrm>
          <a:custGeom>
            <a:avLst/>
            <a:gdLst/>
            <a:ahLst/>
            <a:cxnLst/>
            <a:rect l="l" t="t" r="r" b="b"/>
            <a:pathLst>
              <a:path w="2338776" h="3003244">
                <a:moveTo>
                  <a:pt x="0" y="0"/>
                </a:moveTo>
                <a:lnTo>
                  <a:pt x="2338776" y="0"/>
                </a:lnTo>
                <a:lnTo>
                  <a:pt x="2338776" y="3003244"/>
                </a:lnTo>
                <a:lnTo>
                  <a:pt x="0" y="30032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343993">
            <a:off x="6681694" y="4299222"/>
            <a:ext cx="1513078" cy="1984365"/>
          </a:xfrm>
          <a:custGeom>
            <a:avLst/>
            <a:gdLst/>
            <a:ahLst/>
            <a:cxnLst/>
            <a:rect l="l" t="t" r="r" b="b"/>
            <a:pathLst>
              <a:path w="2269617" h="2976547">
                <a:moveTo>
                  <a:pt x="0" y="0"/>
                </a:moveTo>
                <a:lnTo>
                  <a:pt x="2269617" y="0"/>
                </a:lnTo>
                <a:lnTo>
                  <a:pt x="2269617" y="2976547"/>
                </a:lnTo>
                <a:lnTo>
                  <a:pt x="0" y="29765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16782" y="1753566"/>
            <a:ext cx="10339161" cy="1805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771" lvl="1" indent="-162885" defTabSz="609630">
              <a:buFont typeface="Arial"/>
              <a:buChar char="•"/>
            </a:pP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Tod des 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Nießbrauchers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bei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lebenslangem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marL="325771" lvl="1" indent="-162885" defTabSz="609630">
              <a:buFont typeface="Arial"/>
              <a:buChar char="•"/>
            </a:pP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Fristablauf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bei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befristeten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marL="325771" lvl="1" indent="-162885" defTabSz="609630">
              <a:buFont typeface="Arial"/>
              <a:buChar char="•"/>
            </a:pP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Verzicht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durch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Nießbraucher</a:t>
            </a:r>
            <a:endParaRPr lang="en-US" sz="29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Aufhebungsvertrag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mit</a:t>
            </a:r>
            <a:r>
              <a:rPr lang="en-US" sz="29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9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Eigentümer</a:t>
            </a:r>
            <a:endParaRPr lang="en-US" sz="29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" name="TextBox 12"/>
          <p:cNvSpPr txBox="1"/>
          <p:nvPr/>
        </p:nvSpPr>
        <p:spPr>
          <a:xfrm rot="-278310">
            <a:off x="3772031" y="4657127"/>
            <a:ext cx="131446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528"/>
              </a:lnSpc>
              <a:spcBef>
                <a:spcPct val="0"/>
              </a:spcBef>
            </a:pPr>
            <a:r>
              <a:rPr lang="en-US" sz="2107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VERZICHT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5346693"/>
            <a:ext cx="8416391" cy="1511307"/>
            <a:chOff x="0" y="0"/>
            <a:chExt cx="16832783" cy="30226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832707" cy="3022600"/>
            </a:xfrm>
            <a:custGeom>
              <a:avLst/>
              <a:gdLst/>
              <a:ahLst/>
              <a:cxnLst/>
              <a:rect l="l" t="t" r="r" b="b"/>
              <a:pathLst>
                <a:path w="16832707" h="3022600">
                  <a:moveTo>
                    <a:pt x="0" y="0"/>
                  </a:moveTo>
                  <a:lnTo>
                    <a:pt x="478917" y="0"/>
                  </a:lnTo>
                  <a:lnTo>
                    <a:pt x="2139569" y="0"/>
                  </a:lnTo>
                  <a:lnTo>
                    <a:pt x="2419096" y="0"/>
                  </a:lnTo>
                  <a:lnTo>
                    <a:pt x="2618486" y="0"/>
                  </a:lnTo>
                  <a:lnTo>
                    <a:pt x="4558665" y="0"/>
                  </a:lnTo>
                  <a:lnTo>
                    <a:pt x="4811395" y="0"/>
                  </a:lnTo>
                  <a:lnTo>
                    <a:pt x="5602224" y="0"/>
                  </a:lnTo>
                  <a:lnTo>
                    <a:pt x="6950964" y="0"/>
                  </a:lnTo>
                  <a:lnTo>
                    <a:pt x="7741793" y="0"/>
                  </a:lnTo>
                  <a:lnTo>
                    <a:pt x="14693137" y="0"/>
                  </a:lnTo>
                  <a:lnTo>
                    <a:pt x="16832707" y="0"/>
                  </a:lnTo>
                  <a:lnTo>
                    <a:pt x="15437613" y="3022600"/>
                  </a:lnTo>
                  <a:lnTo>
                    <a:pt x="13297915" y="3022600"/>
                  </a:lnTo>
                  <a:lnTo>
                    <a:pt x="7741793" y="3022600"/>
                  </a:lnTo>
                  <a:lnTo>
                    <a:pt x="6951091" y="3022600"/>
                  </a:lnTo>
                  <a:lnTo>
                    <a:pt x="4811522" y="3022600"/>
                  </a:lnTo>
                  <a:lnTo>
                    <a:pt x="4806442" y="3022600"/>
                  </a:lnTo>
                  <a:lnTo>
                    <a:pt x="4578096" y="3022600"/>
                  </a:lnTo>
                  <a:lnTo>
                    <a:pt x="4558792" y="3022600"/>
                  </a:lnTo>
                  <a:lnTo>
                    <a:pt x="2666873" y="3022600"/>
                  </a:lnTo>
                  <a:lnTo>
                    <a:pt x="2618613" y="3022600"/>
                  </a:lnTo>
                  <a:lnTo>
                    <a:pt x="2438400" y="3022600"/>
                  </a:lnTo>
                  <a:lnTo>
                    <a:pt x="2419096" y="3022600"/>
                  </a:lnTo>
                  <a:lnTo>
                    <a:pt x="2139569" y="3022600"/>
                  </a:lnTo>
                  <a:lnTo>
                    <a:pt x="478917" y="3022600"/>
                  </a:lnTo>
                  <a:lnTo>
                    <a:pt x="0" y="3022600"/>
                  </a:lnTo>
                  <a:close/>
                </a:path>
              </a:pathLst>
            </a:custGeom>
            <a:solidFill>
              <a:srgbClr val="82B98F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5283" y="5452358"/>
            <a:ext cx="8145826" cy="1299978"/>
            <a:chOff x="0" y="0"/>
            <a:chExt cx="16291652" cy="25999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91654" cy="2599949"/>
            </a:xfrm>
            <a:custGeom>
              <a:avLst/>
              <a:gdLst/>
              <a:ahLst/>
              <a:cxnLst/>
              <a:rect l="l" t="t" r="r" b="b"/>
              <a:pathLst>
                <a:path w="16291654" h="2599949">
                  <a:moveTo>
                    <a:pt x="0" y="0"/>
                  </a:moveTo>
                  <a:lnTo>
                    <a:pt x="16291654" y="0"/>
                  </a:lnTo>
                  <a:lnTo>
                    <a:pt x="16291654" y="2599949"/>
                  </a:lnTo>
                  <a:lnTo>
                    <a:pt x="0" y="259994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59079" r="17076" b="-43414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16291652" cy="253328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3996"/>
                </a:lnSpc>
              </a:pPr>
              <a:r>
                <a:rPr lang="en-US" sz="370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DINGLICHE RECHTE DER ABTEILUNG II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2998" y="731520"/>
            <a:ext cx="10701509" cy="4254137"/>
            <a:chOff x="0" y="0"/>
            <a:chExt cx="21403018" cy="85082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403015" cy="8508271"/>
            </a:xfrm>
            <a:custGeom>
              <a:avLst/>
              <a:gdLst/>
              <a:ahLst/>
              <a:cxnLst/>
              <a:rect l="l" t="t" r="r" b="b"/>
              <a:pathLst>
                <a:path w="21403015" h="8508271">
                  <a:moveTo>
                    <a:pt x="0" y="0"/>
                  </a:moveTo>
                  <a:lnTo>
                    <a:pt x="21403015" y="0"/>
                  </a:lnTo>
                  <a:lnTo>
                    <a:pt x="21403015" y="8508271"/>
                  </a:lnTo>
                  <a:lnTo>
                    <a:pt x="0" y="850827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004" r="-1004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21403018" cy="847017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34362" lvl="1" indent="-217181" defTabSz="609630">
                <a:lnSpc>
                  <a:spcPts val="2592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in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Abteilung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II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werden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Belastungen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(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mit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Ausnahme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von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Hypotheken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- und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Rentenschulden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) und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Beschränkungen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des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Verfügungsrechts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des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Eigentümers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sowie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der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vorgeschriebenen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Vermerke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die auf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Enteignungsverfahren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usw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.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hinweisen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eingetragen</a:t>
              </a:r>
              <a:endPara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34362" lvl="1" indent="-217181" defTabSz="609630">
                <a:lnSpc>
                  <a:spcPts val="2592"/>
                </a:lnSpc>
              </a:pPr>
              <a:endPara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901744" y="5346700"/>
            <a:ext cx="4290257" cy="1511300"/>
            <a:chOff x="0" y="0"/>
            <a:chExt cx="8580514" cy="30226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580501" cy="3022600"/>
            </a:xfrm>
            <a:custGeom>
              <a:avLst/>
              <a:gdLst/>
              <a:ahLst/>
              <a:cxnLst/>
              <a:rect l="l" t="t" r="r" b="b"/>
              <a:pathLst>
                <a:path w="8580501" h="3022600">
                  <a:moveTo>
                    <a:pt x="1395222" y="0"/>
                  </a:moveTo>
                  <a:lnTo>
                    <a:pt x="8580501" y="0"/>
                  </a:lnTo>
                  <a:lnTo>
                    <a:pt x="8580501" y="3022600"/>
                  </a:lnTo>
                  <a:lnTo>
                    <a:pt x="5051806" y="3022600"/>
                  </a:lnTo>
                  <a:lnTo>
                    <a:pt x="0" y="3022600"/>
                  </a:lnTo>
                  <a:close/>
                </a:path>
              </a:pathLst>
            </a:custGeom>
            <a:solidFill>
              <a:srgbClr val="303030">
                <a:alpha val="71373"/>
              </a:srgbClr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6723" y="3335865"/>
            <a:ext cx="3291840" cy="3200400"/>
            <a:chOff x="0" y="0"/>
            <a:chExt cx="6583680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3680" cy="6400800"/>
            </a:xfrm>
            <a:custGeom>
              <a:avLst/>
              <a:gdLst/>
              <a:ahLst/>
              <a:cxnLst/>
              <a:rect l="l" t="t" r="r" b="b"/>
              <a:pathLst>
                <a:path w="6583680" h="6400800">
                  <a:moveTo>
                    <a:pt x="6583680" y="6400800"/>
                  </a:moveTo>
                  <a:lnTo>
                    <a:pt x="6583680" y="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82B98F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2251" y="613753"/>
            <a:ext cx="10924102" cy="5626932"/>
            <a:chOff x="0" y="0"/>
            <a:chExt cx="21848204" cy="1125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48190" cy="11253851"/>
            </a:xfrm>
            <a:custGeom>
              <a:avLst/>
              <a:gdLst/>
              <a:ahLst/>
              <a:cxnLst/>
              <a:rect l="l" t="t" r="r" b="b"/>
              <a:pathLst>
                <a:path w="21848190" h="11253851">
                  <a:moveTo>
                    <a:pt x="19050" y="0"/>
                  </a:moveTo>
                  <a:lnTo>
                    <a:pt x="21829140" y="0"/>
                  </a:lnTo>
                  <a:cubicBezTo>
                    <a:pt x="21839681" y="0"/>
                    <a:pt x="21848190" y="8509"/>
                    <a:pt x="21848190" y="19050"/>
                  </a:cubicBezTo>
                  <a:lnTo>
                    <a:pt x="21848190" y="11234801"/>
                  </a:lnTo>
                  <a:cubicBezTo>
                    <a:pt x="21848190" y="11245342"/>
                    <a:pt x="21839681" y="11253851"/>
                    <a:pt x="21829140" y="11253851"/>
                  </a:cubicBezTo>
                  <a:lnTo>
                    <a:pt x="19050" y="11253851"/>
                  </a:lnTo>
                  <a:cubicBezTo>
                    <a:pt x="8509" y="11253851"/>
                    <a:pt x="0" y="11245342"/>
                    <a:pt x="0" y="1123480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234801"/>
                  </a:lnTo>
                  <a:lnTo>
                    <a:pt x="19050" y="11234801"/>
                  </a:lnTo>
                  <a:lnTo>
                    <a:pt x="19050" y="11215751"/>
                  </a:lnTo>
                  <a:lnTo>
                    <a:pt x="21829140" y="11215751"/>
                  </a:lnTo>
                  <a:lnTo>
                    <a:pt x="21829140" y="11234801"/>
                  </a:lnTo>
                  <a:lnTo>
                    <a:pt x="21810090" y="11234801"/>
                  </a:lnTo>
                  <a:lnTo>
                    <a:pt x="21810090" y="19050"/>
                  </a:lnTo>
                  <a:lnTo>
                    <a:pt x="21829140" y="19050"/>
                  </a:lnTo>
                  <a:lnTo>
                    <a:pt x="2182914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B1A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05585" y="-663373"/>
            <a:ext cx="9760031" cy="2060373"/>
            <a:chOff x="-759311" y="-3427932"/>
            <a:chExt cx="19520061" cy="4120743"/>
          </a:xfrm>
        </p:grpSpPr>
        <p:sp>
          <p:nvSpPr>
            <p:cNvPr id="7" name="Freeform 7"/>
            <p:cNvSpPr/>
            <p:nvPr/>
          </p:nvSpPr>
          <p:spPr>
            <a:xfrm>
              <a:off x="2611120" y="-3427932"/>
              <a:ext cx="16149630" cy="3236980"/>
            </a:xfrm>
            <a:custGeom>
              <a:avLst/>
              <a:gdLst/>
              <a:ahLst/>
              <a:cxnLst/>
              <a:rect l="l" t="t" r="r" b="b"/>
              <a:pathLst>
                <a:path w="16149630" h="3236980">
                  <a:moveTo>
                    <a:pt x="0" y="0"/>
                  </a:moveTo>
                  <a:lnTo>
                    <a:pt x="16149630" y="0"/>
                  </a:lnTo>
                  <a:lnTo>
                    <a:pt x="16149630" y="3236980"/>
                  </a:lnTo>
                  <a:lnTo>
                    <a:pt x="0" y="323698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7212" b="-47212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-759311" y="-371515"/>
              <a:ext cx="16149625" cy="106432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7776"/>
                </a:lnSpc>
              </a:pPr>
              <a:r>
                <a:rPr lang="en-US" sz="7200" dirty="0" err="1">
                  <a:solidFill>
                    <a:srgbClr val="303030"/>
                  </a:solidFill>
                  <a:latin typeface="Recoleta"/>
                  <a:ea typeface="Recoleta"/>
                  <a:cs typeface="Recoleta"/>
                  <a:sym typeface="Recoleta"/>
                </a:rPr>
                <a:t>Abteilung</a:t>
              </a:r>
              <a:r>
                <a:rPr lang="en-US" sz="7200" dirty="0">
                  <a:solidFill>
                    <a:srgbClr val="303030"/>
                  </a:solidFill>
                  <a:latin typeface="Recoleta"/>
                  <a:ea typeface="Recoleta"/>
                  <a:cs typeface="Recoleta"/>
                  <a:sym typeface="Recoleta"/>
                </a:rPr>
                <a:t> II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54218" y="1655635"/>
            <a:ext cx="10728288" cy="4595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Grunddienstbarkeiten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gem. §§ 1018-1029 BGB</a:t>
            </a:r>
          </a:p>
          <a:p>
            <a:pPr marL="271476" lvl="1" indent="-135738" defTabSz="609630">
              <a:buFont typeface="Arial"/>
              <a:buChar char="•"/>
            </a:pP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nach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§ 1018 BGB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kommen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3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Arten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von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Grunddienstbarkeiten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Betracht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;</a:t>
            </a:r>
          </a:p>
          <a:p>
            <a:pPr defTabSz="609630"/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1933" lvl="1" defTabSz="609630"/>
            <a:r>
              <a:rPr lang="en-US" sz="2133" u="sng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Benutzungsdienstbarkeit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= der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Berechtigte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darf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einzelnen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Beziehungen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benutzen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z.B.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Geh- und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Fahrtrecht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Stromleitungsrecht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Ver- und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Entsorgungsrecht</a:t>
            </a: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1933" lvl="1" defTabSz="609630"/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1933" lvl="1" defTabSz="609630"/>
            <a:r>
              <a:rPr lang="en-US" sz="2133" u="sng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Unterlassungsdienstbarkeit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= der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Eigentümer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darf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auf dem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belasteten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bestimmte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tatsächliche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Handlungen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nicht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vornehmen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. (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z.B.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Bebauungsverbot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Abstandsflächenverbot</a:t>
            </a: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1933" lvl="1" defTabSz="609630"/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1933" lvl="1" defTabSz="609630"/>
            <a:r>
              <a:rPr lang="en-US" sz="2133" u="sng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Ausschlussdienstbarkeit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= der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Eigentümer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darf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gegenüber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dem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Berechtigten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bestimmte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Abwehr- und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Entschädigungsrechte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nicht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geltend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machen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z.B.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Immissionsduldungsrecht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6723" y="3335865"/>
            <a:ext cx="3291840" cy="3200400"/>
            <a:chOff x="0" y="0"/>
            <a:chExt cx="6583680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3680" cy="6400800"/>
            </a:xfrm>
            <a:custGeom>
              <a:avLst/>
              <a:gdLst/>
              <a:ahLst/>
              <a:cxnLst/>
              <a:rect l="l" t="t" r="r" b="b"/>
              <a:pathLst>
                <a:path w="6583680" h="6400800">
                  <a:moveTo>
                    <a:pt x="6583680" y="6400800"/>
                  </a:moveTo>
                  <a:lnTo>
                    <a:pt x="6583680" y="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82B98F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2251" y="613753"/>
            <a:ext cx="10924102" cy="5626932"/>
            <a:chOff x="0" y="0"/>
            <a:chExt cx="21848204" cy="1125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48190" cy="11253851"/>
            </a:xfrm>
            <a:custGeom>
              <a:avLst/>
              <a:gdLst/>
              <a:ahLst/>
              <a:cxnLst/>
              <a:rect l="l" t="t" r="r" b="b"/>
              <a:pathLst>
                <a:path w="21848190" h="11253851">
                  <a:moveTo>
                    <a:pt x="19050" y="0"/>
                  </a:moveTo>
                  <a:lnTo>
                    <a:pt x="21829140" y="0"/>
                  </a:lnTo>
                  <a:cubicBezTo>
                    <a:pt x="21839681" y="0"/>
                    <a:pt x="21848190" y="8509"/>
                    <a:pt x="21848190" y="19050"/>
                  </a:cubicBezTo>
                  <a:lnTo>
                    <a:pt x="21848190" y="11234801"/>
                  </a:lnTo>
                  <a:cubicBezTo>
                    <a:pt x="21848190" y="11245342"/>
                    <a:pt x="21839681" y="11253851"/>
                    <a:pt x="21829140" y="11253851"/>
                  </a:cubicBezTo>
                  <a:lnTo>
                    <a:pt x="19050" y="11253851"/>
                  </a:lnTo>
                  <a:cubicBezTo>
                    <a:pt x="8509" y="11253851"/>
                    <a:pt x="0" y="11245342"/>
                    <a:pt x="0" y="1123480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234801"/>
                  </a:lnTo>
                  <a:lnTo>
                    <a:pt x="19050" y="11234801"/>
                  </a:lnTo>
                  <a:lnTo>
                    <a:pt x="19050" y="11215751"/>
                  </a:lnTo>
                  <a:lnTo>
                    <a:pt x="21829140" y="11215751"/>
                  </a:lnTo>
                  <a:lnTo>
                    <a:pt x="21829140" y="11234801"/>
                  </a:lnTo>
                  <a:lnTo>
                    <a:pt x="21810090" y="11234801"/>
                  </a:lnTo>
                  <a:lnTo>
                    <a:pt x="21810090" y="19050"/>
                  </a:lnTo>
                  <a:lnTo>
                    <a:pt x="21829140" y="19050"/>
                  </a:lnTo>
                  <a:lnTo>
                    <a:pt x="2182914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B1A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01991" y="449382"/>
            <a:ext cx="9984616" cy="1597228"/>
            <a:chOff x="0" y="0"/>
            <a:chExt cx="19969231" cy="31944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69231" cy="3194456"/>
            </a:xfrm>
            <a:custGeom>
              <a:avLst/>
              <a:gdLst/>
              <a:ahLst/>
              <a:cxnLst/>
              <a:rect l="l" t="t" r="r" b="b"/>
              <a:pathLst>
                <a:path w="19969231" h="3194456">
                  <a:moveTo>
                    <a:pt x="0" y="0"/>
                  </a:moveTo>
                  <a:lnTo>
                    <a:pt x="19969231" y="0"/>
                  </a:lnTo>
                  <a:lnTo>
                    <a:pt x="19969231" y="3194456"/>
                  </a:lnTo>
                  <a:lnTo>
                    <a:pt x="0" y="319445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71805" b="-7180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19969226" cy="203113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6480"/>
                </a:lnSpc>
              </a:pPr>
              <a:r>
                <a:rPr lang="en-US" sz="6000" dirty="0" err="1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Grunddienstbarkeit</a:t>
              </a:r>
              <a:endParaRPr lang="en-US" sz="6000" dirty="0">
                <a:solidFill>
                  <a:srgbClr val="303030"/>
                </a:solidFill>
                <a:latin typeface="Nickainley"/>
                <a:ea typeface="Nickainley"/>
                <a:cs typeface="Nickainley"/>
                <a:sym typeface="Nickainley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066095" y="2779547"/>
            <a:ext cx="2728195" cy="2728195"/>
          </a:xfrm>
          <a:custGeom>
            <a:avLst/>
            <a:gdLst/>
            <a:ahLst/>
            <a:cxnLst/>
            <a:rect l="l" t="t" r="r" b="b"/>
            <a:pathLst>
              <a:path w="4092292" h="4092292">
                <a:moveTo>
                  <a:pt x="0" y="0"/>
                </a:moveTo>
                <a:lnTo>
                  <a:pt x="4092292" y="0"/>
                </a:lnTo>
                <a:lnTo>
                  <a:pt x="4092292" y="4092292"/>
                </a:lnTo>
                <a:lnTo>
                  <a:pt x="0" y="40922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124412" y="1636873"/>
            <a:ext cx="7441545" cy="42670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35279" lvl="1" indent="-117640" defTabSz="609630">
              <a:buFont typeface="Arial"/>
              <a:buChar char="•"/>
            </a:pP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Berechtigter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immer der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jeweilige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Eigentümer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eines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anderen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Grundstücks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nicht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bestimmte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Person</a:t>
            </a:r>
          </a:p>
          <a:p>
            <a:pPr marL="117639" lvl="1" defTabSz="609630"/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35279" lvl="1" indent="-117640" defTabSz="609630">
              <a:buFont typeface="Arial"/>
              <a:buChar char="•"/>
            </a:pP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„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Grunddienstbarkeit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für den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jeweiligen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Eigentümer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des….“</a:t>
            </a:r>
          </a:p>
          <a:p>
            <a:pPr marL="117639" lvl="1" defTabSz="609630"/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35279" lvl="1" indent="-117640" defTabSz="609630">
              <a:buFont typeface="Arial"/>
              <a:buChar char="•"/>
            </a:pP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belastete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dienende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</a:p>
          <a:p>
            <a:pPr marL="117639" lvl="1" defTabSz="609630"/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das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begünstigte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herrschende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</a:t>
            </a:r>
          </a:p>
          <a:p>
            <a:pPr marL="117639" lvl="1" defTabSz="609630"/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→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z.B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beim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Wegerecht</a:t>
            </a: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17639" lvl="1" defTabSz="609630"/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35279" lvl="1" indent="-117640" defTabSz="609630">
              <a:buFont typeface="Arial"/>
              <a:buChar char="•"/>
            </a:pP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Grunddienstbarkeit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subjektiv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- </a:t>
            </a:r>
          </a:p>
          <a:p>
            <a:pPr marL="117639" lvl="1" defTabSz="609630"/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dingliches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Recht →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rechtlicher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marL="117639" lvl="1" defTabSz="609630"/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Bestandteil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herrschenden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</a:p>
          <a:p>
            <a:pPr marL="117639" lvl="1" defTabSz="609630"/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Grundstücks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§ 96 BGB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96432" y="380222"/>
            <a:ext cx="8130076" cy="6097557"/>
          </a:xfrm>
          <a:custGeom>
            <a:avLst/>
            <a:gdLst/>
            <a:ahLst/>
            <a:cxnLst/>
            <a:rect l="l" t="t" r="r" b="b"/>
            <a:pathLst>
              <a:path w="12195114" h="9146335">
                <a:moveTo>
                  <a:pt x="0" y="0"/>
                </a:moveTo>
                <a:lnTo>
                  <a:pt x="12195114" y="0"/>
                </a:lnTo>
                <a:lnTo>
                  <a:pt x="12195114" y="9146336"/>
                </a:lnTo>
                <a:lnTo>
                  <a:pt x="0" y="9146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6723" y="3335865"/>
            <a:ext cx="3291840" cy="3200400"/>
            <a:chOff x="0" y="0"/>
            <a:chExt cx="6583680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3680" cy="6400800"/>
            </a:xfrm>
            <a:custGeom>
              <a:avLst/>
              <a:gdLst/>
              <a:ahLst/>
              <a:cxnLst/>
              <a:rect l="l" t="t" r="r" b="b"/>
              <a:pathLst>
                <a:path w="6583680" h="6400800">
                  <a:moveTo>
                    <a:pt x="6583680" y="6400800"/>
                  </a:moveTo>
                  <a:lnTo>
                    <a:pt x="6583680" y="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82B98F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2251" y="613753"/>
            <a:ext cx="10924102" cy="5626932"/>
            <a:chOff x="0" y="0"/>
            <a:chExt cx="21848204" cy="1125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48190" cy="11253851"/>
            </a:xfrm>
            <a:custGeom>
              <a:avLst/>
              <a:gdLst/>
              <a:ahLst/>
              <a:cxnLst/>
              <a:rect l="l" t="t" r="r" b="b"/>
              <a:pathLst>
                <a:path w="21848190" h="11253851">
                  <a:moveTo>
                    <a:pt x="19050" y="0"/>
                  </a:moveTo>
                  <a:lnTo>
                    <a:pt x="21829140" y="0"/>
                  </a:lnTo>
                  <a:cubicBezTo>
                    <a:pt x="21839681" y="0"/>
                    <a:pt x="21848190" y="8509"/>
                    <a:pt x="21848190" y="19050"/>
                  </a:cubicBezTo>
                  <a:lnTo>
                    <a:pt x="21848190" y="11234801"/>
                  </a:lnTo>
                  <a:cubicBezTo>
                    <a:pt x="21848190" y="11245342"/>
                    <a:pt x="21839681" y="11253851"/>
                    <a:pt x="21829140" y="11253851"/>
                  </a:cubicBezTo>
                  <a:lnTo>
                    <a:pt x="19050" y="11253851"/>
                  </a:lnTo>
                  <a:cubicBezTo>
                    <a:pt x="8509" y="11253851"/>
                    <a:pt x="0" y="11245342"/>
                    <a:pt x="0" y="1123480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234801"/>
                  </a:lnTo>
                  <a:lnTo>
                    <a:pt x="19050" y="11234801"/>
                  </a:lnTo>
                  <a:lnTo>
                    <a:pt x="19050" y="11215751"/>
                  </a:lnTo>
                  <a:lnTo>
                    <a:pt x="21829140" y="11215751"/>
                  </a:lnTo>
                  <a:lnTo>
                    <a:pt x="21829140" y="11234801"/>
                  </a:lnTo>
                  <a:lnTo>
                    <a:pt x="21810090" y="11234801"/>
                  </a:lnTo>
                  <a:lnTo>
                    <a:pt x="21810090" y="19050"/>
                  </a:lnTo>
                  <a:lnTo>
                    <a:pt x="21829140" y="19050"/>
                  </a:lnTo>
                  <a:lnTo>
                    <a:pt x="2182914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B1A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46200" y="993641"/>
            <a:ext cx="9952385" cy="1520959"/>
            <a:chOff x="0" y="0"/>
            <a:chExt cx="19904771" cy="335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904776" cy="3352802"/>
            </a:xfrm>
            <a:custGeom>
              <a:avLst/>
              <a:gdLst/>
              <a:ahLst/>
              <a:cxnLst/>
              <a:rect l="l" t="t" r="r" b="b"/>
              <a:pathLst>
                <a:path w="19904776" h="3352802">
                  <a:moveTo>
                    <a:pt x="0" y="0"/>
                  </a:moveTo>
                  <a:lnTo>
                    <a:pt x="19904776" y="0"/>
                  </a:lnTo>
                  <a:lnTo>
                    <a:pt x="19904776" y="3352802"/>
                  </a:lnTo>
                  <a:lnTo>
                    <a:pt x="0" y="335280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45581" r="18865" b="-4212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5725"/>
              <a:ext cx="19904771" cy="32670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5400"/>
                </a:lnSpc>
              </a:pPr>
              <a:r>
                <a:rPr lang="en-US" sz="5000">
                  <a:solidFill>
                    <a:srgbClr val="303030"/>
                  </a:solidFill>
                  <a:latin typeface="Recoleta"/>
                  <a:ea typeface="Recoleta"/>
                  <a:cs typeface="Recoleta"/>
                  <a:sym typeface="Recoleta"/>
                </a:rPr>
                <a:t>Beschränkt persönliche Dienstbarkeit §§ 1090 ff BGB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61424" y="2607203"/>
            <a:ext cx="8961219" cy="385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3870" lvl="1" indent="-171935" defTabSz="609630">
              <a:buFont typeface="Arial"/>
              <a:buChar char="•"/>
            </a:pP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beschränkte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persönliche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Dienstbarkeit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kommt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auch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wie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Grunddienstbarkeit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drei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Formen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§§1090 I, 1018 BGB</a:t>
            </a:r>
          </a:p>
          <a:p>
            <a:pPr marL="171935" lvl="1" defTabSz="609630">
              <a:lnSpc>
                <a:spcPts val="2052"/>
              </a:lnSpc>
            </a:pP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43870" lvl="1" indent="-171935" defTabSz="609630">
              <a:buFont typeface="Arial"/>
              <a:buChar char="•"/>
            </a:pP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der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Berechtigte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beschränkt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persönlichen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Dienstbarkeit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immer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bestimmte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natürliche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oder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juristische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Person § 1090 I BGB</a:t>
            </a:r>
          </a:p>
          <a:p>
            <a:pPr marL="171935" lvl="1" defTabSz="609630">
              <a:lnSpc>
                <a:spcPts val="2052"/>
              </a:lnSpc>
            </a:pP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43870" lvl="1" indent="-171935" defTabSz="609630">
              <a:lnSpc>
                <a:spcPts val="2052"/>
              </a:lnSpc>
              <a:buFont typeface="Arial"/>
              <a:buChar char="•"/>
            </a:pP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Recht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entsteht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durch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Einigung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und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935" lvl="1" defTabSz="609630">
              <a:lnSpc>
                <a:spcPts val="2052"/>
              </a:lnSpc>
            </a:pP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43870" lvl="1" indent="-171935" defTabSz="609630">
              <a:buFont typeface="Arial"/>
              <a:buChar char="•"/>
            </a:pP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beschränkt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persönliche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Dienstbarkeit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nicht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übertragbar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und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vererblich</a:t>
            </a: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935" lvl="1" defTabSz="609630">
              <a:lnSpc>
                <a:spcPts val="2052"/>
              </a:lnSpc>
            </a:pP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43870" lvl="1" indent="-171935" defTabSz="609630">
              <a:lnSpc>
                <a:spcPts val="2052"/>
              </a:lnSpc>
              <a:buFont typeface="Arial"/>
              <a:buChar char="•"/>
            </a:pP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Sonderfall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Wohnungsrecht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§ 1093 BGB</a:t>
            </a:r>
          </a:p>
          <a:p>
            <a:pPr defTabSz="609630">
              <a:lnSpc>
                <a:spcPts val="2052"/>
              </a:lnSpc>
            </a:pP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6723" y="3335865"/>
            <a:ext cx="3291840" cy="3200400"/>
            <a:chOff x="0" y="0"/>
            <a:chExt cx="6583680" cy="6400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83680" cy="6400800"/>
            </a:xfrm>
            <a:custGeom>
              <a:avLst/>
              <a:gdLst/>
              <a:ahLst/>
              <a:cxnLst/>
              <a:rect l="l" t="t" r="r" b="b"/>
              <a:pathLst>
                <a:path w="6583680" h="6400800">
                  <a:moveTo>
                    <a:pt x="6583680" y="6400800"/>
                  </a:moveTo>
                  <a:lnTo>
                    <a:pt x="6583680" y="0"/>
                  </a:lnTo>
                  <a:lnTo>
                    <a:pt x="0" y="6400800"/>
                  </a:lnTo>
                  <a:close/>
                </a:path>
              </a:pathLst>
            </a:custGeom>
            <a:solidFill>
              <a:srgbClr val="82B98F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32251" y="613753"/>
            <a:ext cx="10924102" cy="5626932"/>
            <a:chOff x="0" y="0"/>
            <a:chExt cx="21848204" cy="11253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848190" cy="11253851"/>
            </a:xfrm>
            <a:custGeom>
              <a:avLst/>
              <a:gdLst/>
              <a:ahLst/>
              <a:cxnLst/>
              <a:rect l="l" t="t" r="r" b="b"/>
              <a:pathLst>
                <a:path w="21848190" h="11253851">
                  <a:moveTo>
                    <a:pt x="19050" y="0"/>
                  </a:moveTo>
                  <a:lnTo>
                    <a:pt x="21829140" y="0"/>
                  </a:lnTo>
                  <a:cubicBezTo>
                    <a:pt x="21839681" y="0"/>
                    <a:pt x="21848190" y="8509"/>
                    <a:pt x="21848190" y="19050"/>
                  </a:cubicBezTo>
                  <a:lnTo>
                    <a:pt x="21848190" y="11234801"/>
                  </a:lnTo>
                  <a:cubicBezTo>
                    <a:pt x="21848190" y="11245342"/>
                    <a:pt x="21839681" y="11253851"/>
                    <a:pt x="21829140" y="11253851"/>
                  </a:cubicBezTo>
                  <a:lnTo>
                    <a:pt x="19050" y="11253851"/>
                  </a:lnTo>
                  <a:cubicBezTo>
                    <a:pt x="8509" y="11253851"/>
                    <a:pt x="0" y="11245342"/>
                    <a:pt x="0" y="11234801"/>
                  </a:cubicBezTo>
                  <a:lnTo>
                    <a:pt x="0" y="19050"/>
                  </a:lnTo>
                  <a:cubicBezTo>
                    <a:pt x="0" y="8509"/>
                    <a:pt x="8509" y="0"/>
                    <a:pt x="19050" y="0"/>
                  </a:cubicBezTo>
                  <a:moveTo>
                    <a:pt x="19050" y="38100"/>
                  </a:moveTo>
                  <a:lnTo>
                    <a:pt x="19050" y="19050"/>
                  </a:lnTo>
                  <a:lnTo>
                    <a:pt x="38100" y="19050"/>
                  </a:lnTo>
                  <a:lnTo>
                    <a:pt x="38100" y="11234801"/>
                  </a:lnTo>
                  <a:lnTo>
                    <a:pt x="19050" y="11234801"/>
                  </a:lnTo>
                  <a:lnTo>
                    <a:pt x="19050" y="11215751"/>
                  </a:lnTo>
                  <a:lnTo>
                    <a:pt x="21829140" y="11215751"/>
                  </a:lnTo>
                  <a:lnTo>
                    <a:pt x="21829140" y="11234801"/>
                  </a:lnTo>
                  <a:lnTo>
                    <a:pt x="21810090" y="11234801"/>
                  </a:lnTo>
                  <a:lnTo>
                    <a:pt x="21810090" y="19050"/>
                  </a:lnTo>
                  <a:lnTo>
                    <a:pt x="21829140" y="19050"/>
                  </a:lnTo>
                  <a:lnTo>
                    <a:pt x="21829140" y="38100"/>
                  </a:lnTo>
                  <a:lnTo>
                    <a:pt x="19050" y="38100"/>
                  </a:lnTo>
                  <a:close/>
                </a:path>
              </a:pathLst>
            </a:custGeom>
            <a:solidFill>
              <a:srgbClr val="FFB1A5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54893" y="808955"/>
            <a:ext cx="9378683" cy="1227328"/>
            <a:chOff x="0" y="0"/>
            <a:chExt cx="18757365" cy="24546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8757370" cy="2454658"/>
            </a:xfrm>
            <a:custGeom>
              <a:avLst/>
              <a:gdLst/>
              <a:ahLst/>
              <a:cxnLst/>
              <a:rect l="l" t="t" r="r" b="b"/>
              <a:pathLst>
                <a:path w="18757370" h="2454658">
                  <a:moveTo>
                    <a:pt x="0" y="0"/>
                  </a:moveTo>
                  <a:lnTo>
                    <a:pt x="18757370" y="0"/>
                  </a:lnTo>
                  <a:lnTo>
                    <a:pt x="18757370" y="2454658"/>
                  </a:lnTo>
                  <a:lnTo>
                    <a:pt x="0" y="245465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62260" r="13902" b="-94130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4775"/>
              <a:ext cx="18757365" cy="234988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6048"/>
                </a:lnSpc>
              </a:pPr>
              <a:r>
                <a:rPr lang="en-US" sz="5600">
                  <a:solidFill>
                    <a:srgbClr val="303030"/>
                  </a:solidFill>
                  <a:latin typeface="Recoleta"/>
                  <a:ea typeface="Recoleta"/>
                  <a:cs typeface="Recoleta"/>
                  <a:sym typeface="Recoleta"/>
                </a:rPr>
                <a:t>Nießbrauch §§ 1030 ff BGB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197633" y="4129140"/>
            <a:ext cx="1596735" cy="321343"/>
          </a:xfrm>
          <a:custGeom>
            <a:avLst/>
            <a:gdLst/>
            <a:ahLst/>
            <a:cxnLst/>
            <a:rect l="l" t="t" r="r" b="b"/>
            <a:pathLst>
              <a:path w="2395103" h="482014">
                <a:moveTo>
                  <a:pt x="0" y="0"/>
                </a:moveTo>
                <a:lnTo>
                  <a:pt x="2395103" y="0"/>
                </a:lnTo>
                <a:lnTo>
                  <a:pt x="2395103" y="482014"/>
                </a:lnTo>
                <a:lnTo>
                  <a:pt x="0" y="4820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354893" y="2041088"/>
            <a:ext cx="9383947" cy="40395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3870" lvl="1" indent="-171935" defTabSz="609630">
              <a:lnSpc>
                <a:spcPts val="2052"/>
              </a:lnSpc>
              <a:buFont typeface="Arial"/>
              <a:buChar char="•"/>
            </a:pP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=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Sonderform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Dienstbarkeit</a:t>
            </a:r>
            <a:endParaRPr lang="en-US" sz="19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71935" lvl="1" defTabSz="609630">
              <a:lnSpc>
                <a:spcPts val="2052"/>
              </a:lnSpc>
            </a:pPr>
            <a:endParaRPr lang="en-US" sz="19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43870" lvl="1" indent="-171935" defTabSz="609630">
              <a:lnSpc>
                <a:spcPts val="2052"/>
              </a:lnSpc>
              <a:buFont typeface="Arial"/>
              <a:buChar char="•"/>
            </a:pP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gewährt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das Recht,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in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allen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Beziehungen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nutzen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ohne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jedoch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über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seine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Substanz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verfügen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§ 1030 I BGB</a:t>
            </a:r>
          </a:p>
          <a:p>
            <a:pPr marL="171935" lvl="1" defTabSz="609630">
              <a:lnSpc>
                <a:spcPts val="2052"/>
              </a:lnSpc>
            </a:pPr>
            <a:endParaRPr lang="en-US" sz="19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43870" lvl="1" indent="-171935" defTabSz="609630">
              <a:lnSpc>
                <a:spcPts val="2052"/>
              </a:lnSpc>
              <a:buFont typeface="Arial"/>
              <a:buChar char="•"/>
            </a:pP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Nutzungen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sind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dabei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Früchte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Grundstücks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d.h.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Erzeugnisse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und die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sonstige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Ausbeute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§ 99 BGB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sowie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Gebrauchsvorteile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§ 100 BGB</a:t>
            </a:r>
          </a:p>
          <a:p>
            <a:pPr defTabSz="609630">
              <a:lnSpc>
                <a:spcPts val="2052"/>
              </a:lnSpc>
            </a:pPr>
            <a:endParaRPr lang="en-US" sz="19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052"/>
              </a:lnSpc>
            </a:pP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Entstehung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eines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Nießbrauchs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</a:t>
            </a:r>
          </a:p>
          <a:p>
            <a:pPr defTabSz="609630">
              <a:lnSpc>
                <a:spcPts val="2052"/>
              </a:lnSpc>
            </a:pPr>
            <a:endParaRPr lang="en-US" sz="19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10231" lvl="1" indent="-205116" defTabSz="609630">
              <a:lnSpc>
                <a:spcPts val="2052"/>
              </a:lnSpc>
              <a:buFont typeface="Arial"/>
              <a:buChar char="•"/>
            </a:pP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bedarf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es der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formlosen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Einigung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zwischen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den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Parteien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sowie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ins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Grundbuch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§873 BGB </a:t>
            </a:r>
          </a:p>
          <a:p>
            <a:pPr marL="205115" lvl="1" defTabSz="609630">
              <a:lnSpc>
                <a:spcPts val="2052"/>
              </a:lnSpc>
            </a:pPr>
            <a:endParaRPr lang="en-US" sz="19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10231" lvl="1" indent="-205116" defTabSz="609630">
              <a:lnSpc>
                <a:spcPts val="2052"/>
              </a:lnSpc>
              <a:buFont typeface="Arial"/>
              <a:buChar char="•"/>
            </a:pP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erforderlich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Bewilligung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des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Eigentümers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in der Form des  </a:t>
            </a:r>
          </a:p>
          <a:p>
            <a:pPr marL="205115" lvl="1" defTabSz="609630">
              <a:lnSpc>
                <a:spcPts val="2052"/>
              </a:lnSpc>
            </a:pP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§ 29 GBO und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Antrag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19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nach</a:t>
            </a:r>
            <a:r>
              <a:rPr lang="en-US" sz="19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§ 13 I GBO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77155" y="0"/>
            <a:ext cx="4932001" cy="6554669"/>
          </a:xfrm>
          <a:custGeom>
            <a:avLst/>
            <a:gdLst/>
            <a:ahLst/>
            <a:cxnLst/>
            <a:rect l="l" t="t" r="r" b="b"/>
            <a:pathLst>
              <a:path w="7398002" h="9832003">
                <a:moveTo>
                  <a:pt x="0" y="0"/>
                </a:moveTo>
                <a:lnTo>
                  <a:pt x="7398002" y="0"/>
                </a:lnTo>
                <a:lnTo>
                  <a:pt x="7398002" y="9832003"/>
                </a:lnTo>
                <a:lnTo>
                  <a:pt x="0" y="98320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420" r="-14157"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8477536" y="1519047"/>
            <a:ext cx="3326238" cy="997865"/>
          </a:xfrm>
          <a:custGeom>
            <a:avLst/>
            <a:gdLst/>
            <a:ahLst/>
            <a:cxnLst/>
            <a:rect l="l" t="t" r="r" b="b"/>
            <a:pathLst>
              <a:path w="4989357" h="1496797">
                <a:moveTo>
                  <a:pt x="0" y="0"/>
                </a:moveTo>
                <a:lnTo>
                  <a:pt x="4989357" y="0"/>
                </a:lnTo>
                <a:lnTo>
                  <a:pt x="4989357" y="1496797"/>
                </a:lnTo>
                <a:lnTo>
                  <a:pt x="0" y="14967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0437813" y="0"/>
            <a:ext cx="685800" cy="1143000"/>
            <a:chOff x="0" y="0"/>
            <a:chExt cx="1371600" cy="228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71600" cy="2286000"/>
            </a:xfrm>
            <a:custGeom>
              <a:avLst/>
              <a:gdLst/>
              <a:ahLst/>
              <a:cxnLst/>
              <a:rect l="l" t="t" r="r" b="b"/>
              <a:pathLst>
                <a:path w="1371600" h="22860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06966" y="1129100"/>
            <a:ext cx="8761413" cy="779895"/>
            <a:chOff x="0" y="0"/>
            <a:chExt cx="17522825" cy="15597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22827" cy="1559790"/>
            </a:xfrm>
            <a:custGeom>
              <a:avLst/>
              <a:gdLst/>
              <a:ahLst/>
              <a:cxnLst/>
              <a:rect l="l" t="t" r="r" b="b"/>
              <a:pathLst>
                <a:path w="17522827" h="1559790">
                  <a:moveTo>
                    <a:pt x="0" y="0"/>
                  </a:moveTo>
                  <a:lnTo>
                    <a:pt x="17522827" y="0"/>
                  </a:lnTo>
                  <a:lnTo>
                    <a:pt x="17522827" y="1559790"/>
                  </a:lnTo>
                  <a:lnTo>
                    <a:pt x="0" y="1559790"/>
                  </a:lnTo>
                  <a:close/>
                </a:path>
              </a:pathLst>
            </a:custGeom>
            <a:blipFill>
              <a:blip r:embed="rId5">
                <a:alphaModFix amt="0"/>
              </a:blip>
              <a:stretch>
                <a:fillRect t="-173572" b="-164221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7522825" cy="15693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360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WAS IST NIESSBRAUCH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119254" y="2079858"/>
            <a:ext cx="8703742" cy="2873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5771" lvl="1" indent="-162885" defTabSz="609630">
              <a:buFont typeface="Arial"/>
              <a:buChar char="•"/>
            </a:pP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das Recht,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fremde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Sache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nutzen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und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daraus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Erträge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ziehen</a:t>
            </a:r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2885" lvl="1" defTabSz="609630"/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als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wäre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man der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Eigentümer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–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ohne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jedoch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das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Eigentum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667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besitzen</a:t>
            </a:r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2885" lvl="1" defTabSz="609630"/>
            <a:endParaRPr lang="en-US" sz="2667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sz="2667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§§ 1030 – 1089 BGB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477536" y="1519047"/>
            <a:ext cx="3326238" cy="997865"/>
          </a:xfrm>
          <a:custGeom>
            <a:avLst/>
            <a:gdLst/>
            <a:ahLst/>
            <a:cxnLst/>
            <a:rect l="l" t="t" r="r" b="b"/>
            <a:pathLst>
              <a:path w="4989357" h="1496797">
                <a:moveTo>
                  <a:pt x="0" y="0"/>
                </a:moveTo>
                <a:lnTo>
                  <a:pt x="4989357" y="0"/>
                </a:lnTo>
                <a:lnTo>
                  <a:pt x="4989357" y="1496797"/>
                </a:lnTo>
                <a:lnTo>
                  <a:pt x="0" y="14967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0437813" y="0"/>
            <a:ext cx="685800" cy="1143000"/>
            <a:chOff x="0" y="0"/>
            <a:chExt cx="1371600" cy="228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71600" cy="2286000"/>
            </a:xfrm>
            <a:custGeom>
              <a:avLst/>
              <a:gdLst/>
              <a:ahLst/>
              <a:cxnLst/>
              <a:rect l="l" t="t" r="r" b="b"/>
              <a:pathLst>
                <a:path w="1371600" h="2286000">
                  <a:moveTo>
                    <a:pt x="0" y="0"/>
                  </a:moveTo>
                  <a:lnTo>
                    <a:pt x="1371600" y="0"/>
                  </a:lnTo>
                  <a:lnTo>
                    <a:pt x="1371600" y="2286000"/>
                  </a:lnTo>
                  <a:lnTo>
                    <a:pt x="0" y="228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48092" y="381372"/>
            <a:ext cx="8761413" cy="779895"/>
            <a:chOff x="0" y="0"/>
            <a:chExt cx="17522825" cy="15597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22827" cy="1559790"/>
            </a:xfrm>
            <a:custGeom>
              <a:avLst/>
              <a:gdLst/>
              <a:ahLst/>
              <a:cxnLst/>
              <a:rect l="l" t="t" r="r" b="b"/>
              <a:pathLst>
                <a:path w="17522827" h="1559790">
                  <a:moveTo>
                    <a:pt x="0" y="0"/>
                  </a:moveTo>
                  <a:lnTo>
                    <a:pt x="17522827" y="0"/>
                  </a:lnTo>
                  <a:lnTo>
                    <a:pt x="17522827" y="1559790"/>
                  </a:lnTo>
                  <a:lnTo>
                    <a:pt x="0" y="155979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173572" b="-164221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7522825" cy="156931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360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BEISPIELE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3476977" y="4101939"/>
            <a:ext cx="4117373" cy="2499811"/>
          </a:xfrm>
          <a:custGeom>
            <a:avLst/>
            <a:gdLst/>
            <a:ahLst/>
            <a:cxnLst/>
            <a:rect l="l" t="t" r="r" b="b"/>
            <a:pathLst>
              <a:path w="6176060" h="3749716">
                <a:moveTo>
                  <a:pt x="0" y="0"/>
                </a:moveTo>
                <a:lnTo>
                  <a:pt x="6176060" y="0"/>
                </a:lnTo>
                <a:lnTo>
                  <a:pt x="6176060" y="3749717"/>
                </a:lnTo>
                <a:lnTo>
                  <a:pt x="0" y="37497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736"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8691846" y="4891574"/>
            <a:ext cx="2449049" cy="1037785"/>
          </a:xfrm>
          <a:custGeom>
            <a:avLst/>
            <a:gdLst/>
            <a:ahLst/>
            <a:cxnLst/>
            <a:rect l="l" t="t" r="r" b="b"/>
            <a:pathLst>
              <a:path w="3673573" h="1556677">
                <a:moveTo>
                  <a:pt x="0" y="0"/>
                </a:moveTo>
                <a:lnTo>
                  <a:pt x="3673573" y="0"/>
                </a:lnTo>
                <a:lnTo>
                  <a:pt x="3673573" y="1556677"/>
                </a:lnTo>
                <a:lnTo>
                  <a:pt x="0" y="15566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22400" y="1355405"/>
            <a:ext cx="10580916" cy="2625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5771" lvl="1" indent="-162885" defTabSz="609630">
              <a:buFont typeface="Arial"/>
              <a:buChar char="•"/>
            </a:pP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die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Eltern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übertragen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das Haus an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ihre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Kinder,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behalten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sich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aber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den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vor</a:t>
            </a: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2885" lvl="1" defTabSz="609630"/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das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heißt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Sie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dürfen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weiter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darin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wohnen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oder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es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vermieten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und die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Mieteinnahmen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behalten</a:t>
            </a: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162885" lvl="1" defTabSz="609630"/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25771" lvl="1" indent="-162885" defTabSz="609630">
              <a:buFont typeface="Arial"/>
              <a:buChar char="•"/>
            </a:pP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Kinder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sind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zwar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Eigentümer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können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Haus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aber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nicht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selbst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nutzen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oder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verkaufen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solange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Nießbrauch</a:t>
            </a:r>
            <a:r>
              <a:rPr lang="en-US" sz="2133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33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besteht</a:t>
            </a:r>
            <a:endParaRPr lang="en-US" sz="2133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</Words>
  <Application>Microsoft Office PowerPoint</Application>
  <PresentationFormat>Breitbild</PresentationFormat>
  <Paragraphs>98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Inter</vt:lpstr>
      <vt:lpstr>Nickainley</vt:lpstr>
      <vt:lpstr>Recoleta</vt:lpstr>
      <vt:lpstr>Office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Simmerl-Hübner, Susanne</dc:creator>
  <cp:lastModifiedBy>Simmerl-Hübner, Susanne</cp:lastModifiedBy>
  <cp:revision>1</cp:revision>
  <dcterms:created xsi:type="dcterms:W3CDTF">2026-04-07T13:57:53Z</dcterms:created>
  <dcterms:modified xsi:type="dcterms:W3CDTF">2026-04-07T13:58:42Z</dcterms:modified>
</cp:coreProperties>
</file>