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78" r:id="rId6"/>
    <p:sldId id="280" r:id="rId7"/>
    <p:sldId id="277" r:id="rId8"/>
    <p:sldId id="279" r:id="rId9"/>
    <p:sldId id="261" r:id="rId10"/>
    <p:sldId id="262" r:id="rId11"/>
    <p:sldId id="263" r:id="rId12"/>
    <p:sldId id="264" r:id="rId13"/>
    <p:sldId id="265" r:id="rId14"/>
    <p:sldId id="266" r:id="rId15"/>
    <p:sldId id="267" r:id="rId16"/>
    <p:sldId id="268" r:id="rId17"/>
    <p:sldId id="270" r:id="rId18"/>
    <p:sldId id="269" r:id="rId19"/>
    <p:sldId id="276" r:id="rId20"/>
    <p:sldId id="271" r:id="rId21"/>
    <p:sldId id="272" r:id="rId22"/>
    <p:sldId id="273" r:id="rId23"/>
    <p:sldId id="274" r:id="rId24"/>
    <p:sldId id="275" r:id="rId2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B2C4"/>
    <a:srgbClr val="EED48A"/>
    <a:srgbClr val="F692BD"/>
    <a:srgbClr val="F0C6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3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BE2D92DE-5D27-4010-91AF-5931C8CFB02A}" type="datetimeFigureOut">
              <a:rPr lang="de-DE" smtClean="0"/>
              <a:t>22.02.2024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318398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E2D92DE-5D27-4010-91AF-5931C8CFB02A}" type="datetimeFigureOut">
              <a:rPr lang="de-DE" smtClean="0"/>
              <a:t>22.02.2024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721378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E2D92DE-5D27-4010-91AF-5931C8CFB02A}" type="datetimeFigureOut">
              <a:rPr lang="de-DE" smtClean="0"/>
              <a:t>22.02.2024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123894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E2D92DE-5D27-4010-91AF-5931C8CFB02A}" type="datetimeFigureOut">
              <a:rPr lang="de-DE" smtClean="0"/>
              <a:t>22.02.2024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1733738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BE2D92DE-5D27-4010-91AF-5931C8CFB02A}" type="datetimeFigureOut">
              <a:rPr lang="de-DE" smtClean="0"/>
              <a:t>22.02.2024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3861110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BE2D92DE-5D27-4010-91AF-5931C8CFB02A}" type="datetimeFigureOut">
              <a:rPr lang="de-DE" smtClean="0"/>
              <a:t>22.02.2024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394769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BE2D92DE-5D27-4010-91AF-5931C8CFB02A}" type="datetimeFigureOut">
              <a:rPr lang="de-DE" smtClean="0"/>
              <a:t>22.02.2024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400971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BE2D92DE-5D27-4010-91AF-5931C8CFB02A}" type="datetimeFigureOut">
              <a:rPr lang="de-DE" smtClean="0"/>
              <a:t>22.02.2024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3992218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E2D92DE-5D27-4010-91AF-5931C8CFB02A}" type="datetimeFigureOut">
              <a:rPr lang="de-DE" smtClean="0"/>
              <a:t>22.02.2024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709071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BE2D92DE-5D27-4010-91AF-5931C8CFB02A}" type="datetimeFigureOut">
              <a:rPr lang="de-DE" smtClean="0"/>
              <a:t>22.02.2024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2893253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BE2D92DE-5D27-4010-91AF-5931C8CFB02A}" type="datetimeFigureOut">
              <a:rPr lang="de-DE" smtClean="0"/>
              <a:t>22.02.2024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3255059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2D92DE-5D27-4010-91AF-5931C8CFB02A}" type="datetimeFigureOut">
              <a:rPr lang="de-DE" smtClean="0"/>
              <a:t>22.02.2024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4AC420-1AAA-473A-B39B-358EE2F44E19}" type="slidenum">
              <a:rPr lang="de-DE" smtClean="0"/>
              <a:t>‹Nr.›</a:t>
            </a:fld>
            <a:endParaRPr lang="de-DE"/>
          </a:p>
        </p:txBody>
      </p:sp>
    </p:spTree>
    <p:extLst>
      <p:ext uri="{BB962C8B-B14F-4D97-AF65-F5344CB8AC3E}">
        <p14:creationId xmlns:p14="http://schemas.microsoft.com/office/powerpoint/2010/main" val="24987190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757362" y="3169651"/>
            <a:ext cx="9786938" cy="182372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endParaRPr lang="de-DE" sz="2800" dirty="0" smtClean="0"/>
          </a:p>
          <a:p>
            <a:r>
              <a:rPr lang="de-DE" sz="2800" dirty="0" smtClean="0"/>
              <a:t>Einzelansprüche </a:t>
            </a:r>
            <a:r>
              <a:rPr lang="de-DE" sz="2800" dirty="0"/>
              <a:t>mehrerer Streitgenossen oder gegen mehrere Streitgenossen werden zusammengerechnet (§§ 39 Abs. 1 GKG, 48 Abs. 1 S. 1 GKG </a:t>
            </a:r>
            <a:r>
              <a:rPr lang="de-DE" sz="2800" dirty="0" err="1"/>
              <a:t>i.V.m</a:t>
            </a:r>
            <a:r>
              <a:rPr lang="de-DE" sz="2800" dirty="0"/>
              <a:t>. § 5 ZPO) </a:t>
            </a:r>
          </a:p>
          <a:p>
            <a:endParaRPr lang="de-DE" sz="2800" dirty="0"/>
          </a:p>
          <a:p>
            <a:endParaRPr lang="de-DE" sz="2800" dirty="0"/>
          </a:p>
        </p:txBody>
      </p:sp>
      <p:sp>
        <p:nvSpPr>
          <p:cNvPr id="4" name="Abgerundetes Rechteck 3"/>
          <p:cNvSpPr/>
          <p:nvPr/>
        </p:nvSpPr>
        <p:spPr>
          <a:xfrm>
            <a:off x="3673771" y="1487693"/>
            <a:ext cx="510327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Parteienhäufung und </a:t>
            </a:r>
            <a:r>
              <a:rPr lang="de-DE" sz="3200" b="1" dirty="0">
                <a:effectLst>
                  <a:outerShdw blurRad="38100" dist="38100" dir="2700000" algn="tl">
                    <a:srgbClr val="000000">
                      <a:alpha val="43137"/>
                    </a:srgbClr>
                  </a:outerShdw>
                </a:effectLst>
              </a:rPr>
              <a:t>Anspruchshäufung </a:t>
            </a:r>
          </a:p>
        </p:txBody>
      </p:sp>
      <p:sp>
        <p:nvSpPr>
          <p:cNvPr id="7" name="Abgerundetes Rechteck 6"/>
          <p:cNvSpPr/>
          <p:nvPr/>
        </p:nvSpPr>
        <p:spPr>
          <a:xfrm>
            <a:off x="435769" y="2694575"/>
            <a:ext cx="342185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Parteienhäufung</a:t>
            </a:r>
            <a:endParaRPr lang="de-DE" sz="2800" dirty="0">
              <a:effectLst>
                <a:outerShdw blurRad="38100" dist="38100" dir="2700000" algn="tl">
                  <a:srgbClr val="000000">
                    <a:alpha val="43137"/>
                  </a:srgbClr>
                </a:outerShdw>
              </a:effectLst>
            </a:endParaRP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60</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8" name="Gefaltete Ecke 7"/>
          <p:cNvSpPr/>
          <p:nvPr/>
        </p:nvSpPr>
        <p:spPr>
          <a:xfrm rot="580966">
            <a:off x="8791518" y="2030815"/>
            <a:ext cx="1806482" cy="1557665"/>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err="1" smtClean="0">
                <a:solidFill>
                  <a:schemeClr val="tx1"/>
                </a:solidFill>
                <a:latin typeface="MV Boli" panose="02000500030200090000" pitchFamily="2" charset="0"/>
                <a:cs typeface="MV Boli" panose="02000500030200090000" pitchFamily="2" charset="0"/>
              </a:rPr>
              <a:t>z.b.</a:t>
            </a:r>
            <a:r>
              <a:rPr lang="de-DE" sz="2400" b="1" dirty="0" smtClean="0">
                <a:solidFill>
                  <a:schemeClr val="tx1"/>
                </a:solidFill>
                <a:latin typeface="MV Boli" panose="02000500030200090000" pitchFamily="2" charset="0"/>
                <a:cs typeface="MV Boli" panose="02000500030200090000" pitchFamily="2" charset="0"/>
              </a:rPr>
              <a:t> mehrere </a:t>
            </a:r>
          </a:p>
          <a:p>
            <a:pPr algn="ctr"/>
            <a:r>
              <a:rPr lang="de-DE" sz="2400" b="1" dirty="0" smtClean="0">
                <a:solidFill>
                  <a:schemeClr val="tx1"/>
                </a:solidFill>
                <a:latin typeface="MV Boli" panose="02000500030200090000" pitchFamily="2" charset="0"/>
                <a:cs typeface="MV Boli" panose="02000500030200090000" pitchFamily="2" charset="0"/>
              </a:rPr>
              <a:t>Kläger oder Beklagte</a:t>
            </a:r>
            <a:endParaRPr lang="de-DE" sz="2000" b="1" dirty="0">
              <a:solidFill>
                <a:schemeClr val="tx1"/>
              </a:solidFill>
              <a:latin typeface="MV Boli" panose="02000500030200090000" pitchFamily="2" charset="0"/>
              <a:cs typeface="MV Boli" panose="02000500030200090000" pitchFamily="2" charset="0"/>
            </a:endParaRPr>
          </a:p>
        </p:txBody>
      </p:sp>
      <p:sp>
        <p:nvSpPr>
          <p:cNvPr id="11" name="Gefaltete Ecke 10"/>
          <p:cNvSpPr/>
          <p:nvPr/>
        </p:nvSpPr>
        <p:spPr>
          <a:xfrm rot="21092659">
            <a:off x="1644760" y="4820745"/>
            <a:ext cx="1806482" cy="1557665"/>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39 I GKG</a:t>
            </a:r>
            <a:endParaRPr lang="de-DE" sz="2000" b="1" dirty="0">
              <a:solidFill>
                <a:schemeClr val="tx1"/>
              </a:solidFill>
              <a:latin typeface="MV Boli" panose="02000500030200090000" pitchFamily="2" charset="0"/>
              <a:cs typeface="MV Boli" panose="02000500030200090000" pitchFamily="2" charset="0"/>
            </a:endParaRPr>
          </a:p>
        </p:txBody>
      </p:sp>
      <p:sp>
        <p:nvSpPr>
          <p:cNvPr id="12" name="Gefaltete Ecke 11"/>
          <p:cNvSpPr/>
          <p:nvPr/>
        </p:nvSpPr>
        <p:spPr>
          <a:xfrm rot="580966">
            <a:off x="5163310" y="4853247"/>
            <a:ext cx="1806482" cy="1557665"/>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48 I 1 GKG</a:t>
            </a:r>
            <a:endParaRPr lang="de-DE" sz="2000" b="1" dirty="0">
              <a:solidFill>
                <a:schemeClr val="tx1"/>
              </a:solidFill>
              <a:latin typeface="MV Boli" panose="02000500030200090000" pitchFamily="2" charset="0"/>
              <a:cs typeface="MV Boli" panose="02000500030200090000" pitchFamily="2" charset="0"/>
            </a:endParaRPr>
          </a:p>
        </p:txBody>
      </p:sp>
      <p:sp>
        <p:nvSpPr>
          <p:cNvPr id="13" name="Gefaltete Ecke 12"/>
          <p:cNvSpPr/>
          <p:nvPr/>
        </p:nvSpPr>
        <p:spPr>
          <a:xfrm>
            <a:off x="7770150" y="4820744"/>
            <a:ext cx="1806482" cy="1557665"/>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5 ZPO</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035341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p:cTn id="25" dur="1000" fill="hold"/>
                                        <p:tgtEl>
                                          <p:spTgt spid="8"/>
                                        </p:tgtEl>
                                        <p:attrNameLst>
                                          <p:attrName>ppt_w</p:attrName>
                                        </p:attrNameLst>
                                      </p:cBhvr>
                                      <p:tavLst>
                                        <p:tav tm="0">
                                          <p:val>
                                            <p:fltVal val="0"/>
                                          </p:val>
                                        </p:tav>
                                        <p:tav tm="100000">
                                          <p:val>
                                            <p:strVal val="#ppt_w"/>
                                          </p:val>
                                        </p:tav>
                                      </p:tavLst>
                                    </p:anim>
                                    <p:anim calcmode="lin" valueType="num">
                                      <p:cBhvr>
                                        <p:cTn id="26" dur="1000" fill="hold"/>
                                        <p:tgtEl>
                                          <p:spTgt spid="8"/>
                                        </p:tgtEl>
                                        <p:attrNameLst>
                                          <p:attrName>ppt_h</p:attrName>
                                        </p:attrNameLst>
                                      </p:cBhvr>
                                      <p:tavLst>
                                        <p:tav tm="0">
                                          <p:val>
                                            <p:fltVal val="0"/>
                                          </p:val>
                                        </p:tav>
                                        <p:tav tm="100000">
                                          <p:val>
                                            <p:strVal val="#ppt_h"/>
                                          </p:val>
                                        </p:tav>
                                      </p:tavLst>
                                    </p:anim>
                                    <p:anim calcmode="lin" valueType="num">
                                      <p:cBhvr>
                                        <p:cTn id="27" dur="1000" fill="hold"/>
                                        <p:tgtEl>
                                          <p:spTgt spid="8"/>
                                        </p:tgtEl>
                                        <p:attrNameLst>
                                          <p:attrName>style.rotation</p:attrName>
                                        </p:attrNameLst>
                                      </p:cBhvr>
                                      <p:tavLst>
                                        <p:tav tm="0">
                                          <p:val>
                                            <p:fltVal val="90"/>
                                          </p:val>
                                        </p:tav>
                                        <p:tav tm="100000">
                                          <p:val>
                                            <p:fltVal val="0"/>
                                          </p:val>
                                        </p:tav>
                                      </p:tavLst>
                                    </p:anim>
                                    <p:animEffect transition="in" filter="fade">
                                      <p:cBhvr>
                                        <p:cTn id="28" dur="10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p:cTn id="33" dur="1000" fill="hold"/>
                                        <p:tgtEl>
                                          <p:spTgt spid="11"/>
                                        </p:tgtEl>
                                        <p:attrNameLst>
                                          <p:attrName>ppt_w</p:attrName>
                                        </p:attrNameLst>
                                      </p:cBhvr>
                                      <p:tavLst>
                                        <p:tav tm="0">
                                          <p:val>
                                            <p:fltVal val="0"/>
                                          </p:val>
                                        </p:tav>
                                        <p:tav tm="100000">
                                          <p:val>
                                            <p:strVal val="#ppt_w"/>
                                          </p:val>
                                        </p:tav>
                                      </p:tavLst>
                                    </p:anim>
                                    <p:anim calcmode="lin" valueType="num">
                                      <p:cBhvr>
                                        <p:cTn id="34" dur="1000" fill="hold"/>
                                        <p:tgtEl>
                                          <p:spTgt spid="11"/>
                                        </p:tgtEl>
                                        <p:attrNameLst>
                                          <p:attrName>ppt_h</p:attrName>
                                        </p:attrNameLst>
                                      </p:cBhvr>
                                      <p:tavLst>
                                        <p:tav tm="0">
                                          <p:val>
                                            <p:fltVal val="0"/>
                                          </p:val>
                                        </p:tav>
                                        <p:tav tm="100000">
                                          <p:val>
                                            <p:strVal val="#ppt_h"/>
                                          </p:val>
                                        </p:tav>
                                      </p:tavLst>
                                    </p:anim>
                                    <p:anim calcmode="lin" valueType="num">
                                      <p:cBhvr>
                                        <p:cTn id="35" dur="1000" fill="hold"/>
                                        <p:tgtEl>
                                          <p:spTgt spid="11"/>
                                        </p:tgtEl>
                                        <p:attrNameLst>
                                          <p:attrName>style.rotation</p:attrName>
                                        </p:attrNameLst>
                                      </p:cBhvr>
                                      <p:tavLst>
                                        <p:tav tm="0">
                                          <p:val>
                                            <p:fltVal val="90"/>
                                          </p:val>
                                        </p:tav>
                                        <p:tav tm="100000">
                                          <p:val>
                                            <p:fltVal val="0"/>
                                          </p:val>
                                        </p:tav>
                                      </p:tavLst>
                                    </p:anim>
                                    <p:animEffect transition="in" filter="fade">
                                      <p:cBhvr>
                                        <p:cTn id="36" dur="10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p:cTn id="41" dur="1000" fill="hold"/>
                                        <p:tgtEl>
                                          <p:spTgt spid="12"/>
                                        </p:tgtEl>
                                        <p:attrNameLst>
                                          <p:attrName>ppt_w</p:attrName>
                                        </p:attrNameLst>
                                      </p:cBhvr>
                                      <p:tavLst>
                                        <p:tav tm="0">
                                          <p:val>
                                            <p:fltVal val="0"/>
                                          </p:val>
                                        </p:tav>
                                        <p:tav tm="100000">
                                          <p:val>
                                            <p:strVal val="#ppt_w"/>
                                          </p:val>
                                        </p:tav>
                                      </p:tavLst>
                                    </p:anim>
                                    <p:anim calcmode="lin" valueType="num">
                                      <p:cBhvr>
                                        <p:cTn id="42" dur="1000" fill="hold"/>
                                        <p:tgtEl>
                                          <p:spTgt spid="12"/>
                                        </p:tgtEl>
                                        <p:attrNameLst>
                                          <p:attrName>ppt_h</p:attrName>
                                        </p:attrNameLst>
                                      </p:cBhvr>
                                      <p:tavLst>
                                        <p:tav tm="0">
                                          <p:val>
                                            <p:fltVal val="0"/>
                                          </p:val>
                                        </p:tav>
                                        <p:tav tm="100000">
                                          <p:val>
                                            <p:strVal val="#ppt_h"/>
                                          </p:val>
                                        </p:tav>
                                      </p:tavLst>
                                    </p:anim>
                                    <p:anim calcmode="lin" valueType="num">
                                      <p:cBhvr>
                                        <p:cTn id="43" dur="1000" fill="hold"/>
                                        <p:tgtEl>
                                          <p:spTgt spid="12"/>
                                        </p:tgtEl>
                                        <p:attrNameLst>
                                          <p:attrName>style.rotation</p:attrName>
                                        </p:attrNameLst>
                                      </p:cBhvr>
                                      <p:tavLst>
                                        <p:tav tm="0">
                                          <p:val>
                                            <p:fltVal val="90"/>
                                          </p:val>
                                        </p:tav>
                                        <p:tav tm="100000">
                                          <p:val>
                                            <p:fltVal val="0"/>
                                          </p:val>
                                        </p:tav>
                                      </p:tavLst>
                                    </p:anim>
                                    <p:animEffect transition="in" filter="fade">
                                      <p:cBhvr>
                                        <p:cTn id="44" dur="10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p:cTn id="49" dur="1000" fill="hold"/>
                                        <p:tgtEl>
                                          <p:spTgt spid="13"/>
                                        </p:tgtEl>
                                        <p:attrNameLst>
                                          <p:attrName>ppt_w</p:attrName>
                                        </p:attrNameLst>
                                      </p:cBhvr>
                                      <p:tavLst>
                                        <p:tav tm="0">
                                          <p:val>
                                            <p:fltVal val="0"/>
                                          </p:val>
                                        </p:tav>
                                        <p:tav tm="100000">
                                          <p:val>
                                            <p:strVal val="#ppt_w"/>
                                          </p:val>
                                        </p:tav>
                                      </p:tavLst>
                                    </p:anim>
                                    <p:anim calcmode="lin" valueType="num">
                                      <p:cBhvr>
                                        <p:cTn id="50" dur="1000" fill="hold"/>
                                        <p:tgtEl>
                                          <p:spTgt spid="13"/>
                                        </p:tgtEl>
                                        <p:attrNameLst>
                                          <p:attrName>ppt_h</p:attrName>
                                        </p:attrNameLst>
                                      </p:cBhvr>
                                      <p:tavLst>
                                        <p:tav tm="0">
                                          <p:val>
                                            <p:fltVal val="0"/>
                                          </p:val>
                                        </p:tav>
                                        <p:tav tm="100000">
                                          <p:val>
                                            <p:strVal val="#ppt_h"/>
                                          </p:val>
                                        </p:tav>
                                      </p:tavLst>
                                    </p:anim>
                                    <p:anim calcmode="lin" valueType="num">
                                      <p:cBhvr>
                                        <p:cTn id="51" dur="1000" fill="hold"/>
                                        <p:tgtEl>
                                          <p:spTgt spid="13"/>
                                        </p:tgtEl>
                                        <p:attrNameLst>
                                          <p:attrName>style.rotation</p:attrName>
                                        </p:attrNameLst>
                                      </p:cBhvr>
                                      <p:tavLst>
                                        <p:tav tm="0">
                                          <p:val>
                                            <p:fltVal val="90"/>
                                          </p:val>
                                        </p:tav>
                                        <p:tav tm="100000">
                                          <p:val>
                                            <p:fltVal val="0"/>
                                          </p:val>
                                        </p:tav>
                                      </p:tavLst>
                                    </p:anim>
                                    <p:animEffect transition="in" filter="fade">
                                      <p:cBhvr>
                                        <p:cTn id="52"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11" grpId="0" animBg="1"/>
      <p:bldP spid="12" grpId="0" animBg="1"/>
      <p:bldP spid="1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716505" y="3185682"/>
            <a:ext cx="9814373" cy="297448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r>
              <a:rPr lang="de-DE" sz="2400" b="1" dirty="0" smtClean="0">
                <a:effectLst>
                  <a:outerShdw blurRad="38100" dist="38100" dir="2700000" algn="tl">
                    <a:srgbClr val="000000">
                      <a:alpha val="43137"/>
                    </a:srgbClr>
                  </a:outerShdw>
                </a:effectLst>
              </a:rPr>
              <a:t>Addition</a:t>
            </a:r>
            <a:r>
              <a:rPr lang="de-DE" sz="2400" dirty="0" smtClean="0"/>
              <a:t> </a:t>
            </a:r>
            <a:r>
              <a:rPr lang="de-DE" sz="2400" dirty="0"/>
              <a:t>d. Werte von Klage + Widerklage </a:t>
            </a:r>
            <a:r>
              <a:rPr lang="de-DE" sz="2400" b="1" dirty="0"/>
              <a:t> (§ 45 Abs. 1 S. 1 GKG) </a:t>
            </a:r>
            <a:r>
              <a:rPr lang="de-DE" sz="2400" dirty="0"/>
              <a:t>Klage- und Widerklageantrag können </a:t>
            </a:r>
            <a:r>
              <a:rPr lang="de-DE" sz="2400" b="1" dirty="0">
                <a:effectLst>
                  <a:outerShdw blurRad="38100" dist="38100" dir="2700000" algn="tl">
                    <a:srgbClr val="000000">
                      <a:alpha val="43137"/>
                    </a:srgbClr>
                  </a:outerShdw>
                </a:effectLst>
              </a:rPr>
              <a:t>nebeneinander</a:t>
            </a:r>
            <a:r>
              <a:rPr lang="de-DE" sz="2400" dirty="0"/>
              <a:t> bestehen, so dass das Gericht gleichzeitig beiden (ganz oder teilweise) stattgeben, aber auch beide abweisen kann. Es wird also über </a:t>
            </a:r>
            <a:r>
              <a:rPr lang="de-DE" sz="2400" b="1" dirty="0">
                <a:effectLst>
                  <a:outerShdw blurRad="38100" dist="38100" dir="2700000" algn="tl">
                    <a:srgbClr val="000000">
                      <a:alpha val="43137"/>
                    </a:srgbClr>
                  </a:outerShdw>
                </a:effectLst>
              </a:rPr>
              <a:t>beide</a:t>
            </a:r>
            <a:r>
              <a:rPr lang="de-DE" sz="2400" dirty="0"/>
              <a:t> Forderungen entschieden, die Streitwerte werden daher addiert </a:t>
            </a:r>
            <a:endParaRPr lang="de-DE" sz="2400" dirty="0" smtClean="0"/>
          </a:p>
          <a:p>
            <a:pPr marL="630015" lvl="1"/>
            <a:r>
              <a:rPr lang="de-DE" sz="2400" dirty="0" smtClean="0"/>
              <a:t>(§ </a:t>
            </a:r>
            <a:r>
              <a:rPr lang="de-DE" sz="2400" dirty="0"/>
              <a:t>45 Abs. 1 S. 1 GKG). </a:t>
            </a:r>
            <a:endParaRPr lang="de-DE" sz="2800" dirty="0"/>
          </a:p>
        </p:txBody>
      </p:sp>
      <p:sp>
        <p:nvSpPr>
          <p:cNvPr id="4" name="Abgerundetes Rechteck 3"/>
          <p:cNvSpPr/>
          <p:nvPr/>
        </p:nvSpPr>
        <p:spPr>
          <a:xfrm>
            <a:off x="3673771" y="1487693"/>
            <a:ext cx="510327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 </a:t>
            </a:r>
          </a:p>
          <a:p>
            <a:pPr algn="ctr"/>
            <a:r>
              <a:rPr lang="de-DE" sz="3200" b="1" dirty="0" smtClean="0">
                <a:effectLst>
                  <a:outerShdw blurRad="38100" dist="38100" dir="2700000" algn="tl">
                    <a:srgbClr val="000000">
                      <a:alpha val="43137"/>
                    </a:srgbClr>
                  </a:outerShdw>
                </a:effectLst>
              </a:rPr>
              <a:t>Widerklage</a:t>
            </a:r>
            <a:endParaRPr lang="de-DE" sz="3200" b="1" dirty="0">
              <a:effectLst>
                <a:outerShdw blurRad="38100" dist="38100" dir="2700000" algn="tl">
                  <a:srgbClr val="000000">
                    <a:alpha val="43137"/>
                  </a:srgbClr>
                </a:outerShdw>
              </a:effectLst>
            </a:endParaRPr>
          </a:p>
          <a:p>
            <a:pPr algn="ctr"/>
            <a:r>
              <a:rPr lang="de-DE" sz="3200" b="1" dirty="0" smtClean="0">
                <a:effectLst>
                  <a:outerShdw blurRad="38100" dist="38100" dir="2700000" algn="tl">
                    <a:srgbClr val="000000">
                      <a:alpha val="43137"/>
                    </a:srgbClr>
                  </a:outerShdw>
                </a:effectLst>
              </a:rPr>
              <a:t> </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435768" y="2694575"/>
            <a:ext cx="5451685"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verschiedene Streitgegenstände</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65</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Gefaltete Ecke 14"/>
          <p:cNvSpPr/>
          <p:nvPr/>
        </p:nvSpPr>
        <p:spPr>
          <a:xfrm rot="186300">
            <a:off x="8387369" y="5357115"/>
            <a:ext cx="1348294" cy="1313604"/>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 45 I 1 GKG</a:t>
            </a:r>
            <a:endParaRPr lang="de-DE" sz="2000" b="1" dirty="0">
              <a:solidFill>
                <a:schemeClr val="tx1"/>
              </a:solidFill>
              <a:latin typeface="MV Boli" panose="02000500030200090000" pitchFamily="2" charset="0"/>
              <a:cs typeface="MV Boli" panose="02000500030200090000" pitchFamily="2" charset="0"/>
            </a:endParaRPr>
          </a:p>
        </p:txBody>
      </p:sp>
      <p:sp>
        <p:nvSpPr>
          <p:cNvPr id="11" name="Gefaltete Ecke 10"/>
          <p:cNvSpPr/>
          <p:nvPr/>
        </p:nvSpPr>
        <p:spPr>
          <a:xfrm rot="20999854">
            <a:off x="10416695" y="2829665"/>
            <a:ext cx="1348294" cy="1313604"/>
          </a:xfrm>
          <a:prstGeom prst="foldedCorner">
            <a:avLst/>
          </a:prstGeom>
          <a:solidFill>
            <a:srgbClr val="F692BD"/>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addieren!</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085307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p:cTn id="25" dur="1000" fill="hold"/>
                                        <p:tgtEl>
                                          <p:spTgt spid="15"/>
                                        </p:tgtEl>
                                        <p:attrNameLst>
                                          <p:attrName>ppt_w</p:attrName>
                                        </p:attrNameLst>
                                      </p:cBhvr>
                                      <p:tavLst>
                                        <p:tav tm="0">
                                          <p:val>
                                            <p:fltVal val="0"/>
                                          </p:val>
                                        </p:tav>
                                        <p:tav tm="100000">
                                          <p:val>
                                            <p:strVal val="#ppt_w"/>
                                          </p:val>
                                        </p:tav>
                                      </p:tavLst>
                                    </p:anim>
                                    <p:anim calcmode="lin" valueType="num">
                                      <p:cBhvr>
                                        <p:cTn id="26" dur="1000" fill="hold"/>
                                        <p:tgtEl>
                                          <p:spTgt spid="15"/>
                                        </p:tgtEl>
                                        <p:attrNameLst>
                                          <p:attrName>ppt_h</p:attrName>
                                        </p:attrNameLst>
                                      </p:cBhvr>
                                      <p:tavLst>
                                        <p:tav tm="0">
                                          <p:val>
                                            <p:fltVal val="0"/>
                                          </p:val>
                                        </p:tav>
                                        <p:tav tm="100000">
                                          <p:val>
                                            <p:strVal val="#ppt_h"/>
                                          </p:val>
                                        </p:tav>
                                      </p:tavLst>
                                    </p:anim>
                                    <p:anim calcmode="lin" valueType="num">
                                      <p:cBhvr>
                                        <p:cTn id="27" dur="1000" fill="hold"/>
                                        <p:tgtEl>
                                          <p:spTgt spid="15"/>
                                        </p:tgtEl>
                                        <p:attrNameLst>
                                          <p:attrName>style.rotation</p:attrName>
                                        </p:attrNameLst>
                                      </p:cBhvr>
                                      <p:tavLst>
                                        <p:tav tm="0">
                                          <p:val>
                                            <p:fltVal val="90"/>
                                          </p:val>
                                        </p:tav>
                                        <p:tav tm="100000">
                                          <p:val>
                                            <p:fltVal val="0"/>
                                          </p:val>
                                        </p:tav>
                                      </p:tavLst>
                                    </p:anim>
                                    <p:animEffect transition="in" filter="fade">
                                      <p:cBhvr>
                                        <p:cTn id="28" dur="1000"/>
                                        <p:tgtEl>
                                          <p:spTgt spid="15"/>
                                        </p:tgtEl>
                                      </p:cBhvr>
                                    </p:animEffect>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wipe(down)">
                                      <p:cBhvr>
                                        <p:cTn id="33" dur="580">
                                          <p:stCondLst>
                                            <p:cond delay="0"/>
                                          </p:stCondLst>
                                        </p:cTn>
                                        <p:tgtEl>
                                          <p:spTgt spid="11"/>
                                        </p:tgtEl>
                                      </p:cBhvr>
                                    </p:animEffect>
                                    <p:anim calcmode="lin" valueType="num">
                                      <p:cBhvr>
                                        <p:cTn id="34"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9" dur="26">
                                          <p:stCondLst>
                                            <p:cond delay="650"/>
                                          </p:stCondLst>
                                        </p:cTn>
                                        <p:tgtEl>
                                          <p:spTgt spid="11"/>
                                        </p:tgtEl>
                                      </p:cBhvr>
                                      <p:to x="100000" y="60000"/>
                                    </p:animScale>
                                    <p:animScale>
                                      <p:cBhvr>
                                        <p:cTn id="40" dur="166" decel="50000">
                                          <p:stCondLst>
                                            <p:cond delay="676"/>
                                          </p:stCondLst>
                                        </p:cTn>
                                        <p:tgtEl>
                                          <p:spTgt spid="11"/>
                                        </p:tgtEl>
                                      </p:cBhvr>
                                      <p:to x="100000" y="100000"/>
                                    </p:animScale>
                                    <p:animScale>
                                      <p:cBhvr>
                                        <p:cTn id="41" dur="26">
                                          <p:stCondLst>
                                            <p:cond delay="1312"/>
                                          </p:stCondLst>
                                        </p:cTn>
                                        <p:tgtEl>
                                          <p:spTgt spid="11"/>
                                        </p:tgtEl>
                                      </p:cBhvr>
                                      <p:to x="100000" y="80000"/>
                                    </p:animScale>
                                    <p:animScale>
                                      <p:cBhvr>
                                        <p:cTn id="42" dur="166" decel="50000">
                                          <p:stCondLst>
                                            <p:cond delay="1338"/>
                                          </p:stCondLst>
                                        </p:cTn>
                                        <p:tgtEl>
                                          <p:spTgt spid="11"/>
                                        </p:tgtEl>
                                      </p:cBhvr>
                                      <p:to x="100000" y="100000"/>
                                    </p:animScale>
                                    <p:animScale>
                                      <p:cBhvr>
                                        <p:cTn id="43" dur="26">
                                          <p:stCondLst>
                                            <p:cond delay="1642"/>
                                          </p:stCondLst>
                                        </p:cTn>
                                        <p:tgtEl>
                                          <p:spTgt spid="11"/>
                                        </p:tgtEl>
                                      </p:cBhvr>
                                      <p:to x="100000" y="90000"/>
                                    </p:animScale>
                                    <p:animScale>
                                      <p:cBhvr>
                                        <p:cTn id="44" dur="166" decel="50000">
                                          <p:stCondLst>
                                            <p:cond delay="1668"/>
                                          </p:stCondLst>
                                        </p:cTn>
                                        <p:tgtEl>
                                          <p:spTgt spid="11"/>
                                        </p:tgtEl>
                                      </p:cBhvr>
                                      <p:to x="100000" y="100000"/>
                                    </p:animScale>
                                    <p:animScale>
                                      <p:cBhvr>
                                        <p:cTn id="45" dur="26">
                                          <p:stCondLst>
                                            <p:cond delay="1808"/>
                                          </p:stCondLst>
                                        </p:cTn>
                                        <p:tgtEl>
                                          <p:spTgt spid="11"/>
                                        </p:tgtEl>
                                      </p:cBhvr>
                                      <p:to x="100000" y="95000"/>
                                    </p:animScale>
                                    <p:animScale>
                                      <p:cBhvr>
                                        <p:cTn id="46"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15"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bgerundetes Rechteck 13"/>
          <p:cNvSpPr/>
          <p:nvPr/>
        </p:nvSpPr>
        <p:spPr>
          <a:xfrm>
            <a:off x="1471530" y="3340248"/>
            <a:ext cx="9786938" cy="119129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endParaRPr lang="de-DE" sz="2800" dirty="0" smtClean="0"/>
          </a:p>
          <a:p>
            <a:pPr marL="630015" lvl="1"/>
            <a:endParaRPr lang="de-DE" sz="2400" b="1" dirty="0" smtClean="0">
              <a:solidFill>
                <a:schemeClr val="tx1"/>
              </a:solidFill>
            </a:endParaRPr>
          </a:p>
          <a:p>
            <a:pPr marL="630015" lvl="1"/>
            <a:r>
              <a:rPr lang="de-DE" sz="2400" b="1" dirty="0">
                <a:solidFill>
                  <a:schemeClr val="tx1"/>
                </a:solidFill>
              </a:rPr>
              <a:t>Klage auf Zahlung von 4.000,00 € aus einem Darlehnsvertrag; Widerklage mit dem Antrag, dass das Bestehen des Darlehnsvertrags bestritten wird. </a:t>
            </a:r>
            <a:br>
              <a:rPr lang="de-DE" sz="2400" b="1" dirty="0">
                <a:solidFill>
                  <a:schemeClr val="tx1"/>
                </a:solidFill>
              </a:rPr>
            </a:br>
            <a:endParaRPr lang="de-DE" sz="2400" b="1" dirty="0">
              <a:solidFill>
                <a:schemeClr val="tx1"/>
              </a:solidFill>
            </a:endParaRPr>
          </a:p>
          <a:p>
            <a:endParaRPr lang="de-DE" sz="2800" dirty="0"/>
          </a:p>
          <a:p>
            <a:endParaRPr lang="de-DE" sz="2800" dirty="0"/>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768967" y="1450589"/>
            <a:ext cx="510327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Anspruchshäufung </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435768" y="2694575"/>
            <a:ext cx="8050505" cy="7153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effectLst>
                  <a:outerShdw blurRad="38100" dist="38100" dir="2700000" algn="tl">
                    <a:srgbClr val="000000">
                      <a:alpha val="43137"/>
                    </a:srgbClr>
                  </a:outerShdw>
                </a:effectLst>
              </a:rPr>
              <a:t>Handelt es sich um denselben Gegenstand? Was folgt für die Streitwertberechnung daraus?</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66</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8" name="Gefaltete Ecke 7"/>
          <p:cNvSpPr/>
          <p:nvPr/>
        </p:nvSpPr>
        <p:spPr>
          <a:xfrm rot="21087273">
            <a:off x="1217492" y="763170"/>
            <a:ext cx="1850892" cy="1631207"/>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Übung 003</a:t>
            </a:r>
            <a:endParaRPr lang="de-DE" sz="2000" b="1" dirty="0">
              <a:solidFill>
                <a:schemeClr val="tx1"/>
              </a:solidFill>
              <a:latin typeface="MV Boli" panose="02000500030200090000" pitchFamily="2" charset="0"/>
              <a:cs typeface="MV Boli" panose="02000500030200090000" pitchFamily="2" charset="0"/>
            </a:endParaRPr>
          </a:p>
        </p:txBody>
      </p:sp>
      <p:sp>
        <p:nvSpPr>
          <p:cNvPr id="11" name="Gefaltete Ecke 10"/>
          <p:cNvSpPr/>
          <p:nvPr/>
        </p:nvSpPr>
        <p:spPr>
          <a:xfrm rot="21231544">
            <a:off x="9230785" y="1503101"/>
            <a:ext cx="1549369" cy="158532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Lösung</a:t>
            </a:r>
            <a:endParaRPr lang="de-DE" sz="2000" b="1"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a:off x="4151617" y="4272429"/>
            <a:ext cx="1549369" cy="158532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a:solidFill>
                  <a:schemeClr val="tx1"/>
                </a:solidFill>
                <a:latin typeface="MV Boli" panose="02000500030200090000" pitchFamily="2" charset="0"/>
                <a:cs typeface="MV Boli" panose="02000500030200090000" pitchFamily="2" charset="0"/>
              </a:rPr>
              <a:t>d</a:t>
            </a:r>
            <a:r>
              <a:rPr lang="de-DE" sz="2000" b="1" dirty="0" smtClean="0">
                <a:solidFill>
                  <a:schemeClr val="tx1"/>
                </a:solidFill>
                <a:latin typeface="MV Boli" panose="02000500030200090000" pitchFamily="2" charset="0"/>
                <a:cs typeface="MV Boli" panose="02000500030200090000" pitchFamily="2" charset="0"/>
              </a:rPr>
              <a:t>erselbe Gegenstand</a:t>
            </a:r>
            <a:endParaRPr lang="de-DE" sz="2000" b="1" dirty="0">
              <a:solidFill>
                <a:schemeClr val="tx1"/>
              </a:solidFill>
              <a:latin typeface="MV Boli" panose="02000500030200090000" pitchFamily="2" charset="0"/>
              <a:cs typeface="MV Boli" panose="02000500030200090000" pitchFamily="2" charset="0"/>
            </a:endParaRPr>
          </a:p>
        </p:txBody>
      </p:sp>
      <p:sp>
        <p:nvSpPr>
          <p:cNvPr id="5" name="Ellipse 4"/>
          <p:cNvSpPr/>
          <p:nvPr/>
        </p:nvSpPr>
        <p:spPr>
          <a:xfrm>
            <a:off x="1106572" y="3409924"/>
            <a:ext cx="729916" cy="720918"/>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bg1"/>
                </a:solidFill>
                <a:effectLst>
                  <a:outerShdw blurRad="38100" dist="38100" dir="2700000" algn="tl">
                    <a:srgbClr val="000000">
                      <a:alpha val="43137"/>
                    </a:srgbClr>
                  </a:outerShdw>
                </a:effectLst>
              </a:rPr>
              <a:t>1)</a:t>
            </a:r>
            <a:endParaRPr lang="de-DE" sz="2400" b="1" dirty="0">
              <a:solidFill>
                <a:schemeClr val="accent2">
                  <a:lumMod val="75000"/>
                </a:schemeClr>
              </a:solidFill>
              <a:effectLst>
                <a:outerShdw blurRad="38100" dist="38100" dir="2700000" algn="tl">
                  <a:srgbClr val="000000">
                    <a:alpha val="43137"/>
                  </a:srgbClr>
                </a:outerShdw>
              </a:effectLst>
            </a:endParaRPr>
          </a:p>
        </p:txBody>
      </p:sp>
      <p:sp>
        <p:nvSpPr>
          <p:cNvPr id="13" name="Gefaltete Ecke 12"/>
          <p:cNvSpPr/>
          <p:nvPr/>
        </p:nvSpPr>
        <p:spPr>
          <a:xfrm rot="20956423">
            <a:off x="6285030" y="4272429"/>
            <a:ext cx="1549369" cy="1585329"/>
          </a:xfrm>
          <a:prstGeom prst="foldedCorner">
            <a:avLst/>
          </a:prstGeom>
          <a:solidFill>
            <a:srgbClr val="F692BD"/>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Keine Addition</a:t>
            </a:r>
            <a:endParaRPr lang="de-DE" sz="2000" b="1" dirty="0">
              <a:solidFill>
                <a:schemeClr val="tx1"/>
              </a:solidFill>
              <a:latin typeface="MV Boli" panose="02000500030200090000" pitchFamily="2" charset="0"/>
              <a:cs typeface="MV Boli" panose="02000500030200090000" pitchFamily="2" charset="0"/>
            </a:endParaRPr>
          </a:p>
        </p:txBody>
      </p:sp>
      <p:sp>
        <p:nvSpPr>
          <p:cNvPr id="16" name="Gefaltete Ecke 15"/>
          <p:cNvSpPr/>
          <p:nvPr/>
        </p:nvSpPr>
        <p:spPr>
          <a:xfrm rot="368653">
            <a:off x="8478991" y="4414015"/>
            <a:ext cx="1549369" cy="158532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4000 €</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904211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1000" fill="hold"/>
                                        <p:tgtEl>
                                          <p:spTgt spid="8"/>
                                        </p:tgtEl>
                                        <p:attrNameLst>
                                          <p:attrName>ppt_w</p:attrName>
                                        </p:attrNameLst>
                                      </p:cBhvr>
                                      <p:tavLst>
                                        <p:tav tm="0">
                                          <p:val>
                                            <p:fltVal val="0"/>
                                          </p:val>
                                        </p:tav>
                                        <p:tav tm="100000">
                                          <p:val>
                                            <p:strVal val="#ppt_w"/>
                                          </p:val>
                                        </p:tav>
                                      </p:tavLst>
                                    </p:anim>
                                    <p:anim calcmode="lin" valueType="num">
                                      <p:cBhvr>
                                        <p:cTn id="20" dur="1000" fill="hold"/>
                                        <p:tgtEl>
                                          <p:spTgt spid="8"/>
                                        </p:tgtEl>
                                        <p:attrNameLst>
                                          <p:attrName>ppt_h</p:attrName>
                                        </p:attrNameLst>
                                      </p:cBhvr>
                                      <p:tavLst>
                                        <p:tav tm="0">
                                          <p:val>
                                            <p:fltVal val="0"/>
                                          </p:val>
                                        </p:tav>
                                        <p:tav tm="100000">
                                          <p:val>
                                            <p:strVal val="#ppt_h"/>
                                          </p:val>
                                        </p:tav>
                                      </p:tavLst>
                                    </p:anim>
                                    <p:anim calcmode="lin" valueType="num">
                                      <p:cBhvr>
                                        <p:cTn id="21" dur="1000" fill="hold"/>
                                        <p:tgtEl>
                                          <p:spTgt spid="8"/>
                                        </p:tgtEl>
                                        <p:attrNameLst>
                                          <p:attrName>style.rotation</p:attrName>
                                        </p:attrNameLst>
                                      </p:cBhvr>
                                      <p:tavLst>
                                        <p:tav tm="0">
                                          <p:val>
                                            <p:fltVal val="90"/>
                                          </p:val>
                                        </p:tav>
                                        <p:tav tm="100000">
                                          <p:val>
                                            <p:fltVal val="0"/>
                                          </p:val>
                                        </p:tav>
                                      </p:tavLst>
                                    </p:anim>
                                    <p:animEffect transition="in" filter="fade">
                                      <p:cBhvr>
                                        <p:cTn id="22" dur="1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1000" fill="hold"/>
                                        <p:tgtEl>
                                          <p:spTgt spid="11"/>
                                        </p:tgtEl>
                                        <p:attrNameLst>
                                          <p:attrName>ppt_w</p:attrName>
                                        </p:attrNameLst>
                                      </p:cBhvr>
                                      <p:tavLst>
                                        <p:tav tm="0">
                                          <p:val>
                                            <p:fltVal val="0"/>
                                          </p:val>
                                        </p:tav>
                                        <p:tav tm="100000">
                                          <p:val>
                                            <p:strVal val="#ppt_w"/>
                                          </p:val>
                                        </p:tav>
                                      </p:tavLst>
                                    </p:anim>
                                    <p:anim calcmode="lin" valueType="num">
                                      <p:cBhvr>
                                        <p:cTn id="28" dur="1000" fill="hold"/>
                                        <p:tgtEl>
                                          <p:spTgt spid="11"/>
                                        </p:tgtEl>
                                        <p:attrNameLst>
                                          <p:attrName>ppt_h</p:attrName>
                                        </p:attrNameLst>
                                      </p:cBhvr>
                                      <p:tavLst>
                                        <p:tav tm="0">
                                          <p:val>
                                            <p:fltVal val="0"/>
                                          </p:val>
                                        </p:tav>
                                        <p:tav tm="100000">
                                          <p:val>
                                            <p:strVal val="#ppt_h"/>
                                          </p:val>
                                        </p:tav>
                                      </p:tavLst>
                                    </p:anim>
                                    <p:anim calcmode="lin" valueType="num">
                                      <p:cBhvr>
                                        <p:cTn id="29" dur="1000" fill="hold"/>
                                        <p:tgtEl>
                                          <p:spTgt spid="11"/>
                                        </p:tgtEl>
                                        <p:attrNameLst>
                                          <p:attrName>style.rotation</p:attrName>
                                        </p:attrNameLst>
                                      </p:cBhvr>
                                      <p:tavLst>
                                        <p:tav tm="0">
                                          <p:val>
                                            <p:fltVal val="90"/>
                                          </p:val>
                                        </p:tav>
                                        <p:tav tm="100000">
                                          <p:val>
                                            <p:fltVal val="0"/>
                                          </p:val>
                                        </p:tav>
                                      </p:tavLst>
                                    </p:anim>
                                    <p:animEffect transition="in" filter="fade">
                                      <p:cBhvr>
                                        <p:cTn id="30" dur="10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additive="base">
                                        <p:cTn id="35" dur="500" fill="hold"/>
                                        <p:tgtEl>
                                          <p:spTgt spid="5"/>
                                        </p:tgtEl>
                                        <p:attrNameLst>
                                          <p:attrName>ppt_x</p:attrName>
                                        </p:attrNameLst>
                                      </p:cBhvr>
                                      <p:tavLst>
                                        <p:tav tm="0">
                                          <p:val>
                                            <p:strVal val="#ppt_x"/>
                                          </p:val>
                                        </p:tav>
                                        <p:tav tm="100000">
                                          <p:val>
                                            <p:strVal val="#ppt_x"/>
                                          </p:val>
                                        </p:tav>
                                      </p:tavLst>
                                    </p:anim>
                                    <p:anim calcmode="lin" valueType="num">
                                      <p:cBhvr additive="base">
                                        <p:cTn id="3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p:cTn id="47" dur="1000" fill="hold"/>
                                        <p:tgtEl>
                                          <p:spTgt spid="15"/>
                                        </p:tgtEl>
                                        <p:attrNameLst>
                                          <p:attrName>ppt_w</p:attrName>
                                        </p:attrNameLst>
                                      </p:cBhvr>
                                      <p:tavLst>
                                        <p:tav tm="0">
                                          <p:val>
                                            <p:fltVal val="0"/>
                                          </p:val>
                                        </p:tav>
                                        <p:tav tm="100000">
                                          <p:val>
                                            <p:strVal val="#ppt_w"/>
                                          </p:val>
                                        </p:tav>
                                      </p:tavLst>
                                    </p:anim>
                                    <p:anim calcmode="lin" valueType="num">
                                      <p:cBhvr>
                                        <p:cTn id="48" dur="1000" fill="hold"/>
                                        <p:tgtEl>
                                          <p:spTgt spid="15"/>
                                        </p:tgtEl>
                                        <p:attrNameLst>
                                          <p:attrName>ppt_h</p:attrName>
                                        </p:attrNameLst>
                                      </p:cBhvr>
                                      <p:tavLst>
                                        <p:tav tm="0">
                                          <p:val>
                                            <p:fltVal val="0"/>
                                          </p:val>
                                        </p:tav>
                                        <p:tav tm="100000">
                                          <p:val>
                                            <p:strVal val="#ppt_h"/>
                                          </p:val>
                                        </p:tav>
                                      </p:tavLst>
                                    </p:anim>
                                    <p:anim calcmode="lin" valueType="num">
                                      <p:cBhvr>
                                        <p:cTn id="49" dur="1000" fill="hold"/>
                                        <p:tgtEl>
                                          <p:spTgt spid="15"/>
                                        </p:tgtEl>
                                        <p:attrNameLst>
                                          <p:attrName>style.rotation</p:attrName>
                                        </p:attrNameLst>
                                      </p:cBhvr>
                                      <p:tavLst>
                                        <p:tav tm="0">
                                          <p:val>
                                            <p:fltVal val="90"/>
                                          </p:val>
                                        </p:tav>
                                        <p:tav tm="100000">
                                          <p:val>
                                            <p:fltVal val="0"/>
                                          </p:val>
                                        </p:tav>
                                      </p:tavLst>
                                    </p:anim>
                                    <p:animEffect transition="in" filter="fade">
                                      <p:cBhvr>
                                        <p:cTn id="50" dur="1000"/>
                                        <p:tgtEl>
                                          <p:spTgt spid="15"/>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p:cTn id="55" dur="500" fill="hold"/>
                                        <p:tgtEl>
                                          <p:spTgt spid="13"/>
                                        </p:tgtEl>
                                        <p:attrNameLst>
                                          <p:attrName>ppt_w</p:attrName>
                                        </p:attrNameLst>
                                      </p:cBhvr>
                                      <p:tavLst>
                                        <p:tav tm="0">
                                          <p:val>
                                            <p:fltVal val="0"/>
                                          </p:val>
                                        </p:tav>
                                        <p:tav tm="100000">
                                          <p:val>
                                            <p:strVal val="#ppt_w"/>
                                          </p:val>
                                        </p:tav>
                                      </p:tavLst>
                                    </p:anim>
                                    <p:anim calcmode="lin" valueType="num">
                                      <p:cBhvr>
                                        <p:cTn id="56" dur="500" fill="hold"/>
                                        <p:tgtEl>
                                          <p:spTgt spid="13"/>
                                        </p:tgtEl>
                                        <p:attrNameLst>
                                          <p:attrName>ppt_h</p:attrName>
                                        </p:attrNameLst>
                                      </p:cBhvr>
                                      <p:tavLst>
                                        <p:tav tm="0">
                                          <p:val>
                                            <p:fltVal val="0"/>
                                          </p:val>
                                        </p:tav>
                                        <p:tav tm="100000">
                                          <p:val>
                                            <p:strVal val="#ppt_h"/>
                                          </p:val>
                                        </p:tav>
                                      </p:tavLst>
                                    </p:anim>
                                    <p:animEffect transition="in" filter="fade">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 calcmode="lin" valueType="num">
                                      <p:cBhvr>
                                        <p:cTn id="62" dur="500" fill="hold"/>
                                        <p:tgtEl>
                                          <p:spTgt spid="16"/>
                                        </p:tgtEl>
                                        <p:attrNameLst>
                                          <p:attrName>ppt_w</p:attrName>
                                        </p:attrNameLst>
                                      </p:cBhvr>
                                      <p:tavLst>
                                        <p:tav tm="0">
                                          <p:val>
                                            <p:fltVal val="0"/>
                                          </p:val>
                                        </p:tav>
                                        <p:tav tm="100000">
                                          <p:val>
                                            <p:strVal val="#ppt_w"/>
                                          </p:val>
                                        </p:tav>
                                      </p:tavLst>
                                    </p:anim>
                                    <p:anim calcmode="lin" valueType="num">
                                      <p:cBhvr>
                                        <p:cTn id="63" dur="500" fill="hold"/>
                                        <p:tgtEl>
                                          <p:spTgt spid="16"/>
                                        </p:tgtEl>
                                        <p:attrNameLst>
                                          <p:attrName>ppt_h</p:attrName>
                                        </p:attrNameLst>
                                      </p:cBhvr>
                                      <p:tavLst>
                                        <p:tav tm="0">
                                          <p:val>
                                            <p:fltVal val="0"/>
                                          </p:val>
                                        </p:tav>
                                        <p:tav tm="100000">
                                          <p:val>
                                            <p:strVal val="#ppt_h"/>
                                          </p:val>
                                        </p:tav>
                                      </p:tavLst>
                                    </p:anim>
                                    <p:animEffect transition="in" filter="fade">
                                      <p:cBhvr>
                                        <p:cTn id="64"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4" grpId="0" animBg="1"/>
      <p:bldP spid="7" grpId="0" animBg="1"/>
      <p:bldP spid="8" grpId="0" animBg="1"/>
      <p:bldP spid="11" grpId="0" animBg="1"/>
      <p:bldP spid="15" grpId="0" animBg="1"/>
      <p:bldP spid="5" grpId="0" animBg="1"/>
      <p:bldP spid="13" grpId="0" animBg="1"/>
      <p:bldP spid="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bgerundetes Rechteck 13"/>
          <p:cNvSpPr/>
          <p:nvPr/>
        </p:nvSpPr>
        <p:spPr>
          <a:xfrm>
            <a:off x="1427132" y="3249091"/>
            <a:ext cx="9786938" cy="240972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r>
              <a:rPr lang="de-DE" sz="2400" b="1" dirty="0" smtClean="0">
                <a:solidFill>
                  <a:schemeClr val="tx1"/>
                </a:solidFill>
              </a:rPr>
              <a:t>Die </a:t>
            </a:r>
            <a:r>
              <a:rPr lang="de-DE" sz="2400" b="1" dirty="0">
                <a:solidFill>
                  <a:schemeClr val="tx1"/>
                </a:solidFill>
              </a:rPr>
              <a:t>Parteien streiten um ein Auto, dessen Wert auf 10.000,- € festgesetzt wurde. Der Kläger klagt auf Herausgabe des Autos, der Beklagte widerklagend auf Herausgabe des sich beim Kläger befindlichen des Kfz.-Briefes.</a:t>
            </a:r>
            <a:endParaRPr lang="de-DE" sz="2800" b="1" dirty="0">
              <a:solidFill>
                <a:schemeClr val="tx1"/>
              </a:solidFill>
            </a:endParaRPr>
          </a:p>
          <a:p>
            <a:endParaRPr lang="de-DE" sz="2800" dirty="0"/>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768967" y="1450589"/>
            <a:ext cx="510327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Anspruchshäufung </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435768" y="2694575"/>
            <a:ext cx="8050505" cy="7153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effectLst>
                  <a:outerShdw blurRad="38100" dist="38100" dir="2700000" algn="tl">
                    <a:srgbClr val="000000">
                      <a:alpha val="43137"/>
                    </a:srgbClr>
                  </a:outerShdw>
                </a:effectLst>
              </a:rPr>
              <a:t>Handelt es sich um denselben Gegenstand? Was folgt für die Streitwertberechnung daraus?</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67</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8" name="Gefaltete Ecke 7"/>
          <p:cNvSpPr/>
          <p:nvPr/>
        </p:nvSpPr>
        <p:spPr>
          <a:xfrm rot="21087273">
            <a:off x="1217492" y="763170"/>
            <a:ext cx="1850892" cy="1631207"/>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Übung 003</a:t>
            </a:r>
            <a:endParaRPr lang="de-DE" sz="2000" b="1" dirty="0">
              <a:solidFill>
                <a:schemeClr val="tx1"/>
              </a:solidFill>
              <a:latin typeface="MV Boli" panose="02000500030200090000" pitchFamily="2" charset="0"/>
              <a:cs typeface="MV Boli" panose="02000500030200090000" pitchFamily="2" charset="0"/>
            </a:endParaRPr>
          </a:p>
        </p:txBody>
      </p:sp>
      <p:sp>
        <p:nvSpPr>
          <p:cNvPr id="11" name="Gefaltete Ecke 10"/>
          <p:cNvSpPr/>
          <p:nvPr/>
        </p:nvSpPr>
        <p:spPr>
          <a:xfrm rot="21231544">
            <a:off x="9230785" y="1503101"/>
            <a:ext cx="1549369" cy="158532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Lösung</a:t>
            </a:r>
            <a:endParaRPr lang="de-DE" sz="2000" b="1"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21417593">
            <a:off x="1877438" y="4954234"/>
            <a:ext cx="1549369" cy="158532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u="sng" dirty="0">
                <a:solidFill>
                  <a:schemeClr val="tx1"/>
                </a:solidFill>
                <a:latin typeface="MV Boli" panose="02000500030200090000" pitchFamily="2" charset="0"/>
                <a:cs typeface="MV Boli" panose="02000500030200090000" pitchFamily="2" charset="0"/>
              </a:rPr>
              <a:t>d</a:t>
            </a:r>
            <a:r>
              <a:rPr lang="de-DE" sz="2000" b="1" u="sng" dirty="0" smtClean="0">
                <a:solidFill>
                  <a:schemeClr val="tx1"/>
                </a:solidFill>
                <a:latin typeface="MV Boli" panose="02000500030200090000" pitchFamily="2" charset="0"/>
                <a:cs typeface="MV Boli" panose="02000500030200090000" pitchFamily="2" charset="0"/>
              </a:rPr>
              <a:t>erselbe Gegenstand</a:t>
            </a:r>
          </a:p>
          <a:p>
            <a:pPr algn="ctr"/>
            <a:r>
              <a:rPr lang="de-DE" sz="2000" b="1" dirty="0" smtClean="0">
                <a:solidFill>
                  <a:schemeClr val="tx1"/>
                </a:solidFill>
                <a:latin typeface="MV Boli" panose="02000500030200090000" pitchFamily="2" charset="0"/>
                <a:cs typeface="MV Boli" panose="02000500030200090000" pitchFamily="2" charset="0"/>
              </a:rPr>
              <a:t>Recht und Besitz am Auto</a:t>
            </a:r>
            <a:endParaRPr lang="de-DE" sz="2000" b="1" dirty="0">
              <a:solidFill>
                <a:schemeClr val="tx1"/>
              </a:solidFill>
              <a:latin typeface="MV Boli" panose="02000500030200090000" pitchFamily="2" charset="0"/>
              <a:cs typeface="MV Boli" panose="02000500030200090000" pitchFamily="2" charset="0"/>
            </a:endParaRPr>
          </a:p>
        </p:txBody>
      </p:sp>
      <p:sp>
        <p:nvSpPr>
          <p:cNvPr id="5" name="Ellipse 4"/>
          <p:cNvSpPr/>
          <p:nvPr/>
        </p:nvSpPr>
        <p:spPr>
          <a:xfrm>
            <a:off x="1106572" y="3409924"/>
            <a:ext cx="729916" cy="720918"/>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bg1"/>
                </a:solidFill>
                <a:effectLst>
                  <a:outerShdw blurRad="38100" dist="38100" dir="2700000" algn="tl">
                    <a:srgbClr val="000000">
                      <a:alpha val="43137"/>
                    </a:srgbClr>
                  </a:outerShdw>
                </a:effectLst>
              </a:rPr>
              <a:t>2</a:t>
            </a:r>
            <a:r>
              <a:rPr lang="de-DE" sz="2400" b="1" dirty="0" smtClean="0">
                <a:solidFill>
                  <a:schemeClr val="bg1"/>
                </a:solidFill>
                <a:effectLst>
                  <a:outerShdw blurRad="38100" dist="38100" dir="2700000" algn="tl">
                    <a:srgbClr val="000000">
                      <a:alpha val="43137"/>
                    </a:srgbClr>
                  </a:outerShdw>
                </a:effectLst>
              </a:rPr>
              <a:t>)</a:t>
            </a:r>
            <a:endParaRPr lang="de-DE" sz="2400" b="1" dirty="0">
              <a:solidFill>
                <a:schemeClr val="accent2">
                  <a:lumMod val="75000"/>
                </a:schemeClr>
              </a:solidFill>
              <a:effectLst>
                <a:outerShdw blurRad="38100" dist="38100" dir="2700000" algn="tl">
                  <a:srgbClr val="000000">
                    <a:alpha val="43137"/>
                  </a:srgbClr>
                </a:outerShdw>
              </a:effectLst>
            </a:endParaRPr>
          </a:p>
        </p:txBody>
      </p:sp>
      <p:sp>
        <p:nvSpPr>
          <p:cNvPr id="13" name="Gefaltete Ecke 12"/>
          <p:cNvSpPr/>
          <p:nvPr/>
        </p:nvSpPr>
        <p:spPr>
          <a:xfrm rot="20956423">
            <a:off x="4637240" y="4896811"/>
            <a:ext cx="1549369" cy="1585329"/>
          </a:xfrm>
          <a:prstGeom prst="foldedCorner">
            <a:avLst/>
          </a:prstGeom>
          <a:solidFill>
            <a:srgbClr val="F692BD"/>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Keine Addition</a:t>
            </a:r>
            <a:endParaRPr lang="de-DE" sz="2000" b="1" dirty="0">
              <a:solidFill>
                <a:schemeClr val="tx1"/>
              </a:solidFill>
              <a:latin typeface="MV Boli" panose="02000500030200090000" pitchFamily="2" charset="0"/>
              <a:cs typeface="MV Boli" panose="02000500030200090000" pitchFamily="2" charset="0"/>
            </a:endParaRPr>
          </a:p>
        </p:txBody>
      </p:sp>
      <p:sp>
        <p:nvSpPr>
          <p:cNvPr id="16" name="Gefaltete Ecke 15"/>
          <p:cNvSpPr/>
          <p:nvPr/>
        </p:nvSpPr>
        <p:spPr>
          <a:xfrm rot="21428960">
            <a:off x="7801584" y="4707435"/>
            <a:ext cx="1549369" cy="158532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10000 €</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357251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1000" fill="hold"/>
                                        <p:tgtEl>
                                          <p:spTgt spid="8"/>
                                        </p:tgtEl>
                                        <p:attrNameLst>
                                          <p:attrName>ppt_w</p:attrName>
                                        </p:attrNameLst>
                                      </p:cBhvr>
                                      <p:tavLst>
                                        <p:tav tm="0">
                                          <p:val>
                                            <p:fltVal val="0"/>
                                          </p:val>
                                        </p:tav>
                                        <p:tav tm="100000">
                                          <p:val>
                                            <p:strVal val="#ppt_w"/>
                                          </p:val>
                                        </p:tav>
                                      </p:tavLst>
                                    </p:anim>
                                    <p:anim calcmode="lin" valueType="num">
                                      <p:cBhvr>
                                        <p:cTn id="20" dur="1000" fill="hold"/>
                                        <p:tgtEl>
                                          <p:spTgt spid="8"/>
                                        </p:tgtEl>
                                        <p:attrNameLst>
                                          <p:attrName>ppt_h</p:attrName>
                                        </p:attrNameLst>
                                      </p:cBhvr>
                                      <p:tavLst>
                                        <p:tav tm="0">
                                          <p:val>
                                            <p:fltVal val="0"/>
                                          </p:val>
                                        </p:tav>
                                        <p:tav tm="100000">
                                          <p:val>
                                            <p:strVal val="#ppt_h"/>
                                          </p:val>
                                        </p:tav>
                                      </p:tavLst>
                                    </p:anim>
                                    <p:anim calcmode="lin" valueType="num">
                                      <p:cBhvr>
                                        <p:cTn id="21" dur="1000" fill="hold"/>
                                        <p:tgtEl>
                                          <p:spTgt spid="8"/>
                                        </p:tgtEl>
                                        <p:attrNameLst>
                                          <p:attrName>style.rotation</p:attrName>
                                        </p:attrNameLst>
                                      </p:cBhvr>
                                      <p:tavLst>
                                        <p:tav tm="0">
                                          <p:val>
                                            <p:fltVal val="90"/>
                                          </p:val>
                                        </p:tav>
                                        <p:tav tm="100000">
                                          <p:val>
                                            <p:fltVal val="0"/>
                                          </p:val>
                                        </p:tav>
                                      </p:tavLst>
                                    </p:anim>
                                    <p:animEffect transition="in" filter="fade">
                                      <p:cBhvr>
                                        <p:cTn id="22" dur="1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1000" fill="hold"/>
                                        <p:tgtEl>
                                          <p:spTgt spid="11"/>
                                        </p:tgtEl>
                                        <p:attrNameLst>
                                          <p:attrName>ppt_w</p:attrName>
                                        </p:attrNameLst>
                                      </p:cBhvr>
                                      <p:tavLst>
                                        <p:tav tm="0">
                                          <p:val>
                                            <p:fltVal val="0"/>
                                          </p:val>
                                        </p:tav>
                                        <p:tav tm="100000">
                                          <p:val>
                                            <p:strVal val="#ppt_w"/>
                                          </p:val>
                                        </p:tav>
                                      </p:tavLst>
                                    </p:anim>
                                    <p:anim calcmode="lin" valueType="num">
                                      <p:cBhvr>
                                        <p:cTn id="28" dur="1000" fill="hold"/>
                                        <p:tgtEl>
                                          <p:spTgt spid="11"/>
                                        </p:tgtEl>
                                        <p:attrNameLst>
                                          <p:attrName>ppt_h</p:attrName>
                                        </p:attrNameLst>
                                      </p:cBhvr>
                                      <p:tavLst>
                                        <p:tav tm="0">
                                          <p:val>
                                            <p:fltVal val="0"/>
                                          </p:val>
                                        </p:tav>
                                        <p:tav tm="100000">
                                          <p:val>
                                            <p:strVal val="#ppt_h"/>
                                          </p:val>
                                        </p:tav>
                                      </p:tavLst>
                                    </p:anim>
                                    <p:anim calcmode="lin" valueType="num">
                                      <p:cBhvr>
                                        <p:cTn id="29" dur="1000" fill="hold"/>
                                        <p:tgtEl>
                                          <p:spTgt spid="11"/>
                                        </p:tgtEl>
                                        <p:attrNameLst>
                                          <p:attrName>style.rotation</p:attrName>
                                        </p:attrNameLst>
                                      </p:cBhvr>
                                      <p:tavLst>
                                        <p:tav tm="0">
                                          <p:val>
                                            <p:fltVal val="90"/>
                                          </p:val>
                                        </p:tav>
                                        <p:tav tm="100000">
                                          <p:val>
                                            <p:fltVal val="0"/>
                                          </p:val>
                                        </p:tav>
                                      </p:tavLst>
                                    </p:anim>
                                    <p:animEffect transition="in" filter="fade">
                                      <p:cBhvr>
                                        <p:cTn id="30" dur="10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additive="base">
                                        <p:cTn id="35" dur="500" fill="hold"/>
                                        <p:tgtEl>
                                          <p:spTgt spid="5"/>
                                        </p:tgtEl>
                                        <p:attrNameLst>
                                          <p:attrName>ppt_x</p:attrName>
                                        </p:attrNameLst>
                                      </p:cBhvr>
                                      <p:tavLst>
                                        <p:tav tm="0">
                                          <p:val>
                                            <p:strVal val="#ppt_x"/>
                                          </p:val>
                                        </p:tav>
                                        <p:tav tm="100000">
                                          <p:val>
                                            <p:strVal val="#ppt_x"/>
                                          </p:val>
                                        </p:tav>
                                      </p:tavLst>
                                    </p:anim>
                                    <p:anim calcmode="lin" valueType="num">
                                      <p:cBhvr additive="base">
                                        <p:cTn id="3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p:cTn id="47" dur="1000" fill="hold"/>
                                        <p:tgtEl>
                                          <p:spTgt spid="15"/>
                                        </p:tgtEl>
                                        <p:attrNameLst>
                                          <p:attrName>ppt_w</p:attrName>
                                        </p:attrNameLst>
                                      </p:cBhvr>
                                      <p:tavLst>
                                        <p:tav tm="0">
                                          <p:val>
                                            <p:fltVal val="0"/>
                                          </p:val>
                                        </p:tav>
                                        <p:tav tm="100000">
                                          <p:val>
                                            <p:strVal val="#ppt_w"/>
                                          </p:val>
                                        </p:tav>
                                      </p:tavLst>
                                    </p:anim>
                                    <p:anim calcmode="lin" valueType="num">
                                      <p:cBhvr>
                                        <p:cTn id="48" dur="1000" fill="hold"/>
                                        <p:tgtEl>
                                          <p:spTgt spid="15"/>
                                        </p:tgtEl>
                                        <p:attrNameLst>
                                          <p:attrName>ppt_h</p:attrName>
                                        </p:attrNameLst>
                                      </p:cBhvr>
                                      <p:tavLst>
                                        <p:tav tm="0">
                                          <p:val>
                                            <p:fltVal val="0"/>
                                          </p:val>
                                        </p:tav>
                                        <p:tav tm="100000">
                                          <p:val>
                                            <p:strVal val="#ppt_h"/>
                                          </p:val>
                                        </p:tav>
                                      </p:tavLst>
                                    </p:anim>
                                    <p:anim calcmode="lin" valueType="num">
                                      <p:cBhvr>
                                        <p:cTn id="49" dur="1000" fill="hold"/>
                                        <p:tgtEl>
                                          <p:spTgt spid="15"/>
                                        </p:tgtEl>
                                        <p:attrNameLst>
                                          <p:attrName>style.rotation</p:attrName>
                                        </p:attrNameLst>
                                      </p:cBhvr>
                                      <p:tavLst>
                                        <p:tav tm="0">
                                          <p:val>
                                            <p:fltVal val="90"/>
                                          </p:val>
                                        </p:tav>
                                        <p:tav tm="100000">
                                          <p:val>
                                            <p:fltVal val="0"/>
                                          </p:val>
                                        </p:tav>
                                      </p:tavLst>
                                    </p:anim>
                                    <p:animEffect transition="in" filter="fade">
                                      <p:cBhvr>
                                        <p:cTn id="50" dur="1000"/>
                                        <p:tgtEl>
                                          <p:spTgt spid="15"/>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p:cTn id="55" dur="500" fill="hold"/>
                                        <p:tgtEl>
                                          <p:spTgt spid="13"/>
                                        </p:tgtEl>
                                        <p:attrNameLst>
                                          <p:attrName>ppt_w</p:attrName>
                                        </p:attrNameLst>
                                      </p:cBhvr>
                                      <p:tavLst>
                                        <p:tav tm="0">
                                          <p:val>
                                            <p:fltVal val="0"/>
                                          </p:val>
                                        </p:tav>
                                        <p:tav tm="100000">
                                          <p:val>
                                            <p:strVal val="#ppt_w"/>
                                          </p:val>
                                        </p:tav>
                                      </p:tavLst>
                                    </p:anim>
                                    <p:anim calcmode="lin" valueType="num">
                                      <p:cBhvr>
                                        <p:cTn id="56" dur="500" fill="hold"/>
                                        <p:tgtEl>
                                          <p:spTgt spid="13"/>
                                        </p:tgtEl>
                                        <p:attrNameLst>
                                          <p:attrName>ppt_h</p:attrName>
                                        </p:attrNameLst>
                                      </p:cBhvr>
                                      <p:tavLst>
                                        <p:tav tm="0">
                                          <p:val>
                                            <p:fltVal val="0"/>
                                          </p:val>
                                        </p:tav>
                                        <p:tav tm="100000">
                                          <p:val>
                                            <p:strVal val="#ppt_h"/>
                                          </p:val>
                                        </p:tav>
                                      </p:tavLst>
                                    </p:anim>
                                    <p:animEffect transition="in" filter="fade">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 calcmode="lin" valueType="num">
                                      <p:cBhvr>
                                        <p:cTn id="62" dur="500" fill="hold"/>
                                        <p:tgtEl>
                                          <p:spTgt spid="16"/>
                                        </p:tgtEl>
                                        <p:attrNameLst>
                                          <p:attrName>ppt_w</p:attrName>
                                        </p:attrNameLst>
                                      </p:cBhvr>
                                      <p:tavLst>
                                        <p:tav tm="0">
                                          <p:val>
                                            <p:fltVal val="0"/>
                                          </p:val>
                                        </p:tav>
                                        <p:tav tm="100000">
                                          <p:val>
                                            <p:strVal val="#ppt_w"/>
                                          </p:val>
                                        </p:tav>
                                      </p:tavLst>
                                    </p:anim>
                                    <p:anim calcmode="lin" valueType="num">
                                      <p:cBhvr>
                                        <p:cTn id="63" dur="500" fill="hold"/>
                                        <p:tgtEl>
                                          <p:spTgt spid="16"/>
                                        </p:tgtEl>
                                        <p:attrNameLst>
                                          <p:attrName>ppt_h</p:attrName>
                                        </p:attrNameLst>
                                      </p:cBhvr>
                                      <p:tavLst>
                                        <p:tav tm="0">
                                          <p:val>
                                            <p:fltVal val="0"/>
                                          </p:val>
                                        </p:tav>
                                        <p:tav tm="100000">
                                          <p:val>
                                            <p:strVal val="#ppt_h"/>
                                          </p:val>
                                        </p:tav>
                                      </p:tavLst>
                                    </p:anim>
                                    <p:animEffect transition="in" filter="fade">
                                      <p:cBhvr>
                                        <p:cTn id="64"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4" grpId="0" animBg="1"/>
      <p:bldP spid="7" grpId="0" animBg="1"/>
      <p:bldP spid="8" grpId="0" animBg="1"/>
      <p:bldP spid="11" grpId="0" animBg="1"/>
      <p:bldP spid="15" grpId="0" animBg="1"/>
      <p:bldP spid="5" grpId="0" animBg="1"/>
      <p:bldP spid="13" grpId="0" animBg="1"/>
      <p:bldP spid="1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bgerundetes Rechteck 13"/>
          <p:cNvSpPr/>
          <p:nvPr/>
        </p:nvSpPr>
        <p:spPr>
          <a:xfrm>
            <a:off x="1427132" y="3249091"/>
            <a:ext cx="9786938" cy="166396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endParaRPr lang="de-DE" sz="2400" b="1" dirty="0" smtClean="0">
              <a:solidFill>
                <a:schemeClr val="tx1"/>
              </a:solidFill>
            </a:endParaRPr>
          </a:p>
          <a:p>
            <a:pPr marL="630015" lvl="1"/>
            <a:r>
              <a:rPr lang="de-DE" sz="2400" b="1" dirty="0" smtClean="0">
                <a:solidFill>
                  <a:schemeClr val="tx1"/>
                </a:solidFill>
              </a:rPr>
              <a:t>Klage </a:t>
            </a:r>
            <a:r>
              <a:rPr lang="de-DE" sz="2400" b="1" dirty="0">
                <a:solidFill>
                  <a:schemeClr val="tx1"/>
                </a:solidFill>
              </a:rPr>
              <a:t>auf Zahlung des Restbetrages (1.500,- €) aus einem Kaufvertrag; Widerklage auf Rückzahlung der geleisteten Anzahlung (800,- €</a:t>
            </a:r>
            <a:r>
              <a:rPr lang="de-DE" sz="2400" b="1" dirty="0" smtClean="0">
                <a:solidFill>
                  <a:schemeClr val="tx1"/>
                </a:solidFill>
              </a:rPr>
              <a:t>).</a:t>
            </a:r>
            <a:r>
              <a:rPr lang="de-DE" sz="2400" b="1" dirty="0">
                <a:solidFill>
                  <a:schemeClr val="tx1"/>
                </a:solidFill>
              </a:rPr>
              <a:t> </a:t>
            </a:r>
            <a:br>
              <a:rPr lang="de-DE" sz="2400" b="1" dirty="0">
                <a:solidFill>
                  <a:schemeClr val="tx1"/>
                </a:solidFill>
              </a:rPr>
            </a:br>
            <a:endParaRPr lang="de-DE" sz="2800" b="1" dirty="0">
              <a:solidFill>
                <a:schemeClr val="tx1"/>
              </a:solidFill>
            </a:endParaRPr>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768967" y="1450589"/>
            <a:ext cx="510327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Anspruchshäufung </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435768" y="2694575"/>
            <a:ext cx="8050505" cy="7153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effectLst>
                  <a:outerShdw blurRad="38100" dist="38100" dir="2700000" algn="tl">
                    <a:srgbClr val="000000">
                      <a:alpha val="43137"/>
                    </a:srgbClr>
                  </a:outerShdw>
                </a:effectLst>
              </a:rPr>
              <a:t>Handelt es sich um denselben Gegenstand? Was folgt für die Streitwertberechnung daraus?</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68</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8" name="Gefaltete Ecke 7"/>
          <p:cNvSpPr/>
          <p:nvPr/>
        </p:nvSpPr>
        <p:spPr>
          <a:xfrm>
            <a:off x="1217492" y="763170"/>
            <a:ext cx="1850892" cy="1631207"/>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Übung 003</a:t>
            </a:r>
            <a:endParaRPr lang="de-DE" sz="2000" b="1" dirty="0">
              <a:solidFill>
                <a:schemeClr val="tx1"/>
              </a:solidFill>
              <a:latin typeface="MV Boli" panose="02000500030200090000" pitchFamily="2" charset="0"/>
              <a:cs typeface="MV Boli" panose="02000500030200090000" pitchFamily="2" charset="0"/>
            </a:endParaRPr>
          </a:p>
        </p:txBody>
      </p:sp>
      <p:sp>
        <p:nvSpPr>
          <p:cNvPr id="11" name="Gefaltete Ecke 10"/>
          <p:cNvSpPr/>
          <p:nvPr/>
        </p:nvSpPr>
        <p:spPr>
          <a:xfrm rot="19585862">
            <a:off x="9230785" y="1503101"/>
            <a:ext cx="1549369" cy="158532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Lösung</a:t>
            </a:r>
            <a:endParaRPr lang="de-DE" sz="2000" b="1"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21417593">
            <a:off x="2213847" y="4648119"/>
            <a:ext cx="1549369" cy="158532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u="sng" dirty="0" smtClean="0">
                <a:solidFill>
                  <a:schemeClr val="tx1"/>
                </a:solidFill>
                <a:latin typeface="MV Boli" panose="02000500030200090000" pitchFamily="2" charset="0"/>
                <a:cs typeface="MV Boli" panose="02000500030200090000" pitchFamily="2" charset="0"/>
              </a:rPr>
              <a:t>Einzelwerte</a:t>
            </a:r>
            <a:endParaRPr lang="de-DE" sz="2000" b="1" dirty="0">
              <a:solidFill>
                <a:schemeClr val="tx1"/>
              </a:solidFill>
              <a:latin typeface="MV Boli" panose="02000500030200090000" pitchFamily="2" charset="0"/>
              <a:cs typeface="MV Boli" panose="02000500030200090000" pitchFamily="2" charset="0"/>
            </a:endParaRPr>
          </a:p>
        </p:txBody>
      </p:sp>
      <p:sp>
        <p:nvSpPr>
          <p:cNvPr id="5" name="Ellipse 4"/>
          <p:cNvSpPr/>
          <p:nvPr/>
        </p:nvSpPr>
        <p:spPr>
          <a:xfrm>
            <a:off x="1106572" y="3409924"/>
            <a:ext cx="729916" cy="720918"/>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bg1"/>
                </a:solidFill>
                <a:effectLst>
                  <a:outerShdw blurRad="38100" dist="38100" dir="2700000" algn="tl">
                    <a:srgbClr val="000000">
                      <a:alpha val="43137"/>
                    </a:srgbClr>
                  </a:outerShdw>
                </a:effectLst>
              </a:rPr>
              <a:t>3)</a:t>
            </a:r>
            <a:endParaRPr lang="de-DE" sz="2400" b="1" dirty="0">
              <a:solidFill>
                <a:schemeClr val="accent2">
                  <a:lumMod val="75000"/>
                </a:schemeClr>
              </a:solidFill>
              <a:effectLst>
                <a:outerShdw blurRad="38100" dist="38100" dir="2700000" algn="tl">
                  <a:srgbClr val="000000">
                    <a:alpha val="43137"/>
                  </a:srgbClr>
                </a:outerShdw>
              </a:effectLst>
            </a:endParaRPr>
          </a:p>
        </p:txBody>
      </p:sp>
      <p:sp>
        <p:nvSpPr>
          <p:cNvPr id="13" name="Gefaltete Ecke 12"/>
          <p:cNvSpPr/>
          <p:nvPr/>
        </p:nvSpPr>
        <p:spPr>
          <a:xfrm rot="341994">
            <a:off x="4601142" y="4615067"/>
            <a:ext cx="1549369" cy="1585329"/>
          </a:xfrm>
          <a:prstGeom prst="foldedCorner">
            <a:avLst/>
          </a:prstGeom>
          <a:solidFill>
            <a:srgbClr val="F692BD"/>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Addition</a:t>
            </a:r>
            <a:endParaRPr lang="de-DE" sz="2000" b="1" dirty="0">
              <a:solidFill>
                <a:schemeClr val="tx1"/>
              </a:solidFill>
              <a:latin typeface="MV Boli" panose="02000500030200090000" pitchFamily="2" charset="0"/>
              <a:cs typeface="MV Boli" panose="02000500030200090000" pitchFamily="2" charset="0"/>
            </a:endParaRPr>
          </a:p>
        </p:txBody>
      </p:sp>
      <p:sp>
        <p:nvSpPr>
          <p:cNvPr id="16" name="Gefaltete Ecke 15"/>
          <p:cNvSpPr/>
          <p:nvPr/>
        </p:nvSpPr>
        <p:spPr>
          <a:xfrm rot="21428960">
            <a:off x="7801584" y="4707435"/>
            <a:ext cx="1549369" cy="158532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2300 €</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198033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1000" fill="hold"/>
                                        <p:tgtEl>
                                          <p:spTgt spid="8"/>
                                        </p:tgtEl>
                                        <p:attrNameLst>
                                          <p:attrName>ppt_w</p:attrName>
                                        </p:attrNameLst>
                                      </p:cBhvr>
                                      <p:tavLst>
                                        <p:tav tm="0">
                                          <p:val>
                                            <p:fltVal val="0"/>
                                          </p:val>
                                        </p:tav>
                                        <p:tav tm="100000">
                                          <p:val>
                                            <p:strVal val="#ppt_w"/>
                                          </p:val>
                                        </p:tav>
                                      </p:tavLst>
                                    </p:anim>
                                    <p:anim calcmode="lin" valueType="num">
                                      <p:cBhvr>
                                        <p:cTn id="20" dur="1000" fill="hold"/>
                                        <p:tgtEl>
                                          <p:spTgt spid="8"/>
                                        </p:tgtEl>
                                        <p:attrNameLst>
                                          <p:attrName>ppt_h</p:attrName>
                                        </p:attrNameLst>
                                      </p:cBhvr>
                                      <p:tavLst>
                                        <p:tav tm="0">
                                          <p:val>
                                            <p:fltVal val="0"/>
                                          </p:val>
                                        </p:tav>
                                        <p:tav tm="100000">
                                          <p:val>
                                            <p:strVal val="#ppt_h"/>
                                          </p:val>
                                        </p:tav>
                                      </p:tavLst>
                                    </p:anim>
                                    <p:anim calcmode="lin" valueType="num">
                                      <p:cBhvr>
                                        <p:cTn id="21" dur="1000" fill="hold"/>
                                        <p:tgtEl>
                                          <p:spTgt spid="8"/>
                                        </p:tgtEl>
                                        <p:attrNameLst>
                                          <p:attrName>style.rotation</p:attrName>
                                        </p:attrNameLst>
                                      </p:cBhvr>
                                      <p:tavLst>
                                        <p:tav tm="0">
                                          <p:val>
                                            <p:fltVal val="90"/>
                                          </p:val>
                                        </p:tav>
                                        <p:tav tm="100000">
                                          <p:val>
                                            <p:fltVal val="0"/>
                                          </p:val>
                                        </p:tav>
                                      </p:tavLst>
                                    </p:anim>
                                    <p:animEffect transition="in" filter="fade">
                                      <p:cBhvr>
                                        <p:cTn id="22" dur="1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1000" fill="hold"/>
                                        <p:tgtEl>
                                          <p:spTgt spid="11"/>
                                        </p:tgtEl>
                                        <p:attrNameLst>
                                          <p:attrName>ppt_w</p:attrName>
                                        </p:attrNameLst>
                                      </p:cBhvr>
                                      <p:tavLst>
                                        <p:tav tm="0">
                                          <p:val>
                                            <p:fltVal val="0"/>
                                          </p:val>
                                        </p:tav>
                                        <p:tav tm="100000">
                                          <p:val>
                                            <p:strVal val="#ppt_w"/>
                                          </p:val>
                                        </p:tav>
                                      </p:tavLst>
                                    </p:anim>
                                    <p:anim calcmode="lin" valueType="num">
                                      <p:cBhvr>
                                        <p:cTn id="28" dur="1000" fill="hold"/>
                                        <p:tgtEl>
                                          <p:spTgt spid="11"/>
                                        </p:tgtEl>
                                        <p:attrNameLst>
                                          <p:attrName>ppt_h</p:attrName>
                                        </p:attrNameLst>
                                      </p:cBhvr>
                                      <p:tavLst>
                                        <p:tav tm="0">
                                          <p:val>
                                            <p:fltVal val="0"/>
                                          </p:val>
                                        </p:tav>
                                        <p:tav tm="100000">
                                          <p:val>
                                            <p:strVal val="#ppt_h"/>
                                          </p:val>
                                        </p:tav>
                                      </p:tavLst>
                                    </p:anim>
                                    <p:anim calcmode="lin" valueType="num">
                                      <p:cBhvr>
                                        <p:cTn id="29" dur="1000" fill="hold"/>
                                        <p:tgtEl>
                                          <p:spTgt spid="11"/>
                                        </p:tgtEl>
                                        <p:attrNameLst>
                                          <p:attrName>style.rotation</p:attrName>
                                        </p:attrNameLst>
                                      </p:cBhvr>
                                      <p:tavLst>
                                        <p:tav tm="0">
                                          <p:val>
                                            <p:fltVal val="90"/>
                                          </p:val>
                                        </p:tav>
                                        <p:tav tm="100000">
                                          <p:val>
                                            <p:fltVal val="0"/>
                                          </p:val>
                                        </p:tav>
                                      </p:tavLst>
                                    </p:anim>
                                    <p:animEffect transition="in" filter="fade">
                                      <p:cBhvr>
                                        <p:cTn id="30" dur="10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additive="base">
                                        <p:cTn id="35" dur="500" fill="hold"/>
                                        <p:tgtEl>
                                          <p:spTgt spid="5"/>
                                        </p:tgtEl>
                                        <p:attrNameLst>
                                          <p:attrName>ppt_x</p:attrName>
                                        </p:attrNameLst>
                                      </p:cBhvr>
                                      <p:tavLst>
                                        <p:tav tm="0">
                                          <p:val>
                                            <p:strVal val="#ppt_x"/>
                                          </p:val>
                                        </p:tav>
                                        <p:tav tm="100000">
                                          <p:val>
                                            <p:strVal val="#ppt_x"/>
                                          </p:val>
                                        </p:tav>
                                      </p:tavLst>
                                    </p:anim>
                                    <p:anim calcmode="lin" valueType="num">
                                      <p:cBhvr additive="base">
                                        <p:cTn id="3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p:cTn id="47" dur="1000" fill="hold"/>
                                        <p:tgtEl>
                                          <p:spTgt spid="15"/>
                                        </p:tgtEl>
                                        <p:attrNameLst>
                                          <p:attrName>ppt_w</p:attrName>
                                        </p:attrNameLst>
                                      </p:cBhvr>
                                      <p:tavLst>
                                        <p:tav tm="0">
                                          <p:val>
                                            <p:fltVal val="0"/>
                                          </p:val>
                                        </p:tav>
                                        <p:tav tm="100000">
                                          <p:val>
                                            <p:strVal val="#ppt_w"/>
                                          </p:val>
                                        </p:tav>
                                      </p:tavLst>
                                    </p:anim>
                                    <p:anim calcmode="lin" valueType="num">
                                      <p:cBhvr>
                                        <p:cTn id="48" dur="1000" fill="hold"/>
                                        <p:tgtEl>
                                          <p:spTgt spid="15"/>
                                        </p:tgtEl>
                                        <p:attrNameLst>
                                          <p:attrName>ppt_h</p:attrName>
                                        </p:attrNameLst>
                                      </p:cBhvr>
                                      <p:tavLst>
                                        <p:tav tm="0">
                                          <p:val>
                                            <p:fltVal val="0"/>
                                          </p:val>
                                        </p:tav>
                                        <p:tav tm="100000">
                                          <p:val>
                                            <p:strVal val="#ppt_h"/>
                                          </p:val>
                                        </p:tav>
                                      </p:tavLst>
                                    </p:anim>
                                    <p:anim calcmode="lin" valueType="num">
                                      <p:cBhvr>
                                        <p:cTn id="49" dur="1000" fill="hold"/>
                                        <p:tgtEl>
                                          <p:spTgt spid="15"/>
                                        </p:tgtEl>
                                        <p:attrNameLst>
                                          <p:attrName>style.rotation</p:attrName>
                                        </p:attrNameLst>
                                      </p:cBhvr>
                                      <p:tavLst>
                                        <p:tav tm="0">
                                          <p:val>
                                            <p:fltVal val="90"/>
                                          </p:val>
                                        </p:tav>
                                        <p:tav tm="100000">
                                          <p:val>
                                            <p:fltVal val="0"/>
                                          </p:val>
                                        </p:tav>
                                      </p:tavLst>
                                    </p:anim>
                                    <p:animEffect transition="in" filter="fade">
                                      <p:cBhvr>
                                        <p:cTn id="50" dur="1000"/>
                                        <p:tgtEl>
                                          <p:spTgt spid="15"/>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p:cTn id="55" dur="500" fill="hold"/>
                                        <p:tgtEl>
                                          <p:spTgt spid="13"/>
                                        </p:tgtEl>
                                        <p:attrNameLst>
                                          <p:attrName>ppt_w</p:attrName>
                                        </p:attrNameLst>
                                      </p:cBhvr>
                                      <p:tavLst>
                                        <p:tav tm="0">
                                          <p:val>
                                            <p:fltVal val="0"/>
                                          </p:val>
                                        </p:tav>
                                        <p:tav tm="100000">
                                          <p:val>
                                            <p:strVal val="#ppt_w"/>
                                          </p:val>
                                        </p:tav>
                                      </p:tavLst>
                                    </p:anim>
                                    <p:anim calcmode="lin" valueType="num">
                                      <p:cBhvr>
                                        <p:cTn id="56" dur="500" fill="hold"/>
                                        <p:tgtEl>
                                          <p:spTgt spid="13"/>
                                        </p:tgtEl>
                                        <p:attrNameLst>
                                          <p:attrName>ppt_h</p:attrName>
                                        </p:attrNameLst>
                                      </p:cBhvr>
                                      <p:tavLst>
                                        <p:tav tm="0">
                                          <p:val>
                                            <p:fltVal val="0"/>
                                          </p:val>
                                        </p:tav>
                                        <p:tav tm="100000">
                                          <p:val>
                                            <p:strVal val="#ppt_h"/>
                                          </p:val>
                                        </p:tav>
                                      </p:tavLst>
                                    </p:anim>
                                    <p:animEffect transition="in" filter="fade">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 calcmode="lin" valueType="num">
                                      <p:cBhvr>
                                        <p:cTn id="62" dur="500" fill="hold"/>
                                        <p:tgtEl>
                                          <p:spTgt spid="16"/>
                                        </p:tgtEl>
                                        <p:attrNameLst>
                                          <p:attrName>ppt_w</p:attrName>
                                        </p:attrNameLst>
                                      </p:cBhvr>
                                      <p:tavLst>
                                        <p:tav tm="0">
                                          <p:val>
                                            <p:fltVal val="0"/>
                                          </p:val>
                                        </p:tav>
                                        <p:tav tm="100000">
                                          <p:val>
                                            <p:strVal val="#ppt_w"/>
                                          </p:val>
                                        </p:tav>
                                      </p:tavLst>
                                    </p:anim>
                                    <p:anim calcmode="lin" valueType="num">
                                      <p:cBhvr>
                                        <p:cTn id="63" dur="500" fill="hold"/>
                                        <p:tgtEl>
                                          <p:spTgt spid="16"/>
                                        </p:tgtEl>
                                        <p:attrNameLst>
                                          <p:attrName>ppt_h</p:attrName>
                                        </p:attrNameLst>
                                      </p:cBhvr>
                                      <p:tavLst>
                                        <p:tav tm="0">
                                          <p:val>
                                            <p:fltVal val="0"/>
                                          </p:val>
                                        </p:tav>
                                        <p:tav tm="100000">
                                          <p:val>
                                            <p:strVal val="#ppt_h"/>
                                          </p:val>
                                        </p:tav>
                                      </p:tavLst>
                                    </p:anim>
                                    <p:animEffect transition="in" filter="fade">
                                      <p:cBhvr>
                                        <p:cTn id="64"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4" grpId="0" animBg="1"/>
      <p:bldP spid="7" grpId="0" animBg="1"/>
      <p:bldP spid="8" grpId="0" animBg="1"/>
      <p:bldP spid="11" grpId="0" animBg="1"/>
      <p:bldP spid="15" grpId="0" animBg="1"/>
      <p:bldP spid="5" grpId="0" animBg="1"/>
      <p:bldP spid="13" grpId="0" animBg="1"/>
      <p:bldP spid="1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bgerundetes Rechteck 13"/>
          <p:cNvSpPr/>
          <p:nvPr/>
        </p:nvSpPr>
        <p:spPr>
          <a:xfrm>
            <a:off x="1427133" y="3298858"/>
            <a:ext cx="9786938" cy="166396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endParaRPr lang="de-DE" sz="2400" b="1" dirty="0" smtClean="0">
              <a:solidFill>
                <a:schemeClr val="tx1"/>
              </a:solidFill>
            </a:endParaRPr>
          </a:p>
          <a:p>
            <a:pPr marL="630015" lvl="1"/>
            <a:r>
              <a:rPr lang="de-DE" sz="2400" b="1" i="1" dirty="0">
                <a:solidFill>
                  <a:schemeClr val="tx1"/>
                </a:solidFill>
              </a:rPr>
              <a:t>A und B verursachen einen Verkehrsunfall; A verklagt B auf Zahlung von 2.000,- € Schadensersatz für seinen kaputten Wagen; B erhebt seinerseits Widerklage auf Zahlung von 5.000,- € wegen seines ebenfalls beschädigten </a:t>
            </a:r>
            <a:r>
              <a:rPr lang="de-DE" sz="2400" b="1" i="1" dirty="0" smtClean="0">
                <a:solidFill>
                  <a:schemeClr val="tx1"/>
                </a:solidFill>
              </a:rPr>
              <a:t>Wagens.</a:t>
            </a:r>
            <a:r>
              <a:rPr lang="de-DE" sz="2400" b="1" dirty="0">
                <a:solidFill>
                  <a:schemeClr val="tx1"/>
                </a:solidFill>
              </a:rPr>
              <a:t/>
            </a:r>
            <a:br>
              <a:rPr lang="de-DE" sz="2400" b="1" dirty="0">
                <a:solidFill>
                  <a:schemeClr val="tx1"/>
                </a:solidFill>
              </a:rPr>
            </a:br>
            <a:endParaRPr lang="de-DE" sz="2800" b="1" dirty="0">
              <a:solidFill>
                <a:schemeClr val="tx1"/>
              </a:solidFill>
            </a:endParaRPr>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768967" y="1450589"/>
            <a:ext cx="510327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Anspruchshäufung </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435768" y="2694575"/>
            <a:ext cx="8050505" cy="7153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effectLst>
                  <a:outerShdw blurRad="38100" dist="38100" dir="2700000" algn="tl">
                    <a:srgbClr val="000000">
                      <a:alpha val="43137"/>
                    </a:srgbClr>
                  </a:outerShdw>
                </a:effectLst>
              </a:rPr>
              <a:t>Handelt es sich um denselben Gegenstand? Was folgt für die Streitwertberechnung daraus?</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6</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8" name="Gefaltete Ecke 7"/>
          <p:cNvSpPr/>
          <p:nvPr/>
        </p:nvSpPr>
        <p:spPr>
          <a:xfrm rot="475292">
            <a:off x="1217492" y="763170"/>
            <a:ext cx="1850892" cy="1631207"/>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Übung 003</a:t>
            </a:r>
            <a:endParaRPr lang="de-DE" sz="2000" b="1" dirty="0">
              <a:solidFill>
                <a:schemeClr val="tx1"/>
              </a:solidFill>
              <a:latin typeface="MV Boli" panose="02000500030200090000" pitchFamily="2" charset="0"/>
              <a:cs typeface="MV Boli" panose="02000500030200090000" pitchFamily="2" charset="0"/>
            </a:endParaRPr>
          </a:p>
        </p:txBody>
      </p:sp>
      <p:sp>
        <p:nvSpPr>
          <p:cNvPr id="11" name="Gefaltete Ecke 10"/>
          <p:cNvSpPr/>
          <p:nvPr/>
        </p:nvSpPr>
        <p:spPr>
          <a:xfrm rot="477881">
            <a:off x="9230785" y="1503101"/>
            <a:ext cx="1549369" cy="158532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Lösung</a:t>
            </a:r>
            <a:endParaRPr lang="de-DE" sz="2000" b="1"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406456">
            <a:off x="2131505" y="4880561"/>
            <a:ext cx="1549369" cy="158532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u="sng" dirty="0" smtClean="0">
                <a:solidFill>
                  <a:schemeClr val="tx1"/>
                </a:solidFill>
                <a:latin typeface="MV Boli" panose="02000500030200090000" pitchFamily="2" charset="0"/>
                <a:cs typeface="MV Boli" panose="02000500030200090000" pitchFamily="2" charset="0"/>
              </a:rPr>
              <a:t>Einzelwerte</a:t>
            </a:r>
            <a:endParaRPr lang="de-DE" sz="2000" b="1" dirty="0">
              <a:solidFill>
                <a:schemeClr val="tx1"/>
              </a:solidFill>
              <a:latin typeface="MV Boli" panose="02000500030200090000" pitchFamily="2" charset="0"/>
              <a:cs typeface="MV Boli" panose="02000500030200090000" pitchFamily="2" charset="0"/>
            </a:endParaRPr>
          </a:p>
        </p:txBody>
      </p:sp>
      <p:sp>
        <p:nvSpPr>
          <p:cNvPr id="5" name="Ellipse 4"/>
          <p:cNvSpPr/>
          <p:nvPr/>
        </p:nvSpPr>
        <p:spPr>
          <a:xfrm>
            <a:off x="1106572" y="3409924"/>
            <a:ext cx="729916" cy="720918"/>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bg1"/>
                </a:solidFill>
                <a:effectLst>
                  <a:outerShdw blurRad="38100" dist="38100" dir="2700000" algn="tl">
                    <a:srgbClr val="000000">
                      <a:alpha val="43137"/>
                    </a:srgbClr>
                  </a:outerShdw>
                </a:effectLst>
              </a:rPr>
              <a:t>4</a:t>
            </a:r>
            <a:r>
              <a:rPr lang="de-DE" sz="2400" b="1" dirty="0" smtClean="0">
                <a:solidFill>
                  <a:schemeClr val="bg1"/>
                </a:solidFill>
                <a:effectLst>
                  <a:outerShdw blurRad="38100" dist="38100" dir="2700000" algn="tl">
                    <a:srgbClr val="000000">
                      <a:alpha val="43137"/>
                    </a:srgbClr>
                  </a:outerShdw>
                </a:effectLst>
              </a:rPr>
              <a:t>)</a:t>
            </a:r>
            <a:endParaRPr lang="de-DE" sz="2400" b="1" dirty="0">
              <a:solidFill>
                <a:schemeClr val="accent2">
                  <a:lumMod val="75000"/>
                </a:schemeClr>
              </a:solidFill>
              <a:effectLst>
                <a:outerShdw blurRad="38100" dist="38100" dir="2700000" algn="tl">
                  <a:srgbClr val="000000">
                    <a:alpha val="43137"/>
                  </a:srgbClr>
                </a:outerShdw>
              </a:effectLst>
            </a:endParaRPr>
          </a:p>
        </p:txBody>
      </p:sp>
      <p:sp>
        <p:nvSpPr>
          <p:cNvPr id="13" name="Gefaltete Ecke 12"/>
          <p:cNvSpPr/>
          <p:nvPr/>
        </p:nvSpPr>
        <p:spPr>
          <a:xfrm rot="21387301">
            <a:off x="4432776" y="4880560"/>
            <a:ext cx="1549369" cy="1585329"/>
          </a:xfrm>
          <a:prstGeom prst="foldedCorner">
            <a:avLst/>
          </a:prstGeom>
          <a:solidFill>
            <a:srgbClr val="F692BD"/>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Addition</a:t>
            </a:r>
            <a:endParaRPr lang="de-DE" sz="2000" b="1" dirty="0">
              <a:solidFill>
                <a:schemeClr val="tx1"/>
              </a:solidFill>
              <a:latin typeface="MV Boli" panose="02000500030200090000" pitchFamily="2" charset="0"/>
              <a:cs typeface="MV Boli" panose="02000500030200090000" pitchFamily="2" charset="0"/>
            </a:endParaRPr>
          </a:p>
        </p:txBody>
      </p:sp>
      <p:sp>
        <p:nvSpPr>
          <p:cNvPr id="16" name="Gefaltete Ecke 15"/>
          <p:cNvSpPr/>
          <p:nvPr/>
        </p:nvSpPr>
        <p:spPr>
          <a:xfrm rot="426173">
            <a:off x="7595950" y="4751166"/>
            <a:ext cx="1549369" cy="158532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a:solidFill>
                  <a:schemeClr val="tx1"/>
                </a:solidFill>
                <a:latin typeface="MV Boli" panose="02000500030200090000" pitchFamily="2" charset="0"/>
                <a:cs typeface="MV Boli" panose="02000500030200090000" pitchFamily="2" charset="0"/>
              </a:rPr>
              <a:t>7</a:t>
            </a:r>
            <a:r>
              <a:rPr lang="de-DE" sz="2400" b="1" dirty="0" smtClean="0">
                <a:solidFill>
                  <a:schemeClr val="tx1"/>
                </a:solidFill>
                <a:latin typeface="MV Boli" panose="02000500030200090000" pitchFamily="2" charset="0"/>
                <a:cs typeface="MV Boli" panose="02000500030200090000" pitchFamily="2" charset="0"/>
              </a:rPr>
              <a:t>000 €</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758361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1000" fill="hold"/>
                                        <p:tgtEl>
                                          <p:spTgt spid="8"/>
                                        </p:tgtEl>
                                        <p:attrNameLst>
                                          <p:attrName>ppt_w</p:attrName>
                                        </p:attrNameLst>
                                      </p:cBhvr>
                                      <p:tavLst>
                                        <p:tav tm="0">
                                          <p:val>
                                            <p:fltVal val="0"/>
                                          </p:val>
                                        </p:tav>
                                        <p:tav tm="100000">
                                          <p:val>
                                            <p:strVal val="#ppt_w"/>
                                          </p:val>
                                        </p:tav>
                                      </p:tavLst>
                                    </p:anim>
                                    <p:anim calcmode="lin" valueType="num">
                                      <p:cBhvr>
                                        <p:cTn id="20" dur="1000" fill="hold"/>
                                        <p:tgtEl>
                                          <p:spTgt spid="8"/>
                                        </p:tgtEl>
                                        <p:attrNameLst>
                                          <p:attrName>ppt_h</p:attrName>
                                        </p:attrNameLst>
                                      </p:cBhvr>
                                      <p:tavLst>
                                        <p:tav tm="0">
                                          <p:val>
                                            <p:fltVal val="0"/>
                                          </p:val>
                                        </p:tav>
                                        <p:tav tm="100000">
                                          <p:val>
                                            <p:strVal val="#ppt_h"/>
                                          </p:val>
                                        </p:tav>
                                      </p:tavLst>
                                    </p:anim>
                                    <p:anim calcmode="lin" valueType="num">
                                      <p:cBhvr>
                                        <p:cTn id="21" dur="1000" fill="hold"/>
                                        <p:tgtEl>
                                          <p:spTgt spid="8"/>
                                        </p:tgtEl>
                                        <p:attrNameLst>
                                          <p:attrName>style.rotation</p:attrName>
                                        </p:attrNameLst>
                                      </p:cBhvr>
                                      <p:tavLst>
                                        <p:tav tm="0">
                                          <p:val>
                                            <p:fltVal val="90"/>
                                          </p:val>
                                        </p:tav>
                                        <p:tav tm="100000">
                                          <p:val>
                                            <p:fltVal val="0"/>
                                          </p:val>
                                        </p:tav>
                                      </p:tavLst>
                                    </p:anim>
                                    <p:animEffect transition="in" filter="fade">
                                      <p:cBhvr>
                                        <p:cTn id="22" dur="1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1000" fill="hold"/>
                                        <p:tgtEl>
                                          <p:spTgt spid="11"/>
                                        </p:tgtEl>
                                        <p:attrNameLst>
                                          <p:attrName>ppt_w</p:attrName>
                                        </p:attrNameLst>
                                      </p:cBhvr>
                                      <p:tavLst>
                                        <p:tav tm="0">
                                          <p:val>
                                            <p:fltVal val="0"/>
                                          </p:val>
                                        </p:tav>
                                        <p:tav tm="100000">
                                          <p:val>
                                            <p:strVal val="#ppt_w"/>
                                          </p:val>
                                        </p:tav>
                                      </p:tavLst>
                                    </p:anim>
                                    <p:anim calcmode="lin" valueType="num">
                                      <p:cBhvr>
                                        <p:cTn id="28" dur="1000" fill="hold"/>
                                        <p:tgtEl>
                                          <p:spTgt spid="11"/>
                                        </p:tgtEl>
                                        <p:attrNameLst>
                                          <p:attrName>ppt_h</p:attrName>
                                        </p:attrNameLst>
                                      </p:cBhvr>
                                      <p:tavLst>
                                        <p:tav tm="0">
                                          <p:val>
                                            <p:fltVal val="0"/>
                                          </p:val>
                                        </p:tav>
                                        <p:tav tm="100000">
                                          <p:val>
                                            <p:strVal val="#ppt_h"/>
                                          </p:val>
                                        </p:tav>
                                      </p:tavLst>
                                    </p:anim>
                                    <p:anim calcmode="lin" valueType="num">
                                      <p:cBhvr>
                                        <p:cTn id="29" dur="1000" fill="hold"/>
                                        <p:tgtEl>
                                          <p:spTgt spid="11"/>
                                        </p:tgtEl>
                                        <p:attrNameLst>
                                          <p:attrName>style.rotation</p:attrName>
                                        </p:attrNameLst>
                                      </p:cBhvr>
                                      <p:tavLst>
                                        <p:tav tm="0">
                                          <p:val>
                                            <p:fltVal val="90"/>
                                          </p:val>
                                        </p:tav>
                                        <p:tav tm="100000">
                                          <p:val>
                                            <p:fltVal val="0"/>
                                          </p:val>
                                        </p:tav>
                                      </p:tavLst>
                                    </p:anim>
                                    <p:animEffect transition="in" filter="fade">
                                      <p:cBhvr>
                                        <p:cTn id="30" dur="10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additive="base">
                                        <p:cTn id="35" dur="500" fill="hold"/>
                                        <p:tgtEl>
                                          <p:spTgt spid="5"/>
                                        </p:tgtEl>
                                        <p:attrNameLst>
                                          <p:attrName>ppt_x</p:attrName>
                                        </p:attrNameLst>
                                      </p:cBhvr>
                                      <p:tavLst>
                                        <p:tav tm="0">
                                          <p:val>
                                            <p:strVal val="#ppt_x"/>
                                          </p:val>
                                        </p:tav>
                                        <p:tav tm="100000">
                                          <p:val>
                                            <p:strVal val="#ppt_x"/>
                                          </p:val>
                                        </p:tav>
                                      </p:tavLst>
                                    </p:anim>
                                    <p:anim calcmode="lin" valueType="num">
                                      <p:cBhvr additive="base">
                                        <p:cTn id="3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p:cTn id="47" dur="1000" fill="hold"/>
                                        <p:tgtEl>
                                          <p:spTgt spid="15"/>
                                        </p:tgtEl>
                                        <p:attrNameLst>
                                          <p:attrName>ppt_w</p:attrName>
                                        </p:attrNameLst>
                                      </p:cBhvr>
                                      <p:tavLst>
                                        <p:tav tm="0">
                                          <p:val>
                                            <p:fltVal val="0"/>
                                          </p:val>
                                        </p:tav>
                                        <p:tav tm="100000">
                                          <p:val>
                                            <p:strVal val="#ppt_w"/>
                                          </p:val>
                                        </p:tav>
                                      </p:tavLst>
                                    </p:anim>
                                    <p:anim calcmode="lin" valueType="num">
                                      <p:cBhvr>
                                        <p:cTn id="48" dur="1000" fill="hold"/>
                                        <p:tgtEl>
                                          <p:spTgt spid="15"/>
                                        </p:tgtEl>
                                        <p:attrNameLst>
                                          <p:attrName>ppt_h</p:attrName>
                                        </p:attrNameLst>
                                      </p:cBhvr>
                                      <p:tavLst>
                                        <p:tav tm="0">
                                          <p:val>
                                            <p:fltVal val="0"/>
                                          </p:val>
                                        </p:tav>
                                        <p:tav tm="100000">
                                          <p:val>
                                            <p:strVal val="#ppt_h"/>
                                          </p:val>
                                        </p:tav>
                                      </p:tavLst>
                                    </p:anim>
                                    <p:anim calcmode="lin" valueType="num">
                                      <p:cBhvr>
                                        <p:cTn id="49" dur="1000" fill="hold"/>
                                        <p:tgtEl>
                                          <p:spTgt spid="15"/>
                                        </p:tgtEl>
                                        <p:attrNameLst>
                                          <p:attrName>style.rotation</p:attrName>
                                        </p:attrNameLst>
                                      </p:cBhvr>
                                      <p:tavLst>
                                        <p:tav tm="0">
                                          <p:val>
                                            <p:fltVal val="90"/>
                                          </p:val>
                                        </p:tav>
                                        <p:tav tm="100000">
                                          <p:val>
                                            <p:fltVal val="0"/>
                                          </p:val>
                                        </p:tav>
                                      </p:tavLst>
                                    </p:anim>
                                    <p:animEffect transition="in" filter="fade">
                                      <p:cBhvr>
                                        <p:cTn id="50" dur="1000"/>
                                        <p:tgtEl>
                                          <p:spTgt spid="15"/>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p:cTn id="55" dur="500" fill="hold"/>
                                        <p:tgtEl>
                                          <p:spTgt spid="13"/>
                                        </p:tgtEl>
                                        <p:attrNameLst>
                                          <p:attrName>ppt_w</p:attrName>
                                        </p:attrNameLst>
                                      </p:cBhvr>
                                      <p:tavLst>
                                        <p:tav tm="0">
                                          <p:val>
                                            <p:fltVal val="0"/>
                                          </p:val>
                                        </p:tav>
                                        <p:tav tm="100000">
                                          <p:val>
                                            <p:strVal val="#ppt_w"/>
                                          </p:val>
                                        </p:tav>
                                      </p:tavLst>
                                    </p:anim>
                                    <p:anim calcmode="lin" valueType="num">
                                      <p:cBhvr>
                                        <p:cTn id="56" dur="500" fill="hold"/>
                                        <p:tgtEl>
                                          <p:spTgt spid="13"/>
                                        </p:tgtEl>
                                        <p:attrNameLst>
                                          <p:attrName>ppt_h</p:attrName>
                                        </p:attrNameLst>
                                      </p:cBhvr>
                                      <p:tavLst>
                                        <p:tav tm="0">
                                          <p:val>
                                            <p:fltVal val="0"/>
                                          </p:val>
                                        </p:tav>
                                        <p:tav tm="100000">
                                          <p:val>
                                            <p:strVal val="#ppt_h"/>
                                          </p:val>
                                        </p:tav>
                                      </p:tavLst>
                                    </p:anim>
                                    <p:animEffect transition="in" filter="fade">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 calcmode="lin" valueType="num">
                                      <p:cBhvr>
                                        <p:cTn id="62" dur="500" fill="hold"/>
                                        <p:tgtEl>
                                          <p:spTgt spid="16"/>
                                        </p:tgtEl>
                                        <p:attrNameLst>
                                          <p:attrName>ppt_w</p:attrName>
                                        </p:attrNameLst>
                                      </p:cBhvr>
                                      <p:tavLst>
                                        <p:tav tm="0">
                                          <p:val>
                                            <p:fltVal val="0"/>
                                          </p:val>
                                        </p:tav>
                                        <p:tav tm="100000">
                                          <p:val>
                                            <p:strVal val="#ppt_w"/>
                                          </p:val>
                                        </p:tav>
                                      </p:tavLst>
                                    </p:anim>
                                    <p:anim calcmode="lin" valueType="num">
                                      <p:cBhvr>
                                        <p:cTn id="63" dur="500" fill="hold"/>
                                        <p:tgtEl>
                                          <p:spTgt spid="16"/>
                                        </p:tgtEl>
                                        <p:attrNameLst>
                                          <p:attrName>ppt_h</p:attrName>
                                        </p:attrNameLst>
                                      </p:cBhvr>
                                      <p:tavLst>
                                        <p:tav tm="0">
                                          <p:val>
                                            <p:fltVal val="0"/>
                                          </p:val>
                                        </p:tav>
                                        <p:tav tm="100000">
                                          <p:val>
                                            <p:strVal val="#ppt_h"/>
                                          </p:val>
                                        </p:tav>
                                      </p:tavLst>
                                    </p:anim>
                                    <p:animEffect transition="in" filter="fade">
                                      <p:cBhvr>
                                        <p:cTn id="64"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4" grpId="0" animBg="1"/>
      <p:bldP spid="7" grpId="0" animBg="1"/>
      <p:bldP spid="8" grpId="0" animBg="1"/>
      <p:bldP spid="11" grpId="0" animBg="1"/>
      <p:bldP spid="15" grpId="0" animBg="1"/>
      <p:bldP spid="5" grpId="0" animBg="1"/>
      <p:bldP spid="13" grpId="0" animBg="1"/>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Abgerundetes Rechteck 20"/>
          <p:cNvSpPr/>
          <p:nvPr/>
        </p:nvSpPr>
        <p:spPr>
          <a:xfrm>
            <a:off x="1462269" y="4759215"/>
            <a:ext cx="9738172" cy="98438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Klage auf Herausgabe einer Sache und Widerklage auf Feststellung, dass der Beklagte Eigentümer dieser Sache ist</a:t>
            </a:r>
          </a:p>
        </p:txBody>
      </p:sp>
      <p:sp>
        <p:nvSpPr>
          <p:cNvPr id="14" name="Abgerundetes Rechteck 13"/>
          <p:cNvSpPr/>
          <p:nvPr/>
        </p:nvSpPr>
        <p:spPr>
          <a:xfrm>
            <a:off x="1475258" y="2656543"/>
            <a:ext cx="9738172" cy="98438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Klage </a:t>
            </a:r>
            <a:r>
              <a:rPr lang="de-DE" sz="2000" b="1" dirty="0"/>
              <a:t>auf Leistung aus einem Vertrag und Widerklage auf Feststellung der Nichtigkeit des zugrundeliegenden Vertrages </a:t>
            </a:r>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768967" y="1450589"/>
            <a:ext cx="5103270" cy="5307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Anspruchshäufung </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515979" y="2053548"/>
            <a:ext cx="3695074" cy="56620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dirty="0" smtClean="0"/>
          </a:p>
          <a:p>
            <a:pPr algn="ctr"/>
            <a:r>
              <a:rPr lang="de-DE" sz="2400" b="1" dirty="0" smtClean="0">
                <a:effectLst>
                  <a:outerShdw blurRad="38100" dist="38100" dir="2700000" algn="tl">
                    <a:srgbClr val="000000">
                      <a:alpha val="43137"/>
                    </a:srgbClr>
                  </a:outerShdw>
                </a:effectLst>
              </a:rPr>
              <a:t>Derselbe Streitgegenstand</a:t>
            </a:r>
            <a:endParaRPr lang="de-DE" sz="2400" b="1" dirty="0">
              <a:effectLst>
                <a:outerShdw blurRad="38100" dist="38100" dir="2700000" algn="tl">
                  <a:srgbClr val="000000">
                    <a:alpha val="43137"/>
                  </a:srgbClr>
                </a:outerShdw>
              </a:effectLst>
            </a:endParaRPr>
          </a:p>
          <a:p>
            <a:endParaRPr lang="de-DE" sz="2400" dirty="0"/>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70</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5" name="Ellipse 4"/>
          <p:cNvSpPr/>
          <p:nvPr/>
        </p:nvSpPr>
        <p:spPr>
          <a:xfrm>
            <a:off x="1097935" y="2936177"/>
            <a:ext cx="441491" cy="42511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accent2">
                  <a:lumMod val="75000"/>
                </a:schemeClr>
              </a:solidFill>
              <a:effectLst>
                <a:outerShdw blurRad="38100" dist="38100" dir="2700000" algn="tl">
                  <a:srgbClr val="000000">
                    <a:alpha val="43137"/>
                  </a:srgbClr>
                </a:outerShdw>
              </a:effectLst>
            </a:endParaRPr>
          </a:p>
        </p:txBody>
      </p:sp>
      <p:sp>
        <p:nvSpPr>
          <p:cNvPr id="19" name="Abgerundetes Rechteck 18"/>
          <p:cNvSpPr/>
          <p:nvPr/>
        </p:nvSpPr>
        <p:spPr>
          <a:xfrm>
            <a:off x="1475258" y="3708073"/>
            <a:ext cx="9738172" cy="98438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Klage auf Feststellung des Bestehens eines Vertrages und Widerklage auf Rückgabe der empfangenen Leistung </a:t>
            </a:r>
          </a:p>
        </p:txBody>
      </p:sp>
      <p:sp>
        <p:nvSpPr>
          <p:cNvPr id="17" name="Ellipse 16"/>
          <p:cNvSpPr/>
          <p:nvPr/>
        </p:nvSpPr>
        <p:spPr>
          <a:xfrm>
            <a:off x="1098331" y="3984957"/>
            <a:ext cx="441491" cy="43061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accent2">
                  <a:lumMod val="75000"/>
                </a:schemeClr>
              </a:solidFill>
              <a:effectLst>
                <a:outerShdw blurRad="38100" dist="38100" dir="2700000" algn="tl">
                  <a:srgbClr val="000000">
                    <a:alpha val="43137"/>
                  </a:srgbClr>
                </a:outerShdw>
              </a:effectLst>
            </a:endParaRPr>
          </a:p>
        </p:txBody>
      </p:sp>
      <p:sp>
        <p:nvSpPr>
          <p:cNvPr id="20" name="Ellipse 19"/>
          <p:cNvSpPr/>
          <p:nvPr/>
        </p:nvSpPr>
        <p:spPr>
          <a:xfrm>
            <a:off x="1097935" y="5043663"/>
            <a:ext cx="441491" cy="42511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accent2">
                  <a:lumMod val="75000"/>
                </a:schemeClr>
              </a:solidFill>
              <a:effectLst>
                <a:outerShdw blurRad="38100" dist="38100" dir="2700000" algn="tl">
                  <a:srgbClr val="000000">
                    <a:alpha val="43137"/>
                  </a:srgbClr>
                </a:outerShdw>
              </a:effectLst>
            </a:endParaRPr>
          </a:p>
        </p:txBody>
      </p:sp>
      <p:sp>
        <p:nvSpPr>
          <p:cNvPr id="23" name="Abgerundetes Rechteck 22"/>
          <p:cNvSpPr/>
          <p:nvPr/>
        </p:nvSpPr>
        <p:spPr>
          <a:xfrm>
            <a:off x="1406912" y="5810357"/>
            <a:ext cx="9738172" cy="98438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Klage auf Herausgabe eines Kraftfahrzeuges und Widerklage auf Herausgabe der Zulassungsbescheinigung Teil II (Fahrzeugbrief)</a:t>
            </a:r>
          </a:p>
        </p:txBody>
      </p:sp>
      <p:sp>
        <p:nvSpPr>
          <p:cNvPr id="22" name="Ellipse 21"/>
          <p:cNvSpPr/>
          <p:nvPr/>
        </p:nvSpPr>
        <p:spPr>
          <a:xfrm>
            <a:off x="1097935" y="6085177"/>
            <a:ext cx="441491" cy="42511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accent2">
                  <a:lumMod val="75000"/>
                </a:schemeClr>
              </a:solidFill>
              <a:effectLst>
                <a:outerShdw blurRad="38100" dist="38100" dir="2700000" algn="tl">
                  <a:srgbClr val="000000">
                    <a:alpha val="43137"/>
                  </a:srgbClr>
                </a:outerShdw>
              </a:effectLst>
            </a:endParaRPr>
          </a:p>
        </p:txBody>
      </p:sp>
      <p:sp>
        <p:nvSpPr>
          <p:cNvPr id="13" name="Gefaltete Ecke 12"/>
          <p:cNvSpPr/>
          <p:nvPr/>
        </p:nvSpPr>
        <p:spPr>
          <a:xfrm rot="359073">
            <a:off x="5154671" y="3523432"/>
            <a:ext cx="1549369" cy="1585329"/>
          </a:xfrm>
          <a:prstGeom prst="foldedCorner">
            <a:avLst/>
          </a:prstGeom>
          <a:solidFill>
            <a:srgbClr val="F692BD"/>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Noch wach…?</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198840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ppt_x"/>
                                          </p:val>
                                        </p:tav>
                                        <p:tav tm="100000">
                                          <p:val>
                                            <p:strVal val="#ppt_x"/>
                                          </p:val>
                                        </p:tav>
                                      </p:tavLst>
                                    </p:anim>
                                    <p:anim calcmode="lin" valueType="num">
                                      <p:cBhvr additive="base">
                                        <p:cTn id="3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fill="hold"/>
                                        <p:tgtEl>
                                          <p:spTgt spid="19"/>
                                        </p:tgtEl>
                                        <p:attrNameLst>
                                          <p:attrName>ppt_x</p:attrName>
                                        </p:attrNameLst>
                                      </p:cBhvr>
                                      <p:tavLst>
                                        <p:tav tm="0">
                                          <p:val>
                                            <p:strVal val="#ppt_x"/>
                                          </p:val>
                                        </p:tav>
                                        <p:tav tm="100000">
                                          <p:val>
                                            <p:strVal val="#ppt_x"/>
                                          </p:val>
                                        </p:tav>
                                      </p:tavLst>
                                    </p:anim>
                                    <p:anim calcmode="lin" valueType="num">
                                      <p:cBhvr additive="base">
                                        <p:cTn id="3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anim calcmode="lin" valueType="num">
                                      <p:cBhvr additive="base">
                                        <p:cTn id="43" dur="500" fill="hold"/>
                                        <p:tgtEl>
                                          <p:spTgt spid="20"/>
                                        </p:tgtEl>
                                        <p:attrNameLst>
                                          <p:attrName>ppt_x</p:attrName>
                                        </p:attrNameLst>
                                      </p:cBhvr>
                                      <p:tavLst>
                                        <p:tav tm="0">
                                          <p:val>
                                            <p:strVal val="#ppt_x"/>
                                          </p:val>
                                        </p:tav>
                                        <p:tav tm="100000">
                                          <p:val>
                                            <p:strVal val="#ppt_x"/>
                                          </p:val>
                                        </p:tav>
                                      </p:tavLst>
                                    </p:anim>
                                    <p:anim calcmode="lin" valueType="num">
                                      <p:cBhvr additive="base">
                                        <p:cTn id="4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1"/>
                                        </p:tgtEl>
                                        <p:attrNameLst>
                                          <p:attrName>style.visibility</p:attrName>
                                        </p:attrNameLst>
                                      </p:cBhvr>
                                      <p:to>
                                        <p:strVal val="visible"/>
                                      </p:to>
                                    </p:set>
                                    <p:anim calcmode="lin" valueType="num">
                                      <p:cBhvr additive="base">
                                        <p:cTn id="49" dur="500" fill="hold"/>
                                        <p:tgtEl>
                                          <p:spTgt spid="21"/>
                                        </p:tgtEl>
                                        <p:attrNameLst>
                                          <p:attrName>ppt_x</p:attrName>
                                        </p:attrNameLst>
                                      </p:cBhvr>
                                      <p:tavLst>
                                        <p:tav tm="0">
                                          <p:val>
                                            <p:strVal val="#ppt_x"/>
                                          </p:val>
                                        </p:tav>
                                        <p:tav tm="100000">
                                          <p:val>
                                            <p:strVal val="#ppt_x"/>
                                          </p:val>
                                        </p:tav>
                                      </p:tavLst>
                                    </p:anim>
                                    <p:anim calcmode="lin" valueType="num">
                                      <p:cBhvr additive="base">
                                        <p:cTn id="5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2"/>
                                        </p:tgtEl>
                                        <p:attrNameLst>
                                          <p:attrName>style.visibility</p:attrName>
                                        </p:attrNameLst>
                                      </p:cBhvr>
                                      <p:to>
                                        <p:strVal val="visible"/>
                                      </p:to>
                                    </p:set>
                                    <p:anim calcmode="lin" valueType="num">
                                      <p:cBhvr additive="base">
                                        <p:cTn id="55" dur="500" fill="hold"/>
                                        <p:tgtEl>
                                          <p:spTgt spid="22"/>
                                        </p:tgtEl>
                                        <p:attrNameLst>
                                          <p:attrName>ppt_x</p:attrName>
                                        </p:attrNameLst>
                                      </p:cBhvr>
                                      <p:tavLst>
                                        <p:tav tm="0">
                                          <p:val>
                                            <p:strVal val="#ppt_x"/>
                                          </p:val>
                                        </p:tav>
                                        <p:tav tm="100000">
                                          <p:val>
                                            <p:strVal val="#ppt_x"/>
                                          </p:val>
                                        </p:tav>
                                      </p:tavLst>
                                    </p:anim>
                                    <p:anim calcmode="lin" valueType="num">
                                      <p:cBhvr additive="base">
                                        <p:cTn id="5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3"/>
                                        </p:tgtEl>
                                        <p:attrNameLst>
                                          <p:attrName>style.visibility</p:attrName>
                                        </p:attrNameLst>
                                      </p:cBhvr>
                                      <p:to>
                                        <p:strVal val="visible"/>
                                      </p:to>
                                    </p:set>
                                    <p:anim calcmode="lin" valueType="num">
                                      <p:cBhvr additive="base">
                                        <p:cTn id="61" dur="500" fill="hold"/>
                                        <p:tgtEl>
                                          <p:spTgt spid="23"/>
                                        </p:tgtEl>
                                        <p:attrNameLst>
                                          <p:attrName>ppt_x</p:attrName>
                                        </p:attrNameLst>
                                      </p:cBhvr>
                                      <p:tavLst>
                                        <p:tav tm="0">
                                          <p:val>
                                            <p:strVal val="#ppt_x"/>
                                          </p:val>
                                        </p:tav>
                                        <p:tav tm="100000">
                                          <p:val>
                                            <p:strVal val="#ppt_x"/>
                                          </p:val>
                                        </p:tav>
                                      </p:tavLst>
                                    </p:anim>
                                    <p:anim calcmode="lin" valueType="num">
                                      <p:cBhvr additive="base">
                                        <p:cTn id="6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6" presetClass="entr" presetSubtype="0"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wipe(down)">
                                      <p:cBhvr>
                                        <p:cTn id="67" dur="580">
                                          <p:stCondLst>
                                            <p:cond delay="0"/>
                                          </p:stCondLst>
                                        </p:cTn>
                                        <p:tgtEl>
                                          <p:spTgt spid="13"/>
                                        </p:tgtEl>
                                      </p:cBhvr>
                                    </p:animEffect>
                                    <p:anim calcmode="lin" valueType="num">
                                      <p:cBhvr>
                                        <p:cTn id="68"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73" dur="26">
                                          <p:stCondLst>
                                            <p:cond delay="650"/>
                                          </p:stCondLst>
                                        </p:cTn>
                                        <p:tgtEl>
                                          <p:spTgt spid="13"/>
                                        </p:tgtEl>
                                      </p:cBhvr>
                                      <p:to x="100000" y="60000"/>
                                    </p:animScale>
                                    <p:animScale>
                                      <p:cBhvr>
                                        <p:cTn id="74" dur="166" decel="50000">
                                          <p:stCondLst>
                                            <p:cond delay="676"/>
                                          </p:stCondLst>
                                        </p:cTn>
                                        <p:tgtEl>
                                          <p:spTgt spid="13"/>
                                        </p:tgtEl>
                                      </p:cBhvr>
                                      <p:to x="100000" y="100000"/>
                                    </p:animScale>
                                    <p:animScale>
                                      <p:cBhvr>
                                        <p:cTn id="75" dur="26">
                                          <p:stCondLst>
                                            <p:cond delay="1312"/>
                                          </p:stCondLst>
                                        </p:cTn>
                                        <p:tgtEl>
                                          <p:spTgt spid="13"/>
                                        </p:tgtEl>
                                      </p:cBhvr>
                                      <p:to x="100000" y="80000"/>
                                    </p:animScale>
                                    <p:animScale>
                                      <p:cBhvr>
                                        <p:cTn id="76" dur="166" decel="50000">
                                          <p:stCondLst>
                                            <p:cond delay="1338"/>
                                          </p:stCondLst>
                                        </p:cTn>
                                        <p:tgtEl>
                                          <p:spTgt spid="13"/>
                                        </p:tgtEl>
                                      </p:cBhvr>
                                      <p:to x="100000" y="100000"/>
                                    </p:animScale>
                                    <p:animScale>
                                      <p:cBhvr>
                                        <p:cTn id="77" dur="26">
                                          <p:stCondLst>
                                            <p:cond delay="1642"/>
                                          </p:stCondLst>
                                        </p:cTn>
                                        <p:tgtEl>
                                          <p:spTgt spid="13"/>
                                        </p:tgtEl>
                                      </p:cBhvr>
                                      <p:to x="100000" y="90000"/>
                                    </p:animScale>
                                    <p:animScale>
                                      <p:cBhvr>
                                        <p:cTn id="78" dur="166" decel="50000">
                                          <p:stCondLst>
                                            <p:cond delay="1668"/>
                                          </p:stCondLst>
                                        </p:cTn>
                                        <p:tgtEl>
                                          <p:spTgt spid="13"/>
                                        </p:tgtEl>
                                      </p:cBhvr>
                                      <p:to x="100000" y="100000"/>
                                    </p:animScale>
                                    <p:animScale>
                                      <p:cBhvr>
                                        <p:cTn id="79" dur="26">
                                          <p:stCondLst>
                                            <p:cond delay="1808"/>
                                          </p:stCondLst>
                                        </p:cTn>
                                        <p:tgtEl>
                                          <p:spTgt spid="13"/>
                                        </p:tgtEl>
                                      </p:cBhvr>
                                      <p:to x="100000" y="95000"/>
                                    </p:animScale>
                                    <p:animScale>
                                      <p:cBhvr>
                                        <p:cTn id="80" dur="166" decel="50000">
                                          <p:stCondLst>
                                            <p:cond delay="1834"/>
                                          </p:stCondLst>
                                        </p:cTn>
                                        <p:tgtEl>
                                          <p:spTgt spid="1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4" grpId="0" animBg="1"/>
      <p:bldP spid="4" grpId="0" animBg="1"/>
      <p:bldP spid="7" grpId="0" animBg="1"/>
      <p:bldP spid="5" grpId="0" animBg="1"/>
      <p:bldP spid="19" grpId="0" animBg="1"/>
      <p:bldP spid="17" grpId="0" animBg="1"/>
      <p:bldP spid="20" grpId="0" animBg="1"/>
      <p:bldP spid="23" grpId="0" animBg="1"/>
      <p:bldP spid="22" grpId="0" animBg="1"/>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bgerundetes Rechteck 13"/>
          <p:cNvSpPr/>
          <p:nvPr/>
        </p:nvSpPr>
        <p:spPr>
          <a:xfrm>
            <a:off x="1427133" y="3298858"/>
            <a:ext cx="9682025" cy="125710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solidFill>
                  <a:schemeClr val="tx1"/>
                </a:solidFill>
              </a:rPr>
              <a:t>Klage </a:t>
            </a:r>
            <a:r>
              <a:rPr lang="de-DE" sz="2400" b="1" dirty="0">
                <a:solidFill>
                  <a:schemeClr val="tx1"/>
                </a:solidFill>
              </a:rPr>
              <a:t>auf Zahlung des Kaufpreises von 2.000,00 EUR und Widerklage auf Feststellung der Nichtigkeit des Kaufvertrages. </a:t>
            </a:r>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768967" y="1450589"/>
            <a:ext cx="510327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Anspruchshäufung </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435768" y="2694575"/>
            <a:ext cx="5387516" cy="7153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Beispiel – </a:t>
            </a:r>
            <a:r>
              <a:rPr lang="de-DE" sz="2400" b="1" u="sng" dirty="0" smtClean="0">
                <a:effectLst>
                  <a:outerShdw blurRad="38100" dist="38100" dir="2700000" algn="tl">
                    <a:srgbClr val="000000">
                      <a:alpha val="43137"/>
                    </a:srgbClr>
                  </a:outerShdw>
                </a:effectLst>
              </a:rPr>
              <a:t>derselbe Streitgegenstand</a:t>
            </a:r>
            <a:endParaRPr lang="de-DE" sz="2400" b="1" u="sng" dirty="0">
              <a:effectLst>
                <a:outerShdw blurRad="38100" dist="38100" dir="2700000" algn="tl">
                  <a:srgbClr val="000000">
                    <a:alpha val="43137"/>
                  </a:srgbClr>
                </a:outerShdw>
              </a:effectLst>
            </a:endParaRP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71</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3" name="Gefaltete Ecke 12"/>
          <p:cNvSpPr/>
          <p:nvPr/>
        </p:nvSpPr>
        <p:spPr>
          <a:xfrm rot="21387301">
            <a:off x="10245758" y="2039260"/>
            <a:ext cx="1549369" cy="1585329"/>
          </a:xfrm>
          <a:prstGeom prst="foldedCorner">
            <a:avLst/>
          </a:prstGeom>
          <a:solidFill>
            <a:srgbClr val="F692BD"/>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latin typeface="MV Boli" panose="02000500030200090000" pitchFamily="2" charset="0"/>
                <a:cs typeface="MV Boli" panose="02000500030200090000" pitchFamily="2" charset="0"/>
              </a:rPr>
              <a:t>keine</a:t>
            </a:r>
          </a:p>
          <a:p>
            <a:pPr algn="ctr"/>
            <a:r>
              <a:rPr lang="de-DE" sz="2400" b="1" dirty="0" smtClean="0">
                <a:solidFill>
                  <a:schemeClr val="tx1"/>
                </a:solidFill>
                <a:latin typeface="MV Boli" panose="02000500030200090000" pitchFamily="2" charset="0"/>
                <a:cs typeface="MV Boli" panose="02000500030200090000" pitchFamily="2" charset="0"/>
              </a:rPr>
              <a:t>Addition</a:t>
            </a:r>
            <a:endParaRPr lang="de-DE" sz="2000" b="1" dirty="0">
              <a:solidFill>
                <a:schemeClr val="tx1"/>
              </a:solidFill>
              <a:latin typeface="MV Boli" panose="02000500030200090000" pitchFamily="2" charset="0"/>
              <a:cs typeface="MV Boli" panose="02000500030200090000" pitchFamily="2" charset="0"/>
            </a:endParaRPr>
          </a:p>
        </p:txBody>
      </p:sp>
      <p:sp>
        <p:nvSpPr>
          <p:cNvPr id="16" name="Gefaltete Ecke 15"/>
          <p:cNvSpPr/>
          <p:nvPr/>
        </p:nvSpPr>
        <p:spPr>
          <a:xfrm>
            <a:off x="10245757" y="4550684"/>
            <a:ext cx="1549369" cy="158532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=2000 €</a:t>
            </a:r>
            <a:endParaRPr lang="de-DE" sz="2000" b="1" dirty="0">
              <a:solidFill>
                <a:schemeClr val="tx1"/>
              </a:solidFill>
              <a:latin typeface="MV Boli" panose="02000500030200090000" pitchFamily="2" charset="0"/>
              <a:cs typeface="MV Boli" panose="02000500030200090000" pitchFamily="2" charset="0"/>
            </a:endParaRPr>
          </a:p>
        </p:txBody>
      </p:sp>
      <p:sp>
        <p:nvSpPr>
          <p:cNvPr id="17" name="Gefaltete Ecke 16"/>
          <p:cNvSpPr/>
          <p:nvPr/>
        </p:nvSpPr>
        <p:spPr>
          <a:xfrm>
            <a:off x="10245757" y="3391626"/>
            <a:ext cx="1549369" cy="1585329"/>
          </a:xfrm>
          <a:prstGeom prst="foldedCorner">
            <a:avLst/>
          </a:prstGeom>
          <a:solidFill>
            <a:srgbClr val="F0B2C4"/>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latin typeface="MV Boli" panose="02000500030200090000" pitchFamily="2" charset="0"/>
                <a:cs typeface="MV Boli" panose="02000500030200090000" pitchFamily="2" charset="0"/>
              </a:rPr>
              <a:t>Bestehen des Kauf-</a:t>
            </a:r>
          </a:p>
          <a:p>
            <a:pPr algn="ctr"/>
            <a:r>
              <a:rPr lang="de-DE" sz="2000" b="1" dirty="0" err="1" smtClean="0">
                <a:solidFill>
                  <a:schemeClr val="tx1"/>
                </a:solidFill>
                <a:latin typeface="MV Boli" panose="02000500030200090000" pitchFamily="2" charset="0"/>
                <a:cs typeface="MV Boli" panose="02000500030200090000" pitchFamily="2" charset="0"/>
              </a:rPr>
              <a:t>vertrags</a:t>
            </a:r>
            <a:endParaRPr lang="de-DE" sz="2000" b="1" dirty="0">
              <a:solidFill>
                <a:schemeClr val="tx1"/>
              </a:solidFill>
              <a:latin typeface="MV Boli" panose="02000500030200090000" pitchFamily="2" charset="0"/>
              <a:cs typeface="MV Boli" panose="02000500030200090000" pitchFamily="2" charset="0"/>
            </a:endParaRPr>
          </a:p>
        </p:txBody>
      </p:sp>
      <p:sp>
        <p:nvSpPr>
          <p:cNvPr id="6" name="Abgerundete rechteckige Legende 5"/>
          <p:cNvSpPr/>
          <p:nvPr/>
        </p:nvSpPr>
        <p:spPr>
          <a:xfrm>
            <a:off x="1427133" y="4892842"/>
            <a:ext cx="5711604" cy="1443790"/>
          </a:xfrm>
          <a:prstGeom prst="wedgeRoundRectCallout">
            <a:avLst>
              <a:gd name="adj1" fmla="val -21250"/>
              <a:gd name="adj2" fmla="val -93300"/>
              <a:gd name="adj3" fmla="val 16667"/>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Besteht der Kaufvertrag nicht, so darf das Gericht dem Kläger auch keinen Zahlungsanspruch zuerkennen; erkennt das Gericht den Zahlungsanspruch zu, so kann es nicht gleichzeitig die Nichtigkeit des Kaufvertrages feststellen.</a:t>
            </a:r>
          </a:p>
        </p:txBody>
      </p:sp>
      <p:sp>
        <p:nvSpPr>
          <p:cNvPr id="12" name="Gefaltete Ecke 11"/>
          <p:cNvSpPr/>
          <p:nvPr/>
        </p:nvSpPr>
        <p:spPr>
          <a:xfrm>
            <a:off x="7554945" y="4761182"/>
            <a:ext cx="1549369" cy="158532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45 I S.3 GKG</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049660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p:cTn id="25" dur="500" fill="hold"/>
                                        <p:tgtEl>
                                          <p:spTgt spid="13"/>
                                        </p:tgtEl>
                                        <p:attrNameLst>
                                          <p:attrName>ppt_w</p:attrName>
                                        </p:attrNameLst>
                                      </p:cBhvr>
                                      <p:tavLst>
                                        <p:tav tm="0">
                                          <p:val>
                                            <p:fltVal val="0"/>
                                          </p:val>
                                        </p:tav>
                                        <p:tav tm="100000">
                                          <p:val>
                                            <p:strVal val="#ppt_w"/>
                                          </p:val>
                                        </p:tav>
                                      </p:tavLst>
                                    </p:anim>
                                    <p:anim calcmode="lin" valueType="num">
                                      <p:cBhvr>
                                        <p:cTn id="26" dur="500" fill="hold"/>
                                        <p:tgtEl>
                                          <p:spTgt spid="13"/>
                                        </p:tgtEl>
                                        <p:attrNameLst>
                                          <p:attrName>ppt_h</p:attrName>
                                        </p:attrNameLst>
                                      </p:cBhvr>
                                      <p:tavLst>
                                        <p:tav tm="0">
                                          <p:val>
                                            <p:fltVal val="0"/>
                                          </p:val>
                                        </p:tav>
                                        <p:tav tm="100000">
                                          <p:val>
                                            <p:strVal val="#ppt_h"/>
                                          </p:val>
                                        </p:tav>
                                      </p:tavLst>
                                    </p:anim>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 calcmode="lin" valueType="num">
                                      <p:cBhvr>
                                        <p:cTn id="32" dur="500" fill="hold"/>
                                        <p:tgtEl>
                                          <p:spTgt spid="17"/>
                                        </p:tgtEl>
                                        <p:attrNameLst>
                                          <p:attrName>ppt_w</p:attrName>
                                        </p:attrNameLst>
                                      </p:cBhvr>
                                      <p:tavLst>
                                        <p:tav tm="0">
                                          <p:val>
                                            <p:fltVal val="0"/>
                                          </p:val>
                                        </p:tav>
                                        <p:tav tm="100000">
                                          <p:val>
                                            <p:strVal val="#ppt_w"/>
                                          </p:val>
                                        </p:tav>
                                      </p:tavLst>
                                    </p:anim>
                                    <p:anim calcmode="lin" valueType="num">
                                      <p:cBhvr>
                                        <p:cTn id="33" dur="500" fill="hold"/>
                                        <p:tgtEl>
                                          <p:spTgt spid="17"/>
                                        </p:tgtEl>
                                        <p:attrNameLst>
                                          <p:attrName>ppt_h</p:attrName>
                                        </p:attrNameLst>
                                      </p:cBhvr>
                                      <p:tavLst>
                                        <p:tav tm="0">
                                          <p:val>
                                            <p:fltVal val="0"/>
                                          </p:val>
                                        </p:tav>
                                        <p:tav tm="100000">
                                          <p:val>
                                            <p:strVal val="#ppt_h"/>
                                          </p:val>
                                        </p:tav>
                                      </p:tavLst>
                                    </p:anim>
                                    <p:animEffect transition="in" filter="fade">
                                      <p:cBhvr>
                                        <p:cTn id="34" dur="500"/>
                                        <p:tgtEl>
                                          <p:spTgt spid="17"/>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fade">
                                      <p:cBhvr>
                                        <p:cTn id="39" dur="1000"/>
                                        <p:tgtEl>
                                          <p:spTgt spid="16"/>
                                        </p:tgtEl>
                                      </p:cBhvr>
                                    </p:animEffect>
                                    <p:anim calcmode="lin" valueType="num">
                                      <p:cBhvr>
                                        <p:cTn id="40" dur="1000" fill="hold"/>
                                        <p:tgtEl>
                                          <p:spTgt spid="16"/>
                                        </p:tgtEl>
                                        <p:attrNameLst>
                                          <p:attrName>ppt_x</p:attrName>
                                        </p:attrNameLst>
                                      </p:cBhvr>
                                      <p:tavLst>
                                        <p:tav tm="0">
                                          <p:val>
                                            <p:strVal val="#ppt_x"/>
                                          </p:val>
                                        </p:tav>
                                        <p:tav tm="100000">
                                          <p:val>
                                            <p:strVal val="#ppt_x"/>
                                          </p:val>
                                        </p:tav>
                                      </p:tavLst>
                                    </p:anim>
                                    <p:anim calcmode="lin" valueType="num">
                                      <p:cBhvr>
                                        <p:cTn id="41"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6"/>
                                        </p:tgtEl>
                                        <p:attrNameLst>
                                          <p:attrName>style.visibility</p:attrName>
                                        </p:attrNameLst>
                                      </p:cBhvr>
                                      <p:to>
                                        <p:strVal val="visible"/>
                                      </p:to>
                                    </p:set>
                                    <p:anim calcmode="lin" valueType="num">
                                      <p:cBhvr additive="base">
                                        <p:cTn id="46" dur="500" fill="hold"/>
                                        <p:tgtEl>
                                          <p:spTgt spid="6"/>
                                        </p:tgtEl>
                                        <p:attrNameLst>
                                          <p:attrName>ppt_x</p:attrName>
                                        </p:attrNameLst>
                                      </p:cBhvr>
                                      <p:tavLst>
                                        <p:tav tm="0">
                                          <p:val>
                                            <p:strVal val="#ppt_x"/>
                                          </p:val>
                                        </p:tav>
                                        <p:tav tm="100000">
                                          <p:val>
                                            <p:strVal val="#ppt_x"/>
                                          </p:val>
                                        </p:tav>
                                      </p:tavLst>
                                    </p:anim>
                                    <p:anim calcmode="lin" valueType="num">
                                      <p:cBhvr additive="base">
                                        <p:cTn id="47"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1000"/>
                                        <p:tgtEl>
                                          <p:spTgt spid="12"/>
                                        </p:tgtEl>
                                      </p:cBhvr>
                                    </p:animEffect>
                                    <p:anim calcmode="lin" valueType="num">
                                      <p:cBhvr>
                                        <p:cTn id="53" dur="1000" fill="hold"/>
                                        <p:tgtEl>
                                          <p:spTgt spid="12"/>
                                        </p:tgtEl>
                                        <p:attrNameLst>
                                          <p:attrName>ppt_x</p:attrName>
                                        </p:attrNameLst>
                                      </p:cBhvr>
                                      <p:tavLst>
                                        <p:tav tm="0">
                                          <p:val>
                                            <p:strVal val="#ppt_x"/>
                                          </p:val>
                                        </p:tav>
                                        <p:tav tm="100000">
                                          <p:val>
                                            <p:strVal val="#ppt_x"/>
                                          </p:val>
                                        </p:tav>
                                      </p:tavLst>
                                    </p:anim>
                                    <p:anim calcmode="lin" valueType="num">
                                      <p:cBhvr>
                                        <p:cTn id="5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4" grpId="0" animBg="1"/>
      <p:bldP spid="7" grpId="0" animBg="1"/>
      <p:bldP spid="13" grpId="0" animBg="1"/>
      <p:bldP spid="16" grpId="0" animBg="1"/>
      <p:bldP spid="17" grpId="0" animBg="1"/>
      <p:bldP spid="6" grpId="0" animBg="1"/>
      <p:bldP spid="1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Abgerundetes Rechteck 20"/>
          <p:cNvSpPr/>
          <p:nvPr/>
        </p:nvSpPr>
        <p:spPr>
          <a:xfrm>
            <a:off x="1462269" y="4759215"/>
            <a:ext cx="9738172" cy="98438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effectLst>
                  <a:outerShdw blurRad="38100" dist="38100" dir="2700000" algn="tl">
                    <a:srgbClr val="000000">
                      <a:alpha val="43137"/>
                    </a:srgbClr>
                  </a:outerShdw>
                </a:effectLst>
              </a:rPr>
              <a:t>Wechselseitige Klagen auf Schadenersatz aus demselben Unfall</a:t>
            </a:r>
          </a:p>
        </p:txBody>
      </p:sp>
      <p:sp>
        <p:nvSpPr>
          <p:cNvPr id="14" name="Abgerundetes Rechteck 13"/>
          <p:cNvSpPr/>
          <p:nvPr/>
        </p:nvSpPr>
        <p:spPr>
          <a:xfrm>
            <a:off x="1475258" y="2656543"/>
            <a:ext cx="9738172" cy="98438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effectLst>
                  <a:outerShdw blurRad="38100" dist="38100" dir="2700000" algn="tl">
                    <a:srgbClr val="000000">
                      <a:alpha val="43137"/>
                    </a:srgbClr>
                  </a:outerShdw>
                </a:effectLst>
              </a:rPr>
              <a:t>Klage auf Zahlung der Vergütung, Widerklage auf Schadensersatz</a:t>
            </a:r>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768967" y="1450589"/>
            <a:ext cx="5103270" cy="5307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Anspruchshäufung </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515979" y="2053548"/>
            <a:ext cx="3695074" cy="56620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Verschiedene </a:t>
            </a:r>
            <a:r>
              <a:rPr lang="de-DE" sz="2400" b="1" dirty="0">
                <a:effectLst>
                  <a:outerShdw blurRad="38100" dist="38100" dir="2700000" algn="tl">
                    <a:srgbClr val="000000">
                      <a:alpha val="43137"/>
                    </a:srgbClr>
                  </a:outerShdw>
                </a:effectLst>
              </a:rPr>
              <a:t>Gegenstände</a:t>
            </a:r>
            <a:endParaRPr lang="de-DE" sz="2400" dirty="0"/>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72</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5" name="Ellipse 4"/>
          <p:cNvSpPr/>
          <p:nvPr/>
        </p:nvSpPr>
        <p:spPr>
          <a:xfrm>
            <a:off x="1097935" y="2936177"/>
            <a:ext cx="441491" cy="42511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accent2">
                  <a:lumMod val="75000"/>
                </a:schemeClr>
              </a:solidFill>
              <a:effectLst>
                <a:outerShdw blurRad="38100" dist="38100" dir="2700000" algn="tl">
                  <a:srgbClr val="000000">
                    <a:alpha val="43137"/>
                  </a:srgbClr>
                </a:outerShdw>
              </a:effectLst>
            </a:endParaRPr>
          </a:p>
        </p:txBody>
      </p:sp>
      <p:sp>
        <p:nvSpPr>
          <p:cNvPr id="19" name="Abgerundetes Rechteck 18"/>
          <p:cNvSpPr/>
          <p:nvPr/>
        </p:nvSpPr>
        <p:spPr>
          <a:xfrm>
            <a:off x="1475258" y="3708073"/>
            <a:ext cx="9738172" cy="98438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effectLst>
                  <a:outerShdw blurRad="38100" dist="38100" dir="2700000" algn="tl">
                    <a:srgbClr val="000000">
                      <a:alpha val="43137"/>
                    </a:srgbClr>
                  </a:outerShdw>
                </a:effectLst>
              </a:rPr>
              <a:t>Klage auf restliche Vergütung und Widerklage auf Rückzahlung bereits geleisteter Anzahlungen – wenn also gegenseitig Teilansprüche aus demselben Rechtsverhältnis eingeklagt werden.  =&gt; letztlich ist die gesamte Vergütung streitig</a:t>
            </a:r>
          </a:p>
        </p:txBody>
      </p:sp>
      <p:sp>
        <p:nvSpPr>
          <p:cNvPr id="17" name="Ellipse 16"/>
          <p:cNvSpPr/>
          <p:nvPr/>
        </p:nvSpPr>
        <p:spPr>
          <a:xfrm>
            <a:off x="1098331" y="3984957"/>
            <a:ext cx="441491" cy="43061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accent2">
                  <a:lumMod val="75000"/>
                </a:schemeClr>
              </a:solidFill>
              <a:effectLst>
                <a:outerShdw blurRad="38100" dist="38100" dir="2700000" algn="tl">
                  <a:srgbClr val="000000">
                    <a:alpha val="43137"/>
                  </a:srgbClr>
                </a:outerShdw>
              </a:effectLst>
            </a:endParaRPr>
          </a:p>
        </p:txBody>
      </p:sp>
      <p:sp>
        <p:nvSpPr>
          <p:cNvPr id="20" name="Ellipse 19"/>
          <p:cNvSpPr/>
          <p:nvPr/>
        </p:nvSpPr>
        <p:spPr>
          <a:xfrm>
            <a:off x="1097935" y="5043663"/>
            <a:ext cx="441491" cy="42511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accent2">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806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ppt_x"/>
                                          </p:val>
                                        </p:tav>
                                        <p:tav tm="100000">
                                          <p:val>
                                            <p:strVal val="#ppt_x"/>
                                          </p:val>
                                        </p:tav>
                                      </p:tavLst>
                                    </p:anim>
                                    <p:anim calcmode="lin" valueType="num">
                                      <p:cBhvr additive="base">
                                        <p:cTn id="3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fill="hold"/>
                                        <p:tgtEl>
                                          <p:spTgt spid="19"/>
                                        </p:tgtEl>
                                        <p:attrNameLst>
                                          <p:attrName>ppt_x</p:attrName>
                                        </p:attrNameLst>
                                      </p:cBhvr>
                                      <p:tavLst>
                                        <p:tav tm="0">
                                          <p:val>
                                            <p:strVal val="#ppt_x"/>
                                          </p:val>
                                        </p:tav>
                                        <p:tav tm="100000">
                                          <p:val>
                                            <p:strVal val="#ppt_x"/>
                                          </p:val>
                                        </p:tav>
                                      </p:tavLst>
                                    </p:anim>
                                    <p:anim calcmode="lin" valueType="num">
                                      <p:cBhvr additive="base">
                                        <p:cTn id="3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anim calcmode="lin" valueType="num">
                                      <p:cBhvr additive="base">
                                        <p:cTn id="43" dur="500" fill="hold"/>
                                        <p:tgtEl>
                                          <p:spTgt spid="20"/>
                                        </p:tgtEl>
                                        <p:attrNameLst>
                                          <p:attrName>ppt_x</p:attrName>
                                        </p:attrNameLst>
                                      </p:cBhvr>
                                      <p:tavLst>
                                        <p:tav tm="0">
                                          <p:val>
                                            <p:strVal val="#ppt_x"/>
                                          </p:val>
                                        </p:tav>
                                        <p:tav tm="100000">
                                          <p:val>
                                            <p:strVal val="#ppt_x"/>
                                          </p:val>
                                        </p:tav>
                                      </p:tavLst>
                                    </p:anim>
                                    <p:anim calcmode="lin" valueType="num">
                                      <p:cBhvr additive="base">
                                        <p:cTn id="4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1"/>
                                        </p:tgtEl>
                                        <p:attrNameLst>
                                          <p:attrName>style.visibility</p:attrName>
                                        </p:attrNameLst>
                                      </p:cBhvr>
                                      <p:to>
                                        <p:strVal val="visible"/>
                                      </p:to>
                                    </p:set>
                                    <p:anim calcmode="lin" valueType="num">
                                      <p:cBhvr additive="base">
                                        <p:cTn id="49" dur="500" fill="hold"/>
                                        <p:tgtEl>
                                          <p:spTgt spid="21"/>
                                        </p:tgtEl>
                                        <p:attrNameLst>
                                          <p:attrName>ppt_x</p:attrName>
                                        </p:attrNameLst>
                                      </p:cBhvr>
                                      <p:tavLst>
                                        <p:tav tm="0">
                                          <p:val>
                                            <p:strVal val="#ppt_x"/>
                                          </p:val>
                                        </p:tav>
                                        <p:tav tm="100000">
                                          <p:val>
                                            <p:strVal val="#ppt_x"/>
                                          </p:val>
                                        </p:tav>
                                      </p:tavLst>
                                    </p:anim>
                                    <p:anim calcmode="lin" valueType="num">
                                      <p:cBhvr additive="base">
                                        <p:cTn id="5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4" grpId="0" animBg="1"/>
      <p:bldP spid="4" grpId="0" animBg="1"/>
      <p:bldP spid="7" grpId="0" animBg="1"/>
      <p:bldP spid="5" grpId="0" animBg="1"/>
      <p:bldP spid="19" grpId="0" animBg="1"/>
      <p:bldP spid="17" grpId="0" animBg="1"/>
      <p:bldP spid="2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bgerundetes Rechteck 13"/>
          <p:cNvSpPr/>
          <p:nvPr/>
        </p:nvSpPr>
        <p:spPr>
          <a:xfrm>
            <a:off x="1400435" y="3221651"/>
            <a:ext cx="9649941" cy="145631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b="1" dirty="0" smtClean="0">
              <a:solidFill>
                <a:schemeClr val="tx1"/>
              </a:solidFill>
            </a:endParaRPr>
          </a:p>
          <a:p>
            <a:r>
              <a:rPr lang="de-DE" sz="2000" b="1" dirty="0" smtClean="0">
                <a:solidFill>
                  <a:schemeClr val="tx1"/>
                </a:solidFill>
              </a:rPr>
              <a:t>Klage </a:t>
            </a:r>
            <a:r>
              <a:rPr lang="de-DE" sz="2000" b="1" dirty="0">
                <a:solidFill>
                  <a:schemeClr val="tx1"/>
                </a:solidFill>
              </a:rPr>
              <a:t>auf Lieferung einer gekauften Sache (Kaufpreis 8.000,00 EUR) und Widerklage auf Leistung von 2.000,00 EUR Schadenersatz. Da beide Parteien Recht bekommen können, beträgt der Streitwert hier 10.000,00 EUR.</a:t>
            </a:r>
            <a:r>
              <a:rPr lang="de-DE" sz="2400" b="1" dirty="0">
                <a:solidFill>
                  <a:schemeClr val="tx1"/>
                </a:solidFill>
              </a:rPr>
              <a:t/>
            </a:r>
            <a:br>
              <a:rPr lang="de-DE" sz="2400" b="1" dirty="0">
                <a:solidFill>
                  <a:schemeClr val="tx1"/>
                </a:solidFill>
              </a:rPr>
            </a:br>
            <a:endParaRPr lang="de-DE" sz="2400" b="1" dirty="0">
              <a:solidFill>
                <a:schemeClr val="tx1"/>
              </a:solidFill>
            </a:endParaRPr>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768967" y="1450589"/>
            <a:ext cx="510327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Anspruchshäufung </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435768" y="2694575"/>
            <a:ext cx="5387516" cy="7153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b="1" dirty="0" smtClean="0">
              <a:effectLst>
                <a:outerShdw blurRad="38100" dist="38100" dir="2700000" algn="tl">
                  <a:srgbClr val="000000">
                    <a:alpha val="43137"/>
                  </a:srgbClr>
                </a:outerShdw>
              </a:effectLst>
            </a:endParaRPr>
          </a:p>
          <a:p>
            <a:r>
              <a:rPr lang="de-DE" sz="2400" b="1" dirty="0" smtClean="0">
                <a:effectLst>
                  <a:outerShdw blurRad="38100" dist="38100" dir="2700000" algn="tl">
                    <a:srgbClr val="000000">
                      <a:alpha val="43137"/>
                    </a:srgbClr>
                  </a:outerShdw>
                </a:effectLst>
              </a:rPr>
              <a:t>Beispiel – verschiedene Gegenstände</a:t>
            </a:r>
            <a:endParaRPr lang="de-DE" sz="2400" dirty="0"/>
          </a:p>
          <a:p>
            <a:endParaRPr lang="de-DE" sz="2400" dirty="0"/>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73</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Abgerundetes Rechteck 11"/>
          <p:cNvSpPr/>
          <p:nvPr/>
        </p:nvSpPr>
        <p:spPr>
          <a:xfrm>
            <a:off x="1400435" y="4784023"/>
            <a:ext cx="9649941" cy="122709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Klage </a:t>
            </a:r>
            <a:r>
              <a:rPr lang="de-DE" sz="2000" b="1" dirty="0">
                <a:solidFill>
                  <a:schemeClr val="tx1"/>
                </a:solidFill>
              </a:rPr>
              <a:t>auf Zahlung des Restkaufpreises von 4.000,00 EUR und Widerklage auf Rückzahlung der Anzahlung von 1.000,00 EUR; der Streitwert beträgt 5.000,00 EUR. Zwischen den Parteien ist der gesamte Kaufpreis streitig.</a:t>
            </a:r>
          </a:p>
        </p:txBody>
      </p:sp>
      <p:sp>
        <p:nvSpPr>
          <p:cNvPr id="13" name="Gefaltete Ecke 12"/>
          <p:cNvSpPr/>
          <p:nvPr/>
        </p:nvSpPr>
        <p:spPr>
          <a:xfrm rot="542521">
            <a:off x="9989308" y="3507814"/>
            <a:ext cx="1549369" cy="1585329"/>
          </a:xfrm>
          <a:prstGeom prst="foldedCorner">
            <a:avLst/>
          </a:prstGeom>
          <a:solidFill>
            <a:srgbClr val="F692BD"/>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Addition!</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448015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p:cTn id="31" dur="1000" fill="hold"/>
                                        <p:tgtEl>
                                          <p:spTgt spid="13"/>
                                        </p:tgtEl>
                                        <p:attrNameLst>
                                          <p:attrName>ppt_w</p:attrName>
                                        </p:attrNameLst>
                                      </p:cBhvr>
                                      <p:tavLst>
                                        <p:tav tm="0">
                                          <p:val>
                                            <p:fltVal val="0"/>
                                          </p:val>
                                        </p:tav>
                                        <p:tav tm="100000">
                                          <p:val>
                                            <p:strVal val="#ppt_w"/>
                                          </p:val>
                                        </p:tav>
                                      </p:tavLst>
                                    </p:anim>
                                    <p:anim calcmode="lin" valueType="num">
                                      <p:cBhvr>
                                        <p:cTn id="32" dur="1000" fill="hold"/>
                                        <p:tgtEl>
                                          <p:spTgt spid="13"/>
                                        </p:tgtEl>
                                        <p:attrNameLst>
                                          <p:attrName>ppt_h</p:attrName>
                                        </p:attrNameLst>
                                      </p:cBhvr>
                                      <p:tavLst>
                                        <p:tav tm="0">
                                          <p:val>
                                            <p:fltVal val="0"/>
                                          </p:val>
                                        </p:tav>
                                        <p:tav tm="100000">
                                          <p:val>
                                            <p:strVal val="#ppt_h"/>
                                          </p:val>
                                        </p:tav>
                                      </p:tavLst>
                                    </p:anim>
                                    <p:anim calcmode="lin" valueType="num">
                                      <p:cBhvr>
                                        <p:cTn id="33" dur="1000" fill="hold"/>
                                        <p:tgtEl>
                                          <p:spTgt spid="13"/>
                                        </p:tgtEl>
                                        <p:attrNameLst>
                                          <p:attrName>style.rotation</p:attrName>
                                        </p:attrNameLst>
                                      </p:cBhvr>
                                      <p:tavLst>
                                        <p:tav tm="0">
                                          <p:val>
                                            <p:fltVal val="90"/>
                                          </p:val>
                                        </p:tav>
                                        <p:tav tm="100000">
                                          <p:val>
                                            <p:fltVal val="0"/>
                                          </p:val>
                                        </p:tav>
                                      </p:tavLst>
                                    </p:anim>
                                    <p:animEffect transition="in" filter="fade">
                                      <p:cBhvr>
                                        <p:cTn id="34"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4" grpId="0" animBg="1"/>
      <p:bldP spid="7" grpId="0" animBg="1"/>
      <p:bldP spid="12" grpId="0" animBg="1"/>
      <p:bldP spid="1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768967" y="1450589"/>
            <a:ext cx="510327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Anspruchshäufung </a:t>
            </a:r>
            <a:endParaRPr lang="de-DE" sz="3200" b="1" dirty="0">
              <a:effectLst>
                <a:outerShdw blurRad="38100" dist="38100" dir="2700000" algn="tl">
                  <a:srgbClr val="000000">
                    <a:alpha val="43137"/>
                  </a:srgbClr>
                </a:outerShdw>
              </a:effectLst>
            </a:endParaRP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3" name="Gefaltete Ecke 12"/>
          <p:cNvSpPr/>
          <p:nvPr/>
        </p:nvSpPr>
        <p:spPr>
          <a:xfrm>
            <a:off x="1136475" y="3271673"/>
            <a:ext cx="1891369" cy="1831586"/>
          </a:xfrm>
          <a:prstGeom prst="foldedCorner">
            <a:avLst/>
          </a:prstGeom>
          <a:solidFill>
            <a:srgbClr val="F692BD"/>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Wir </a:t>
            </a:r>
            <a:r>
              <a:rPr lang="de-DE" sz="2400" b="1" dirty="0">
                <a:solidFill>
                  <a:schemeClr val="tx1"/>
                </a:solidFill>
                <a:latin typeface="MV Boli" panose="02000500030200090000" pitchFamily="2" charset="0"/>
                <a:cs typeface="MV Boli" panose="02000500030200090000" pitchFamily="2" charset="0"/>
              </a:rPr>
              <a:t>machen dazu </a:t>
            </a:r>
            <a:r>
              <a:rPr lang="de-DE" sz="2400" b="1" dirty="0" smtClean="0">
                <a:solidFill>
                  <a:schemeClr val="tx1"/>
                </a:solidFill>
                <a:latin typeface="MV Boli" panose="02000500030200090000" pitchFamily="2" charset="0"/>
                <a:cs typeface="MV Boli" panose="02000500030200090000" pitchFamily="2" charset="0"/>
              </a:rPr>
              <a:t>noch eine… </a:t>
            </a:r>
            <a:endParaRPr lang="de-DE" sz="2000" b="1" dirty="0">
              <a:solidFill>
                <a:schemeClr val="tx1"/>
              </a:solidFill>
              <a:latin typeface="MV Boli" panose="02000500030200090000" pitchFamily="2" charset="0"/>
              <a:cs typeface="MV Boli" panose="02000500030200090000" pitchFamily="2" charset="0"/>
            </a:endParaRPr>
          </a:p>
        </p:txBody>
      </p:sp>
      <p:sp>
        <p:nvSpPr>
          <p:cNvPr id="11" name="Gefaltete Ecke 10"/>
          <p:cNvSpPr/>
          <p:nvPr/>
        </p:nvSpPr>
        <p:spPr>
          <a:xfrm rot="21100616">
            <a:off x="3891573" y="3162084"/>
            <a:ext cx="1891369" cy="1831586"/>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latin typeface="MV Boli" panose="02000500030200090000" pitchFamily="2" charset="0"/>
                <a:cs typeface="MV Boli" panose="02000500030200090000" pitchFamily="2" charset="0"/>
              </a:rPr>
              <a:t>Übung</a:t>
            </a:r>
            <a:endParaRPr lang="de-DE" sz="2800" b="1"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484855">
            <a:off x="6439946" y="3165487"/>
            <a:ext cx="1891369" cy="1831586"/>
          </a:xfrm>
          <a:prstGeom prst="foldedCorner">
            <a:avLst/>
          </a:prstGeom>
          <a:solidFill>
            <a:schemeClr val="tx2">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Ü003z</a:t>
            </a:r>
            <a:endParaRPr lang="de-DE" sz="2000" b="1" dirty="0">
              <a:solidFill>
                <a:schemeClr val="tx1"/>
              </a:solidFill>
              <a:latin typeface="MV Boli" panose="02000500030200090000" pitchFamily="2" charset="0"/>
              <a:cs typeface="MV Boli" panose="02000500030200090000" pitchFamily="2" charset="0"/>
            </a:endParaRPr>
          </a:p>
        </p:txBody>
      </p:sp>
      <p:pic>
        <p:nvPicPr>
          <p:cNvPr id="12" name="Grafik 11" descr="Ein Bild, das Entwurf, Cartoon, Menschliches Gesicht, Darstellung enthält.&#10;&#10;Automatisch generierte Beschreibung">
            <a:extLst>
              <a:ext uri="{FF2B5EF4-FFF2-40B4-BE49-F238E27FC236}">
                <a16:creationId xmlns:a16="http://schemas.microsoft.com/office/drawing/2014/main" id="{2E5F6560-1092-D3CC-87A8-16B8C4A889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93537" y="3034837"/>
            <a:ext cx="3098463" cy="3566836"/>
          </a:xfrm>
          <a:prstGeom prst="rect">
            <a:avLst/>
          </a:prstGeom>
        </p:spPr>
      </p:pic>
    </p:spTree>
    <p:extLst>
      <p:ext uri="{BB962C8B-B14F-4D97-AF65-F5344CB8AC3E}">
        <p14:creationId xmlns:p14="http://schemas.microsoft.com/office/powerpoint/2010/main" val="3574656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p:cTn id="13" dur="1000" fill="hold"/>
                                        <p:tgtEl>
                                          <p:spTgt spid="13"/>
                                        </p:tgtEl>
                                        <p:attrNameLst>
                                          <p:attrName>ppt_w</p:attrName>
                                        </p:attrNameLst>
                                      </p:cBhvr>
                                      <p:tavLst>
                                        <p:tav tm="0">
                                          <p:val>
                                            <p:fltVal val="0"/>
                                          </p:val>
                                        </p:tav>
                                        <p:tav tm="100000">
                                          <p:val>
                                            <p:strVal val="#ppt_w"/>
                                          </p:val>
                                        </p:tav>
                                      </p:tavLst>
                                    </p:anim>
                                    <p:anim calcmode="lin" valueType="num">
                                      <p:cBhvr>
                                        <p:cTn id="14" dur="1000" fill="hold"/>
                                        <p:tgtEl>
                                          <p:spTgt spid="13"/>
                                        </p:tgtEl>
                                        <p:attrNameLst>
                                          <p:attrName>ppt_h</p:attrName>
                                        </p:attrNameLst>
                                      </p:cBhvr>
                                      <p:tavLst>
                                        <p:tav tm="0">
                                          <p:val>
                                            <p:fltVal val="0"/>
                                          </p:val>
                                        </p:tav>
                                        <p:tav tm="100000">
                                          <p:val>
                                            <p:strVal val="#ppt_h"/>
                                          </p:val>
                                        </p:tav>
                                      </p:tavLst>
                                    </p:anim>
                                    <p:anim calcmode="lin" valueType="num">
                                      <p:cBhvr>
                                        <p:cTn id="15" dur="1000" fill="hold"/>
                                        <p:tgtEl>
                                          <p:spTgt spid="13"/>
                                        </p:tgtEl>
                                        <p:attrNameLst>
                                          <p:attrName>style.rotation</p:attrName>
                                        </p:attrNameLst>
                                      </p:cBhvr>
                                      <p:tavLst>
                                        <p:tav tm="0">
                                          <p:val>
                                            <p:fltVal val="90"/>
                                          </p:val>
                                        </p:tav>
                                        <p:tav tm="100000">
                                          <p:val>
                                            <p:fltVal val="0"/>
                                          </p:val>
                                        </p:tav>
                                      </p:tavLst>
                                    </p:anim>
                                    <p:animEffect transition="in" filter="fade">
                                      <p:cBhvr>
                                        <p:cTn id="16" dur="10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1000" fill="hold"/>
                                        <p:tgtEl>
                                          <p:spTgt spid="11"/>
                                        </p:tgtEl>
                                        <p:attrNameLst>
                                          <p:attrName>ppt_w</p:attrName>
                                        </p:attrNameLst>
                                      </p:cBhvr>
                                      <p:tavLst>
                                        <p:tav tm="0">
                                          <p:val>
                                            <p:fltVal val="0"/>
                                          </p:val>
                                        </p:tav>
                                        <p:tav tm="100000">
                                          <p:val>
                                            <p:strVal val="#ppt_w"/>
                                          </p:val>
                                        </p:tav>
                                      </p:tavLst>
                                    </p:anim>
                                    <p:anim calcmode="lin" valueType="num">
                                      <p:cBhvr>
                                        <p:cTn id="22" dur="1000" fill="hold"/>
                                        <p:tgtEl>
                                          <p:spTgt spid="11"/>
                                        </p:tgtEl>
                                        <p:attrNameLst>
                                          <p:attrName>ppt_h</p:attrName>
                                        </p:attrNameLst>
                                      </p:cBhvr>
                                      <p:tavLst>
                                        <p:tav tm="0">
                                          <p:val>
                                            <p:fltVal val="0"/>
                                          </p:val>
                                        </p:tav>
                                        <p:tav tm="100000">
                                          <p:val>
                                            <p:strVal val="#ppt_h"/>
                                          </p:val>
                                        </p:tav>
                                      </p:tavLst>
                                    </p:anim>
                                    <p:anim calcmode="lin" valueType="num">
                                      <p:cBhvr>
                                        <p:cTn id="23" dur="1000" fill="hold"/>
                                        <p:tgtEl>
                                          <p:spTgt spid="11"/>
                                        </p:tgtEl>
                                        <p:attrNameLst>
                                          <p:attrName>style.rotation</p:attrName>
                                        </p:attrNameLst>
                                      </p:cBhvr>
                                      <p:tavLst>
                                        <p:tav tm="0">
                                          <p:val>
                                            <p:fltVal val="90"/>
                                          </p:val>
                                        </p:tav>
                                        <p:tav tm="100000">
                                          <p:val>
                                            <p:fltVal val="0"/>
                                          </p:val>
                                        </p:tav>
                                      </p:tavLst>
                                    </p:anim>
                                    <p:animEffect transition="in" filter="fade">
                                      <p:cBhvr>
                                        <p:cTn id="24" dur="10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p:cTn id="29" dur="1000" fill="hold"/>
                                        <p:tgtEl>
                                          <p:spTgt spid="15"/>
                                        </p:tgtEl>
                                        <p:attrNameLst>
                                          <p:attrName>ppt_w</p:attrName>
                                        </p:attrNameLst>
                                      </p:cBhvr>
                                      <p:tavLst>
                                        <p:tav tm="0">
                                          <p:val>
                                            <p:fltVal val="0"/>
                                          </p:val>
                                        </p:tav>
                                        <p:tav tm="100000">
                                          <p:val>
                                            <p:strVal val="#ppt_w"/>
                                          </p:val>
                                        </p:tav>
                                      </p:tavLst>
                                    </p:anim>
                                    <p:anim calcmode="lin" valueType="num">
                                      <p:cBhvr>
                                        <p:cTn id="30" dur="1000" fill="hold"/>
                                        <p:tgtEl>
                                          <p:spTgt spid="15"/>
                                        </p:tgtEl>
                                        <p:attrNameLst>
                                          <p:attrName>ppt_h</p:attrName>
                                        </p:attrNameLst>
                                      </p:cBhvr>
                                      <p:tavLst>
                                        <p:tav tm="0">
                                          <p:val>
                                            <p:fltVal val="0"/>
                                          </p:val>
                                        </p:tav>
                                        <p:tav tm="100000">
                                          <p:val>
                                            <p:strVal val="#ppt_h"/>
                                          </p:val>
                                        </p:tav>
                                      </p:tavLst>
                                    </p:anim>
                                    <p:anim calcmode="lin" valueType="num">
                                      <p:cBhvr>
                                        <p:cTn id="31" dur="1000" fill="hold"/>
                                        <p:tgtEl>
                                          <p:spTgt spid="15"/>
                                        </p:tgtEl>
                                        <p:attrNameLst>
                                          <p:attrName>style.rotation</p:attrName>
                                        </p:attrNameLst>
                                      </p:cBhvr>
                                      <p:tavLst>
                                        <p:tav tm="0">
                                          <p:val>
                                            <p:fltVal val="90"/>
                                          </p:val>
                                        </p:tav>
                                        <p:tav tm="100000">
                                          <p:val>
                                            <p:fltVal val="0"/>
                                          </p:val>
                                        </p:tav>
                                      </p:tavLst>
                                    </p:anim>
                                    <p:animEffect transition="in" filter="fade">
                                      <p:cBhvr>
                                        <p:cTn id="32" dur="10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randombar(horizontal)">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3" grpId="0" animBg="1"/>
      <p:bldP spid="11" grpId="0" animBg="1"/>
      <p:bldP spid="1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757362" y="3169651"/>
            <a:ext cx="9786938" cy="96119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endParaRPr lang="de-DE" sz="2800" dirty="0" smtClean="0"/>
          </a:p>
          <a:p>
            <a:pPr marL="630015" lvl="1"/>
            <a:endParaRPr lang="de-DE" sz="2400" b="1" dirty="0" smtClean="0">
              <a:solidFill>
                <a:schemeClr val="tx1"/>
              </a:solidFill>
            </a:endParaRPr>
          </a:p>
          <a:p>
            <a:pPr marL="630015" lvl="1"/>
            <a:r>
              <a:rPr lang="de-DE" sz="2400" b="1" dirty="0" smtClean="0">
                <a:solidFill>
                  <a:schemeClr val="tx1"/>
                </a:solidFill>
              </a:rPr>
              <a:t>Kläger </a:t>
            </a:r>
            <a:r>
              <a:rPr lang="de-DE" sz="2400" b="1" dirty="0">
                <a:solidFill>
                  <a:schemeClr val="tx1"/>
                </a:solidFill>
              </a:rPr>
              <a:t>verklagt die Beklagten zu 1) und 2) zu jeweils 5.000,- €</a:t>
            </a:r>
            <a:br>
              <a:rPr lang="de-DE" sz="2400" b="1" dirty="0">
                <a:solidFill>
                  <a:schemeClr val="tx1"/>
                </a:solidFill>
              </a:rPr>
            </a:br>
            <a:endParaRPr lang="de-DE" sz="2400" b="1" dirty="0">
              <a:solidFill>
                <a:schemeClr val="tx1"/>
              </a:solidFill>
            </a:endParaRPr>
          </a:p>
          <a:p>
            <a:endParaRPr lang="de-DE" sz="2800" dirty="0"/>
          </a:p>
          <a:p>
            <a:endParaRPr lang="de-DE" sz="2800" dirty="0"/>
          </a:p>
        </p:txBody>
      </p:sp>
      <p:sp>
        <p:nvSpPr>
          <p:cNvPr id="4" name="Abgerundetes Rechteck 3"/>
          <p:cNvSpPr/>
          <p:nvPr/>
        </p:nvSpPr>
        <p:spPr>
          <a:xfrm>
            <a:off x="3673771" y="1487693"/>
            <a:ext cx="510327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Parteienhäufung und </a:t>
            </a:r>
            <a:r>
              <a:rPr lang="de-DE" sz="3200" b="1" dirty="0">
                <a:effectLst>
                  <a:outerShdw blurRad="38100" dist="38100" dir="2700000" algn="tl">
                    <a:srgbClr val="000000">
                      <a:alpha val="43137"/>
                    </a:srgbClr>
                  </a:outerShdw>
                </a:effectLst>
              </a:rPr>
              <a:t>Anspruchshäufung </a:t>
            </a:r>
          </a:p>
        </p:txBody>
      </p:sp>
      <p:sp>
        <p:nvSpPr>
          <p:cNvPr id="7" name="Abgerundetes Rechteck 6"/>
          <p:cNvSpPr/>
          <p:nvPr/>
        </p:nvSpPr>
        <p:spPr>
          <a:xfrm>
            <a:off x="435769" y="2694575"/>
            <a:ext cx="463353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Wie hoch ist der Streitwert?</a:t>
            </a:r>
            <a:endParaRPr lang="de-DE" sz="2800" dirty="0">
              <a:effectLst>
                <a:outerShdw blurRad="38100" dist="38100" dir="2700000" algn="tl">
                  <a:srgbClr val="000000">
                    <a:alpha val="43137"/>
                  </a:srgbClr>
                </a:outerShdw>
              </a:effectLst>
            </a:endParaRP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61</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8" name="Gefaltete Ecke 7"/>
          <p:cNvSpPr/>
          <p:nvPr/>
        </p:nvSpPr>
        <p:spPr>
          <a:xfrm rot="580966">
            <a:off x="1211624" y="832453"/>
            <a:ext cx="1806482" cy="1557665"/>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Beispiel</a:t>
            </a:r>
            <a:endParaRPr lang="de-DE" sz="2000" b="1" dirty="0">
              <a:solidFill>
                <a:schemeClr val="tx1"/>
              </a:solidFill>
              <a:latin typeface="MV Boli" panose="02000500030200090000" pitchFamily="2" charset="0"/>
              <a:cs typeface="MV Boli" panose="02000500030200090000" pitchFamily="2" charset="0"/>
            </a:endParaRPr>
          </a:p>
        </p:txBody>
      </p:sp>
      <p:sp>
        <p:nvSpPr>
          <p:cNvPr id="14" name="Abgerundetes Rechteck 13"/>
          <p:cNvSpPr/>
          <p:nvPr/>
        </p:nvSpPr>
        <p:spPr>
          <a:xfrm>
            <a:off x="1757362" y="4525780"/>
            <a:ext cx="9786938" cy="96119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endParaRPr lang="de-DE" sz="2800" dirty="0" smtClean="0"/>
          </a:p>
          <a:p>
            <a:pPr marL="630015" lvl="1"/>
            <a:endParaRPr lang="de-DE" sz="2400" b="1" dirty="0" smtClean="0">
              <a:solidFill>
                <a:schemeClr val="tx1"/>
              </a:solidFill>
            </a:endParaRPr>
          </a:p>
          <a:p>
            <a:pPr marL="630015" lvl="1"/>
            <a:r>
              <a:rPr lang="de-DE" sz="2400" b="1" dirty="0">
                <a:solidFill>
                  <a:schemeClr val="tx1"/>
                </a:solidFill>
              </a:rPr>
              <a:t>Beklagter wird von Kläger zu 1) auf Zahlung von 800,- € und von </a:t>
            </a:r>
            <a:br>
              <a:rPr lang="de-DE" sz="2400" b="1" dirty="0">
                <a:solidFill>
                  <a:schemeClr val="tx1"/>
                </a:solidFill>
              </a:rPr>
            </a:br>
            <a:r>
              <a:rPr lang="de-DE" sz="2400" b="1" dirty="0">
                <a:solidFill>
                  <a:schemeClr val="tx1"/>
                </a:solidFill>
              </a:rPr>
              <a:t>Klägern zu 2) + 3) auf Zahlung von jeweils 2.500,00 € </a:t>
            </a:r>
            <a:r>
              <a:rPr lang="de-DE" sz="2400" b="1" dirty="0" smtClean="0">
                <a:solidFill>
                  <a:schemeClr val="tx1"/>
                </a:solidFill>
              </a:rPr>
              <a:t>verklagt</a:t>
            </a:r>
          </a:p>
          <a:p>
            <a:pPr marL="630015" lvl="1"/>
            <a:endParaRPr lang="de-DE" sz="2400" dirty="0"/>
          </a:p>
          <a:p>
            <a:endParaRPr lang="de-DE" sz="2800" dirty="0"/>
          </a:p>
          <a:p>
            <a:endParaRPr lang="de-DE" sz="2800" dirty="0"/>
          </a:p>
        </p:txBody>
      </p:sp>
      <p:sp>
        <p:nvSpPr>
          <p:cNvPr id="11" name="Gefaltete Ecke 10"/>
          <p:cNvSpPr/>
          <p:nvPr/>
        </p:nvSpPr>
        <p:spPr>
          <a:xfrm rot="21231544">
            <a:off x="10355137" y="2678129"/>
            <a:ext cx="1549369" cy="158532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10000 €</a:t>
            </a:r>
            <a:endParaRPr lang="de-DE" sz="2000" b="1"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707528">
            <a:off x="10355138" y="4402942"/>
            <a:ext cx="1549369" cy="158532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5800 €</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689017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p:cTn id="25" dur="1000" fill="hold"/>
                                        <p:tgtEl>
                                          <p:spTgt spid="8"/>
                                        </p:tgtEl>
                                        <p:attrNameLst>
                                          <p:attrName>ppt_w</p:attrName>
                                        </p:attrNameLst>
                                      </p:cBhvr>
                                      <p:tavLst>
                                        <p:tav tm="0">
                                          <p:val>
                                            <p:fltVal val="0"/>
                                          </p:val>
                                        </p:tav>
                                        <p:tav tm="100000">
                                          <p:val>
                                            <p:strVal val="#ppt_w"/>
                                          </p:val>
                                        </p:tav>
                                      </p:tavLst>
                                    </p:anim>
                                    <p:anim calcmode="lin" valueType="num">
                                      <p:cBhvr>
                                        <p:cTn id="26" dur="1000" fill="hold"/>
                                        <p:tgtEl>
                                          <p:spTgt spid="8"/>
                                        </p:tgtEl>
                                        <p:attrNameLst>
                                          <p:attrName>ppt_h</p:attrName>
                                        </p:attrNameLst>
                                      </p:cBhvr>
                                      <p:tavLst>
                                        <p:tav tm="0">
                                          <p:val>
                                            <p:fltVal val="0"/>
                                          </p:val>
                                        </p:tav>
                                        <p:tav tm="100000">
                                          <p:val>
                                            <p:strVal val="#ppt_h"/>
                                          </p:val>
                                        </p:tav>
                                      </p:tavLst>
                                    </p:anim>
                                    <p:anim calcmode="lin" valueType="num">
                                      <p:cBhvr>
                                        <p:cTn id="27" dur="1000" fill="hold"/>
                                        <p:tgtEl>
                                          <p:spTgt spid="8"/>
                                        </p:tgtEl>
                                        <p:attrNameLst>
                                          <p:attrName>style.rotation</p:attrName>
                                        </p:attrNameLst>
                                      </p:cBhvr>
                                      <p:tavLst>
                                        <p:tav tm="0">
                                          <p:val>
                                            <p:fltVal val="90"/>
                                          </p:val>
                                        </p:tav>
                                        <p:tav tm="100000">
                                          <p:val>
                                            <p:fltVal val="0"/>
                                          </p:val>
                                        </p:tav>
                                      </p:tavLst>
                                    </p:anim>
                                    <p:animEffect transition="in" filter="fade">
                                      <p:cBhvr>
                                        <p:cTn id="28" dur="10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p:cTn id="33" dur="1000" fill="hold"/>
                                        <p:tgtEl>
                                          <p:spTgt spid="11"/>
                                        </p:tgtEl>
                                        <p:attrNameLst>
                                          <p:attrName>ppt_w</p:attrName>
                                        </p:attrNameLst>
                                      </p:cBhvr>
                                      <p:tavLst>
                                        <p:tav tm="0">
                                          <p:val>
                                            <p:fltVal val="0"/>
                                          </p:val>
                                        </p:tav>
                                        <p:tav tm="100000">
                                          <p:val>
                                            <p:strVal val="#ppt_w"/>
                                          </p:val>
                                        </p:tav>
                                      </p:tavLst>
                                    </p:anim>
                                    <p:anim calcmode="lin" valueType="num">
                                      <p:cBhvr>
                                        <p:cTn id="34" dur="1000" fill="hold"/>
                                        <p:tgtEl>
                                          <p:spTgt spid="11"/>
                                        </p:tgtEl>
                                        <p:attrNameLst>
                                          <p:attrName>ppt_h</p:attrName>
                                        </p:attrNameLst>
                                      </p:cBhvr>
                                      <p:tavLst>
                                        <p:tav tm="0">
                                          <p:val>
                                            <p:fltVal val="0"/>
                                          </p:val>
                                        </p:tav>
                                        <p:tav tm="100000">
                                          <p:val>
                                            <p:strVal val="#ppt_h"/>
                                          </p:val>
                                        </p:tav>
                                      </p:tavLst>
                                    </p:anim>
                                    <p:anim calcmode="lin" valueType="num">
                                      <p:cBhvr>
                                        <p:cTn id="35" dur="1000" fill="hold"/>
                                        <p:tgtEl>
                                          <p:spTgt spid="11"/>
                                        </p:tgtEl>
                                        <p:attrNameLst>
                                          <p:attrName>style.rotation</p:attrName>
                                        </p:attrNameLst>
                                      </p:cBhvr>
                                      <p:tavLst>
                                        <p:tav tm="0">
                                          <p:val>
                                            <p:fltVal val="90"/>
                                          </p:val>
                                        </p:tav>
                                        <p:tav tm="100000">
                                          <p:val>
                                            <p:fltVal val="0"/>
                                          </p:val>
                                        </p:tav>
                                      </p:tavLst>
                                    </p:anim>
                                    <p:animEffect transition="in" filter="fade">
                                      <p:cBhvr>
                                        <p:cTn id="36" dur="10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p:cTn id="47" dur="1000" fill="hold"/>
                                        <p:tgtEl>
                                          <p:spTgt spid="15"/>
                                        </p:tgtEl>
                                        <p:attrNameLst>
                                          <p:attrName>ppt_w</p:attrName>
                                        </p:attrNameLst>
                                      </p:cBhvr>
                                      <p:tavLst>
                                        <p:tav tm="0">
                                          <p:val>
                                            <p:fltVal val="0"/>
                                          </p:val>
                                        </p:tav>
                                        <p:tav tm="100000">
                                          <p:val>
                                            <p:strVal val="#ppt_w"/>
                                          </p:val>
                                        </p:tav>
                                      </p:tavLst>
                                    </p:anim>
                                    <p:anim calcmode="lin" valueType="num">
                                      <p:cBhvr>
                                        <p:cTn id="48" dur="1000" fill="hold"/>
                                        <p:tgtEl>
                                          <p:spTgt spid="15"/>
                                        </p:tgtEl>
                                        <p:attrNameLst>
                                          <p:attrName>ppt_h</p:attrName>
                                        </p:attrNameLst>
                                      </p:cBhvr>
                                      <p:tavLst>
                                        <p:tav tm="0">
                                          <p:val>
                                            <p:fltVal val="0"/>
                                          </p:val>
                                        </p:tav>
                                        <p:tav tm="100000">
                                          <p:val>
                                            <p:strVal val="#ppt_h"/>
                                          </p:val>
                                        </p:tav>
                                      </p:tavLst>
                                    </p:anim>
                                    <p:anim calcmode="lin" valueType="num">
                                      <p:cBhvr>
                                        <p:cTn id="49" dur="1000" fill="hold"/>
                                        <p:tgtEl>
                                          <p:spTgt spid="15"/>
                                        </p:tgtEl>
                                        <p:attrNameLst>
                                          <p:attrName>style.rotation</p:attrName>
                                        </p:attrNameLst>
                                      </p:cBhvr>
                                      <p:tavLst>
                                        <p:tav tm="0">
                                          <p:val>
                                            <p:fltVal val="90"/>
                                          </p:val>
                                        </p:tav>
                                        <p:tav tm="100000">
                                          <p:val>
                                            <p:fltVal val="0"/>
                                          </p:val>
                                        </p:tav>
                                      </p:tavLst>
                                    </p:anim>
                                    <p:animEffect transition="in" filter="fade">
                                      <p:cBhvr>
                                        <p:cTn id="50"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14" grpId="0" animBg="1"/>
      <p:bldP spid="11" grpId="0" animBg="1"/>
      <p:bldP spid="1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bgerundetes Rechteck 13"/>
          <p:cNvSpPr/>
          <p:nvPr/>
        </p:nvSpPr>
        <p:spPr>
          <a:xfrm>
            <a:off x="1468763" y="2795425"/>
            <a:ext cx="9649942" cy="71191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Gegenforderung wird nur hilfsweise (für den Fall der eigenen Verurteilung, also des Stattgebens der Klage) zur Aufrechnung gestellt</a:t>
            </a:r>
          </a:p>
        </p:txBody>
      </p:sp>
      <p:sp>
        <p:nvSpPr>
          <p:cNvPr id="16" name="Abgerundetes Rechteck 15"/>
          <p:cNvSpPr/>
          <p:nvPr/>
        </p:nvSpPr>
        <p:spPr>
          <a:xfrm>
            <a:off x="993662" y="2382522"/>
            <a:ext cx="7785056" cy="44152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effectLst>
                  <a:outerShdw blurRad="38100" dist="38100" dir="2700000" algn="tl">
                    <a:srgbClr val="000000">
                      <a:alpha val="43137"/>
                    </a:srgbClr>
                  </a:outerShdw>
                </a:effectLst>
              </a:rPr>
              <a:t>Voraussetzungen für die Streitwerterhöhung durch </a:t>
            </a:r>
            <a:r>
              <a:rPr lang="de-DE" sz="2000" b="1" dirty="0" smtClean="0">
                <a:effectLst>
                  <a:outerShdw blurRad="38100" dist="38100" dir="2700000" algn="tl">
                    <a:srgbClr val="000000">
                      <a:alpha val="43137"/>
                    </a:srgbClr>
                  </a:outerShdw>
                </a:effectLst>
              </a:rPr>
              <a:t>Hilfsaufrechnung</a:t>
            </a:r>
            <a:endParaRPr lang="de-DE" sz="2000" dirty="0">
              <a:effectLst>
                <a:outerShdw blurRad="38100" dist="38100" dir="2700000" algn="tl">
                  <a:srgbClr val="000000">
                    <a:alpha val="43137"/>
                  </a:srgbClr>
                </a:outerShdw>
              </a:effectLst>
            </a:endParaRPr>
          </a:p>
        </p:txBody>
      </p:sp>
      <p:sp>
        <p:nvSpPr>
          <p:cNvPr id="21" name="Abgerundetes Rechteck 20"/>
          <p:cNvSpPr/>
          <p:nvPr/>
        </p:nvSpPr>
        <p:spPr>
          <a:xfrm>
            <a:off x="1468763" y="4325030"/>
            <a:ext cx="9662931" cy="78947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r>
              <a:rPr lang="de-DE" sz="2000" b="1" dirty="0"/>
              <a:t>über die </a:t>
            </a:r>
            <a:r>
              <a:rPr lang="de-DE" sz="2000" b="1" dirty="0" smtClean="0"/>
              <a:t>Gegenforderung </a:t>
            </a:r>
            <a:r>
              <a:rPr lang="de-DE" sz="2000" b="1" dirty="0"/>
              <a:t>ergeht eine der Rechtskraft fähige Entscheidung gem. </a:t>
            </a:r>
          </a:p>
          <a:p>
            <a:pPr marL="630015" lvl="1" indent="0">
              <a:buNone/>
            </a:pPr>
            <a:r>
              <a:rPr lang="de-DE" sz="2000" b="1" dirty="0" smtClean="0"/>
              <a:t>§ </a:t>
            </a:r>
            <a:r>
              <a:rPr lang="de-DE" sz="2000" b="1" dirty="0"/>
              <a:t>322 Abs. 2 ZPO (auch Vergleich mögl., siehe § 45 Abs. 4 GKG) </a:t>
            </a:r>
            <a:r>
              <a:rPr lang="de-DE" sz="2000" b="1" dirty="0" smtClean="0"/>
              <a:t>entweder </a:t>
            </a:r>
            <a:r>
              <a:rPr lang="de-DE" sz="2000" b="1" dirty="0"/>
              <a:t>durch : </a:t>
            </a:r>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779720" y="1358736"/>
            <a:ext cx="5103270" cy="5307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Anspruchshäufung </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571457" y="1918233"/>
            <a:ext cx="3695074" cy="56620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Hilfsaufrechnung</a:t>
            </a:r>
            <a:endParaRPr lang="de-DE" sz="2400" dirty="0">
              <a:effectLst>
                <a:outerShdw blurRad="38100" dist="38100" dir="2700000" algn="tl">
                  <a:srgbClr val="000000">
                    <a:alpha val="43137"/>
                  </a:srgbClr>
                </a:outerShdw>
              </a:effectLst>
            </a:endParaRP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74</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5" name="Ellipse 4"/>
          <p:cNvSpPr/>
          <p:nvPr/>
        </p:nvSpPr>
        <p:spPr>
          <a:xfrm>
            <a:off x="957259" y="2887132"/>
            <a:ext cx="554402" cy="546962"/>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bg1"/>
                </a:solidFill>
                <a:effectLst>
                  <a:outerShdw blurRad="38100" dist="38100" dir="2700000" algn="tl">
                    <a:srgbClr val="000000">
                      <a:alpha val="43137"/>
                    </a:srgbClr>
                  </a:outerShdw>
                </a:effectLst>
              </a:rPr>
              <a:t>1.</a:t>
            </a:r>
            <a:endParaRPr lang="de-DE" sz="2000" b="1" dirty="0">
              <a:solidFill>
                <a:schemeClr val="bg1"/>
              </a:solidFill>
              <a:effectLst>
                <a:outerShdw blurRad="38100" dist="38100" dir="2700000" algn="tl">
                  <a:srgbClr val="000000">
                    <a:alpha val="43137"/>
                  </a:srgbClr>
                </a:outerShdw>
              </a:effectLst>
            </a:endParaRPr>
          </a:p>
        </p:txBody>
      </p:sp>
      <p:sp>
        <p:nvSpPr>
          <p:cNvPr id="19" name="Abgerundetes Rechteck 18"/>
          <p:cNvSpPr/>
          <p:nvPr/>
        </p:nvSpPr>
        <p:spPr>
          <a:xfrm>
            <a:off x="1468764" y="3564134"/>
            <a:ext cx="9649942" cy="69987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lgn="ctr"/>
            <a:r>
              <a:rPr lang="de-DE" sz="2000" b="1" dirty="0"/>
              <a:t>Kläger bestreitet das Bestehen der mit der hilfsweisen </a:t>
            </a:r>
            <a:r>
              <a:rPr lang="de-DE" sz="2000" b="1" dirty="0" smtClean="0"/>
              <a:t>Aufrechnung geltend </a:t>
            </a:r>
          </a:p>
          <a:p>
            <a:pPr marL="630015" lvl="1" indent="0" algn="ctr">
              <a:buNone/>
            </a:pPr>
            <a:r>
              <a:rPr lang="de-DE" sz="2000" b="1" dirty="0" smtClean="0"/>
              <a:t>       gemachten Gegenforderung</a:t>
            </a:r>
            <a:r>
              <a:rPr lang="de-DE" sz="2400" dirty="0" smtClean="0"/>
              <a:t> </a:t>
            </a:r>
            <a:endParaRPr lang="de-DE" sz="2400" dirty="0"/>
          </a:p>
        </p:txBody>
      </p:sp>
      <p:sp>
        <p:nvSpPr>
          <p:cNvPr id="13" name="Gefaltete Ecke 12"/>
          <p:cNvSpPr/>
          <p:nvPr/>
        </p:nvSpPr>
        <p:spPr>
          <a:xfrm rot="349688">
            <a:off x="325419" y="4794334"/>
            <a:ext cx="1549369" cy="1585329"/>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322 II ZPO</a:t>
            </a:r>
            <a:endParaRPr lang="de-DE" sz="2000" b="1" dirty="0">
              <a:solidFill>
                <a:schemeClr val="tx1"/>
              </a:solidFill>
              <a:latin typeface="MV Boli" panose="02000500030200090000" pitchFamily="2" charset="0"/>
              <a:cs typeface="MV Boli" panose="02000500030200090000" pitchFamily="2" charset="0"/>
            </a:endParaRPr>
          </a:p>
        </p:txBody>
      </p:sp>
      <p:sp>
        <p:nvSpPr>
          <p:cNvPr id="18" name="Ellipse 17"/>
          <p:cNvSpPr/>
          <p:nvPr/>
        </p:nvSpPr>
        <p:spPr>
          <a:xfrm>
            <a:off x="957259" y="3646764"/>
            <a:ext cx="554402" cy="546962"/>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bg1"/>
                </a:solidFill>
                <a:effectLst>
                  <a:outerShdw blurRad="38100" dist="38100" dir="2700000" algn="tl">
                    <a:srgbClr val="000000">
                      <a:alpha val="43137"/>
                    </a:srgbClr>
                  </a:outerShdw>
                </a:effectLst>
              </a:rPr>
              <a:t>2.</a:t>
            </a:r>
            <a:endParaRPr lang="de-DE" sz="2000" b="1" dirty="0">
              <a:solidFill>
                <a:schemeClr val="bg1"/>
              </a:solidFill>
              <a:effectLst>
                <a:outerShdw blurRad="38100" dist="38100" dir="2700000" algn="tl">
                  <a:srgbClr val="000000">
                    <a:alpha val="43137"/>
                  </a:srgbClr>
                </a:outerShdw>
              </a:effectLst>
            </a:endParaRPr>
          </a:p>
        </p:txBody>
      </p:sp>
      <p:sp>
        <p:nvSpPr>
          <p:cNvPr id="24" name="Ellipse 23"/>
          <p:cNvSpPr/>
          <p:nvPr/>
        </p:nvSpPr>
        <p:spPr>
          <a:xfrm>
            <a:off x="957259" y="4446285"/>
            <a:ext cx="554402" cy="546962"/>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solidFill>
                  <a:schemeClr val="bg1"/>
                </a:solidFill>
                <a:effectLst>
                  <a:outerShdw blurRad="38100" dist="38100" dir="2700000" algn="tl">
                    <a:srgbClr val="000000">
                      <a:alpha val="43137"/>
                    </a:srgbClr>
                  </a:outerShdw>
                </a:effectLst>
              </a:rPr>
              <a:t>3</a:t>
            </a:r>
            <a:r>
              <a:rPr lang="de-DE" sz="2000" b="1" dirty="0" smtClean="0">
                <a:solidFill>
                  <a:schemeClr val="bg1"/>
                </a:solidFill>
                <a:effectLst>
                  <a:outerShdw blurRad="38100" dist="38100" dir="2700000" algn="tl">
                    <a:srgbClr val="000000">
                      <a:alpha val="43137"/>
                    </a:srgbClr>
                  </a:outerShdw>
                </a:effectLst>
              </a:rPr>
              <a:t>.</a:t>
            </a:r>
            <a:endParaRPr lang="de-DE" sz="2000" b="1" dirty="0">
              <a:solidFill>
                <a:schemeClr val="bg1"/>
              </a:solidFill>
              <a:effectLst>
                <a:outerShdw blurRad="38100" dist="38100" dir="2700000" algn="tl">
                  <a:srgbClr val="000000">
                    <a:alpha val="43137"/>
                  </a:srgbClr>
                </a:outerShdw>
              </a:effectLst>
            </a:endParaRPr>
          </a:p>
        </p:txBody>
      </p:sp>
      <p:sp>
        <p:nvSpPr>
          <p:cNvPr id="6" name="Rechteck 5"/>
          <p:cNvSpPr/>
          <p:nvPr/>
        </p:nvSpPr>
        <p:spPr>
          <a:xfrm>
            <a:off x="2093494" y="5206680"/>
            <a:ext cx="3922295"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t>Aberkennung (Abweisung) der Gegenforderung, mit der hilfsweise aufgerechnet wurde, oder</a:t>
            </a:r>
            <a:endParaRPr lang="de-DE" b="1" dirty="0"/>
          </a:p>
        </p:txBody>
      </p:sp>
      <p:sp>
        <p:nvSpPr>
          <p:cNvPr id="25" name="Ellipse 24"/>
          <p:cNvSpPr/>
          <p:nvPr/>
        </p:nvSpPr>
        <p:spPr>
          <a:xfrm>
            <a:off x="1903296" y="5267580"/>
            <a:ext cx="380397" cy="37702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bg1"/>
                </a:solidFill>
                <a:effectLst>
                  <a:outerShdw blurRad="38100" dist="38100" dir="2700000" algn="tl">
                    <a:srgbClr val="000000">
                      <a:alpha val="43137"/>
                    </a:srgbClr>
                  </a:outerShdw>
                </a:effectLst>
              </a:rPr>
              <a:t>a</a:t>
            </a:r>
            <a:endParaRPr lang="de-DE" sz="2000" b="1" dirty="0">
              <a:solidFill>
                <a:schemeClr val="bg1"/>
              </a:solidFill>
              <a:effectLst>
                <a:outerShdw blurRad="38100" dist="38100" dir="2700000" algn="tl">
                  <a:srgbClr val="000000">
                    <a:alpha val="43137"/>
                  </a:srgbClr>
                </a:outerShdw>
              </a:effectLst>
            </a:endParaRPr>
          </a:p>
        </p:txBody>
      </p:sp>
      <p:sp>
        <p:nvSpPr>
          <p:cNvPr id="27" name="Rechteck 26"/>
          <p:cNvSpPr/>
          <p:nvPr/>
        </p:nvSpPr>
        <p:spPr>
          <a:xfrm>
            <a:off x="6300228" y="5205177"/>
            <a:ext cx="4922182" cy="134655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t>d</a:t>
            </a:r>
            <a:r>
              <a:rPr lang="de-DE" b="1" dirty="0" smtClean="0"/>
              <a:t>eren </a:t>
            </a:r>
            <a:r>
              <a:rPr lang="de-DE" b="1" dirty="0" smtClean="0"/>
              <a:t>„Verbrauch“ (Stattgabe, da die Klageforderung zuerkannt wurde und ebenso die Gegenforderung durch die hilfsweise Aufrechnung schließlich </a:t>
            </a:r>
            <a:r>
              <a:rPr lang="de-DE" b="1" dirty="0" smtClean="0"/>
              <a:t>erloschen ist.</a:t>
            </a:r>
            <a:endParaRPr lang="de-DE" b="1" dirty="0"/>
          </a:p>
        </p:txBody>
      </p:sp>
      <p:sp>
        <p:nvSpPr>
          <p:cNvPr id="26" name="Ellipse 25"/>
          <p:cNvSpPr/>
          <p:nvPr/>
        </p:nvSpPr>
        <p:spPr>
          <a:xfrm>
            <a:off x="6149177" y="5275112"/>
            <a:ext cx="364355" cy="361962"/>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solidFill>
                  <a:schemeClr val="bg1"/>
                </a:solidFill>
                <a:effectLst>
                  <a:outerShdw blurRad="38100" dist="38100" dir="2700000" algn="tl">
                    <a:srgbClr val="000000">
                      <a:alpha val="43137"/>
                    </a:srgbClr>
                  </a:outerShdw>
                </a:effectLst>
              </a:rPr>
              <a:t>b</a:t>
            </a:r>
          </a:p>
        </p:txBody>
      </p:sp>
    </p:spTree>
    <p:extLst>
      <p:ext uri="{BB962C8B-B14F-4D97-AF65-F5344CB8AC3E}">
        <p14:creationId xmlns:p14="http://schemas.microsoft.com/office/powerpoint/2010/main" val="324975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additive="base">
                                        <p:cTn id="37" dur="500" fill="hold"/>
                                        <p:tgtEl>
                                          <p:spTgt spid="18"/>
                                        </p:tgtEl>
                                        <p:attrNameLst>
                                          <p:attrName>ppt_x</p:attrName>
                                        </p:attrNameLst>
                                      </p:cBhvr>
                                      <p:tavLst>
                                        <p:tav tm="0">
                                          <p:val>
                                            <p:strVal val="#ppt_x"/>
                                          </p:val>
                                        </p:tav>
                                        <p:tav tm="100000">
                                          <p:val>
                                            <p:strVal val="#ppt_x"/>
                                          </p:val>
                                        </p:tav>
                                      </p:tavLst>
                                    </p:anim>
                                    <p:anim calcmode="lin" valueType="num">
                                      <p:cBhvr additive="base">
                                        <p:cTn id="3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 calcmode="lin" valueType="num">
                                      <p:cBhvr additive="base">
                                        <p:cTn id="43" dur="500" fill="hold"/>
                                        <p:tgtEl>
                                          <p:spTgt spid="19"/>
                                        </p:tgtEl>
                                        <p:attrNameLst>
                                          <p:attrName>ppt_x</p:attrName>
                                        </p:attrNameLst>
                                      </p:cBhvr>
                                      <p:tavLst>
                                        <p:tav tm="0">
                                          <p:val>
                                            <p:strVal val="#ppt_x"/>
                                          </p:val>
                                        </p:tav>
                                        <p:tav tm="100000">
                                          <p:val>
                                            <p:strVal val="#ppt_x"/>
                                          </p:val>
                                        </p:tav>
                                      </p:tavLst>
                                    </p:anim>
                                    <p:anim calcmode="lin" valueType="num">
                                      <p:cBhvr additive="base">
                                        <p:cTn id="4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4"/>
                                        </p:tgtEl>
                                        <p:attrNameLst>
                                          <p:attrName>style.visibility</p:attrName>
                                        </p:attrNameLst>
                                      </p:cBhvr>
                                      <p:to>
                                        <p:strVal val="visible"/>
                                      </p:to>
                                    </p:set>
                                    <p:anim calcmode="lin" valueType="num">
                                      <p:cBhvr additive="base">
                                        <p:cTn id="49" dur="500" fill="hold"/>
                                        <p:tgtEl>
                                          <p:spTgt spid="24"/>
                                        </p:tgtEl>
                                        <p:attrNameLst>
                                          <p:attrName>ppt_x</p:attrName>
                                        </p:attrNameLst>
                                      </p:cBhvr>
                                      <p:tavLst>
                                        <p:tav tm="0">
                                          <p:val>
                                            <p:strVal val="#ppt_x"/>
                                          </p:val>
                                        </p:tav>
                                        <p:tav tm="100000">
                                          <p:val>
                                            <p:strVal val="#ppt_x"/>
                                          </p:val>
                                        </p:tav>
                                      </p:tavLst>
                                    </p:anim>
                                    <p:anim calcmode="lin" valueType="num">
                                      <p:cBhvr additive="base">
                                        <p:cTn id="5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anim calcmode="lin" valueType="num">
                                      <p:cBhvr additive="base">
                                        <p:cTn id="55" dur="500" fill="hold"/>
                                        <p:tgtEl>
                                          <p:spTgt spid="21"/>
                                        </p:tgtEl>
                                        <p:attrNameLst>
                                          <p:attrName>ppt_x</p:attrName>
                                        </p:attrNameLst>
                                      </p:cBhvr>
                                      <p:tavLst>
                                        <p:tav tm="0">
                                          <p:val>
                                            <p:strVal val="#ppt_x"/>
                                          </p:val>
                                        </p:tav>
                                        <p:tav tm="100000">
                                          <p:val>
                                            <p:strVal val="#ppt_x"/>
                                          </p:val>
                                        </p:tav>
                                      </p:tavLst>
                                    </p:anim>
                                    <p:anim calcmode="lin" valueType="num">
                                      <p:cBhvr additive="base">
                                        <p:cTn id="5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5"/>
                                        </p:tgtEl>
                                        <p:attrNameLst>
                                          <p:attrName>style.visibility</p:attrName>
                                        </p:attrNameLst>
                                      </p:cBhvr>
                                      <p:to>
                                        <p:strVal val="visible"/>
                                      </p:to>
                                    </p:set>
                                    <p:anim calcmode="lin" valueType="num">
                                      <p:cBhvr additive="base">
                                        <p:cTn id="61" dur="500" fill="hold"/>
                                        <p:tgtEl>
                                          <p:spTgt spid="25"/>
                                        </p:tgtEl>
                                        <p:attrNameLst>
                                          <p:attrName>ppt_x</p:attrName>
                                        </p:attrNameLst>
                                      </p:cBhvr>
                                      <p:tavLst>
                                        <p:tav tm="0">
                                          <p:val>
                                            <p:strVal val="#ppt_x"/>
                                          </p:val>
                                        </p:tav>
                                        <p:tav tm="100000">
                                          <p:val>
                                            <p:strVal val="#ppt_x"/>
                                          </p:val>
                                        </p:tav>
                                      </p:tavLst>
                                    </p:anim>
                                    <p:anim calcmode="lin" valueType="num">
                                      <p:cBhvr additive="base">
                                        <p:cTn id="6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anim calcmode="lin" valueType="num">
                                      <p:cBhvr additive="base">
                                        <p:cTn id="67" dur="500" fill="hold"/>
                                        <p:tgtEl>
                                          <p:spTgt spid="6"/>
                                        </p:tgtEl>
                                        <p:attrNameLst>
                                          <p:attrName>ppt_x</p:attrName>
                                        </p:attrNameLst>
                                      </p:cBhvr>
                                      <p:tavLst>
                                        <p:tav tm="0">
                                          <p:val>
                                            <p:strVal val="#ppt_x"/>
                                          </p:val>
                                        </p:tav>
                                        <p:tav tm="100000">
                                          <p:val>
                                            <p:strVal val="#ppt_x"/>
                                          </p:val>
                                        </p:tav>
                                      </p:tavLst>
                                    </p:anim>
                                    <p:anim calcmode="lin" valueType="num">
                                      <p:cBhvr additive="base">
                                        <p:cTn id="6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6"/>
                                        </p:tgtEl>
                                        <p:attrNameLst>
                                          <p:attrName>style.visibility</p:attrName>
                                        </p:attrNameLst>
                                      </p:cBhvr>
                                      <p:to>
                                        <p:strVal val="visible"/>
                                      </p:to>
                                    </p:set>
                                    <p:anim calcmode="lin" valueType="num">
                                      <p:cBhvr additive="base">
                                        <p:cTn id="73" dur="500" fill="hold"/>
                                        <p:tgtEl>
                                          <p:spTgt spid="26"/>
                                        </p:tgtEl>
                                        <p:attrNameLst>
                                          <p:attrName>ppt_x</p:attrName>
                                        </p:attrNameLst>
                                      </p:cBhvr>
                                      <p:tavLst>
                                        <p:tav tm="0">
                                          <p:val>
                                            <p:strVal val="#ppt_x"/>
                                          </p:val>
                                        </p:tav>
                                        <p:tav tm="100000">
                                          <p:val>
                                            <p:strVal val="#ppt_x"/>
                                          </p:val>
                                        </p:tav>
                                      </p:tavLst>
                                    </p:anim>
                                    <p:anim calcmode="lin" valueType="num">
                                      <p:cBhvr additive="base">
                                        <p:cTn id="7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7"/>
                                        </p:tgtEl>
                                        <p:attrNameLst>
                                          <p:attrName>style.visibility</p:attrName>
                                        </p:attrNameLst>
                                      </p:cBhvr>
                                      <p:to>
                                        <p:strVal val="visible"/>
                                      </p:to>
                                    </p:set>
                                    <p:anim calcmode="lin" valueType="num">
                                      <p:cBhvr additive="base">
                                        <p:cTn id="79" dur="500" fill="hold"/>
                                        <p:tgtEl>
                                          <p:spTgt spid="27"/>
                                        </p:tgtEl>
                                        <p:attrNameLst>
                                          <p:attrName>ppt_x</p:attrName>
                                        </p:attrNameLst>
                                      </p:cBhvr>
                                      <p:tavLst>
                                        <p:tav tm="0">
                                          <p:val>
                                            <p:strVal val="#ppt_x"/>
                                          </p:val>
                                        </p:tav>
                                        <p:tav tm="100000">
                                          <p:val>
                                            <p:strVal val="#ppt_x"/>
                                          </p:val>
                                        </p:tav>
                                      </p:tavLst>
                                    </p:anim>
                                    <p:anim calcmode="lin" valueType="num">
                                      <p:cBhvr additive="base">
                                        <p:cTn id="8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grpId="0" nodeType="clickEffect">
                                  <p:stCondLst>
                                    <p:cond delay="0"/>
                                  </p:stCondLst>
                                  <p:childTnLst>
                                    <p:set>
                                      <p:cBhvr>
                                        <p:cTn id="84" dur="1" fill="hold">
                                          <p:stCondLst>
                                            <p:cond delay="0"/>
                                          </p:stCondLst>
                                        </p:cTn>
                                        <p:tgtEl>
                                          <p:spTgt spid="13"/>
                                        </p:tgtEl>
                                        <p:attrNameLst>
                                          <p:attrName>style.visibility</p:attrName>
                                        </p:attrNameLst>
                                      </p:cBhvr>
                                      <p:to>
                                        <p:strVal val="visible"/>
                                      </p:to>
                                    </p:set>
                                    <p:animEffect transition="in" filter="fade">
                                      <p:cBhvr>
                                        <p:cTn id="85" dur="1000"/>
                                        <p:tgtEl>
                                          <p:spTgt spid="13"/>
                                        </p:tgtEl>
                                      </p:cBhvr>
                                    </p:animEffect>
                                    <p:anim calcmode="lin" valueType="num">
                                      <p:cBhvr>
                                        <p:cTn id="86" dur="1000" fill="hold"/>
                                        <p:tgtEl>
                                          <p:spTgt spid="13"/>
                                        </p:tgtEl>
                                        <p:attrNameLst>
                                          <p:attrName>ppt_x</p:attrName>
                                        </p:attrNameLst>
                                      </p:cBhvr>
                                      <p:tavLst>
                                        <p:tav tm="0">
                                          <p:val>
                                            <p:strVal val="#ppt_x"/>
                                          </p:val>
                                        </p:tav>
                                        <p:tav tm="100000">
                                          <p:val>
                                            <p:strVal val="#ppt_x"/>
                                          </p:val>
                                        </p:tav>
                                      </p:tavLst>
                                    </p:anim>
                                    <p:anim calcmode="lin" valueType="num">
                                      <p:cBhvr>
                                        <p:cTn id="8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P spid="21" grpId="0" animBg="1"/>
      <p:bldP spid="4" grpId="0" animBg="1"/>
      <p:bldP spid="7" grpId="0" animBg="1"/>
      <p:bldP spid="5" grpId="0" animBg="1"/>
      <p:bldP spid="19" grpId="0" animBg="1"/>
      <p:bldP spid="13" grpId="0" animBg="1"/>
      <p:bldP spid="18" grpId="0" animBg="1"/>
      <p:bldP spid="24" grpId="0" animBg="1"/>
      <p:bldP spid="6" grpId="0" animBg="1"/>
      <p:bldP spid="25" grpId="0" animBg="1"/>
      <p:bldP spid="27" grpId="0" animBg="1"/>
      <p:bldP spid="2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1478012" y="4724141"/>
            <a:ext cx="9580386" cy="106652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Da hier eine der Rechtskraft fähige Entscheidung auch über die Gegenforderung ergangen ist – sie wurde aberkannt – § 322 Abs. 2 ZPO, erhöht diese gem. § 45 Abs. 3  GKG den Streitwert auf 15.000,- €. </a:t>
            </a:r>
          </a:p>
        </p:txBody>
      </p:sp>
      <p:sp>
        <p:nvSpPr>
          <p:cNvPr id="12" name="Abgerundetes Rechteck 11"/>
          <p:cNvSpPr/>
          <p:nvPr/>
        </p:nvSpPr>
        <p:spPr>
          <a:xfrm>
            <a:off x="1478012" y="4028973"/>
            <a:ext cx="9580386" cy="75050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Mit Urteil wird der Klageforderung stattgegeben, weil diese begründet ist und die Gegenforderung aus der hilfsweisen Aufrechnung nicht besteht. </a:t>
            </a:r>
          </a:p>
        </p:txBody>
      </p:sp>
      <p:sp>
        <p:nvSpPr>
          <p:cNvPr id="14" name="Abgerundetes Rechteck 13"/>
          <p:cNvSpPr/>
          <p:nvPr/>
        </p:nvSpPr>
        <p:spPr>
          <a:xfrm>
            <a:off x="1408457" y="2631892"/>
            <a:ext cx="9649941" cy="145631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Der </a:t>
            </a:r>
            <a:r>
              <a:rPr lang="de-DE" sz="2000" b="1" dirty="0">
                <a:solidFill>
                  <a:schemeClr val="tx1"/>
                </a:solidFill>
              </a:rPr>
              <a:t>Kläger klagt 10.000,- € ein. Der Beklagte bestreitet die Klageforderung, beantragt folglich Klageabweisung und rechnet für den Fall seiner Verurteilung mit einer seitens des Klägers bestrittenen Gegenforderung </a:t>
            </a:r>
            <a:r>
              <a:rPr lang="de-DE" sz="2000" b="1" dirty="0" err="1">
                <a:solidFill>
                  <a:schemeClr val="tx1"/>
                </a:solidFill>
              </a:rPr>
              <a:t>i.H.v</a:t>
            </a:r>
            <a:r>
              <a:rPr lang="de-DE" sz="2000" b="1" dirty="0">
                <a:solidFill>
                  <a:schemeClr val="tx1"/>
                </a:solidFill>
              </a:rPr>
              <a:t>. 5.000,- € hilfsweise auf. </a:t>
            </a:r>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720841" y="1357340"/>
            <a:ext cx="5103270" cy="57873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Anspruchshäufung </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435769" y="1995958"/>
            <a:ext cx="5387516" cy="7153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effectLst>
                  <a:outerShdw blurRad="38100" dist="38100" dir="2700000" algn="tl">
                    <a:srgbClr val="000000">
                      <a:alpha val="43137"/>
                    </a:srgbClr>
                  </a:outerShdw>
                </a:effectLst>
              </a:rPr>
              <a:t>Beispiel – Hilfsaufrechnung</a:t>
            </a:r>
            <a:endParaRPr lang="de-DE" sz="2400" dirty="0"/>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75</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Tree>
    <p:extLst>
      <p:ext uri="{BB962C8B-B14F-4D97-AF65-F5344CB8AC3E}">
        <p14:creationId xmlns:p14="http://schemas.microsoft.com/office/powerpoint/2010/main" val="3494234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4" grpId="0" animBg="1"/>
      <p:bldP spid="4" grpId="0" animBg="1"/>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2237872" y="4617354"/>
            <a:ext cx="8590549" cy="140500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Wie hoch wäre der Streitwert, wenn die Klage abgewiesen würde, weil diese i. H. v. 8.000,00 € unbegründet und die Klageforderung i. H. v. 2.000,00 € durch die hilfsweise zur Aufrechnung gestellte vom Kläger bestrittene Gegenforderung erloschen wäre? </a:t>
            </a:r>
          </a:p>
        </p:txBody>
      </p:sp>
      <p:sp>
        <p:nvSpPr>
          <p:cNvPr id="14" name="Abgerundetes Rechteck 13"/>
          <p:cNvSpPr/>
          <p:nvPr/>
        </p:nvSpPr>
        <p:spPr>
          <a:xfrm>
            <a:off x="2237873" y="2752622"/>
            <a:ext cx="8590548" cy="107644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Wie hoch wäre der Streitwert, wenn das Gericht dagegen die Klage abweist, weil die Klageforderung an sich nicht besteht?</a:t>
            </a:r>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720841" y="1357340"/>
            <a:ext cx="5103270" cy="57873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Anspruchshäufung </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435769" y="1995958"/>
            <a:ext cx="5387516" cy="7153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effectLst>
                  <a:outerShdw blurRad="38100" dist="38100" dir="2700000" algn="tl">
                    <a:srgbClr val="000000">
                      <a:alpha val="43137"/>
                    </a:srgbClr>
                  </a:outerShdw>
                </a:effectLst>
              </a:rPr>
              <a:t>Beispiel – Hilfsaufrechnung</a:t>
            </a:r>
            <a:endParaRPr lang="de-DE" sz="2400" dirty="0"/>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76</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3" name="Ellipse 2"/>
          <p:cNvSpPr/>
          <p:nvPr/>
        </p:nvSpPr>
        <p:spPr>
          <a:xfrm>
            <a:off x="643822" y="2833644"/>
            <a:ext cx="1668379" cy="914400"/>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Frage 1</a:t>
            </a:r>
            <a:endParaRPr lang="de-DE" sz="2400" dirty="0"/>
          </a:p>
        </p:txBody>
      </p:sp>
      <p:sp>
        <p:nvSpPr>
          <p:cNvPr id="13" name="Ellipse 12"/>
          <p:cNvSpPr/>
          <p:nvPr/>
        </p:nvSpPr>
        <p:spPr>
          <a:xfrm>
            <a:off x="643821" y="4873206"/>
            <a:ext cx="1668379" cy="914400"/>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Frage 2</a:t>
            </a:r>
            <a:endParaRPr lang="de-DE" sz="2400" dirty="0"/>
          </a:p>
        </p:txBody>
      </p:sp>
      <p:sp>
        <p:nvSpPr>
          <p:cNvPr id="5" name="Abgerundetes Rechteck 4"/>
          <p:cNvSpPr/>
          <p:nvPr/>
        </p:nvSpPr>
        <p:spPr>
          <a:xfrm>
            <a:off x="5235472" y="3625707"/>
            <a:ext cx="5959642" cy="91440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Es bleibt beim Streitwert von 10.000,- €, weil hier noch keine Entscheidung über die Gegenforderung erging bzw. gar nicht ergehen musste.</a:t>
            </a:r>
            <a:r>
              <a:rPr lang="de-DE" dirty="0"/>
              <a:t> </a:t>
            </a:r>
          </a:p>
        </p:txBody>
      </p:sp>
      <p:sp>
        <p:nvSpPr>
          <p:cNvPr id="15" name="Abgerundetes Rechteck 14"/>
          <p:cNvSpPr/>
          <p:nvPr/>
        </p:nvSpPr>
        <p:spPr>
          <a:xfrm>
            <a:off x="5965389" y="5637336"/>
            <a:ext cx="5229725" cy="91440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12.000,- €, weil nur teilweise (</a:t>
            </a:r>
            <a:r>
              <a:rPr lang="de-DE" dirty="0" err="1">
                <a:solidFill>
                  <a:schemeClr val="tx1"/>
                </a:solidFill>
              </a:rPr>
              <a:t>i.H.v</a:t>
            </a:r>
            <a:r>
              <a:rPr lang="de-DE" dirty="0">
                <a:solidFill>
                  <a:schemeClr val="tx1"/>
                </a:solidFill>
              </a:rPr>
              <a:t>. 2.000,- €) über die Gegenforderung entschieden werden musste </a:t>
            </a:r>
          </a:p>
        </p:txBody>
      </p:sp>
    </p:spTree>
    <p:extLst>
      <p:ext uri="{BB962C8B-B14F-4D97-AF65-F5344CB8AC3E}">
        <p14:creationId xmlns:p14="http://schemas.microsoft.com/office/powerpoint/2010/main" val="759772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 calcmode="lin" valueType="num">
                                      <p:cBhvr additive="base">
                                        <p:cTn id="43" dur="500" fill="hold"/>
                                        <p:tgtEl>
                                          <p:spTgt spid="5"/>
                                        </p:tgtEl>
                                        <p:attrNameLst>
                                          <p:attrName>ppt_x</p:attrName>
                                        </p:attrNameLst>
                                      </p:cBhvr>
                                      <p:tavLst>
                                        <p:tav tm="0">
                                          <p:val>
                                            <p:strVal val="#ppt_x"/>
                                          </p:val>
                                        </p:tav>
                                        <p:tav tm="100000">
                                          <p:val>
                                            <p:strVal val="#ppt_x"/>
                                          </p:val>
                                        </p:tav>
                                      </p:tavLst>
                                    </p:anim>
                                    <p:anim calcmode="lin" valueType="num">
                                      <p:cBhvr additive="base">
                                        <p:cTn id="4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4" grpId="0" animBg="1"/>
      <p:bldP spid="7" grpId="0" animBg="1"/>
      <p:bldP spid="3" grpId="0" animBg="1"/>
      <p:bldP spid="13" grpId="0" animBg="1"/>
      <p:bldP spid="5" grpId="0" animBg="1"/>
      <p:bldP spid="1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Abgerundetes Rechteck 20"/>
          <p:cNvSpPr/>
          <p:nvPr/>
        </p:nvSpPr>
        <p:spPr>
          <a:xfrm>
            <a:off x="1979785" y="5848488"/>
            <a:ext cx="8491241" cy="523689"/>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effectLst>
                  <a:outerShdw blurRad="38100" dist="38100" dir="2700000" algn="tl">
                    <a:srgbClr val="000000">
                      <a:alpha val="43137"/>
                    </a:srgbClr>
                  </a:outerShdw>
                </a:effectLst>
              </a:rPr>
              <a:t>In der Praxis erfolgt regelmäßig eine Streitwertfestsetzung! </a:t>
            </a:r>
          </a:p>
        </p:txBody>
      </p:sp>
      <p:sp>
        <p:nvSpPr>
          <p:cNvPr id="14" name="Abgerundetes Rechteck 13"/>
          <p:cNvSpPr/>
          <p:nvPr/>
        </p:nvSpPr>
        <p:spPr>
          <a:xfrm>
            <a:off x="1475258" y="2656543"/>
            <a:ext cx="9738172" cy="164557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effectLst>
                  <a:outerShdw blurRad="38100" dist="38100" dir="2700000" algn="tl">
                    <a:srgbClr val="000000">
                      <a:alpha val="43137"/>
                    </a:srgbClr>
                  </a:outerShdw>
                </a:effectLst>
              </a:rPr>
              <a:t>Klage, die in der 1. Stufe auf z.B. Rechnungslegung oder/und Vorlage eines Vermögensverzeichnisses, mithin auf eine Auskunft gerichtet ist und in der 2. Stufe auf Zahlung oder Herausgabe aus dem zugrunde liegenden Rechtsverhältnis (dessen, was sich aus der 1. Stufe ergibt)</a:t>
            </a:r>
            <a:br>
              <a:rPr lang="de-DE" sz="2000" b="1" dirty="0">
                <a:effectLst>
                  <a:outerShdw blurRad="38100" dist="38100" dir="2700000" algn="tl">
                    <a:srgbClr val="000000">
                      <a:alpha val="43137"/>
                    </a:srgbClr>
                  </a:outerShdw>
                </a:effectLst>
              </a:rPr>
            </a:br>
            <a:endParaRPr lang="de-DE" sz="2000" b="1" dirty="0">
              <a:effectLst>
                <a:outerShdw blurRad="38100" dist="38100" dir="2700000" algn="tl">
                  <a:srgbClr val="000000">
                    <a:alpha val="43137"/>
                  </a:srgbClr>
                </a:outerShdw>
              </a:effectLst>
            </a:endParaRPr>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768967" y="1450589"/>
            <a:ext cx="5103270" cy="5307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Anspruchshäufung </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515979" y="2053548"/>
            <a:ext cx="3695074" cy="56620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Stufenklage</a:t>
            </a:r>
            <a:endParaRPr lang="de-DE" sz="2400" dirty="0"/>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77</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5" name="Ellipse 4"/>
          <p:cNvSpPr/>
          <p:nvPr/>
        </p:nvSpPr>
        <p:spPr>
          <a:xfrm>
            <a:off x="1097935" y="3266773"/>
            <a:ext cx="441491" cy="42511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accent2">
                  <a:lumMod val="75000"/>
                </a:schemeClr>
              </a:solidFill>
              <a:effectLst>
                <a:outerShdw blurRad="38100" dist="38100" dir="2700000" algn="tl">
                  <a:srgbClr val="000000">
                    <a:alpha val="43137"/>
                  </a:srgbClr>
                </a:outerShdw>
              </a:effectLst>
            </a:endParaRPr>
          </a:p>
        </p:txBody>
      </p:sp>
      <p:sp>
        <p:nvSpPr>
          <p:cNvPr id="19" name="Abgerundetes Rechteck 18"/>
          <p:cNvSpPr/>
          <p:nvPr/>
        </p:nvSpPr>
        <p:spPr>
          <a:xfrm>
            <a:off x="1475258" y="4461692"/>
            <a:ext cx="9738172" cy="98438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effectLst>
                  <a:outerShdw blurRad="38100" dist="38100" dir="2700000" algn="tl">
                    <a:srgbClr val="000000">
                      <a:alpha val="43137"/>
                    </a:srgbClr>
                  </a:outerShdw>
                </a:effectLst>
              </a:rPr>
              <a:t>Wert: höchster Anspruch (i.d.R. Zahlungsanspruch aus 2. Stufe) ist für die Wertberechnung maßgeblich gem. </a:t>
            </a:r>
            <a:r>
              <a:rPr lang="de-DE" sz="2000" b="1" dirty="0" smtClean="0">
                <a:effectLst>
                  <a:outerShdw blurRad="38100" dist="38100" dir="2700000" algn="tl">
                    <a:srgbClr val="000000">
                      <a:alpha val="43137"/>
                    </a:srgbClr>
                  </a:outerShdw>
                </a:effectLst>
              </a:rPr>
              <a:t>§ 44 GKG</a:t>
            </a:r>
            <a:endParaRPr lang="de-DE" sz="2000" b="1" dirty="0">
              <a:effectLst>
                <a:outerShdw blurRad="38100" dist="38100" dir="2700000" algn="tl">
                  <a:srgbClr val="000000">
                    <a:alpha val="43137"/>
                  </a:srgbClr>
                </a:outerShdw>
              </a:effectLst>
            </a:endParaRPr>
          </a:p>
        </p:txBody>
      </p:sp>
      <p:sp>
        <p:nvSpPr>
          <p:cNvPr id="17" name="Ellipse 16"/>
          <p:cNvSpPr/>
          <p:nvPr/>
        </p:nvSpPr>
        <p:spPr>
          <a:xfrm>
            <a:off x="1097935" y="4735182"/>
            <a:ext cx="441491" cy="43061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accent2">
                  <a:lumMod val="75000"/>
                </a:schemeClr>
              </a:solidFill>
              <a:effectLst>
                <a:outerShdw blurRad="38100" dist="38100" dir="2700000" algn="tl">
                  <a:srgbClr val="000000">
                    <a:alpha val="43137"/>
                  </a:srgbClr>
                </a:outerShdw>
              </a:effectLst>
            </a:endParaRPr>
          </a:p>
        </p:txBody>
      </p:sp>
      <p:sp>
        <p:nvSpPr>
          <p:cNvPr id="13" name="Gefaltete Ecke 12"/>
          <p:cNvSpPr/>
          <p:nvPr/>
        </p:nvSpPr>
        <p:spPr>
          <a:xfrm rot="349688">
            <a:off x="192628" y="1481616"/>
            <a:ext cx="1357819" cy="1325904"/>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254 II ZPO</a:t>
            </a:r>
            <a:endParaRPr lang="de-DE" sz="2000" b="1"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20978961">
            <a:off x="10138733" y="4411391"/>
            <a:ext cx="1357819" cy="1325904"/>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44 GKG</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490130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1000"/>
                                        <p:tgtEl>
                                          <p:spTgt spid="13"/>
                                        </p:tgtEl>
                                      </p:cBhvr>
                                    </p:animEffect>
                                    <p:anim calcmode="lin" valueType="num">
                                      <p:cBhvr>
                                        <p:cTn id="20" dur="1000" fill="hold"/>
                                        <p:tgtEl>
                                          <p:spTgt spid="13"/>
                                        </p:tgtEl>
                                        <p:attrNameLst>
                                          <p:attrName>ppt_x</p:attrName>
                                        </p:attrNameLst>
                                      </p:cBhvr>
                                      <p:tavLst>
                                        <p:tav tm="0">
                                          <p:val>
                                            <p:strVal val="#ppt_x"/>
                                          </p:val>
                                        </p:tav>
                                        <p:tav tm="100000">
                                          <p:val>
                                            <p:strVal val="#ppt_x"/>
                                          </p:val>
                                        </p:tav>
                                      </p:tavLst>
                                    </p:anim>
                                    <p:anim calcmode="lin" valueType="num">
                                      <p:cBhvr>
                                        <p:cTn id="2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additive="base">
                                        <p:cTn id="26" dur="500" fill="hold"/>
                                        <p:tgtEl>
                                          <p:spTgt spid="5"/>
                                        </p:tgtEl>
                                        <p:attrNameLst>
                                          <p:attrName>ppt_x</p:attrName>
                                        </p:attrNameLst>
                                      </p:cBhvr>
                                      <p:tavLst>
                                        <p:tav tm="0">
                                          <p:val>
                                            <p:strVal val="#ppt_x"/>
                                          </p:val>
                                        </p:tav>
                                        <p:tav tm="100000">
                                          <p:val>
                                            <p:strVal val="#ppt_x"/>
                                          </p:val>
                                        </p:tav>
                                      </p:tavLst>
                                    </p:anim>
                                    <p:anim calcmode="lin" valueType="num">
                                      <p:cBhvr additive="base">
                                        <p:cTn id="2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 calcmode="lin" valueType="num">
                                      <p:cBhvr additive="base">
                                        <p:cTn id="32" dur="500" fill="hold"/>
                                        <p:tgtEl>
                                          <p:spTgt spid="14"/>
                                        </p:tgtEl>
                                        <p:attrNameLst>
                                          <p:attrName>ppt_x</p:attrName>
                                        </p:attrNameLst>
                                      </p:cBhvr>
                                      <p:tavLst>
                                        <p:tav tm="0">
                                          <p:val>
                                            <p:strVal val="#ppt_x"/>
                                          </p:val>
                                        </p:tav>
                                        <p:tav tm="100000">
                                          <p:val>
                                            <p:strVal val="#ppt_x"/>
                                          </p:val>
                                        </p:tav>
                                      </p:tavLst>
                                    </p:anim>
                                    <p:anim calcmode="lin" valueType="num">
                                      <p:cBhvr additive="base">
                                        <p:cTn id="3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7"/>
                                        </p:tgtEl>
                                        <p:attrNameLst>
                                          <p:attrName>style.visibility</p:attrName>
                                        </p:attrNameLst>
                                      </p:cBhvr>
                                      <p:to>
                                        <p:strVal val="visible"/>
                                      </p:to>
                                    </p:set>
                                    <p:anim calcmode="lin" valueType="num">
                                      <p:cBhvr additive="base">
                                        <p:cTn id="38" dur="500" fill="hold"/>
                                        <p:tgtEl>
                                          <p:spTgt spid="17"/>
                                        </p:tgtEl>
                                        <p:attrNameLst>
                                          <p:attrName>ppt_x</p:attrName>
                                        </p:attrNameLst>
                                      </p:cBhvr>
                                      <p:tavLst>
                                        <p:tav tm="0">
                                          <p:val>
                                            <p:strVal val="#ppt_x"/>
                                          </p:val>
                                        </p:tav>
                                        <p:tav tm="100000">
                                          <p:val>
                                            <p:strVal val="#ppt_x"/>
                                          </p:val>
                                        </p:tav>
                                      </p:tavLst>
                                    </p:anim>
                                    <p:anim calcmode="lin" valueType="num">
                                      <p:cBhvr additive="base">
                                        <p:cTn id="39"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9"/>
                                        </p:tgtEl>
                                        <p:attrNameLst>
                                          <p:attrName>style.visibility</p:attrName>
                                        </p:attrNameLst>
                                      </p:cBhvr>
                                      <p:to>
                                        <p:strVal val="visible"/>
                                      </p:to>
                                    </p:set>
                                    <p:anim calcmode="lin" valueType="num">
                                      <p:cBhvr additive="base">
                                        <p:cTn id="44" dur="500" fill="hold"/>
                                        <p:tgtEl>
                                          <p:spTgt spid="19"/>
                                        </p:tgtEl>
                                        <p:attrNameLst>
                                          <p:attrName>ppt_x</p:attrName>
                                        </p:attrNameLst>
                                      </p:cBhvr>
                                      <p:tavLst>
                                        <p:tav tm="0">
                                          <p:val>
                                            <p:strVal val="#ppt_x"/>
                                          </p:val>
                                        </p:tav>
                                        <p:tav tm="100000">
                                          <p:val>
                                            <p:strVal val="#ppt_x"/>
                                          </p:val>
                                        </p:tav>
                                      </p:tavLst>
                                    </p:anim>
                                    <p:anim calcmode="lin" valueType="num">
                                      <p:cBhvr additive="base">
                                        <p:cTn id="45"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31" presetClass="entr" presetSubtype="0"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 calcmode="lin" valueType="num">
                                      <p:cBhvr>
                                        <p:cTn id="50" dur="1000" fill="hold"/>
                                        <p:tgtEl>
                                          <p:spTgt spid="15"/>
                                        </p:tgtEl>
                                        <p:attrNameLst>
                                          <p:attrName>ppt_w</p:attrName>
                                        </p:attrNameLst>
                                      </p:cBhvr>
                                      <p:tavLst>
                                        <p:tav tm="0">
                                          <p:val>
                                            <p:fltVal val="0"/>
                                          </p:val>
                                        </p:tav>
                                        <p:tav tm="100000">
                                          <p:val>
                                            <p:strVal val="#ppt_w"/>
                                          </p:val>
                                        </p:tav>
                                      </p:tavLst>
                                    </p:anim>
                                    <p:anim calcmode="lin" valueType="num">
                                      <p:cBhvr>
                                        <p:cTn id="51" dur="1000" fill="hold"/>
                                        <p:tgtEl>
                                          <p:spTgt spid="15"/>
                                        </p:tgtEl>
                                        <p:attrNameLst>
                                          <p:attrName>ppt_h</p:attrName>
                                        </p:attrNameLst>
                                      </p:cBhvr>
                                      <p:tavLst>
                                        <p:tav tm="0">
                                          <p:val>
                                            <p:fltVal val="0"/>
                                          </p:val>
                                        </p:tav>
                                        <p:tav tm="100000">
                                          <p:val>
                                            <p:strVal val="#ppt_h"/>
                                          </p:val>
                                        </p:tav>
                                      </p:tavLst>
                                    </p:anim>
                                    <p:anim calcmode="lin" valueType="num">
                                      <p:cBhvr>
                                        <p:cTn id="52" dur="1000" fill="hold"/>
                                        <p:tgtEl>
                                          <p:spTgt spid="15"/>
                                        </p:tgtEl>
                                        <p:attrNameLst>
                                          <p:attrName>style.rotation</p:attrName>
                                        </p:attrNameLst>
                                      </p:cBhvr>
                                      <p:tavLst>
                                        <p:tav tm="0">
                                          <p:val>
                                            <p:fltVal val="90"/>
                                          </p:val>
                                        </p:tav>
                                        <p:tav tm="100000">
                                          <p:val>
                                            <p:fltVal val="0"/>
                                          </p:val>
                                        </p:tav>
                                      </p:tavLst>
                                    </p:anim>
                                    <p:animEffect transition="in" filter="fade">
                                      <p:cBhvr>
                                        <p:cTn id="53" dur="1000"/>
                                        <p:tgtEl>
                                          <p:spTgt spid="15"/>
                                        </p:tgtEl>
                                      </p:cBhvr>
                                    </p:animEffect>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21"/>
                                        </p:tgtEl>
                                        <p:attrNameLst>
                                          <p:attrName>style.visibility</p:attrName>
                                        </p:attrNameLst>
                                      </p:cBhvr>
                                      <p:to>
                                        <p:strVal val="visible"/>
                                      </p:to>
                                    </p:set>
                                    <p:anim calcmode="lin" valueType="num">
                                      <p:cBhvr additive="base">
                                        <p:cTn id="58" dur="500" fill="hold"/>
                                        <p:tgtEl>
                                          <p:spTgt spid="21"/>
                                        </p:tgtEl>
                                        <p:attrNameLst>
                                          <p:attrName>ppt_x</p:attrName>
                                        </p:attrNameLst>
                                      </p:cBhvr>
                                      <p:tavLst>
                                        <p:tav tm="0">
                                          <p:val>
                                            <p:strVal val="#ppt_x"/>
                                          </p:val>
                                        </p:tav>
                                        <p:tav tm="100000">
                                          <p:val>
                                            <p:strVal val="#ppt_x"/>
                                          </p:val>
                                        </p:tav>
                                      </p:tavLst>
                                    </p:anim>
                                    <p:anim calcmode="lin" valueType="num">
                                      <p:cBhvr additive="base">
                                        <p:cTn id="59"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4" grpId="0" animBg="1"/>
      <p:bldP spid="4" grpId="0" animBg="1"/>
      <p:bldP spid="7" grpId="0" animBg="1"/>
      <p:bldP spid="5" grpId="0" animBg="1"/>
      <p:bldP spid="19" grpId="0" animBg="1"/>
      <p:bldP spid="17" grpId="0" animBg="1"/>
      <p:bldP spid="13" grpId="0" animBg="1"/>
      <p:bldP spid="1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bgerundetes Rechteck 13"/>
          <p:cNvSpPr/>
          <p:nvPr/>
        </p:nvSpPr>
        <p:spPr>
          <a:xfrm>
            <a:off x="1353498" y="3390848"/>
            <a:ext cx="9743815" cy="242191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u="sng" dirty="0" smtClean="0">
                <a:solidFill>
                  <a:schemeClr val="tx1"/>
                </a:solidFill>
              </a:rPr>
              <a:t>Der </a:t>
            </a:r>
            <a:r>
              <a:rPr lang="de-DE" sz="2400" b="1" u="sng" dirty="0">
                <a:solidFill>
                  <a:schemeClr val="tx1"/>
                </a:solidFill>
              </a:rPr>
              <a:t>Kläger verlangt vom Beklagten</a:t>
            </a:r>
          </a:p>
          <a:p>
            <a:r>
              <a:rPr lang="de-DE" sz="2400" b="1" dirty="0" smtClean="0">
                <a:solidFill>
                  <a:schemeClr val="tx1"/>
                </a:solidFill>
              </a:rPr>
              <a:t>a) Auskunft </a:t>
            </a:r>
            <a:r>
              <a:rPr lang="de-DE" sz="2400" b="1" dirty="0">
                <a:solidFill>
                  <a:schemeClr val="tx1"/>
                </a:solidFill>
              </a:rPr>
              <a:t>über den Umsatz der letzten 3 Monate (Wert 3.000,- €)</a:t>
            </a:r>
          </a:p>
          <a:p>
            <a:r>
              <a:rPr lang="de-DE" sz="2400" b="1" dirty="0" smtClean="0">
                <a:solidFill>
                  <a:schemeClr val="tx1"/>
                </a:solidFill>
              </a:rPr>
              <a:t>b) Eidesstattliche </a:t>
            </a:r>
            <a:r>
              <a:rPr lang="de-DE" sz="2400" b="1" dirty="0">
                <a:solidFill>
                  <a:schemeClr val="tx1"/>
                </a:solidFill>
              </a:rPr>
              <a:t>Versicherung der Richtig- u. Vollständigkeit der Auskunft </a:t>
            </a:r>
            <a:r>
              <a:rPr lang="de-DE" sz="2400" b="1" dirty="0" smtClean="0">
                <a:solidFill>
                  <a:schemeClr val="tx1"/>
                </a:solidFill>
              </a:rPr>
              <a:t> </a:t>
            </a:r>
            <a:r>
              <a:rPr lang="de-DE" sz="2400" b="1" dirty="0">
                <a:solidFill>
                  <a:schemeClr val="tx1"/>
                </a:solidFill>
              </a:rPr>
              <a:t>(Wert 1.000,- €)</a:t>
            </a:r>
          </a:p>
          <a:p>
            <a:r>
              <a:rPr lang="de-DE" sz="2400" b="1" dirty="0">
                <a:solidFill>
                  <a:schemeClr val="tx1"/>
                </a:solidFill>
              </a:rPr>
              <a:t>c) </a:t>
            </a:r>
            <a:r>
              <a:rPr lang="de-DE" sz="2400" b="1" dirty="0" smtClean="0">
                <a:solidFill>
                  <a:schemeClr val="tx1"/>
                </a:solidFill>
              </a:rPr>
              <a:t> </a:t>
            </a:r>
            <a:r>
              <a:rPr lang="de-DE" sz="2400" b="1" dirty="0">
                <a:solidFill>
                  <a:schemeClr val="tx1"/>
                </a:solidFill>
              </a:rPr>
              <a:t>Zahlung einer noch ausstehenden Provision in Höhe von 15.000,- €</a:t>
            </a:r>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768967" y="1450589"/>
            <a:ext cx="510327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Anspruchshäufung </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435768" y="2694575"/>
            <a:ext cx="5387516" cy="7153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b="1" dirty="0" smtClean="0">
              <a:effectLst>
                <a:outerShdw blurRad="38100" dist="38100" dir="2700000" algn="tl">
                  <a:srgbClr val="000000">
                    <a:alpha val="43137"/>
                  </a:srgbClr>
                </a:outerShdw>
              </a:effectLst>
            </a:endParaRPr>
          </a:p>
          <a:p>
            <a:r>
              <a:rPr lang="de-DE" sz="2400" b="1" dirty="0" smtClean="0">
                <a:effectLst>
                  <a:outerShdw blurRad="38100" dist="38100" dir="2700000" algn="tl">
                    <a:srgbClr val="000000">
                      <a:alpha val="43137"/>
                    </a:srgbClr>
                  </a:outerShdw>
                </a:effectLst>
              </a:rPr>
              <a:t>Beispiel – Stufenklage</a:t>
            </a:r>
            <a:endParaRPr lang="de-DE" sz="2400" dirty="0"/>
          </a:p>
          <a:p>
            <a:endParaRPr lang="de-DE" sz="2400" dirty="0"/>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mtClean="0">
                <a:solidFill>
                  <a:schemeClr val="tx1"/>
                </a:solidFill>
              </a:rPr>
              <a:t>78</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3" name="Gefaltete Ecke 12"/>
          <p:cNvSpPr/>
          <p:nvPr/>
        </p:nvSpPr>
        <p:spPr>
          <a:xfrm rot="21100616">
            <a:off x="558372" y="4233443"/>
            <a:ext cx="1891369" cy="1831586"/>
          </a:xfrm>
          <a:prstGeom prst="foldedCorner">
            <a:avLst/>
          </a:prstGeom>
          <a:solidFill>
            <a:srgbClr val="F692BD"/>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latin typeface="MV Boli" panose="02000500030200090000" pitchFamily="2" charset="0"/>
                <a:cs typeface="MV Boli" panose="02000500030200090000" pitchFamily="2" charset="0"/>
              </a:rPr>
              <a:t>Streitwert 15.000,- € </a:t>
            </a:r>
            <a:endParaRPr lang="de-DE" sz="2000" b="1" dirty="0">
              <a:solidFill>
                <a:schemeClr val="tx1"/>
              </a:solidFill>
              <a:latin typeface="MV Boli" panose="02000500030200090000" pitchFamily="2" charset="0"/>
              <a:cs typeface="MV Boli" panose="02000500030200090000" pitchFamily="2" charset="0"/>
            </a:endParaRPr>
          </a:p>
        </p:txBody>
      </p:sp>
      <p:sp>
        <p:nvSpPr>
          <p:cNvPr id="11" name="Gefaltete Ecke 10"/>
          <p:cNvSpPr/>
          <p:nvPr/>
        </p:nvSpPr>
        <p:spPr>
          <a:xfrm rot="21100616">
            <a:off x="10001070" y="2976346"/>
            <a:ext cx="1891369" cy="1831586"/>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latin typeface="MV Boli" panose="02000500030200090000" pitchFamily="2" charset="0"/>
                <a:cs typeface="MV Boli" panose="02000500030200090000" pitchFamily="2" charset="0"/>
              </a:rPr>
              <a:t>maßgebend ist der höchste </a:t>
            </a:r>
            <a:r>
              <a:rPr lang="de-DE" sz="2400" b="1" dirty="0" smtClean="0">
                <a:solidFill>
                  <a:schemeClr val="tx1"/>
                </a:solidFill>
                <a:latin typeface="MV Boli" panose="02000500030200090000" pitchFamily="2" charset="0"/>
                <a:cs typeface="MV Boli" panose="02000500030200090000" pitchFamily="2" charset="0"/>
              </a:rPr>
              <a:t>Wert</a:t>
            </a:r>
            <a:endParaRPr lang="de-DE" sz="2000" b="1"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484855">
            <a:off x="9997809" y="4596308"/>
            <a:ext cx="1891369" cy="1831586"/>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latin typeface="MV Boli" panose="02000500030200090000" pitchFamily="2" charset="0"/>
                <a:cs typeface="MV Boli" panose="02000500030200090000" pitchFamily="2" charset="0"/>
              </a:rPr>
              <a:t>§ 44 GKG</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694599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p:cTn id="25" dur="1000" fill="hold"/>
                                        <p:tgtEl>
                                          <p:spTgt spid="13"/>
                                        </p:tgtEl>
                                        <p:attrNameLst>
                                          <p:attrName>ppt_w</p:attrName>
                                        </p:attrNameLst>
                                      </p:cBhvr>
                                      <p:tavLst>
                                        <p:tav tm="0">
                                          <p:val>
                                            <p:fltVal val="0"/>
                                          </p:val>
                                        </p:tav>
                                        <p:tav tm="100000">
                                          <p:val>
                                            <p:strVal val="#ppt_w"/>
                                          </p:val>
                                        </p:tav>
                                      </p:tavLst>
                                    </p:anim>
                                    <p:anim calcmode="lin" valueType="num">
                                      <p:cBhvr>
                                        <p:cTn id="26" dur="1000" fill="hold"/>
                                        <p:tgtEl>
                                          <p:spTgt spid="13"/>
                                        </p:tgtEl>
                                        <p:attrNameLst>
                                          <p:attrName>ppt_h</p:attrName>
                                        </p:attrNameLst>
                                      </p:cBhvr>
                                      <p:tavLst>
                                        <p:tav tm="0">
                                          <p:val>
                                            <p:fltVal val="0"/>
                                          </p:val>
                                        </p:tav>
                                        <p:tav tm="100000">
                                          <p:val>
                                            <p:strVal val="#ppt_h"/>
                                          </p:val>
                                        </p:tav>
                                      </p:tavLst>
                                    </p:anim>
                                    <p:anim calcmode="lin" valueType="num">
                                      <p:cBhvr>
                                        <p:cTn id="27" dur="1000" fill="hold"/>
                                        <p:tgtEl>
                                          <p:spTgt spid="13"/>
                                        </p:tgtEl>
                                        <p:attrNameLst>
                                          <p:attrName>style.rotation</p:attrName>
                                        </p:attrNameLst>
                                      </p:cBhvr>
                                      <p:tavLst>
                                        <p:tav tm="0">
                                          <p:val>
                                            <p:fltVal val="90"/>
                                          </p:val>
                                        </p:tav>
                                        <p:tav tm="100000">
                                          <p:val>
                                            <p:fltVal val="0"/>
                                          </p:val>
                                        </p:tav>
                                      </p:tavLst>
                                    </p:anim>
                                    <p:animEffect transition="in" filter="fade">
                                      <p:cBhvr>
                                        <p:cTn id="28" dur="1000"/>
                                        <p:tgtEl>
                                          <p:spTgt spid="13"/>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p:cTn id="33" dur="1000" fill="hold"/>
                                        <p:tgtEl>
                                          <p:spTgt spid="11"/>
                                        </p:tgtEl>
                                        <p:attrNameLst>
                                          <p:attrName>ppt_w</p:attrName>
                                        </p:attrNameLst>
                                      </p:cBhvr>
                                      <p:tavLst>
                                        <p:tav tm="0">
                                          <p:val>
                                            <p:fltVal val="0"/>
                                          </p:val>
                                        </p:tav>
                                        <p:tav tm="100000">
                                          <p:val>
                                            <p:strVal val="#ppt_w"/>
                                          </p:val>
                                        </p:tav>
                                      </p:tavLst>
                                    </p:anim>
                                    <p:anim calcmode="lin" valueType="num">
                                      <p:cBhvr>
                                        <p:cTn id="34" dur="1000" fill="hold"/>
                                        <p:tgtEl>
                                          <p:spTgt spid="11"/>
                                        </p:tgtEl>
                                        <p:attrNameLst>
                                          <p:attrName>ppt_h</p:attrName>
                                        </p:attrNameLst>
                                      </p:cBhvr>
                                      <p:tavLst>
                                        <p:tav tm="0">
                                          <p:val>
                                            <p:fltVal val="0"/>
                                          </p:val>
                                        </p:tav>
                                        <p:tav tm="100000">
                                          <p:val>
                                            <p:strVal val="#ppt_h"/>
                                          </p:val>
                                        </p:tav>
                                      </p:tavLst>
                                    </p:anim>
                                    <p:anim calcmode="lin" valueType="num">
                                      <p:cBhvr>
                                        <p:cTn id="35" dur="1000" fill="hold"/>
                                        <p:tgtEl>
                                          <p:spTgt spid="11"/>
                                        </p:tgtEl>
                                        <p:attrNameLst>
                                          <p:attrName>style.rotation</p:attrName>
                                        </p:attrNameLst>
                                      </p:cBhvr>
                                      <p:tavLst>
                                        <p:tav tm="0">
                                          <p:val>
                                            <p:fltVal val="90"/>
                                          </p:val>
                                        </p:tav>
                                        <p:tav tm="100000">
                                          <p:val>
                                            <p:fltVal val="0"/>
                                          </p:val>
                                        </p:tav>
                                      </p:tavLst>
                                    </p:anim>
                                    <p:animEffect transition="in" filter="fade">
                                      <p:cBhvr>
                                        <p:cTn id="36" dur="10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 calcmode="lin" valueType="num">
                                      <p:cBhvr>
                                        <p:cTn id="41" dur="1000" fill="hold"/>
                                        <p:tgtEl>
                                          <p:spTgt spid="15"/>
                                        </p:tgtEl>
                                        <p:attrNameLst>
                                          <p:attrName>ppt_w</p:attrName>
                                        </p:attrNameLst>
                                      </p:cBhvr>
                                      <p:tavLst>
                                        <p:tav tm="0">
                                          <p:val>
                                            <p:fltVal val="0"/>
                                          </p:val>
                                        </p:tav>
                                        <p:tav tm="100000">
                                          <p:val>
                                            <p:strVal val="#ppt_w"/>
                                          </p:val>
                                        </p:tav>
                                      </p:tavLst>
                                    </p:anim>
                                    <p:anim calcmode="lin" valueType="num">
                                      <p:cBhvr>
                                        <p:cTn id="42" dur="1000" fill="hold"/>
                                        <p:tgtEl>
                                          <p:spTgt spid="15"/>
                                        </p:tgtEl>
                                        <p:attrNameLst>
                                          <p:attrName>ppt_h</p:attrName>
                                        </p:attrNameLst>
                                      </p:cBhvr>
                                      <p:tavLst>
                                        <p:tav tm="0">
                                          <p:val>
                                            <p:fltVal val="0"/>
                                          </p:val>
                                        </p:tav>
                                        <p:tav tm="100000">
                                          <p:val>
                                            <p:strVal val="#ppt_h"/>
                                          </p:val>
                                        </p:tav>
                                      </p:tavLst>
                                    </p:anim>
                                    <p:anim calcmode="lin" valueType="num">
                                      <p:cBhvr>
                                        <p:cTn id="43" dur="1000" fill="hold"/>
                                        <p:tgtEl>
                                          <p:spTgt spid="15"/>
                                        </p:tgtEl>
                                        <p:attrNameLst>
                                          <p:attrName>style.rotation</p:attrName>
                                        </p:attrNameLst>
                                      </p:cBhvr>
                                      <p:tavLst>
                                        <p:tav tm="0">
                                          <p:val>
                                            <p:fltVal val="90"/>
                                          </p:val>
                                        </p:tav>
                                        <p:tav tm="100000">
                                          <p:val>
                                            <p:fltVal val="0"/>
                                          </p:val>
                                        </p:tav>
                                      </p:tavLst>
                                    </p:anim>
                                    <p:animEffect transition="in" filter="fade">
                                      <p:cBhvr>
                                        <p:cTn id="44"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4" grpId="0" animBg="1"/>
      <p:bldP spid="7" grpId="0" animBg="1"/>
      <p:bldP spid="13" grpId="0" animBg="1"/>
      <p:bldP spid="11" grpId="0" animBg="1"/>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743940" y="3185682"/>
            <a:ext cx="9786938" cy="182372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endParaRPr lang="de-DE" sz="2800" dirty="0" smtClean="0"/>
          </a:p>
          <a:p>
            <a:endParaRPr lang="de-DE" sz="2800" dirty="0" smtClean="0"/>
          </a:p>
          <a:p>
            <a:r>
              <a:rPr lang="de-DE" sz="2400" dirty="0" smtClean="0">
                <a:effectLst>
                  <a:outerShdw blurRad="38100" dist="38100" dir="2700000" algn="tl">
                    <a:srgbClr val="000000">
                      <a:alpha val="43137"/>
                    </a:srgbClr>
                  </a:outerShdw>
                </a:effectLst>
              </a:rPr>
              <a:t>mehrere</a:t>
            </a:r>
            <a:r>
              <a:rPr lang="de-DE" sz="2400" dirty="0" smtClean="0"/>
              <a:t> </a:t>
            </a:r>
            <a:r>
              <a:rPr lang="de-DE" sz="2400" dirty="0">
                <a:effectLst>
                  <a:outerShdw blurRad="38100" dist="38100" dir="2700000" algn="tl">
                    <a:srgbClr val="000000">
                      <a:alpha val="43137"/>
                    </a:srgbClr>
                  </a:outerShdw>
                </a:effectLst>
              </a:rPr>
              <a:t>Anträge</a:t>
            </a:r>
            <a:r>
              <a:rPr lang="de-DE" sz="2400" dirty="0"/>
              <a:t> des Klägers (auch Klageerweiterung), aber auch Gegenansprüche des Beklagten – soweit nicht gegenstandsidentisch (§ 45 Abs. 1 S.  1, 3 GKG) – werden zusammengerechnet </a:t>
            </a:r>
            <a:r>
              <a:rPr lang="de-DE" sz="2400" b="1" dirty="0"/>
              <a:t>→ </a:t>
            </a:r>
            <a:r>
              <a:rPr lang="de-DE" sz="2400" b="1" dirty="0">
                <a:effectLst>
                  <a:outerShdw blurRad="38100" dist="38100" dir="2700000" algn="tl">
                    <a:srgbClr val="000000">
                      <a:alpha val="43137"/>
                    </a:srgbClr>
                  </a:outerShdw>
                </a:effectLst>
              </a:rPr>
              <a:t>Gesamtstreitwert</a:t>
            </a:r>
            <a:r>
              <a:rPr lang="de-DE" sz="2400" b="1" dirty="0"/>
              <a:t> </a:t>
            </a:r>
            <a:endParaRPr lang="de-DE" sz="2400" b="1" dirty="0" smtClean="0"/>
          </a:p>
          <a:p>
            <a:r>
              <a:rPr lang="de-DE" sz="2400" dirty="0" smtClean="0"/>
              <a:t>(§§ </a:t>
            </a:r>
            <a:r>
              <a:rPr lang="de-DE" sz="2400" dirty="0"/>
              <a:t>39 Abs. 1 , 45 Abs. </a:t>
            </a:r>
            <a:r>
              <a:rPr lang="de-DE" sz="2800" dirty="0"/>
              <a:t>1 GKG</a:t>
            </a:r>
            <a:r>
              <a:rPr lang="de-DE" sz="2800" dirty="0" smtClean="0"/>
              <a:t>)</a:t>
            </a:r>
          </a:p>
          <a:p>
            <a:r>
              <a:rPr lang="de-DE" sz="2800" dirty="0"/>
              <a:t> </a:t>
            </a:r>
          </a:p>
          <a:p>
            <a:endParaRPr lang="de-DE" sz="2800" dirty="0"/>
          </a:p>
          <a:p>
            <a:endParaRPr lang="de-DE" sz="2800" dirty="0"/>
          </a:p>
        </p:txBody>
      </p:sp>
      <p:sp>
        <p:nvSpPr>
          <p:cNvPr id="4" name="Abgerundetes Rechteck 3"/>
          <p:cNvSpPr/>
          <p:nvPr/>
        </p:nvSpPr>
        <p:spPr>
          <a:xfrm>
            <a:off x="3673771" y="1487693"/>
            <a:ext cx="510327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Parteienhäufung und </a:t>
            </a:r>
            <a:r>
              <a:rPr lang="de-DE" sz="3200" b="1" dirty="0">
                <a:effectLst>
                  <a:outerShdw blurRad="38100" dist="38100" dir="2700000" algn="tl">
                    <a:srgbClr val="000000">
                      <a:alpha val="43137"/>
                    </a:srgbClr>
                  </a:outerShdw>
                </a:effectLst>
              </a:rPr>
              <a:t>Anspruchshäufung </a:t>
            </a:r>
          </a:p>
        </p:txBody>
      </p:sp>
      <p:sp>
        <p:nvSpPr>
          <p:cNvPr id="7" name="Abgerundetes Rechteck 6"/>
          <p:cNvSpPr/>
          <p:nvPr/>
        </p:nvSpPr>
        <p:spPr>
          <a:xfrm>
            <a:off x="435769" y="2694575"/>
            <a:ext cx="342185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Anspruchshäufung</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62</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8" name="Gefaltete Ecke 7"/>
          <p:cNvSpPr/>
          <p:nvPr/>
        </p:nvSpPr>
        <p:spPr>
          <a:xfrm rot="580966">
            <a:off x="9393098" y="1471163"/>
            <a:ext cx="1806482" cy="1557665"/>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Klage-</a:t>
            </a:r>
          </a:p>
          <a:p>
            <a:pPr algn="ctr"/>
            <a:r>
              <a:rPr lang="de-DE" sz="2000" b="1" dirty="0" err="1" smtClean="0">
                <a:solidFill>
                  <a:schemeClr val="tx1"/>
                </a:solidFill>
                <a:latin typeface="MV Boli" panose="02000500030200090000" pitchFamily="2" charset="0"/>
                <a:cs typeface="MV Boli" panose="02000500030200090000" pitchFamily="2" charset="0"/>
              </a:rPr>
              <a:t>erweiterung</a:t>
            </a:r>
            <a:r>
              <a:rPr lang="de-DE" sz="2000" b="1" dirty="0" smtClean="0">
                <a:solidFill>
                  <a:schemeClr val="tx1"/>
                </a:solidFill>
                <a:latin typeface="MV Boli" panose="02000500030200090000" pitchFamily="2" charset="0"/>
                <a:cs typeface="MV Boli" panose="02000500030200090000" pitchFamily="2" charset="0"/>
              </a:rPr>
              <a:t> = Gesamt-</a:t>
            </a:r>
          </a:p>
          <a:p>
            <a:pPr algn="ctr"/>
            <a:r>
              <a:rPr lang="de-DE" sz="2000" b="1" dirty="0" err="1" smtClean="0">
                <a:solidFill>
                  <a:schemeClr val="tx1"/>
                </a:solidFill>
                <a:latin typeface="MV Boli" panose="02000500030200090000" pitchFamily="2" charset="0"/>
                <a:cs typeface="MV Boli" panose="02000500030200090000" pitchFamily="2" charset="0"/>
              </a:rPr>
              <a:t>streitwert</a:t>
            </a:r>
            <a:endParaRPr lang="de-DE" sz="2000" b="1" dirty="0">
              <a:solidFill>
                <a:schemeClr val="tx1"/>
              </a:solidFill>
              <a:latin typeface="MV Boli" panose="02000500030200090000" pitchFamily="2" charset="0"/>
              <a:cs typeface="MV Boli" panose="02000500030200090000" pitchFamily="2" charset="0"/>
            </a:endParaRPr>
          </a:p>
        </p:txBody>
      </p:sp>
      <p:sp>
        <p:nvSpPr>
          <p:cNvPr id="11" name="Gefaltete Ecke 10"/>
          <p:cNvSpPr/>
          <p:nvPr/>
        </p:nvSpPr>
        <p:spPr>
          <a:xfrm rot="450039">
            <a:off x="398362" y="3505671"/>
            <a:ext cx="1447415" cy="1310414"/>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45 I 1,3 GKG</a:t>
            </a:r>
            <a:endParaRPr lang="de-DE" sz="2000" b="1" dirty="0">
              <a:solidFill>
                <a:schemeClr val="tx1"/>
              </a:solidFill>
              <a:latin typeface="MV Boli" panose="02000500030200090000" pitchFamily="2" charset="0"/>
              <a:cs typeface="MV Boli" panose="02000500030200090000" pitchFamily="2" charset="0"/>
            </a:endParaRPr>
          </a:p>
        </p:txBody>
      </p:sp>
      <p:sp>
        <p:nvSpPr>
          <p:cNvPr id="12" name="Gefaltete Ecke 11"/>
          <p:cNvSpPr/>
          <p:nvPr/>
        </p:nvSpPr>
        <p:spPr>
          <a:xfrm>
            <a:off x="382095" y="4594830"/>
            <a:ext cx="1415520" cy="1272994"/>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39 I  GKG</a:t>
            </a:r>
            <a:endParaRPr lang="de-DE" sz="2000" b="1" dirty="0">
              <a:solidFill>
                <a:schemeClr val="tx1"/>
              </a:solidFill>
              <a:latin typeface="MV Boli" panose="02000500030200090000" pitchFamily="2" charset="0"/>
              <a:cs typeface="MV Boli" panose="02000500030200090000" pitchFamily="2" charset="0"/>
            </a:endParaRPr>
          </a:p>
        </p:txBody>
      </p:sp>
      <p:sp>
        <p:nvSpPr>
          <p:cNvPr id="13" name="Gefaltete Ecke 12"/>
          <p:cNvSpPr/>
          <p:nvPr/>
        </p:nvSpPr>
        <p:spPr>
          <a:xfrm rot="21081626">
            <a:off x="1549605" y="5175993"/>
            <a:ext cx="1348294" cy="1313604"/>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45 I</a:t>
            </a:r>
          </a:p>
          <a:p>
            <a:pPr algn="ctr"/>
            <a:r>
              <a:rPr lang="de-DE" sz="2400" b="1" dirty="0" smtClean="0">
                <a:solidFill>
                  <a:schemeClr val="tx1"/>
                </a:solidFill>
                <a:latin typeface="MV Boli" panose="02000500030200090000" pitchFamily="2" charset="0"/>
                <a:cs typeface="MV Boli" panose="02000500030200090000" pitchFamily="2" charset="0"/>
              </a:rPr>
              <a:t>GKG</a:t>
            </a:r>
            <a:endParaRPr lang="de-DE" sz="2000" b="1" dirty="0">
              <a:solidFill>
                <a:schemeClr val="tx1"/>
              </a:solidFill>
              <a:latin typeface="MV Boli" panose="02000500030200090000" pitchFamily="2" charset="0"/>
              <a:cs typeface="MV Boli" panose="02000500030200090000" pitchFamily="2" charset="0"/>
            </a:endParaRPr>
          </a:p>
        </p:txBody>
      </p:sp>
      <p:sp>
        <p:nvSpPr>
          <p:cNvPr id="14" name="Gefaltete Ecke 13"/>
          <p:cNvSpPr/>
          <p:nvPr/>
        </p:nvSpPr>
        <p:spPr>
          <a:xfrm rot="247076">
            <a:off x="4862431" y="4777168"/>
            <a:ext cx="1348294" cy="1313604"/>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a:solidFill>
                  <a:schemeClr val="tx1"/>
                </a:solidFill>
                <a:latin typeface="MV Boli" panose="02000500030200090000" pitchFamily="2" charset="0"/>
                <a:cs typeface="MV Boli" panose="02000500030200090000" pitchFamily="2" charset="0"/>
              </a:rPr>
              <a:t>m</a:t>
            </a:r>
            <a:r>
              <a:rPr lang="de-DE" sz="2000" b="1" dirty="0" smtClean="0">
                <a:solidFill>
                  <a:schemeClr val="tx1"/>
                </a:solidFill>
                <a:latin typeface="MV Boli" panose="02000500030200090000" pitchFamily="2" charset="0"/>
                <a:cs typeface="MV Boli" panose="02000500030200090000" pitchFamily="2" charset="0"/>
              </a:rPr>
              <a:t>ehrere Klage</a:t>
            </a:r>
          </a:p>
          <a:p>
            <a:pPr algn="ctr"/>
            <a:r>
              <a:rPr lang="de-DE" sz="2000" b="1" dirty="0">
                <a:solidFill>
                  <a:schemeClr val="tx1"/>
                </a:solidFill>
                <a:latin typeface="MV Boli" panose="02000500030200090000" pitchFamily="2" charset="0"/>
                <a:cs typeface="MV Boli" panose="02000500030200090000" pitchFamily="2" charset="0"/>
              </a:rPr>
              <a:t>-</a:t>
            </a:r>
            <a:r>
              <a:rPr lang="de-DE" sz="2000" b="1" dirty="0" smtClean="0">
                <a:solidFill>
                  <a:schemeClr val="tx1"/>
                </a:solidFill>
                <a:latin typeface="MV Boli" panose="02000500030200090000" pitchFamily="2" charset="0"/>
                <a:cs typeface="MV Boli" panose="02000500030200090000" pitchFamily="2" charset="0"/>
              </a:rPr>
              <a:t>anträge</a:t>
            </a:r>
            <a:endParaRPr lang="de-DE" sz="2000" b="1"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21081626">
            <a:off x="6417933" y="4777167"/>
            <a:ext cx="1348294" cy="1313604"/>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err="1" smtClean="0">
                <a:solidFill>
                  <a:schemeClr val="tx1"/>
                </a:solidFill>
                <a:latin typeface="MV Boli" panose="02000500030200090000" pitchFamily="2" charset="0"/>
                <a:cs typeface="MV Boli" panose="02000500030200090000" pitchFamily="2" charset="0"/>
              </a:rPr>
              <a:t>Klageer</a:t>
            </a: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a:solidFill>
                  <a:schemeClr val="tx1"/>
                </a:solidFill>
                <a:latin typeface="MV Boli" panose="02000500030200090000" pitchFamily="2" charset="0"/>
                <a:cs typeface="MV Boli" panose="02000500030200090000" pitchFamily="2" charset="0"/>
              </a:rPr>
              <a:t>-</a:t>
            </a:r>
            <a:r>
              <a:rPr lang="de-DE" sz="2000" b="1" dirty="0" smtClean="0">
                <a:solidFill>
                  <a:schemeClr val="tx1"/>
                </a:solidFill>
                <a:latin typeface="MV Boli" panose="02000500030200090000" pitchFamily="2" charset="0"/>
                <a:cs typeface="MV Boli" panose="02000500030200090000" pitchFamily="2" charset="0"/>
              </a:rPr>
              <a:t>weiterung</a:t>
            </a:r>
            <a:endParaRPr lang="de-DE" sz="2000" b="1" dirty="0">
              <a:solidFill>
                <a:schemeClr val="tx1"/>
              </a:solidFill>
              <a:latin typeface="MV Boli" panose="02000500030200090000" pitchFamily="2" charset="0"/>
              <a:cs typeface="MV Boli" panose="02000500030200090000" pitchFamily="2" charset="0"/>
            </a:endParaRPr>
          </a:p>
        </p:txBody>
      </p:sp>
      <p:sp>
        <p:nvSpPr>
          <p:cNvPr id="16" name="Gefaltete Ecke 15"/>
          <p:cNvSpPr/>
          <p:nvPr/>
        </p:nvSpPr>
        <p:spPr>
          <a:xfrm rot="21081626">
            <a:off x="8022593" y="4654530"/>
            <a:ext cx="1348294" cy="1313604"/>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Klage und Wider</a:t>
            </a:r>
          </a:p>
          <a:p>
            <a:pPr algn="ctr"/>
            <a:r>
              <a:rPr lang="de-DE" sz="2000" b="1" dirty="0">
                <a:solidFill>
                  <a:schemeClr val="tx1"/>
                </a:solidFill>
                <a:latin typeface="MV Boli" panose="02000500030200090000" pitchFamily="2" charset="0"/>
                <a:cs typeface="MV Boli" panose="02000500030200090000" pitchFamily="2" charset="0"/>
              </a:rPr>
              <a:t>-</a:t>
            </a:r>
            <a:r>
              <a:rPr lang="de-DE" sz="2000" b="1" dirty="0" smtClean="0">
                <a:solidFill>
                  <a:schemeClr val="tx1"/>
                </a:solidFill>
                <a:latin typeface="MV Boli" panose="02000500030200090000" pitchFamily="2" charset="0"/>
                <a:cs typeface="MV Boli" panose="02000500030200090000" pitchFamily="2" charset="0"/>
              </a:rPr>
              <a:t>klage</a:t>
            </a:r>
            <a:endParaRPr lang="de-DE" sz="2000" b="1" dirty="0">
              <a:solidFill>
                <a:schemeClr val="tx1"/>
              </a:solidFill>
              <a:latin typeface="MV Boli" panose="02000500030200090000" pitchFamily="2" charset="0"/>
              <a:cs typeface="MV Boli" panose="02000500030200090000" pitchFamily="2" charset="0"/>
            </a:endParaRPr>
          </a:p>
        </p:txBody>
      </p:sp>
      <p:sp>
        <p:nvSpPr>
          <p:cNvPr id="17" name="Gefaltete Ecke 16"/>
          <p:cNvSpPr/>
          <p:nvPr/>
        </p:nvSpPr>
        <p:spPr>
          <a:xfrm rot="436345">
            <a:off x="9769099" y="4668291"/>
            <a:ext cx="1348294" cy="1313604"/>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err="1" smtClean="0">
                <a:solidFill>
                  <a:schemeClr val="tx1"/>
                </a:solidFill>
                <a:latin typeface="MV Boli" panose="02000500030200090000" pitchFamily="2" charset="0"/>
                <a:cs typeface="MV Boli" panose="02000500030200090000" pitchFamily="2" charset="0"/>
              </a:rPr>
              <a:t>Hilfsauf</a:t>
            </a: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a:solidFill>
                  <a:schemeClr val="tx1"/>
                </a:solidFill>
                <a:latin typeface="MV Boli" panose="02000500030200090000" pitchFamily="2" charset="0"/>
                <a:cs typeface="MV Boli" panose="02000500030200090000" pitchFamily="2" charset="0"/>
              </a:rPr>
              <a:t>-</a:t>
            </a:r>
            <a:r>
              <a:rPr lang="de-DE" sz="2000" b="1" dirty="0" smtClean="0">
                <a:solidFill>
                  <a:schemeClr val="tx1"/>
                </a:solidFill>
                <a:latin typeface="MV Boli" panose="02000500030200090000" pitchFamily="2" charset="0"/>
                <a:cs typeface="MV Boli" panose="02000500030200090000" pitchFamily="2" charset="0"/>
              </a:rPr>
              <a:t>rechnung</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262769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p:cTn id="25" dur="1000" fill="hold"/>
                                        <p:tgtEl>
                                          <p:spTgt spid="8"/>
                                        </p:tgtEl>
                                        <p:attrNameLst>
                                          <p:attrName>ppt_w</p:attrName>
                                        </p:attrNameLst>
                                      </p:cBhvr>
                                      <p:tavLst>
                                        <p:tav tm="0">
                                          <p:val>
                                            <p:fltVal val="0"/>
                                          </p:val>
                                        </p:tav>
                                        <p:tav tm="100000">
                                          <p:val>
                                            <p:strVal val="#ppt_w"/>
                                          </p:val>
                                        </p:tav>
                                      </p:tavLst>
                                    </p:anim>
                                    <p:anim calcmode="lin" valueType="num">
                                      <p:cBhvr>
                                        <p:cTn id="26" dur="1000" fill="hold"/>
                                        <p:tgtEl>
                                          <p:spTgt spid="8"/>
                                        </p:tgtEl>
                                        <p:attrNameLst>
                                          <p:attrName>ppt_h</p:attrName>
                                        </p:attrNameLst>
                                      </p:cBhvr>
                                      <p:tavLst>
                                        <p:tav tm="0">
                                          <p:val>
                                            <p:fltVal val="0"/>
                                          </p:val>
                                        </p:tav>
                                        <p:tav tm="100000">
                                          <p:val>
                                            <p:strVal val="#ppt_h"/>
                                          </p:val>
                                        </p:tav>
                                      </p:tavLst>
                                    </p:anim>
                                    <p:anim calcmode="lin" valueType="num">
                                      <p:cBhvr>
                                        <p:cTn id="27" dur="1000" fill="hold"/>
                                        <p:tgtEl>
                                          <p:spTgt spid="8"/>
                                        </p:tgtEl>
                                        <p:attrNameLst>
                                          <p:attrName>style.rotation</p:attrName>
                                        </p:attrNameLst>
                                      </p:cBhvr>
                                      <p:tavLst>
                                        <p:tav tm="0">
                                          <p:val>
                                            <p:fltVal val="90"/>
                                          </p:val>
                                        </p:tav>
                                        <p:tav tm="100000">
                                          <p:val>
                                            <p:fltVal val="0"/>
                                          </p:val>
                                        </p:tav>
                                      </p:tavLst>
                                    </p:anim>
                                    <p:animEffect transition="in" filter="fade">
                                      <p:cBhvr>
                                        <p:cTn id="28" dur="10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p:cTn id="33" dur="1000" fill="hold"/>
                                        <p:tgtEl>
                                          <p:spTgt spid="11"/>
                                        </p:tgtEl>
                                        <p:attrNameLst>
                                          <p:attrName>ppt_w</p:attrName>
                                        </p:attrNameLst>
                                      </p:cBhvr>
                                      <p:tavLst>
                                        <p:tav tm="0">
                                          <p:val>
                                            <p:fltVal val="0"/>
                                          </p:val>
                                        </p:tav>
                                        <p:tav tm="100000">
                                          <p:val>
                                            <p:strVal val="#ppt_w"/>
                                          </p:val>
                                        </p:tav>
                                      </p:tavLst>
                                    </p:anim>
                                    <p:anim calcmode="lin" valueType="num">
                                      <p:cBhvr>
                                        <p:cTn id="34" dur="1000" fill="hold"/>
                                        <p:tgtEl>
                                          <p:spTgt spid="11"/>
                                        </p:tgtEl>
                                        <p:attrNameLst>
                                          <p:attrName>ppt_h</p:attrName>
                                        </p:attrNameLst>
                                      </p:cBhvr>
                                      <p:tavLst>
                                        <p:tav tm="0">
                                          <p:val>
                                            <p:fltVal val="0"/>
                                          </p:val>
                                        </p:tav>
                                        <p:tav tm="100000">
                                          <p:val>
                                            <p:strVal val="#ppt_h"/>
                                          </p:val>
                                        </p:tav>
                                      </p:tavLst>
                                    </p:anim>
                                    <p:anim calcmode="lin" valueType="num">
                                      <p:cBhvr>
                                        <p:cTn id="35" dur="1000" fill="hold"/>
                                        <p:tgtEl>
                                          <p:spTgt spid="11"/>
                                        </p:tgtEl>
                                        <p:attrNameLst>
                                          <p:attrName>style.rotation</p:attrName>
                                        </p:attrNameLst>
                                      </p:cBhvr>
                                      <p:tavLst>
                                        <p:tav tm="0">
                                          <p:val>
                                            <p:fltVal val="90"/>
                                          </p:val>
                                        </p:tav>
                                        <p:tav tm="100000">
                                          <p:val>
                                            <p:fltVal val="0"/>
                                          </p:val>
                                        </p:tav>
                                      </p:tavLst>
                                    </p:anim>
                                    <p:animEffect transition="in" filter="fade">
                                      <p:cBhvr>
                                        <p:cTn id="36" dur="10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p:cTn id="41" dur="1000" fill="hold"/>
                                        <p:tgtEl>
                                          <p:spTgt spid="12"/>
                                        </p:tgtEl>
                                        <p:attrNameLst>
                                          <p:attrName>ppt_w</p:attrName>
                                        </p:attrNameLst>
                                      </p:cBhvr>
                                      <p:tavLst>
                                        <p:tav tm="0">
                                          <p:val>
                                            <p:fltVal val="0"/>
                                          </p:val>
                                        </p:tav>
                                        <p:tav tm="100000">
                                          <p:val>
                                            <p:strVal val="#ppt_w"/>
                                          </p:val>
                                        </p:tav>
                                      </p:tavLst>
                                    </p:anim>
                                    <p:anim calcmode="lin" valueType="num">
                                      <p:cBhvr>
                                        <p:cTn id="42" dur="1000" fill="hold"/>
                                        <p:tgtEl>
                                          <p:spTgt spid="12"/>
                                        </p:tgtEl>
                                        <p:attrNameLst>
                                          <p:attrName>ppt_h</p:attrName>
                                        </p:attrNameLst>
                                      </p:cBhvr>
                                      <p:tavLst>
                                        <p:tav tm="0">
                                          <p:val>
                                            <p:fltVal val="0"/>
                                          </p:val>
                                        </p:tav>
                                        <p:tav tm="100000">
                                          <p:val>
                                            <p:strVal val="#ppt_h"/>
                                          </p:val>
                                        </p:tav>
                                      </p:tavLst>
                                    </p:anim>
                                    <p:anim calcmode="lin" valueType="num">
                                      <p:cBhvr>
                                        <p:cTn id="43" dur="1000" fill="hold"/>
                                        <p:tgtEl>
                                          <p:spTgt spid="12"/>
                                        </p:tgtEl>
                                        <p:attrNameLst>
                                          <p:attrName>style.rotation</p:attrName>
                                        </p:attrNameLst>
                                      </p:cBhvr>
                                      <p:tavLst>
                                        <p:tav tm="0">
                                          <p:val>
                                            <p:fltVal val="90"/>
                                          </p:val>
                                        </p:tav>
                                        <p:tav tm="100000">
                                          <p:val>
                                            <p:fltVal val="0"/>
                                          </p:val>
                                        </p:tav>
                                      </p:tavLst>
                                    </p:anim>
                                    <p:animEffect transition="in" filter="fade">
                                      <p:cBhvr>
                                        <p:cTn id="44" dur="10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p:cTn id="49" dur="1000" fill="hold"/>
                                        <p:tgtEl>
                                          <p:spTgt spid="13"/>
                                        </p:tgtEl>
                                        <p:attrNameLst>
                                          <p:attrName>ppt_w</p:attrName>
                                        </p:attrNameLst>
                                      </p:cBhvr>
                                      <p:tavLst>
                                        <p:tav tm="0">
                                          <p:val>
                                            <p:fltVal val="0"/>
                                          </p:val>
                                        </p:tav>
                                        <p:tav tm="100000">
                                          <p:val>
                                            <p:strVal val="#ppt_w"/>
                                          </p:val>
                                        </p:tav>
                                      </p:tavLst>
                                    </p:anim>
                                    <p:anim calcmode="lin" valueType="num">
                                      <p:cBhvr>
                                        <p:cTn id="50" dur="1000" fill="hold"/>
                                        <p:tgtEl>
                                          <p:spTgt spid="13"/>
                                        </p:tgtEl>
                                        <p:attrNameLst>
                                          <p:attrName>ppt_h</p:attrName>
                                        </p:attrNameLst>
                                      </p:cBhvr>
                                      <p:tavLst>
                                        <p:tav tm="0">
                                          <p:val>
                                            <p:fltVal val="0"/>
                                          </p:val>
                                        </p:tav>
                                        <p:tav tm="100000">
                                          <p:val>
                                            <p:strVal val="#ppt_h"/>
                                          </p:val>
                                        </p:tav>
                                      </p:tavLst>
                                    </p:anim>
                                    <p:anim calcmode="lin" valueType="num">
                                      <p:cBhvr>
                                        <p:cTn id="51" dur="1000" fill="hold"/>
                                        <p:tgtEl>
                                          <p:spTgt spid="13"/>
                                        </p:tgtEl>
                                        <p:attrNameLst>
                                          <p:attrName>style.rotation</p:attrName>
                                        </p:attrNameLst>
                                      </p:cBhvr>
                                      <p:tavLst>
                                        <p:tav tm="0">
                                          <p:val>
                                            <p:fltVal val="90"/>
                                          </p:val>
                                        </p:tav>
                                        <p:tav tm="100000">
                                          <p:val>
                                            <p:fltVal val="0"/>
                                          </p:val>
                                        </p:tav>
                                      </p:tavLst>
                                    </p:anim>
                                    <p:animEffect transition="in" filter="fade">
                                      <p:cBhvr>
                                        <p:cTn id="52" dur="10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31" presetClass="entr" presetSubtype="0"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p:cTn id="57" dur="1000" fill="hold"/>
                                        <p:tgtEl>
                                          <p:spTgt spid="14"/>
                                        </p:tgtEl>
                                        <p:attrNameLst>
                                          <p:attrName>ppt_w</p:attrName>
                                        </p:attrNameLst>
                                      </p:cBhvr>
                                      <p:tavLst>
                                        <p:tav tm="0">
                                          <p:val>
                                            <p:fltVal val="0"/>
                                          </p:val>
                                        </p:tav>
                                        <p:tav tm="100000">
                                          <p:val>
                                            <p:strVal val="#ppt_w"/>
                                          </p:val>
                                        </p:tav>
                                      </p:tavLst>
                                    </p:anim>
                                    <p:anim calcmode="lin" valueType="num">
                                      <p:cBhvr>
                                        <p:cTn id="58" dur="1000" fill="hold"/>
                                        <p:tgtEl>
                                          <p:spTgt spid="14"/>
                                        </p:tgtEl>
                                        <p:attrNameLst>
                                          <p:attrName>ppt_h</p:attrName>
                                        </p:attrNameLst>
                                      </p:cBhvr>
                                      <p:tavLst>
                                        <p:tav tm="0">
                                          <p:val>
                                            <p:fltVal val="0"/>
                                          </p:val>
                                        </p:tav>
                                        <p:tav tm="100000">
                                          <p:val>
                                            <p:strVal val="#ppt_h"/>
                                          </p:val>
                                        </p:tav>
                                      </p:tavLst>
                                    </p:anim>
                                    <p:anim calcmode="lin" valueType="num">
                                      <p:cBhvr>
                                        <p:cTn id="59" dur="1000" fill="hold"/>
                                        <p:tgtEl>
                                          <p:spTgt spid="14"/>
                                        </p:tgtEl>
                                        <p:attrNameLst>
                                          <p:attrName>style.rotation</p:attrName>
                                        </p:attrNameLst>
                                      </p:cBhvr>
                                      <p:tavLst>
                                        <p:tav tm="0">
                                          <p:val>
                                            <p:fltVal val="90"/>
                                          </p:val>
                                        </p:tav>
                                        <p:tav tm="100000">
                                          <p:val>
                                            <p:fltVal val="0"/>
                                          </p:val>
                                        </p:tav>
                                      </p:tavLst>
                                    </p:anim>
                                    <p:animEffect transition="in" filter="fade">
                                      <p:cBhvr>
                                        <p:cTn id="60" dur="1000"/>
                                        <p:tgtEl>
                                          <p:spTgt spid="14"/>
                                        </p:tgtEl>
                                      </p:cBhvr>
                                    </p:animEffect>
                                  </p:childTnLst>
                                </p:cTn>
                              </p:par>
                            </p:childTnLst>
                          </p:cTn>
                        </p:par>
                      </p:childTnLst>
                    </p:cTn>
                  </p:par>
                  <p:par>
                    <p:cTn id="61" fill="hold">
                      <p:stCondLst>
                        <p:cond delay="indefinite"/>
                      </p:stCondLst>
                      <p:childTnLst>
                        <p:par>
                          <p:cTn id="62" fill="hold">
                            <p:stCondLst>
                              <p:cond delay="0"/>
                            </p:stCondLst>
                            <p:childTnLst>
                              <p:par>
                                <p:cTn id="63" presetID="31" presetClass="entr" presetSubtype="0" fill="hold" grpId="0" nodeType="clickEffect">
                                  <p:stCondLst>
                                    <p:cond delay="0"/>
                                  </p:stCondLst>
                                  <p:childTnLst>
                                    <p:set>
                                      <p:cBhvr>
                                        <p:cTn id="64" dur="1" fill="hold">
                                          <p:stCondLst>
                                            <p:cond delay="0"/>
                                          </p:stCondLst>
                                        </p:cTn>
                                        <p:tgtEl>
                                          <p:spTgt spid="15"/>
                                        </p:tgtEl>
                                        <p:attrNameLst>
                                          <p:attrName>style.visibility</p:attrName>
                                        </p:attrNameLst>
                                      </p:cBhvr>
                                      <p:to>
                                        <p:strVal val="visible"/>
                                      </p:to>
                                    </p:set>
                                    <p:anim calcmode="lin" valueType="num">
                                      <p:cBhvr>
                                        <p:cTn id="65" dur="1000" fill="hold"/>
                                        <p:tgtEl>
                                          <p:spTgt spid="15"/>
                                        </p:tgtEl>
                                        <p:attrNameLst>
                                          <p:attrName>ppt_w</p:attrName>
                                        </p:attrNameLst>
                                      </p:cBhvr>
                                      <p:tavLst>
                                        <p:tav tm="0">
                                          <p:val>
                                            <p:fltVal val="0"/>
                                          </p:val>
                                        </p:tav>
                                        <p:tav tm="100000">
                                          <p:val>
                                            <p:strVal val="#ppt_w"/>
                                          </p:val>
                                        </p:tav>
                                      </p:tavLst>
                                    </p:anim>
                                    <p:anim calcmode="lin" valueType="num">
                                      <p:cBhvr>
                                        <p:cTn id="66" dur="1000" fill="hold"/>
                                        <p:tgtEl>
                                          <p:spTgt spid="15"/>
                                        </p:tgtEl>
                                        <p:attrNameLst>
                                          <p:attrName>ppt_h</p:attrName>
                                        </p:attrNameLst>
                                      </p:cBhvr>
                                      <p:tavLst>
                                        <p:tav tm="0">
                                          <p:val>
                                            <p:fltVal val="0"/>
                                          </p:val>
                                        </p:tav>
                                        <p:tav tm="100000">
                                          <p:val>
                                            <p:strVal val="#ppt_h"/>
                                          </p:val>
                                        </p:tav>
                                      </p:tavLst>
                                    </p:anim>
                                    <p:anim calcmode="lin" valueType="num">
                                      <p:cBhvr>
                                        <p:cTn id="67" dur="1000" fill="hold"/>
                                        <p:tgtEl>
                                          <p:spTgt spid="15"/>
                                        </p:tgtEl>
                                        <p:attrNameLst>
                                          <p:attrName>style.rotation</p:attrName>
                                        </p:attrNameLst>
                                      </p:cBhvr>
                                      <p:tavLst>
                                        <p:tav tm="0">
                                          <p:val>
                                            <p:fltVal val="90"/>
                                          </p:val>
                                        </p:tav>
                                        <p:tav tm="100000">
                                          <p:val>
                                            <p:fltVal val="0"/>
                                          </p:val>
                                        </p:tav>
                                      </p:tavLst>
                                    </p:anim>
                                    <p:animEffect transition="in" filter="fade">
                                      <p:cBhvr>
                                        <p:cTn id="68" dur="1000"/>
                                        <p:tgtEl>
                                          <p:spTgt spid="15"/>
                                        </p:tgtEl>
                                      </p:cBhvr>
                                    </p:animEffect>
                                  </p:childTnLst>
                                </p:cTn>
                              </p:par>
                            </p:childTnLst>
                          </p:cTn>
                        </p:par>
                      </p:childTnLst>
                    </p:cTn>
                  </p:par>
                  <p:par>
                    <p:cTn id="69" fill="hold">
                      <p:stCondLst>
                        <p:cond delay="indefinite"/>
                      </p:stCondLst>
                      <p:childTnLst>
                        <p:par>
                          <p:cTn id="70" fill="hold">
                            <p:stCondLst>
                              <p:cond delay="0"/>
                            </p:stCondLst>
                            <p:childTnLst>
                              <p:par>
                                <p:cTn id="71" presetID="31" presetClass="entr" presetSubtype="0" fill="hold" grpId="0" nodeType="click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p:cTn id="73" dur="1000" fill="hold"/>
                                        <p:tgtEl>
                                          <p:spTgt spid="16"/>
                                        </p:tgtEl>
                                        <p:attrNameLst>
                                          <p:attrName>ppt_w</p:attrName>
                                        </p:attrNameLst>
                                      </p:cBhvr>
                                      <p:tavLst>
                                        <p:tav tm="0">
                                          <p:val>
                                            <p:fltVal val="0"/>
                                          </p:val>
                                        </p:tav>
                                        <p:tav tm="100000">
                                          <p:val>
                                            <p:strVal val="#ppt_w"/>
                                          </p:val>
                                        </p:tav>
                                      </p:tavLst>
                                    </p:anim>
                                    <p:anim calcmode="lin" valueType="num">
                                      <p:cBhvr>
                                        <p:cTn id="74" dur="1000" fill="hold"/>
                                        <p:tgtEl>
                                          <p:spTgt spid="16"/>
                                        </p:tgtEl>
                                        <p:attrNameLst>
                                          <p:attrName>ppt_h</p:attrName>
                                        </p:attrNameLst>
                                      </p:cBhvr>
                                      <p:tavLst>
                                        <p:tav tm="0">
                                          <p:val>
                                            <p:fltVal val="0"/>
                                          </p:val>
                                        </p:tav>
                                        <p:tav tm="100000">
                                          <p:val>
                                            <p:strVal val="#ppt_h"/>
                                          </p:val>
                                        </p:tav>
                                      </p:tavLst>
                                    </p:anim>
                                    <p:anim calcmode="lin" valueType="num">
                                      <p:cBhvr>
                                        <p:cTn id="75" dur="1000" fill="hold"/>
                                        <p:tgtEl>
                                          <p:spTgt spid="16"/>
                                        </p:tgtEl>
                                        <p:attrNameLst>
                                          <p:attrName>style.rotation</p:attrName>
                                        </p:attrNameLst>
                                      </p:cBhvr>
                                      <p:tavLst>
                                        <p:tav tm="0">
                                          <p:val>
                                            <p:fltVal val="90"/>
                                          </p:val>
                                        </p:tav>
                                        <p:tav tm="100000">
                                          <p:val>
                                            <p:fltVal val="0"/>
                                          </p:val>
                                        </p:tav>
                                      </p:tavLst>
                                    </p:anim>
                                    <p:animEffect transition="in" filter="fade">
                                      <p:cBhvr>
                                        <p:cTn id="76" dur="1000"/>
                                        <p:tgtEl>
                                          <p:spTgt spid="16"/>
                                        </p:tgtEl>
                                      </p:cBhvr>
                                    </p:animEffect>
                                  </p:childTnLst>
                                </p:cTn>
                              </p:par>
                            </p:childTnLst>
                          </p:cTn>
                        </p:par>
                      </p:childTnLst>
                    </p:cTn>
                  </p:par>
                  <p:par>
                    <p:cTn id="77" fill="hold">
                      <p:stCondLst>
                        <p:cond delay="indefinite"/>
                      </p:stCondLst>
                      <p:childTnLst>
                        <p:par>
                          <p:cTn id="78" fill="hold">
                            <p:stCondLst>
                              <p:cond delay="0"/>
                            </p:stCondLst>
                            <p:childTnLst>
                              <p:par>
                                <p:cTn id="79" presetID="31" presetClass="entr" presetSubtype="0" fill="hold" grpId="0" nodeType="clickEffect">
                                  <p:stCondLst>
                                    <p:cond delay="0"/>
                                  </p:stCondLst>
                                  <p:childTnLst>
                                    <p:set>
                                      <p:cBhvr>
                                        <p:cTn id="80" dur="1" fill="hold">
                                          <p:stCondLst>
                                            <p:cond delay="0"/>
                                          </p:stCondLst>
                                        </p:cTn>
                                        <p:tgtEl>
                                          <p:spTgt spid="17"/>
                                        </p:tgtEl>
                                        <p:attrNameLst>
                                          <p:attrName>style.visibility</p:attrName>
                                        </p:attrNameLst>
                                      </p:cBhvr>
                                      <p:to>
                                        <p:strVal val="visible"/>
                                      </p:to>
                                    </p:set>
                                    <p:anim calcmode="lin" valueType="num">
                                      <p:cBhvr>
                                        <p:cTn id="81" dur="1000" fill="hold"/>
                                        <p:tgtEl>
                                          <p:spTgt spid="17"/>
                                        </p:tgtEl>
                                        <p:attrNameLst>
                                          <p:attrName>ppt_w</p:attrName>
                                        </p:attrNameLst>
                                      </p:cBhvr>
                                      <p:tavLst>
                                        <p:tav tm="0">
                                          <p:val>
                                            <p:fltVal val="0"/>
                                          </p:val>
                                        </p:tav>
                                        <p:tav tm="100000">
                                          <p:val>
                                            <p:strVal val="#ppt_w"/>
                                          </p:val>
                                        </p:tav>
                                      </p:tavLst>
                                    </p:anim>
                                    <p:anim calcmode="lin" valueType="num">
                                      <p:cBhvr>
                                        <p:cTn id="82" dur="1000" fill="hold"/>
                                        <p:tgtEl>
                                          <p:spTgt spid="17"/>
                                        </p:tgtEl>
                                        <p:attrNameLst>
                                          <p:attrName>ppt_h</p:attrName>
                                        </p:attrNameLst>
                                      </p:cBhvr>
                                      <p:tavLst>
                                        <p:tav tm="0">
                                          <p:val>
                                            <p:fltVal val="0"/>
                                          </p:val>
                                        </p:tav>
                                        <p:tav tm="100000">
                                          <p:val>
                                            <p:strVal val="#ppt_h"/>
                                          </p:val>
                                        </p:tav>
                                      </p:tavLst>
                                    </p:anim>
                                    <p:anim calcmode="lin" valueType="num">
                                      <p:cBhvr>
                                        <p:cTn id="83" dur="1000" fill="hold"/>
                                        <p:tgtEl>
                                          <p:spTgt spid="17"/>
                                        </p:tgtEl>
                                        <p:attrNameLst>
                                          <p:attrName>style.rotation</p:attrName>
                                        </p:attrNameLst>
                                      </p:cBhvr>
                                      <p:tavLst>
                                        <p:tav tm="0">
                                          <p:val>
                                            <p:fltVal val="90"/>
                                          </p:val>
                                        </p:tav>
                                        <p:tav tm="100000">
                                          <p:val>
                                            <p:fltVal val="0"/>
                                          </p:val>
                                        </p:tav>
                                      </p:tavLst>
                                    </p:anim>
                                    <p:animEffect transition="in" filter="fade">
                                      <p:cBhvr>
                                        <p:cTn id="84"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11" grpId="0" animBg="1"/>
      <p:bldP spid="12" grpId="0" animBg="1"/>
      <p:bldP spid="13" grpId="0" animBg="1"/>
      <p:bldP spid="14" grpId="0" animBg="1"/>
      <p:bldP spid="15" grpId="0" animBg="1"/>
      <p:bldP spid="16"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716505" y="3185682"/>
            <a:ext cx="9814373" cy="116172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endParaRPr lang="de-DE" sz="2800" dirty="0" smtClean="0"/>
          </a:p>
          <a:p>
            <a:endParaRPr lang="de-DE" sz="2800" dirty="0" smtClean="0"/>
          </a:p>
          <a:p>
            <a:r>
              <a:rPr lang="de-DE" sz="2400" b="1" dirty="0">
                <a:effectLst>
                  <a:outerShdw blurRad="38100" dist="38100" dir="2700000" algn="tl">
                    <a:srgbClr val="000000">
                      <a:alpha val="43137"/>
                    </a:srgbClr>
                  </a:outerShdw>
                </a:effectLst>
              </a:rPr>
              <a:t>Mehrere Klageanträge: </a:t>
            </a:r>
            <a:r>
              <a:rPr lang="de-DE" sz="2400" dirty="0"/>
              <a:t>Klageantrag 1 + Klageantrag 2 + ... </a:t>
            </a:r>
            <a:r>
              <a:rPr lang="de-DE" sz="2400" dirty="0" smtClean="0"/>
              <a:t>3</a:t>
            </a:r>
            <a:endParaRPr lang="de-DE" sz="2400" dirty="0"/>
          </a:p>
          <a:p>
            <a:r>
              <a:rPr lang="de-DE" sz="2800" dirty="0"/>
              <a:t> </a:t>
            </a:r>
          </a:p>
          <a:p>
            <a:endParaRPr lang="de-DE" sz="2800" dirty="0"/>
          </a:p>
          <a:p>
            <a:endParaRPr lang="de-DE" sz="2800" dirty="0"/>
          </a:p>
        </p:txBody>
      </p:sp>
      <p:sp>
        <p:nvSpPr>
          <p:cNvPr id="4" name="Abgerundetes Rechteck 3"/>
          <p:cNvSpPr/>
          <p:nvPr/>
        </p:nvSpPr>
        <p:spPr>
          <a:xfrm>
            <a:off x="3673771" y="1487693"/>
            <a:ext cx="510327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 </a:t>
            </a:r>
            <a:r>
              <a:rPr lang="de-DE" sz="3200" b="1" dirty="0">
                <a:effectLst>
                  <a:outerShdw blurRad="38100" dist="38100" dir="2700000" algn="tl">
                    <a:srgbClr val="000000">
                      <a:alpha val="43137"/>
                    </a:srgbClr>
                  </a:outerShdw>
                </a:effectLst>
              </a:rPr>
              <a:t>Anspruchshäufung </a:t>
            </a:r>
          </a:p>
        </p:txBody>
      </p:sp>
      <p:sp>
        <p:nvSpPr>
          <p:cNvPr id="7" name="Abgerundetes Rechteck 6"/>
          <p:cNvSpPr/>
          <p:nvPr/>
        </p:nvSpPr>
        <p:spPr>
          <a:xfrm>
            <a:off x="435769" y="2694575"/>
            <a:ext cx="342185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Anspruchshäufung</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63</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4" name="Abgerundetes Rechteck 13"/>
          <p:cNvSpPr/>
          <p:nvPr/>
        </p:nvSpPr>
        <p:spPr>
          <a:xfrm>
            <a:off x="1716505" y="4461029"/>
            <a:ext cx="9814373" cy="116172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r>
              <a:rPr lang="de-DE" sz="2400" b="1" dirty="0" smtClean="0">
                <a:effectLst>
                  <a:outerShdw blurRad="38100" dist="38100" dir="2700000" algn="tl">
                    <a:srgbClr val="000000">
                      <a:alpha val="43137"/>
                    </a:srgbClr>
                  </a:outerShdw>
                </a:effectLst>
              </a:rPr>
              <a:t>Klageerweiterung</a:t>
            </a:r>
            <a:r>
              <a:rPr lang="de-DE" sz="2400" b="1" dirty="0">
                <a:effectLst>
                  <a:outerShdw blurRad="38100" dist="38100" dir="2700000" algn="tl">
                    <a:srgbClr val="000000">
                      <a:alpha val="43137"/>
                    </a:srgbClr>
                  </a:outerShdw>
                </a:effectLst>
              </a:rPr>
              <a:t>: </a:t>
            </a:r>
            <a:r>
              <a:rPr lang="de-DE" sz="2400" dirty="0"/>
              <a:t>Addition der Einzelwerte v. Klage + Klageerweiterung</a:t>
            </a:r>
            <a:endParaRPr lang="de-DE" sz="2800" dirty="0"/>
          </a:p>
          <a:p>
            <a:endParaRPr lang="de-DE" sz="2800" dirty="0"/>
          </a:p>
        </p:txBody>
      </p:sp>
      <p:sp>
        <p:nvSpPr>
          <p:cNvPr id="15" name="Gefaltete Ecke 14"/>
          <p:cNvSpPr/>
          <p:nvPr/>
        </p:nvSpPr>
        <p:spPr>
          <a:xfrm rot="21081626">
            <a:off x="10520967" y="2996800"/>
            <a:ext cx="1348294" cy="1313604"/>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a:solidFill>
                  <a:schemeClr val="tx1"/>
                </a:solidFill>
                <a:latin typeface="MV Boli" panose="02000500030200090000" pitchFamily="2" charset="0"/>
                <a:cs typeface="MV Boli" panose="02000500030200090000" pitchFamily="2" charset="0"/>
              </a:rPr>
              <a:t>v</a:t>
            </a:r>
            <a:r>
              <a:rPr lang="de-DE" sz="2000" b="1" dirty="0" smtClean="0">
                <a:solidFill>
                  <a:schemeClr val="tx1"/>
                </a:solidFill>
                <a:latin typeface="MV Boli" panose="02000500030200090000" pitchFamily="2" charset="0"/>
                <a:cs typeface="MV Boli" panose="02000500030200090000" pitchFamily="2" charset="0"/>
              </a:rPr>
              <a:t>on Anfang an</a:t>
            </a:r>
            <a:endParaRPr lang="de-DE" sz="2000" b="1" dirty="0">
              <a:solidFill>
                <a:schemeClr val="tx1"/>
              </a:solidFill>
              <a:latin typeface="MV Boli" panose="02000500030200090000" pitchFamily="2" charset="0"/>
              <a:cs typeface="MV Boli" panose="02000500030200090000" pitchFamily="2" charset="0"/>
            </a:endParaRPr>
          </a:p>
        </p:txBody>
      </p:sp>
      <p:sp>
        <p:nvSpPr>
          <p:cNvPr id="16" name="Gefaltete Ecke 15"/>
          <p:cNvSpPr/>
          <p:nvPr/>
        </p:nvSpPr>
        <p:spPr>
          <a:xfrm>
            <a:off x="10752692" y="4385091"/>
            <a:ext cx="1348294" cy="1313604"/>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a:solidFill>
                  <a:schemeClr val="tx1"/>
                </a:solidFill>
                <a:latin typeface="MV Boli" panose="02000500030200090000" pitchFamily="2" charset="0"/>
                <a:cs typeface="MV Boli" panose="02000500030200090000" pitchFamily="2" charset="0"/>
              </a:rPr>
              <a:t>k</a:t>
            </a:r>
            <a:r>
              <a:rPr lang="de-DE" sz="2000" b="1" dirty="0" smtClean="0">
                <a:solidFill>
                  <a:schemeClr val="tx1"/>
                </a:solidFill>
                <a:latin typeface="MV Boli" panose="02000500030200090000" pitchFamily="2" charset="0"/>
                <a:cs typeface="MV Boli" panose="02000500030200090000" pitchFamily="2" charset="0"/>
              </a:rPr>
              <a:t>ann noch dazu kommen</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515348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p:cTn id="31" dur="1000" fill="hold"/>
                                        <p:tgtEl>
                                          <p:spTgt spid="15"/>
                                        </p:tgtEl>
                                        <p:attrNameLst>
                                          <p:attrName>ppt_w</p:attrName>
                                        </p:attrNameLst>
                                      </p:cBhvr>
                                      <p:tavLst>
                                        <p:tav tm="0">
                                          <p:val>
                                            <p:fltVal val="0"/>
                                          </p:val>
                                        </p:tav>
                                        <p:tav tm="100000">
                                          <p:val>
                                            <p:strVal val="#ppt_w"/>
                                          </p:val>
                                        </p:tav>
                                      </p:tavLst>
                                    </p:anim>
                                    <p:anim calcmode="lin" valueType="num">
                                      <p:cBhvr>
                                        <p:cTn id="32" dur="1000" fill="hold"/>
                                        <p:tgtEl>
                                          <p:spTgt spid="15"/>
                                        </p:tgtEl>
                                        <p:attrNameLst>
                                          <p:attrName>ppt_h</p:attrName>
                                        </p:attrNameLst>
                                      </p:cBhvr>
                                      <p:tavLst>
                                        <p:tav tm="0">
                                          <p:val>
                                            <p:fltVal val="0"/>
                                          </p:val>
                                        </p:tav>
                                        <p:tav tm="100000">
                                          <p:val>
                                            <p:strVal val="#ppt_h"/>
                                          </p:val>
                                        </p:tav>
                                      </p:tavLst>
                                    </p:anim>
                                    <p:anim calcmode="lin" valueType="num">
                                      <p:cBhvr>
                                        <p:cTn id="33" dur="1000" fill="hold"/>
                                        <p:tgtEl>
                                          <p:spTgt spid="15"/>
                                        </p:tgtEl>
                                        <p:attrNameLst>
                                          <p:attrName>style.rotation</p:attrName>
                                        </p:attrNameLst>
                                      </p:cBhvr>
                                      <p:tavLst>
                                        <p:tav tm="0">
                                          <p:val>
                                            <p:fltVal val="90"/>
                                          </p:val>
                                        </p:tav>
                                        <p:tav tm="100000">
                                          <p:val>
                                            <p:fltVal val="0"/>
                                          </p:val>
                                        </p:tav>
                                      </p:tavLst>
                                    </p:anim>
                                    <p:animEffect transition="in" filter="fade">
                                      <p:cBhvr>
                                        <p:cTn id="34" dur="1000"/>
                                        <p:tgtEl>
                                          <p:spTgt spid="15"/>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anim calcmode="lin" valueType="num">
                                      <p:cBhvr>
                                        <p:cTn id="39" dur="1000" fill="hold"/>
                                        <p:tgtEl>
                                          <p:spTgt spid="16"/>
                                        </p:tgtEl>
                                        <p:attrNameLst>
                                          <p:attrName>ppt_w</p:attrName>
                                        </p:attrNameLst>
                                      </p:cBhvr>
                                      <p:tavLst>
                                        <p:tav tm="0">
                                          <p:val>
                                            <p:fltVal val="0"/>
                                          </p:val>
                                        </p:tav>
                                        <p:tav tm="100000">
                                          <p:val>
                                            <p:strVal val="#ppt_w"/>
                                          </p:val>
                                        </p:tav>
                                      </p:tavLst>
                                    </p:anim>
                                    <p:anim calcmode="lin" valueType="num">
                                      <p:cBhvr>
                                        <p:cTn id="40" dur="1000" fill="hold"/>
                                        <p:tgtEl>
                                          <p:spTgt spid="16"/>
                                        </p:tgtEl>
                                        <p:attrNameLst>
                                          <p:attrName>ppt_h</p:attrName>
                                        </p:attrNameLst>
                                      </p:cBhvr>
                                      <p:tavLst>
                                        <p:tav tm="0">
                                          <p:val>
                                            <p:fltVal val="0"/>
                                          </p:val>
                                        </p:tav>
                                        <p:tav tm="100000">
                                          <p:val>
                                            <p:strVal val="#ppt_h"/>
                                          </p:val>
                                        </p:tav>
                                      </p:tavLst>
                                    </p:anim>
                                    <p:anim calcmode="lin" valueType="num">
                                      <p:cBhvr>
                                        <p:cTn id="41" dur="1000" fill="hold"/>
                                        <p:tgtEl>
                                          <p:spTgt spid="16"/>
                                        </p:tgtEl>
                                        <p:attrNameLst>
                                          <p:attrName>style.rotation</p:attrName>
                                        </p:attrNameLst>
                                      </p:cBhvr>
                                      <p:tavLst>
                                        <p:tav tm="0">
                                          <p:val>
                                            <p:fltVal val="90"/>
                                          </p:val>
                                        </p:tav>
                                        <p:tav tm="100000">
                                          <p:val>
                                            <p:fltVal val="0"/>
                                          </p:val>
                                        </p:tav>
                                      </p:tavLst>
                                    </p:anim>
                                    <p:animEffect transition="in" filter="fade">
                                      <p:cBhvr>
                                        <p:cTn id="42"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14" grpId="0" animBg="1"/>
      <p:bldP spid="15" grpId="0" animBg="1"/>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bgerundetes Rechteck 6"/>
          <p:cNvSpPr/>
          <p:nvPr/>
        </p:nvSpPr>
        <p:spPr>
          <a:xfrm>
            <a:off x="3957252" y="51727"/>
            <a:ext cx="342185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Anspruchshäufung</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63a</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grpSp>
        <p:nvGrpSpPr>
          <p:cNvPr id="11" name="Gruppieren 10"/>
          <p:cNvGrpSpPr/>
          <p:nvPr/>
        </p:nvGrpSpPr>
        <p:grpSpPr>
          <a:xfrm>
            <a:off x="5354478" y="4589816"/>
            <a:ext cx="914400" cy="2115052"/>
            <a:chOff x="3757613" y="1172788"/>
            <a:chExt cx="914400" cy="2115052"/>
          </a:xfrm>
        </p:grpSpPr>
        <p:sp>
          <p:nvSpPr>
            <p:cNvPr id="5" name="Trapezoid 4"/>
            <p:cNvSpPr/>
            <p:nvPr/>
          </p:nvSpPr>
          <p:spPr>
            <a:xfrm>
              <a:off x="3757613" y="2071688"/>
              <a:ext cx="914400" cy="1216152"/>
            </a:xfrm>
            <a:prstGeom prst="trapezoid">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Flussdiagramm: Verbinder 5"/>
            <p:cNvSpPr/>
            <p:nvPr/>
          </p:nvSpPr>
          <p:spPr>
            <a:xfrm>
              <a:off x="3871913" y="1514678"/>
              <a:ext cx="685800" cy="642938"/>
            </a:xfrm>
            <a:prstGeom prst="flowChartConnector">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Flussdiagramm: Manuelle Verarbeitung 7"/>
            <p:cNvSpPr/>
            <p:nvPr/>
          </p:nvSpPr>
          <p:spPr>
            <a:xfrm>
              <a:off x="3836194" y="1172788"/>
              <a:ext cx="757238" cy="427817"/>
            </a:xfrm>
            <a:prstGeom prst="flowChartManualOperati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7" name="Gruppieren 16"/>
          <p:cNvGrpSpPr/>
          <p:nvPr/>
        </p:nvGrpSpPr>
        <p:grpSpPr>
          <a:xfrm>
            <a:off x="1092184" y="1386077"/>
            <a:ext cx="945396" cy="1773162"/>
            <a:chOff x="3757613" y="1514678"/>
            <a:chExt cx="914400" cy="1773162"/>
          </a:xfrm>
        </p:grpSpPr>
        <p:sp>
          <p:nvSpPr>
            <p:cNvPr id="18" name="Trapezoid 17"/>
            <p:cNvSpPr/>
            <p:nvPr/>
          </p:nvSpPr>
          <p:spPr>
            <a:xfrm>
              <a:off x="3757613" y="2071688"/>
              <a:ext cx="914400" cy="1216152"/>
            </a:xfrm>
            <a:prstGeom prst="trapezoid">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smtClean="0">
                  <a:solidFill>
                    <a:schemeClr val="tx1"/>
                  </a:solidFill>
                </a:rPr>
                <a:t>A</a:t>
              </a:r>
              <a:endParaRPr lang="de-DE" sz="3600" dirty="0">
                <a:solidFill>
                  <a:schemeClr val="tx1"/>
                </a:solidFill>
              </a:endParaRPr>
            </a:p>
          </p:txBody>
        </p:sp>
        <p:sp>
          <p:nvSpPr>
            <p:cNvPr id="19" name="Flussdiagramm: Verbinder 18"/>
            <p:cNvSpPr/>
            <p:nvPr/>
          </p:nvSpPr>
          <p:spPr>
            <a:xfrm>
              <a:off x="3871913" y="1514678"/>
              <a:ext cx="685800" cy="642938"/>
            </a:xfrm>
            <a:prstGeom prst="flowChartConnector">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1" name="Gruppieren 20"/>
          <p:cNvGrpSpPr/>
          <p:nvPr/>
        </p:nvGrpSpPr>
        <p:grpSpPr>
          <a:xfrm>
            <a:off x="10113448" y="1386077"/>
            <a:ext cx="914400" cy="1773162"/>
            <a:chOff x="3757613" y="1514678"/>
            <a:chExt cx="914400" cy="1773162"/>
          </a:xfrm>
        </p:grpSpPr>
        <p:sp>
          <p:nvSpPr>
            <p:cNvPr id="22" name="Trapezoid 21"/>
            <p:cNvSpPr/>
            <p:nvPr/>
          </p:nvSpPr>
          <p:spPr>
            <a:xfrm>
              <a:off x="3757613" y="2071688"/>
              <a:ext cx="914400" cy="1216152"/>
            </a:xfrm>
            <a:prstGeom prst="trapezoid">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a:solidFill>
                    <a:schemeClr val="tx1"/>
                  </a:solidFill>
                </a:rPr>
                <a:t>B</a:t>
              </a:r>
            </a:p>
          </p:txBody>
        </p:sp>
        <p:sp>
          <p:nvSpPr>
            <p:cNvPr id="23" name="Flussdiagramm: Verbinder 22"/>
            <p:cNvSpPr/>
            <p:nvPr/>
          </p:nvSpPr>
          <p:spPr>
            <a:xfrm>
              <a:off x="3871913" y="1514678"/>
              <a:ext cx="685800" cy="642938"/>
            </a:xfrm>
            <a:prstGeom prst="flowChartConnector">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30" name="Abgerundetes Rechteck 29"/>
          <p:cNvSpPr/>
          <p:nvPr/>
        </p:nvSpPr>
        <p:spPr>
          <a:xfrm>
            <a:off x="491124" y="435139"/>
            <a:ext cx="2111431" cy="51545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Kläger</a:t>
            </a:r>
            <a:endParaRPr lang="de-DE" sz="2400" dirty="0"/>
          </a:p>
        </p:txBody>
      </p:sp>
      <p:sp>
        <p:nvSpPr>
          <p:cNvPr id="31" name="Abgerundetes Rechteck 30"/>
          <p:cNvSpPr/>
          <p:nvPr/>
        </p:nvSpPr>
        <p:spPr>
          <a:xfrm>
            <a:off x="9463086" y="382228"/>
            <a:ext cx="2111431" cy="51545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Beklagter</a:t>
            </a:r>
            <a:endParaRPr lang="de-DE" sz="2400" dirty="0"/>
          </a:p>
        </p:txBody>
      </p:sp>
      <p:grpSp>
        <p:nvGrpSpPr>
          <p:cNvPr id="4" name="Gruppieren 3"/>
          <p:cNvGrpSpPr/>
          <p:nvPr/>
        </p:nvGrpSpPr>
        <p:grpSpPr>
          <a:xfrm>
            <a:off x="3844204" y="1743870"/>
            <a:ext cx="4458746" cy="1060704"/>
            <a:chOff x="2056354" y="1990930"/>
            <a:chExt cx="4458746" cy="1060704"/>
          </a:xfrm>
          <a:solidFill>
            <a:schemeClr val="bg1">
              <a:lumMod val="75000"/>
            </a:schemeClr>
          </a:solidFill>
        </p:grpSpPr>
        <p:sp>
          <p:nvSpPr>
            <p:cNvPr id="2" name="Rechteck 1"/>
            <p:cNvSpPr/>
            <p:nvPr/>
          </p:nvSpPr>
          <p:spPr>
            <a:xfrm>
              <a:off x="2056354" y="2064082"/>
              <a:ext cx="3544346" cy="914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solidFill>
                    <a:schemeClr val="tx1"/>
                  </a:solidFill>
                </a:rPr>
                <a:t>Forderung auf Zahlung von 1500 €</a:t>
              </a:r>
              <a:endParaRPr lang="de-DE" sz="2400" dirty="0">
                <a:solidFill>
                  <a:schemeClr val="tx1"/>
                </a:solidFill>
              </a:endParaRPr>
            </a:p>
          </p:txBody>
        </p:sp>
        <p:sp>
          <p:nvSpPr>
            <p:cNvPr id="3" name="Gleichschenkliges Dreieck 2"/>
            <p:cNvSpPr/>
            <p:nvPr/>
          </p:nvSpPr>
          <p:spPr>
            <a:xfrm rot="5400000">
              <a:off x="5527548" y="2064082"/>
              <a:ext cx="1060704" cy="9144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solidFill>
                  <a:schemeClr val="tx1"/>
                </a:solidFill>
              </a:endParaRPr>
            </a:p>
          </p:txBody>
        </p:sp>
      </p:grpSp>
      <p:sp>
        <p:nvSpPr>
          <p:cNvPr id="12" name="Wolkenförmige Legende 11"/>
          <p:cNvSpPr/>
          <p:nvPr/>
        </p:nvSpPr>
        <p:spPr>
          <a:xfrm>
            <a:off x="5811678" y="3086269"/>
            <a:ext cx="2622142" cy="1503729"/>
          </a:xfrm>
          <a:prstGeom prst="cloudCallout">
            <a:avLst>
              <a:gd name="adj1" fmla="val -32820"/>
              <a:gd name="adj2" fmla="val 67251"/>
            </a:avLst>
          </a:prstGeom>
          <a:solidFill>
            <a:schemeClr val="bg1">
              <a:lumMod val="9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dirty="0" smtClean="0">
                <a:solidFill>
                  <a:schemeClr val="tx1"/>
                </a:solidFill>
              </a:rPr>
              <a:t>1500 €</a:t>
            </a:r>
            <a:endParaRPr lang="de-DE" sz="3200" dirty="0">
              <a:solidFill>
                <a:schemeClr val="tx1"/>
              </a:solidFill>
            </a:endParaRPr>
          </a:p>
        </p:txBody>
      </p:sp>
      <p:sp>
        <p:nvSpPr>
          <p:cNvPr id="32" name="Gefaltete Ecke 31"/>
          <p:cNvSpPr/>
          <p:nvPr/>
        </p:nvSpPr>
        <p:spPr>
          <a:xfrm rot="21081626">
            <a:off x="958110" y="4174383"/>
            <a:ext cx="1504240" cy="1504720"/>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eine Streitwert</a:t>
            </a:r>
            <a:endParaRPr lang="de-DE" sz="2000" b="1" dirty="0">
              <a:solidFill>
                <a:schemeClr val="tx1"/>
              </a:solidFill>
              <a:latin typeface="MV Boli" panose="02000500030200090000" pitchFamily="2" charset="0"/>
              <a:cs typeface="MV Boli" panose="02000500030200090000" pitchFamily="2" charset="0"/>
            </a:endParaRPr>
          </a:p>
        </p:txBody>
      </p:sp>
      <p:sp>
        <p:nvSpPr>
          <p:cNvPr id="33" name="Rechteck 32"/>
          <p:cNvSpPr/>
          <p:nvPr/>
        </p:nvSpPr>
        <p:spPr>
          <a:xfrm>
            <a:off x="9418663" y="5182392"/>
            <a:ext cx="2200275" cy="914400"/>
          </a:xfrm>
          <a:prstGeom prst="rect">
            <a:avLst/>
          </a:prstGeom>
          <a:solidFill>
            <a:schemeClr val="accent2">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rPr>
              <a:t>Streitwert = 1500 €</a:t>
            </a:r>
            <a:endParaRPr lang="de-DE" sz="2400" b="1" dirty="0">
              <a:solidFill>
                <a:schemeClr val="tx1"/>
              </a:solidFill>
            </a:endParaRPr>
          </a:p>
        </p:txBody>
      </p:sp>
      <p:sp>
        <p:nvSpPr>
          <p:cNvPr id="34" name="Gefaltete Ecke 33"/>
          <p:cNvSpPr/>
          <p:nvPr/>
        </p:nvSpPr>
        <p:spPr>
          <a:xfrm>
            <a:off x="2477847" y="4736356"/>
            <a:ext cx="1504240" cy="1504720"/>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latin typeface="MV Boli" panose="02000500030200090000" pitchFamily="2" charset="0"/>
              <a:cs typeface="MV Boli" panose="02000500030200090000" pitchFamily="2" charset="0"/>
            </a:endParaRPr>
          </a:p>
          <a:p>
            <a:pPr algn="ctr"/>
            <a:r>
              <a:rPr lang="de-DE" sz="1600" b="1" u="sng" dirty="0" smtClean="0">
                <a:solidFill>
                  <a:schemeClr val="tx1"/>
                </a:solidFill>
                <a:latin typeface="MV Boli" panose="02000500030200090000" pitchFamily="2" charset="0"/>
                <a:cs typeface="MV Boli" panose="02000500030200090000" pitchFamily="2" charset="0"/>
              </a:rPr>
              <a:t>eine</a:t>
            </a:r>
            <a:r>
              <a:rPr lang="de-DE" sz="1600" b="1" dirty="0" smtClean="0">
                <a:solidFill>
                  <a:schemeClr val="tx1"/>
                </a:solidFill>
                <a:latin typeface="MV Boli" panose="02000500030200090000" pitchFamily="2" charset="0"/>
                <a:cs typeface="MV Boli" panose="02000500030200090000" pitchFamily="2" charset="0"/>
              </a:rPr>
              <a:t> Summe um die sich Gedanken gemacht wird</a:t>
            </a:r>
            <a:endParaRPr lang="de-DE" sz="16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184189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fill="hold"/>
                                        <p:tgtEl>
                                          <p:spTgt spid="30"/>
                                        </p:tgtEl>
                                        <p:attrNameLst>
                                          <p:attrName>ppt_x</p:attrName>
                                        </p:attrNameLst>
                                      </p:cBhvr>
                                      <p:tavLst>
                                        <p:tav tm="0">
                                          <p:val>
                                            <p:strVal val="#ppt_x"/>
                                          </p:val>
                                        </p:tav>
                                        <p:tav tm="100000">
                                          <p:val>
                                            <p:strVal val="#ppt_x"/>
                                          </p:val>
                                        </p:tav>
                                      </p:tavLst>
                                    </p:anim>
                                    <p:anim calcmode="lin" valueType="num">
                                      <p:cBhvr additive="base">
                                        <p:cTn id="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1"/>
                                        </p:tgtEl>
                                        <p:attrNameLst>
                                          <p:attrName>style.visibility</p:attrName>
                                        </p:attrNameLst>
                                      </p:cBhvr>
                                      <p:to>
                                        <p:strVal val="visible"/>
                                      </p:to>
                                    </p:set>
                                    <p:anim calcmode="lin" valueType="num">
                                      <p:cBhvr additive="base">
                                        <p:cTn id="19" dur="500" fill="hold"/>
                                        <p:tgtEl>
                                          <p:spTgt spid="31"/>
                                        </p:tgtEl>
                                        <p:attrNameLst>
                                          <p:attrName>ppt_x</p:attrName>
                                        </p:attrNameLst>
                                      </p:cBhvr>
                                      <p:tavLst>
                                        <p:tav tm="0">
                                          <p:val>
                                            <p:strVal val="#ppt_x"/>
                                          </p:val>
                                        </p:tav>
                                        <p:tav tm="100000">
                                          <p:val>
                                            <p:strVal val="#ppt_x"/>
                                          </p:val>
                                        </p:tav>
                                      </p:tavLst>
                                    </p:anim>
                                    <p:anim calcmode="lin" valueType="num">
                                      <p:cBhvr additive="base">
                                        <p:cTn id="20"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500" fill="hold"/>
                                        <p:tgtEl>
                                          <p:spTgt spid="4"/>
                                        </p:tgtEl>
                                        <p:attrNameLst>
                                          <p:attrName>ppt_w</p:attrName>
                                        </p:attrNameLst>
                                      </p:cBhvr>
                                      <p:tavLst>
                                        <p:tav tm="0">
                                          <p:val>
                                            <p:fltVal val="0"/>
                                          </p:val>
                                        </p:tav>
                                        <p:tav tm="100000">
                                          <p:val>
                                            <p:strVal val="#ppt_w"/>
                                          </p:val>
                                        </p:tav>
                                      </p:tavLst>
                                    </p:anim>
                                    <p:anim calcmode="lin" valueType="num">
                                      <p:cBhvr>
                                        <p:cTn id="32" dur="500" fill="hold"/>
                                        <p:tgtEl>
                                          <p:spTgt spid="4"/>
                                        </p:tgtEl>
                                        <p:attrNameLst>
                                          <p:attrName>ppt_h</p:attrName>
                                        </p:attrNameLst>
                                      </p:cBhvr>
                                      <p:tavLst>
                                        <p:tav tm="0">
                                          <p:val>
                                            <p:fltVal val="0"/>
                                          </p:val>
                                        </p:tav>
                                        <p:tav tm="100000">
                                          <p:val>
                                            <p:strVal val="#ppt_h"/>
                                          </p:val>
                                        </p:tav>
                                      </p:tavLst>
                                    </p:anim>
                                    <p:animEffect transition="in" filter="fade">
                                      <p:cBhvr>
                                        <p:cTn id="33" dur="500"/>
                                        <p:tgtEl>
                                          <p:spTgt spid="4"/>
                                        </p:tgtEl>
                                      </p:cBhvr>
                                    </p:animEffect>
                                  </p:childTnLst>
                                </p:cTn>
                              </p:par>
                            </p:childTnLst>
                          </p:cTn>
                        </p:par>
                      </p:childTnLst>
                    </p:cTn>
                  </p:par>
                  <p:par>
                    <p:cTn id="34" fill="hold">
                      <p:stCondLst>
                        <p:cond delay="indefinite"/>
                      </p:stCondLst>
                      <p:childTnLst>
                        <p:par>
                          <p:cTn id="35" fill="hold">
                            <p:stCondLst>
                              <p:cond delay="0"/>
                            </p:stCondLst>
                            <p:childTnLst>
                              <p:par>
                                <p:cTn id="36" presetID="26" presetClass="entr" presetSubtype="0" fill="hold"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wipe(down)">
                                      <p:cBhvr>
                                        <p:cTn id="38" dur="580">
                                          <p:stCondLst>
                                            <p:cond delay="0"/>
                                          </p:stCondLst>
                                        </p:cTn>
                                        <p:tgtEl>
                                          <p:spTgt spid="11"/>
                                        </p:tgtEl>
                                      </p:cBhvr>
                                    </p:animEffect>
                                    <p:anim calcmode="lin" valueType="num">
                                      <p:cBhvr>
                                        <p:cTn id="39"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0"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1"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2"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43"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44" dur="26">
                                          <p:stCondLst>
                                            <p:cond delay="650"/>
                                          </p:stCondLst>
                                        </p:cTn>
                                        <p:tgtEl>
                                          <p:spTgt spid="11"/>
                                        </p:tgtEl>
                                      </p:cBhvr>
                                      <p:to x="100000" y="60000"/>
                                    </p:animScale>
                                    <p:animScale>
                                      <p:cBhvr>
                                        <p:cTn id="45" dur="166" decel="50000">
                                          <p:stCondLst>
                                            <p:cond delay="676"/>
                                          </p:stCondLst>
                                        </p:cTn>
                                        <p:tgtEl>
                                          <p:spTgt spid="11"/>
                                        </p:tgtEl>
                                      </p:cBhvr>
                                      <p:to x="100000" y="100000"/>
                                    </p:animScale>
                                    <p:animScale>
                                      <p:cBhvr>
                                        <p:cTn id="46" dur="26">
                                          <p:stCondLst>
                                            <p:cond delay="1312"/>
                                          </p:stCondLst>
                                        </p:cTn>
                                        <p:tgtEl>
                                          <p:spTgt spid="11"/>
                                        </p:tgtEl>
                                      </p:cBhvr>
                                      <p:to x="100000" y="80000"/>
                                    </p:animScale>
                                    <p:animScale>
                                      <p:cBhvr>
                                        <p:cTn id="47" dur="166" decel="50000">
                                          <p:stCondLst>
                                            <p:cond delay="1338"/>
                                          </p:stCondLst>
                                        </p:cTn>
                                        <p:tgtEl>
                                          <p:spTgt spid="11"/>
                                        </p:tgtEl>
                                      </p:cBhvr>
                                      <p:to x="100000" y="100000"/>
                                    </p:animScale>
                                    <p:animScale>
                                      <p:cBhvr>
                                        <p:cTn id="48" dur="26">
                                          <p:stCondLst>
                                            <p:cond delay="1642"/>
                                          </p:stCondLst>
                                        </p:cTn>
                                        <p:tgtEl>
                                          <p:spTgt spid="11"/>
                                        </p:tgtEl>
                                      </p:cBhvr>
                                      <p:to x="100000" y="90000"/>
                                    </p:animScale>
                                    <p:animScale>
                                      <p:cBhvr>
                                        <p:cTn id="49" dur="166" decel="50000">
                                          <p:stCondLst>
                                            <p:cond delay="1668"/>
                                          </p:stCondLst>
                                        </p:cTn>
                                        <p:tgtEl>
                                          <p:spTgt spid="11"/>
                                        </p:tgtEl>
                                      </p:cBhvr>
                                      <p:to x="100000" y="100000"/>
                                    </p:animScale>
                                    <p:animScale>
                                      <p:cBhvr>
                                        <p:cTn id="50" dur="26">
                                          <p:stCondLst>
                                            <p:cond delay="1808"/>
                                          </p:stCondLst>
                                        </p:cTn>
                                        <p:tgtEl>
                                          <p:spTgt spid="11"/>
                                        </p:tgtEl>
                                      </p:cBhvr>
                                      <p:to x="100000" y="95000"/>
                                    </p:animScale>
                                    <p:animScale>
                                      <p:cBhvr>
                                        <p:cTn id="51" dur="166" decel="50000">
                                          <p:stCondLst>
                                            <p:cond delay="1834"/>
                                          </p:stCondLst>
                                        </p:cTn>
                                        <p:tgtEl>
                                          <p:spTgt spid="11"/>
                                        </p:tgtEl>
                                      </p:cBhvr>
                                      <p:to x="100000" y="100000"/>
                                    </p:animScale>
                                  </p:childTnLst>
                                </p:cTn>
                              </p:par>
                            </p:childTnLst>
                          </p:cTn>
                        </p:par>
                      </p:childTnLst>
                    </p:cTn>
                  </p:par>
                  <p:par>
                    <p:cTn id="52" fill="hold">
                      <p:stCondLst>
                        <p:cond delay="indefinite"/>
                      </p:stCondLst>
                      <p:childTnLst>
                        <p:par>
                          <p:cTn id="53" fill="hold">
                            <p:stCondLst>
                              <p:cond delay="0"/>
                            </p:stCondLst>
                            <p:childTnLst>
                              <p:par>
                                <p:cTn id="54" presetID="14" presetClass="entr" presetSubtype="10" fill="hold" grpId="0" nodeType="click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randombar(horizontal)">
                                      <p:cBhvr>
                                        <p:cTn id="56" dur="500"/>
                                        <p:tgtEl>
                                          <p:spTgt spid="12"/>
                                        </p:tgtEl>
                                      </p:cBhvr>
                                    </p:animEffect>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grpId="0" nodeType="clickEffect">
                                  <p:stCondLst>
                                    <p:cond delay="0"/>
                                  </p:stCondLst>
                                  <p:childTnLst>
                                    <p:set>
                                      <p:cBhvr>
                                        <p:cTn id="60" dur="1" fill="hold">
                                          <p:stCondLst>
                                            <p:cond delay="0"/>
                                          </p:stCondLst>
                                        </p:cTn>
                                        <p:tgtEl>
                                          <p:spTgt spid="32"/>
                                        </p:tgtEl>
                                        <p:attrNameLst>
                                          <p:attrName>style.visibility</p:attrName>
                                        </p:attrNameLst>
                                      </p:cBhvr>
                                      <p:to>
                                        <p:strVal val="visible"/>
                                      </p:to>
                                    </p:set>
                                    <p:anim calcmode="lin" valueType="num">
                                      <p:cBhvr>
                                        <p:cTn id="61" dur="1000" fill="hold"/>
                                        <p:tgtEl>
                                          <p:spTgt spid="32"/>
                                        </p:tgtEl>
                                        <p:attrNameLst>
                                          <p:attrName>ppt_w</p:attrName>
                                        </p:attrNameLst>
                                      </p:cBhvr>
                                      <p:tavLst>
                                        <p:tav tm="0">
                                          <p:val>
                                            <p:fltVal val="0"/>
                                          </p:val>
                                        </p:tav>
                                        <p:tav tm="100000">
                                          <p:val>
                                            <p:strVal val="#ppt_w"/>
                                          </p:val>
                                        </p:tav>
                                      </p:tavLst>
                                    </p:anim>
                                    <p:anim calcmode="lin" valueType="num">
                                      <p:cBhvr>
                                        <p:cTn id="62" dur="1000" fill="hold"/>
                                        <p:tgtEl>
                                          <p:spTgt spid="32"/>
                                        </p:tgtEl>
                                        <p:attrNameLst>
                                          <p:attrName>ppt_h</p:attrName>
                                        </p:attrNameLst>
                                      </p:cBhvr>
                                      <p:tavLst>
                                        <p:tav tm="0">
                                          <p:val>
                                            <p:fltVal val="0"/>
                                          </p:val>
                                        </p:tav>
                                        <p:tav tm="100000">
                                          <p:val>
                                            <p:strVal val="#ppt_h"/>
                                          </p:val>
                                        </p:tav>
                                      </p:tavLst>
                                    </p:anim>
                                    <p:anim calcmode="lin" valueType="num">
                                      <p:cBhvr>
                                        <p:cTn id="63" dur="1000" fill="hold"/>
                                        <p:tgtEl>
                                          <p:spTgt spid="32"/>
                                        </p:tgtEl>
                                        <p:attrNameLst>
                                          <p:attrName>style.rotation</p:attrName>
                                        </p:attrNameLst>
                                      </p:cBhvr>
                                      <p:tavLst>
                                        <p:tav tm="0">
                                          <p:val>
                                            <p:fltVal val="90"/>
                                          </p:val>
                                        </p:tav>
                                        <p:tav tm="100000">
                                          <p:val>
                                            <p:fltVal val="0"/>
                                          </p:val>
                                        </p:tav>
                                      </p:tavLst>
                                    </p:anim>
                                    <p:animEffect transition="in" filter="fade">
                                      <p:cBhvr>
                                        <p:cTn id="64" dur="1000"/>
                                        <p:tgtEl>
                                          <p:spTgt spid="32"/>
                                        </p:tgtEl>
                                      </p:cBhvr>
                                    </p:animEffect>
                                  </p:childTnLst>
                                </p:cTn>
                              </p:par>
                            </p:childTnLst>
                          </p:cTn>
                        </p:par>
                      </p:childTnLst>
                    </p:cTn>
                  </p:par>
                  <p:par>
                    <p:cTn id="65" fill="hold">
                      <p:stCondLst>
                        <p:cond delay="indefinite"/>
                      </p:stCondLst>
                      <p:childTnLst>
                        <p:par>
                          <p:cTn id="66" fill="hold">
                            <p:stCondLst>
                              <p:cond delay="0"/>
                            </p:stCondLst>
                            <p:childTnLst>
                              <p:par>
                                <p:cTn id="67" presetID="31" presetClass="entr" presetSubtype="0" fill="hold" grpId="0" nodeType="clickEffect">
                                  <p:stCondLst>
                                    <p:cond delay="0"/>
                                  </p:stCondLst>
                                  <p:childTnLst>
                                    <p:set>
                                      <p:cBhvr>
                                        <p:cTn id="68" dur="1" fill="hold">
                                          <p:stCondLst>
                                            <p:cond delay="0"/>
                                          </p:stCondLst>
                                        </p:cTn>
                                        <p:tgtEl>
                                          <p:spTgt spid="34"/>
                                        </p:tgtEl>
                                        <p:attrNameLst>
                                          <p:attrName>style.visibility</p:attrName>
                                        </p:attrNameLst>
                                      </p:cBhvr>
                                      <p:to>
                                        <p:strVal val="visible"/>
                                      </p:to>
                                    </p:set>
                                    <p:anim calcmode="lin" valueType="num">
                                      <p:cBhvr>
                                        <p:cTn id="69" dur="1000" fill="hold"/>
                                        <p:tgtEl>
                                          <p:spTgt spid="34"/>
                                        </p:tgtEl>
                                        <p:attrNameLst>
                                          <p:attrName>ppt_w</p:attrName>
                                        </p:attrNameLst>
                                      </p:cBhvr>
                                      <p:tavLst>
                                        <p:tav tm="0">
                                          <p:val>
                                            <p:fltVal val="0"/>
                                          </p:val>
                                        </p:tav>
                                        <p:tav tm="100000">
                                          <p:val>
                                            <p:strVal val="#ppt_w"/>
                                          </p:val>
                                        </p:tav>
                                      </p:tavLst>
                                    </p:anim>
                                    <p:anim calcmode="lin" valueType="num">
                                      <p:cBhvr>
                                        <p:cTn id="70" dur="1000" fill="hold"/>
                                        <p:tgtEl>
                                          <p:spTgt spid="34"/>
                                        </p:tgtEl>
                                        <p:attrNameLst>
                                          <p:attrName>ppt_h</p:attrName>
                                        </p:attrNameLst>
                                      </p:cBhvr>
                                      <p:tavLst>
                                        <p:tav tm="0">
                                          <p:val>
                                            <p:fltVal val="0"/>
                                          </p:val>
                                        </p:tav>
                                        <p:tav tm="100000">
                                          <p:val>
                                            <p:strVal val="#ppt_h"/>
                                          </p:val>
                                        </p:tav>
                                      </p:tavLst>
                                    </p:anim>
                                    <p:anim calcmode="lin" valueType="num">
                                      <p:cBhvr>
                                        <p:cTn id="71" dur="1000" fill="hold"/>
                                        <p:tgtEl>
                                          <p:spTgt spid="34"/>
                                        </p:tgtEl>
                                        <p:attrNameLst>
                                          <p:attrName>style.rotation</p:attrName>
                                        </p:attrNameLst>
                                      </p:cBhvr>
                                      <p:tavLst>
                                        <p:tav tm="0">
                                          <p:val>
                                            <p:fltVal val="90"/>
                                          </p:val>
                                        </p:tav>
                                        <p:tav tm="100000">
                                          <p:val>
                                            <p:fltVal val="0"/>
                                          </p:val>
                                        </p:tav>
                                      </p:tavLst>
                                    </p:anim>
                                    <p:animEffect transition="in" filter="fade">
                                      <p:cBhvr>
                                        <p:cTn id="72" dur="1000"/>
                                        <p:tgtEl>
                                          <p:spTgt spid="34"/>
                                        </p:tgtEl>
                                      </p:cBhvr>
                                    </p:animEffect>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33"/>
                                        </p:tgtEl>
                                        <p:attrNameLst>
                                          <p:attrName>style.visibility</p:attrName>
                                        </p:attrNameLst>
                                      </p:cBhvr>
                                      <p:to>
                                        <p:strVal val="visible"/>
                                      </p:to>
                                    </p:set>
                                    <p:anim calcmode="lin" valueType="num">
                                      <p:cBhvr additive="base">
                                        <p:cTn id="77" dur="500" fill="hold"/>
                                        <p:tgtEl>
                                          <p:spTgt spid="33"/>
                                        </p:tgtEl>
                                        <p:attrNameLst>
                                          <p:attrName>ppt_x</p:attrName>
                                        </p:attrNameLst>
                                      </p:cBhvr>
                                      <p:tavLst>
                                        <p:tav tm="0">
                                          <p:val>
                                            <p:strVal val="#ppt_x"/>
                                          </p:val>
                                        </p:tav>
                                        <p:tav tm="100000">
                                          <p:val>
                                            <p:strVal val="#ppt_x"/>
                                          </p:val>
                                        </p:tav>
                                      </p:tavLst>
                                    </p:anim>
                                    <p:anim calcmode="lin" valueType="num">
                                      <p:cBhvr additive="base">
                                        <p:cTn id="7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1" grpId="0" animBg="1"/>
      <p:bldP spid="12" grpId="0" animBg="1"/>
      <p:bldP spid="32" grpId="0" animBg="1"/>
      <p:bldP spid="33" grpId="0" animBg="1"/>
      <p:bldP spid="3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bgerundetes Rechteck 6"/>
          <p:cNvSpPr/>
          <p:nvPr/>
        </p:nvSpPr>
        <p:spPr>
          <a:xfrm>
            <a:off x="3957252" y="51727"/>
            <a:ext cx="342185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Anspruchshäufung</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63b</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grpSp>
        <p:nvGrpSpPr>
          <p:cNvPr id="11" name="Gruppieren 10"/>
          <p:cNvGrpSpPr/>
          <p:nvPr/>
        </p:nvGrpSpPr>
        <p:grpSpPr>
          <a:xfrm>
            <a:off x="5354478" y="4589816"/>
            <a:ext cx="914400" cy="2115052"/>
            <a:chOff x="3757613" y="1172788"/>
            <a:chExt cx="914400" cy="2115052"/>
          </a:xfrm>
        </p:grpSpPr>
        <p:sp>
          <p:nvSpPr>
            <p:cNvPr id="5" name="Trapezoid 4"/>
            <p:cNvSpPr/>
            <p:nvPr/>
          </p:nvSpPr>
          <p:spPr>
            <a:xfrm>
              <a:off x="3757613" y="2071688"/>
              <a:ext cx="914400" cy="1216152"/>
            </a:xfrm>
            <a:prstGeom prst="trapezoid">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Flussdiagramm: Verbinder 5"/>
            <p:cNvSpPr/>
            <p:nvPr/>
          </p:nvSpPr>
          <p:spPr>
            <a:xfrm>
              <a:off x="3871913" y="1514678"/>
              <a:ext cx="685800" cy="642938"/>
            </a:xfrm>
            <a:prstGeom prst="flowChartConnector">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Flussdiagramm: Manuelle Verarbeitung 7"/>
            <p:cNvSpPr/>
            <p:nvPr/>
          </p:nvSpPr>
          <p:spPr>
            <a:xfrm>
              <a:off x="3836194" y="1172788"/>
              <a:ext cx="757238" cy="427817"/>
            </a:xfrm>
            <a:prstGeom prst="flowChartManualOperati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7" name="Gruppieren 16"/>
          <p:cNvGrpSpPr/>
          <p:nvPr/>
        </p:nvGrpSpPr>
        <p:grpSpPr>
          <a:xfrm>
            <a:off x="1092184" y="1386077"/>
            <a:ext cx="945396" cy="1773162"/>
            <a:chOff x="3757613" y="1514678"/>
            <a:chExt cx="914400" cy="1773162"/>
          </a:xfrm>
        </p:grpSpPr>
        <p:sp>
          <p:nvSpPr>
            <p:cNvPr id="18" name="Trapezoid 17"/>
            <p:cNvSpPr/>
            <p:nvPr/>
          </p:nvSpPr>
          <p:spPr>
            <a:xfrm>
              <a:off x="3757613" y="2071688"/>
              <a:ext cx="914400" cy="1216152"/>
            </a:xfrm>
            <a:prstGeom prst="trapezoid">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smtClean="0">
                  <a:solidFill>
                    <a:schemeClr val="tx1"/>
                  </a:solidFill>
                </a:rPr>
                <a:t>A</a:t>
              </a:r>
              <a:endParaRPr lang="de-DE" sz="3600" dirty="0">
                <a:solidFill>
                  <a:schemeClr val="tx1"/>
                </a:solidFill>
              </a:endParaRPr>
            </a:p>
          </p:txBody>
        </p:sp>
        <p:sp>
          <p:nvSpPr>
            <p:cNvPr id="19" name="Flussdiagramm: Verbinder 18"/>
            <p:cNvSpPr/>
            <p:nvPr/>
          </p:nvSpPr>
          <p:spPr>
            <a:xfrm>
              <a:off x="3871913" y="1514678"/>
              <a:ext cx="685800" cy="642938"/>
            </a:xfrm>
            <a:prstGeom prst="flowChartConnector">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1" name="Gruppieren 20"/>
          <p:cNvGrpSpPr/>
          <p:nvPr/>
        </p:nvGrpSpPr>
        <p:grpSpPr>
          <a:xfrm>
            <a:off x="10113448" y="1386077"/>
            <a:ext cx="914400" cy="1773162"/>
            <a:chOff x="3757613" y="1514678"/>
            <a:chExt cx="914400" cy="1773162"/>
          </a:xfrm>
        </p:grpSpPr>
        <p:sp>
          <p:nvSpPr>
            <p:cNvPr id="22" name="Trapezoid 21"/>
            <p:cNvSpPr/>
            <p:nvPr/>
          </p:nvSpPr>
          <p:spPr>
            <a:xfrm>
              <a:off x="3757613" y="2071688"/>
              <a:ext cx="914400" cy="1216152"/>
            </a:xfrm>
            <a:prstGeom prst="trapezoid">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a:solidFill>
                    <a:schemeClr val="tx1"/>
                  </a:solidFill>
                </a:rPr>
                <a:t>B</a:t>
              </a:r>
            </a:p>
          </p:txBody>
        </p:sp>
        <p:sp>
          <p:nvSpPr>
            <p:cNvPr id="23" name="Flussdiagramm: Verbinder 22"/>
            <p:cNvSpPr/>
            <p:nvPr/>
          </p:nvSpPr>
          <p:spPr>
            <a:xfrm>
              <a:off x="3871913" y="1514678"/>
              <a:ext cx="685800" cy="642938"/>
            </a:xfrm>
            <a:prstGeom prst="flowChartConnector">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30" name="Abgerundetes Rechteck 29"/>
          <p:cNvSpPr/>
          <p:nvPr/>
        </p:nvSpPr>
        <p:spPr>
          <a:xfrm>
            <a:off x="491124" y="435139"/>
            <a:ext cx="2111431" cy="51545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Kläger</a:t>
            </a:r>
            <a:endParaRPr lang="de-DE" sz="2400" dirty="0"/>
          </a:p>
        </p:txBody>
      </p:sp>
      <p:sp>
        <p:nvSpPr>
          <p:cNvPr id="31" name="Abgerundetes Rechteck 30"/>
          <p:cNvSpPr/>
          <p:nvPr/>
        </p:nvSpPr>
        <p:spPr>
          <a:xfrm>
            <a:off x="9463086" y="382228"/>
            <a:ext cx="2111431" cy="51545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Beklagter</a:t>
            </a:r>
            <a:endParaRPr lang="de-DE" sz="2400" dirty="0"/>
          </a:p>
        </p:txBody>
      </p:sp>
      <p:grpSp>
        <p:nvGrpSpPr>
          <p:cNvPr id="4" name="Gruppieren 3"/>
          <p:cNvGrpSpPr/>
          <p:nvPr/>
        </p:nvGrpSpPr>
        <p:grpSpPr>
          <a:xfrm>
            <a:off x="2661617" y="1221856"/>
            <a:ext cx="4458746" cy="1060704"/>
            <a:chOff x="2056354" y="1990930"/>
            <a:chExt cx="4458746" cy="1060704"/>
          </a:xfrm>
          <a:solidFill>
            <a:schemeClr val="bg1">
              <a:lumMod val="75000"/>
            </a:schemeClr>
          </a:solidFill>
        </p:grpSpPr>
        <p:sp>
          <p:nvSpPr>
            <p:cNvPr id="2" name="Rechteck 1"/>
            <p:cNvSpPr/>
            <p:nvPr/>
          </p:nvSpPr>
          <p:spPr>
            <a:xfrm>
              <a:off x="2056354" y="2064082"/>
              <a:ext cx="3544346" cy="914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solidFill>
                    <a:schemeClr val="tx1"/>
                  </a:solidFill>
                </a:rPr>
                <a:t>Forderung auf Zahlung von 1500 €</a:t>
              </a:r>
              <a:endParaRPr lang="de-DE" sz="2400" dirty="0">
                <a:solidFill>
                  <a:schemeClr val="tx1"/>
                </a:solidFill>
              </a:endParaRPr>
            </a:p>
          </p:txBody>
        </p:sp>
        <p:sp>
          <p:nvSpPr>
            <p:cNvPr id="3" name="Gleichschenkliges Dreieck 2"/>
            <p:cNvSpPr/>
            <p:nvPr/>
          </p:nvSpPr>
          <p:spPr>
            <a:xfrm rot="5400000">
              <a:off x="5527548" y="2064082"/>
              <a:ext cx="1060704" cy="9144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solidFill>
                  <a:schemeClr val="tx1"/>
                </a:solidFill>
              </a:endParaRPr>
            </a:p>
          </p:txBody>
        </p:sp>
      </p:grpSp>
      <p:sp>
        <p:nvSpPr>
          <p:cNvPr id="32" name="Gefaltete Ecke 31"/>
          <p:cNvSpPr/>
          <p:nvPr/>
        </p:nvSpPr>
        <p:spPr>
          <a:xfrm rot="21081626">
            <a:off x="305265" y="4179346"/>
            <a:ext cx="1504240" cy="1504720"/>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eine Streitwert</a:t>
            </a:r>
            <a:endParaRPr lang="de-DE" sz="2000" b="1" dirty="0">
              <a:solidFill>
                <a:schemeClr val="tx1"/>
              </a:solidFill>
              <a:latin typeface="MV Boli" panose="02000500030200090000" pitchFamily="2" charset="0"/>
              <a:cs typeface="MV Boli" panose="02000500030200090000" pitchFamily="2" charset="0"/>
            </a:endParaRPr>
          </a:p>
        </p:txBody>
      </p:sp>
      <p:sp>
        <p:nvSpPr>
          <p:cNvPr id="33" name="Rechteck 32"/>
          <p:cNvSpPr/>
          <p:nvPr/>
        </p:nvSpPr>
        <p:spPr>
          <a:xfrm>
            <a:off x="9418663" y="5182392"/>
            <a:ext cx="2200275" cy="914400"/>
          </a:xfrm>
          <a:prstGeom prst="rect">
            <a:avLst/>
          </a:prstGeom>
          <a:solidFill>
            <a:schemeClr val="accent2">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rPr>
              <a:t>Streitwert = 1500 €</a:t>
            </a:r>
            <a:endParaRPr lang="de-DE" sz="2400" b="1" dirty="0">
              <a:solidFill>
                <a:schemeClr val="tx1"/>
              </a:solidFill>
            </a:endParaRPr>
          </a:p>
        </p:txBody>
      </p:sp>
      <p:grpSp>
        <p:nvGrpSpPr>
          <p:cNvPr id="24" name="Gruppieren 23"/>
          <p:cNvGrpSpPr/>
          <p:nvPr/>
        </p:nvGrpSpPr>
        <p:grpSpPr>
          <a:xfrm>
            <a:off x="4229967" y="2245984"/>
            <a:ext cx="4458746" cy="1060704"/>
            <a:chOff x="1141954" y="1990930"/>
            <a:chExt cx="4458746" cy="1060704"/>
          </a:xfrm>
          <a:solidFill>
            <a:schemeClr val="bg1">
              <a:lumMod val="75000"/>
            </a:schemeClr>
          </a:solidFill>
        </p:grpSpPr>
        <p:sp>
          <p:nvSpPr>
            <p:cNvPr id="25" name="Rechteck 24"/>
            <p:cNvSpPr/>
            <p:nvPr/>
          </p:nvSpPr>
          <p:spPr>
            <a:xfrm>
              <a:off x="2056354" y="2064082"/>
              <a:ext cx="3544346" cy="914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rPr>
                <a:t>Widerklage</a:t>
              </a:r>
              <a:r>
                <a:rPr lang="de-DE" sz="2400" dirty="0" smtClean="0">
                  <a:solidFill>
                    <a:schemeClr val="tx1"/>
                  </a:solidFill>
                </a:rPr>
                <a:t> - Forderung  von 1500 € wird bestritten</a:t>
              </a:r>
              <a:endParaRPr lang="de-DE" sz="2400" dirty="0">
                <a:solidFill>
                  <a:schemeClr val="tx1"/>
                </a:solidFill>
              </a:endParaRPr>
            </a:p>
          </p:txBody>
        </p:sp>
        <p:sp>
          <p:nvSpPr>
            <p:cNvPr id="26" name="Gleichschenkliges Dreieck 25"/>
            <p:cNvSpPr/>
            <p:nvPr/>
          </p:nvSpPr>
          <p:spPr>
            <a:xfrm rot="16200000">
              <a:off x="1068802" y="2064082"/>
              <a:ext cx="1060704" cy="9144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solidFill>
                  <a:schemeClr val="tx1"/>
                </a:solidFill>
              </a:endParaRPr>
            </a:p>
          </p:txBody>
        </p:sp>
      </p:grpSp>
      <p:sp>
        <p:nvSpPr>
          <p:cNvPr id="27" name="Gefaltete Ecke 26"/>
          <p:cNvSpPr/>
          <p:nvPr/>
        </p:nvSpPr>
        <p:spPr>
          <a:xfrm>
            <a:off x="1850435" y="4926831"/>
            <a:ext cx="1504240" cy="1504720"/>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latin typeface="MV Boli" panose="02000500030200090000" pitchFamily="2" charset="0"/>
              <a:cs typeface="MV Boli" panose="02000500030200090000" pitchFamily="2" charset="0"/>
            </a:endParaRPr>
          </a:p>
          <a:p>
            <a:pPr algn="ctr"/>
            <a:r>
              <a:rPr lang="de-DE" sz="1600" b="1" u="sng" dirty="0" smtClean="0">
                <a:solidFill>
                  <a:schemeClr val="tx1"/>
                </a:solidFill>
                <a:latin typeface="MV Boli" panose="02000500030200090000" pitchFamily="2" charset="0"/>
                <a:cs typeface="MV Boli" panose="02000500030200090000" pitchFamily="2" charset="0"/>
              </a:rPr>
              <a:t>eine</a:t>
            </a:r>
            <a:r>
              <a:rPr lang="de-DE" sz="1600" b="1" dirty="0" smtClean="0">
                <a:solidFill>
                  <a:schemeClr val="tx1"/>
                </a:solidFill>
                <a:latin typeface="MV Boli" panose="02000500030200090000" pitchFamily="2" charset="0"/>
                <a:cs typeface="MV Boli" panose="02000500030200090000" pitchFamily="2" charset="0"/>
              </a:rPr>
              <a:t> Summe um die sich Gedanken gemacht wird</a:t>
            </a:r>
            <a:endParaRPr lang="de-DE" sz="1600" b="1" dirty="0">
              <a:solidFill>
                <a:schemeClr val="tx1"/>
              </a:solidFill>
              <a:latin typeface="MV Boli" panose="02000500030200090000" pitchFamily="2" charset="0"/>
              <a:cs typeface="MV Boli" panose="02000500030200090000" pitchFamily="2" charset="0"/>
            </a:endParaRPr>
          </a:p>
        </p:txBody>
      </p:sp>
      <p:sp>
        <p:nvSpPr>
          <p:cNvPr id="12" name="Wolkenförmige Legende 11"/>
          <p:cNvSpPr/>
          <p:nvPr/>
        </p:nvSpPr>
        <p:spPr>
          <a:xfrm>
            <a:off x="3133676" y="3192435"/>
            <a:ext cx="2622142" cy="1503729"/>
          </a:xfrm>
          <a:prstGeom prst="cloudCallout">
            <a:avLst>
              <a:gd name="adj1" fmla="val 36924"/>
              <a:gd name="adj2" fmla="val 68201"/>
            </a:avLst>
          </a:prstGeom>
          <a:solidFill>
            <a:schemeClr val="bg1">
              <a:lumMod val="9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dirty="0" smtClean="0">
                <a:solidFill>
                  <a:schemeClr val="tx1"/>
                </a:solidFill>
              </a:rPr>
              <a:t>1500 €</a:t>
            </a:r>
            <a:endParaRPr lang="de-DE" sz="3200" dirty="0">
              <a:solidFill>
                <a:schemeClr val="tx1"/>
              </a:solidFill>
            </a:endParaRPr>
          </a:p>
        </p:txBody>
      </p:sp>
    </p:spTree>
    <p:extLst>
      <p:ext uri="{BB962C8B-B14F-4D97-AF65-F5344CB8AC3E}">
        <p14:creationId xmlns:p14="http://schemas.microsoft.com/office/powerpoint/2010/main" val="484691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fill="hold"/>
                                        <p:tgtEl>
                                          <p:spTgt spid="30"/>
                                        </p:tgtEl>
                                        <p:attrNameLst>
                                          <p:attrName>ppt_x</p:attrName>
                                        </p:attrNameLst>
                                      </p:cBhvr>
                                      <p:tavLst>
                                        <p:tav tm="0">
                                          <p:val>
                                            <p:strVal val="#ppt_x"/>
                                          </p:val>
                                        </p:tav>
                                        <p:tav tm="100000">
                                          <p:val>
                                            <p:strVal val="#ppt_x"/>
                                          </p:val>
                                        </p:tav>
                                      </p:tavLst>
                                    </p:anim>
                                    <p:anim calcmode="lin" valueType="num">
                                      <p:cBhvr additive="base">
                                        <p:cTn id="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1"/>
                                        </p:tgtEl>
                                        <p:attrNameLst>
                                          <p:attrName>style.visibility</p:attrName>
                                        </p:attrNameLst>
                                      </p:cBhvr>
                                      <p:to>
                                        <p:strVal val="visible"/>
                                      </p:to>
                                    </p:set>
                                    <p:anim calcmode="lin" valueType="num">
                                      <p:cBhvr additive="base">
                                        <p:cTn id="19" dur="500" fill="hold"/>
                                        <p:tgtEl>
                                          <p:spTgt spid="31"/>
                                        </p:tgtEl>
                                        <p:attrNameLst>
                                          <p:attrName>ppt_x</p:attrName>
                                        </p:attrNameLst>
                                      </p:cBhvr>
                                      <p:tavLst>
                                        <p:tav tm="0">
                                          <p:val>
                                            <p:strVal val="#ppt_x"/>
                                          </p:val>
                                        </p:tav>
                                        <p:tav tm="100000">
                                          <p:val>
                                            <p:strVal val="#ppt_x"/>
                                          </p:val>
                                        </p:tav>
                                      </p:tavLst>
                                    </p:anim>
                                    <p:anim calcmode="lin" valueType="num">
                                      <p:cBhvr additive="base">
                                        <p:cTn id="20"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500" fill="hold"/>
                                        <p:tgtEl>
                                          <p:spTgt spid="4"/>
                                        </p:tgtEl>
                                        <p:attrNameLst>
                                          <p:attrName>ppt_w</p:attrName>
                                        </p:attrNameLst>
                                      </p:cBhvr>
                                      <p:tavLst>
                                        <p:tav tm="0">
                                          <p:val>
                                            <p:fltVal val="0"/>
                                          </p:val>
                                        </p:tav>
                                        <p:tav tm="100000">
                                          <p:val>
                                            <p:strVal val="#ppt_w"/>
                                          </p:val>
                                        </p:tav>
                                      </p:tavLst>
                                    </p:anim>
                                    <p:anim calcmode="lin" valueType="num">
                                      <p:cBhvr>
                                        <p:cTn id="32" dur="500" fill="hold"/>
                                        <p:tgtEl>
                                          <p:spTgt spid="4"/>
                                        </p:tgtEl>
                                        <p:attrNameLst>
                                          <p:attrName>ppt_h</p:attrName>
                                        </p:attrNameLst>
                                      </p:cBhvr>
                                      <p:tavLst>
                                        <p:tav tm="0">
                                          <p:val>
                                            <p:fltVal val="0"/>
                                          </p:val>
                                        </p:tav>
                                        <p:tav tm="100000">
                                          <p:val>
                                            <p:strVal val="#ppt_h"/>
                                          </p:val>
                                        </p:tav>
                                      </p:tavLst>
                                    </p:anim>
                                    <p:animEffect transition="in" filter="fade">
                                      <p:cBhvr>
                                        <p:cTn id="33" dur="500"/>
                                        <p:tgtEl>
                                          <p:spTgt spid="4"/>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nodeType="clickEffect">
                                  <p:stCondLst>
                                    <p:cond delay="0"/>
                                  </p:stCondLst>
                                  <p:childTnLst>
                                    <p:set>
                                      <p:cBhvr>
                                        <p:cTn id="37" dur="1" fill="hold">
                                          <p:stCondLst>
                                            <p:cond delay="0"/>
                                          </p:stCondLst>
                                        </p:cTn>
                                        <p:tgtEl>
                                          <p:spTgt spid="24"/>
                                        </p:tgtEl>
                                        <p:attrNameLst>
                                          <p:attrName>style.visibility</p:attrName>
                                        </p:attrNameLst>
                                      </p:cBhvr>
                                      <p:to>
                                        <p:strVal val="visible"/>
                                      </p:to>
                                    </p:set>
                                    <p:anim calcmode="lin" valueType="num">
                                      <p:cBhvr>
                                        <p:cTn id="38" dur="500" fill="hold"/>
                                        <p:tgtEl>
                                          <p:spTgt spid="24"/>
                                        </p:tgtEl>
                                        <p:attrNameLst>
                                          <p:attrName>ppt_w</p:attrName>
                                        </p:attrNameLst>
                                      </p:cBhvr>
                                      <p:tavLst>
                                        <p:tav tm="0">
                                          <p:val>
                                            <p:fltVal val="0"/>
                                          </p:val>
                                        </p:tav>
                                        <p:tav tm="100000">
                                          <p:val>
                                            <p:strVal val="#ppt_w"/>
                                          </p:val>
                                        </p:tav>
                                      </p:tavLst>
                                    </p:anim>
                                    <p:anim calcmode="lin" valueType="num">
                                      <p:cBhvr>
                                        <p:cTn id="39" dur="500" fill="hold"/>
                                        <p:tgtEl>
                                          <p:spTgt spid="24"/>
                                        </p:tgtEl>
                                        <p:attrNameLst>
                                          <p:attrName>ppt_h</p:attrName>
                                        </p:attrNameLst>
                                      </p:cBhvr>
                                      <p:tavLst>
                                        <p:tav tm="0">
                                          <p:val>
                                            <p:fltVal val="0"/>
                                          </p:val>
                                        </p:tav>
                                        <p:tav tm="100000">
                                          <p:val>
                                            <p:strVal val="#ppt_h"/>
                                          </p:val>
                                        </p:tav>
                                      </p:tavLst>
                                    </p:anim>
                                    <p:animEffect transition="in" filter="fade">
                                      <p:cBhvr>
                                        <p:cTn id="40" dur="500"/>
                                        <p:tgtEl>
                                          <p:spTgt spid="24"/>
                                        </p:tgtEl>
                                      </p:cBhvr>
                                    </p:animEffect>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wipe(down)">
                                      <p:cBhvr>
                                        <p:cTn id="45" dur="580">
                                          <p:stCondLst>
                                            <p:cond delay="0"/>
                                          </p:stCondLst>
                                        </p:cTn>
                                        <p:tgtEl>
                                          <p:spTgt spid="11"/>
                                        </p:tgtEl>
                                      </p:cBhvr>
                                    </p:animEffect>
                                    <p:anim calcmode="lin" valueType="num">
                                      <p:cBhvr>
                                        <p:cTn id="4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51" dur="26">
                                          <p:stCondLst>
                                            <p:cond delay="650"/>
                                          </p:stCondLst>
                                        </p:cTn>
                                        <p:tgtEl>
                                          <p:spTgt spid="11"/>
                                        </p:tgtEl>
                                      </p:cBhvr>
                                      <p:to x="100000" y="60000"/>
                                    </p:animScale>
                                    <p:animScale>
                                      <p:cBhvr>
                                        <p:cTn id="52" dur="166" decel="50000">
                                          <p:stCondLst>
                                            <p:cond delay="676"/>
                                          </p:stCondLst>
                                        </p:cTn>
                                        <p:tgtEl>
                                          <p:spTgt spid="11"/>
                                        </p:tgtEl>
                                      </p:cBhvr>
                                      <p:to x="100000" y="100000"/>
                                    </p:animScale>
                                    <p:animScale>
                                      <p:cBhvr>
                                        <p:cTn id="53" dur="26">
                                          <p:stCondLst>
                                            <p:cond delay="1312"/>
                                          </p:stCondLst>
                                        </p:cTn>
                                        <p:tgtEl>
                                          <p:spTgt spid="11"/>
                                        </p:tgtEl>
                                      </p:cBhvr>
                                      <p:to x="100000" y="80000"/>
                                    </p:animScale>
                                    <p:animScale>
                                      <p:cBhvr>
                                        <p:cTn id="54" dur="166" decel="50000">
                                          <p:stCondLst>
                                            <p:cond delay="1338"/>
                                          </p:stCondLst>
                                        </p:cTn>
                                        <p:tgtEl>
                                          <p:spTgt spid="11"/>
                                        </p:tgtEl>
                                      </p:cBhvr>
                                      <p:to x="100000" y="100000"/>
                                    </p:animScale>
                                    <p:animScale>
                                      <p:cBhvr>
                                        <p:cTn id="55" dur="26">
                                          <p:stCondLst>
                                            <p:cond delay="1642"/>
                                          </p:stCondLst>
                                        </p:cTn>
                                        <p:tgtEl>
                                          <p:spTgt spid="11"/>
                                        </p:tgtEl>
                                      </p:cBhvr>
                                      <p:to x="100000" y="90000"/>
                                    </p:animScale>
                                    <p:animScale>
                                      <p:cBhvr>
                                        <p:cTn id="56" dur="166" decel="50000">
                                          <p:stCondLst>
                                            <p:cond delay="1668"/>
                                          </p:stCondLst>
                                        </p:cTn>
                                        <p:tgtEl>
                                          <p:spTgt spid="11"/>
                                        </p:tgtEl>
                                      </p:cBhvr>
                                      <p:to x="100000" y="100000"/>
                                    </p:animScale>
                                    <p:animScale>
                                      <p:cBhvr>
                                        <p:cTn id="57" dur="26">
                                          <p:stCondLst>
                                            <p:cond delay="1808"/>
                                          </p:stCondLst>
                                        </p:cTn>
                                        <p:tgtEl>
                                          <p:spTgt spid="11"/>
                                        </p:tgtEl>
                                      </p:cBhvr>
                                      <p:to x="100000" y="95000"/>
                                    </p:animScale>
                                    <p:animScale>
                                      <p:cBhvr>
                                        <p:cTn id="58" dur="166" decel="50000">
                                          <p:stCondLst>
                                            <p:cond delay="1834"/>
                                          </p:stCondLst>
                                        </p:cTn>
                                        <p:tgtEl>
                                          <p:spTgt spid="11"/>
                                        </p:tgtEl>
                                      </p:cBhvr>
                                      <p:to x="100000" y="100000"/>
                                    </p:animScale>
                                  </p:childTnLst>
                                </p:cTn>
                              </p:par>
                            </p:childTnLst>
                          </p:cTn>
                        </p:par>
                      </p:childTnLst>
                    </p:cTn>
                  </p:par>
                  <p:par>
                    <p:cTn id="59" fill="hold">
                      <p:stCondLst>
                        <p:cond delay="indefinite"/>
                      </p:stCondLst>
                      <p:childTnLst>
                        <p:par>
                          <p:cTn id="60" fill="hold">
                            <p:stCondLst>
                              <p:cond delay="0"/>
                            </p:stCondLst>
                            <p:childTnLst>
                              <p:par>
                                <p:cTn id="61" presetID="14" presetClass="entr" presetSubtype="1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randombar(horizontal)">
                                      <p:cBhvr>
                                        <p:cTn id="63" dur="500"/>
                                        <p:tgtEl>
                                          <p:spTgt spid="12"/>
                                        </p:tgtEl>
                                      </p:cBhvr>
                                    </p:animEffect>
                                  </p:childTnLst>
                                </p:cTn>
                              </p:par>
                            </p:childTnLst>
                          </p:cTn>
                        </p:par>
                      </p:childTnLst>
                    </p:cTn>
                  </p:par>
                  <p:par>
                    <p:cTn id="64" fill="hold">
                      <p:stCondLst>
                        <p:cond delay="indefinite"/>
                      </p:stCondLst>
                      <p:childTnLst>
                        <p:par>
                          <p:cTn id="65" fill="hold">
                            <p:stCondLst>
                              <p:cond delay="0"/>
                            </p:stCondLst>
                            <p:childTnLst>
                              <p:par>
                                <p:cTn id="66" presetID="31" presetClass="entr" presetSubtype="0" fill="hold" grpId="0" nodeType="clickEffect">
                                  <p:stCondLst>
                                    <p:cond delay="0"/>
                                  </p:stCondLst>
                                  <p:childTnLst>
                                    <p:set>
                                      <p:cBhvr>
                                        <p:cTn id="67" dur="1" fill="hold">
                                          <p:stCondLst>
                                            <p:cond delay="0"/>
                                          </p:stCondLst>
                                        </p:cTn>
                                        <p:tgtEl>
                                          <p:spTgt spid="32"/>
                                        </p:tgtEl>
                                        <p:attrNameLst>
                                          <p:attrName>style.visibility</p:attrName>
                                        </p:attrNameLst>
                                      </p:cBhvr>
                                      <p:to>
                                        <p:strVal val="visible"/>
                                      </p:to>
                                    </p:set>
                                    <p:anim calcmode="lin" valueType="num">
                                      <p:cBhvr>
                                        <p:cTn id="68" dur="1000" fill="hold"/>
                                        <p:tgtEl>
                                          <p:spTgt spid="32"/>
                                        </p:tgtEl>
                                        <p:attrNameLst>
                                          <p:attrName>ppt_w</p:attrName>
                                        </p:attrNameLst>
                                      </p:cBhvr>
                                      <p:tavLst>
                                        <p:tav tm="0">
                                          <p:val>
                                            <p:fltVal val="0"/>
                                          </p:val>
                                        </p:tav>
                                        <p:tav tm="100000">
                                          <p:val>
                                            <p:strVal val="#ppt_w"/>
                                          </p:val>
                                        </p:tav>
                                      </p:tavLst>
                                    </p:anim>
                                    <p:anim calcmode="lin" valueType="num">
                                      <p:cBhvr>
                                        <p:cTn id="69" dur="1000" fill="hold"/>
                                        <p:tgtEl>
                                          <p:spTgt spid="32"/>
                                        </p:tgtEl>
                                        <p:attrNameLst>
                                          <p:attrName>ppt_h</p:attrName>
                                        </p:attrNameLst>
                                      </p:cBhvr>
                                      <p:tavLst>
                                        <p:tav tm="0">
                                          <p:val>
                                            <p:fltVal val="0"/>
                                          </p:val>
                                        </p:tav>
                                        <p:tav tm="100000">
                                          <p:val>
                                            <p:strVal val="#ppt_h"/>
                                          </p:val>
                                        </p:tav>
                                      </p:tavLst>
                                    </p:anim>
                                    <p:anim calcmode="lin" valueType="num">
                                      <p:cBhvr>
                                        <p:cTn id="70" dur="1000" fill="hold"/>
                                        <p:tgtEl>
                                          <p:spTgt spid="32"/>
                                        </p:tgtEl>
                                        <p:attrNameLst>
                                          <p:attrName>style.rotation</p:attrName>
                                        </p:attrNameLst>
                                      </p:cBhvr>
                                      <p:tavLst>
                                        <p:tav tm="0">
                                          <p:val>
                                            <p:fltVal val="90"/>
                                          </p:val>
                                        </p:tav>
                                        <p:tav tm="100000">
                                          <p:val>
                                            <p:fltVal val="0"/>
                                          </p:val>
                                        </p:tav>
                                      </p:tavLst>
                                    </p:anim>
                                    <p:animEffect transition="in" filter="fade">
                                      <p:cBhvr>
                                        <p:cTn id="71" dur="1000"/>
                                        <p:tgtEl>
                                          <p:spTgt spid="32"/>
                                        </p:tgtEl>
                                      </p:cBhvr>
                                    </p:animEffect>
                                  </p:childTnLst>
                                </p:cTn>
                              </p:par>
                            </p:childTnLst>
                          </p:cTn>
                        </p:par>
                      </p:childTnLst>
                    </p:cTn>
                  </p:par>
                  <p:par>
                    <p:cTn id="72" fill="hold">
                      <p:stCondLst>
                        <p:cond delay="indefinite"/>
                      </p:stCondLst>
                      <p:childTnLst>
                        <p:par>
                          <p:cTn id="73" fill="hold">
                            <p:stCondLst>
                              <p:cond delay="0"/>
                            </p:stCondLst>
                            <p:childTnLst>
                              <p:par>
                                <p:cTn id="74" presetID="31" presetClass="entr" presetSubtype="0" fill="hold" grpId="0" nodeType="clickEffect">
                                  <p:stCondLst>
                                    <p:cond delay="0"/>
                                  </p:stCondLst>
                                  <p:childTnLst>
                                    <p:set>
                                      <p:cBhvr>
                                        <p:cTn id="75" dur="1" fill="hold">
                                          <p:stCondLst>
                                            <p:cond delay="0"/>
                                          </p:stCondLst>
                                        </p:cTn>
                                        <p:tgtEl>
                                          <p:spTgt spid="27"/>
                                        </p:tgtEl>
                                        <p:attrNameLst>
                                          <p:attrName>style.visibility</p:attrName>
                                        </p:attrNameLst>
                                      </p:cBhvr>
                                      <p:to>
                                        <p:strVal val="visible"/>
                                      </p:to>
                                    </p:set>
                                    <p:anim calcmode="lin" valueType="num">
                                      <p:cBhvr>
                                        <p:cTn id="76" dur="1000" fill="hold"/>
                                        <p:tgtEl>
                                          <p:spTgt spid="27"/>
                                        </p:tgtEl>
                                        <p:attrNameLst>
                                          <p:attrName>ppt_w</p:attrName>
                                        </p:attrNameLst>
                                      </p:cBhvr>
                                      <p:tavLst>
                                        <p:tav tm="0">
                                          <p:val>
                                            <p:fltVal val="0"/>
                                          </p:val>
                                        </p:tav>
                                        <p:tav tm="100000">
                                          <p:val>
                                            <p:strVal val="#ppt_w"/>
                                          </p:val>
                                        </p:tav>
                                      </p:tavLst>
                                    </p:anim>
                                    <p:anim calcmode="lin" valueType="num">
                                      <p:cBhvr>
                                        <p:cTn id="77" dur="1000" fill="hold"/>
                                        <p:tgtEl>
                                          <p:spTgt spid="27"/>
                                        </p:tgtEl>
                                        <p:attrNameLst>
                                          <p:attrName>ppt_h</p:attrName>
                                        </p:attrNameLst>
                                      </p:cBhvr>
                                      <p:tavLst>
                                        <p:tav tm="0">
                                          <p:val>
                                            <p:fltVal val="0"/>
                                          </p:val>
                                        </p:tav>
                                        <p:tav tm="100000">
                                          <p:val>
                                            <p:strVal val="#ppt_h"/>
                                          </p:val>
                                        </p:tav>
                                      </p:tavLst>
                                    </p:anim>
                                    <p:anim calcmode="lin" valueType="num">
                                      <p:cBhvr>
                                        <p:cTn id="78" dur="1000" fill="hold"/>
                                        <p:tgtEl>
                                          <p:spTgt spid="27"/>
                                        </p:tgtEl>
                                        <p:attrNameLst>
                                          <p:attrName>style.rotation</p:attrName>
                                        </p:attrNameLst>
                                      </p:cBhvr>
                                      <p:tavLst>
                                        <p:tav tm="0">
                                          <p:val>
                                            <p:fltVal val="90"/>
                                          </p:val>
                                        </p:tav>
                                        <p:tav tm="100000">
                                          <p:val>
                                            <p:fltVal val="0"/>
                                          </p:val>
                                        </p:tav>
                                      </p:tavLst>
                                    </p:anim>
                                    <p:animEffect transition="in" filter="fade">
                                      <p:cBhvr>
                                        <p:cTn id="79" dur="1000"/>
                                        <p:tgtEl>
                                          <p:spTgt spid="27"/>
                                        </p:tgtEl>
                                      </p:cBhvr>
                                    </p:animEffect>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grpId="0" nodeType="clickEffect">
                                  <p:stCondLst>
                                    <p:cond delay="0"/>
                                  </p:stCondLst>
                                  <p:childTnLst>
                                    <p:set>
                                      <p:cBhvr>
                                        <p:cTn id="83" dur="1" fill="hold">
                                          <p:stCondLst>
                                            <p:cond delay="0"/>
                                          </p:stCondLst>
                                        </p:cTn>
                                        <p:tgtEl>
                                          <p:spTgt spid="33"/>
                                        </p:tgtEl>
                                        <p:attrNameLst>
                                          <p:attrName>style.visibility</p:attrName>
                                        </p:attrNameLst>
                                      </p:cBhvr>
                                      <p:to>
                                        <p:strVal val="visible"/>
                                      </p:to>
                                    </p:set>
                                    <p:anim calcmode="lin" valueType="num">
                                      <p:cBhvr additive="base">
                                        <p:cTn id="84" dur="500" fill="hold"/>
                                        <p:tgtEl>
                                          <p:spTgt spid="33"/>
                                        </p:tgtEl>
                                        <p:attrNameLst>
                                          <p:attrName>ppt_x</p:attrName>
                                        </p:attrNameLst>
                                      </p:cBhvr>
                                      <p:tavLst>
                                        <p:tav tm="0">
                                          <p:val>
                                            <p:strVal val="#ppt_x"/>
                                          </p:val>
                                        </p:tav>
                                        <p:tav tm="100000">
                                          <p:val>
                                            <p:strVal val="#ppt_x"/>
                                          </p:val>
                                        </p:tav>
                                      </p:tavLst>
                                    </p:anim>
                                    <p:anim calcmode="lin" valueType="num">
                                      <p:cBhvr additive="base">
                                        <p:cTn id="85"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1" grpId="0" animBg="1"/>
      <p:bldP spid="32" grpId="0" animBg="1"/>
      <p:bldP spid="33" grpId="0" animBg="1"/>
      <p:bldP spid="27" grpId="0" animBg="1"/>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bgerundetes Rechteck 6"/>
          <p:cNvSpPr/>
          <p:nvPr/>
        </p:nvSpPr>
        <p:spPr>
          <a:xfrm>
            <a:off x="3957252" y="51727"/>
            <a:ext cx="342185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Anspruchshäufung</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63c</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grpSp>
        <p:nvGrpSpPr>
          <p:cNvPr id="11" name="Gruppieren 10"/>
          <p:cNvGrpSpPr/>
          <p:nvPr/>
        </p:nvGrpSpPr>
        <p:grpSpPr>
          <a:xfrm>
            <a:off x="5354478" y="4589816"/>
            <a:ext cx="914400" cy="2115052"/>
            <a:chOff x="3757613" y="1172788"/>
            <a:chExt cx="914400" cy="2115052"/>
          </a:xfrm>
        </p:grpSpPr>
        <p:sp>
          <p:nvSpPr>
            <p:cNvPr id="5" name="Trapezoid 4"/>
            <p:cNvSpPr/>
            <p:nvPr/>
          </p:nvSpPr>
          <p:spPr>
            <a:xfrm>
              <a:off x="3757613" y="2071688"/>
              <a:ext cx="914400" cy="1216152"/>
            </a:xfrm>
            <a:prstGeom prst="trapezoid">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Flussdiagramm: Verbinder 5"/>
            <p:cNvSpPr/>
            <p:nvPr/>
          </p:nvSpPr>
          <p:spPr>
            <a:xfrm>
              <a:off x="3871913" y="1514678"/>
              <a:ext cx="685800" cy="642938"/>
            </a:xfrm>
            <a:prstGeom prst="flowChartConnector">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Flussdiagramm: Manuelle Verarbeitung 7"/>
            <p:cNvSpPr/>
            <p:nvPr/>
          </p:nvSpPr>
          <p:spPr>
            <a:xfrm>
              <a:off x="3836194" y="1172788"/>
              <a:ext cx="757238" cy="427817"/>
            </a:xfrm>
            <a:prstGeom prst="flowChartManualOperati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7" name="Gruppieren 16"/>
          <p:cNvGrpSpPr/>
          <p:nvPr/>
        </p:nvGrpSpPr>
        <p:grpSpPr>
          <a:xfrm>
            <a:off x="397629" y="1129821"/>
            <a:ext cx="783470" cy="1413354"/>
            <a:chOff x="3757613" y="1514678"/>
            <a:chExt cx="914400" cy="1773162"/>
          </a:xfrm>
        </p:grpSpPr>
        <p:sp>
          <p:nvSpPr>
            <p:cNvPr id="18" name="Trapezoid 17"/>
            <p:cNvSpPr/>
            <p:nvPr/>
          </p:nvSpPr>
          <p:spPr>
            <a:xfrm>
              <a:off x="3757613" y="2071688"/>
              <a:ext cx="914400" cy="1216152"/>
            </a:xfrm>
            <a:prstGeom prst="trapezoid">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smtClean="0">
                  <a:solidFill>
                    <a:schemeClr val="tx1"/>
                  </a:solidFill>
                </a:rPr>
                <a:t>A</a:t>
              </a:r>
              <a:endParaRPr lang="de-DE" sz="3600" dirty="0">
                <a:solidFill>
                  <a:schemeClr val="tx1"/>
                </a:solidFill>
              </a:endParaRPr>
            </a:p>
          </p:txBody>
        </p:sp>
        <p:sp>
          <p:nvSpPr>
            <p:cNvPr id="19" name="Flussdiagramm: Verbinder 18"/>
            <p:cNvSpPr/>
            <p:nvPr/>
          </p:nvSpPr>
          <p:spPr>
            <a:xfrm>
              <a:off x="3871913" y="1514678"/>
              <a:ext cx="685800" cy="642938"/>
            </a:xfrm>
            <a:prstGeom prst="flowChartConnector">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1" name="Gruppieren 20"/>
          <p:cNvGrpSpPr/>
          <p:nvPr/>
        </p:nvGrpSpPr>
        <p:grpSpPr>
          <a:xfrm>
            <a:off x="9005886" y="1433920"/>
            <a:ext cx="914400" cy="1773162"/>
            <a:chOff x="3757613" y="1514678"/>
            <a:chExt cx="914400" cy="1773162"/>
          </a:xfrm>
        </p:grpSpPr>
        <p:sp>
          <p:nvSpPr>
            <p:cNvPr id="22" name="Trapezoid 21"/>
            <p:cNvSpPr/>
            <p:nvPr/>
          </p:nvSpPr>
          <p:spPr>
            <a:xfrm>
              <a:off x="3757613" y="2071688"/>
              <a:ext cx="914400" cy="1216152"/>
            </a:xfrm>
            <a:prstGeom prst="trapezoid">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smtClean="0">
                  <a:solidFill>
                    <a:schemeClr val="tx1"/>
                  </a:solidFill>
                </a:rPr>
                <a:t>D</a:t>
              </a:r>
              <a:endParaRPr lang="de-DE" sz="3600" dirty="0">
                <a:solidFill>
                  <a:schemeClr val="tx1"/>
                </a:solidFill>
              </a:endParaRPr>
            </a:p>
          </p:txBody>
        </p:sp>
        <p:sp>
          <p:nvSpPr>
            <p:cNvPr id="23" name="Flussdiagramm: Verbinder 22"/>
            <p:cNvSpPr/>
            <p:nvPr/>
          </p:nvSpPr>
          <p:spPr>
            <a:xfrm>
              <a:off x="3871913" y="1514678"/>
              <a:ext cx="685800" cy="642938"/>
            </a:xfrm>
            <a:prstGeom prst="flowChartConnector">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4" name="Gruppieren 23"/>
          <p:cNvGrpSpPr/>
          <p:nvPr/>
        </p:nvGrpSpPr>
        <p:grpSpPr>
          <a:xfrm>
            <a:off x="1066799" y="2103358"/>
            <a:ext cx="799210" cy="1433795"/>
            <a:chOff x="3757613" y="1514678"/>
            <a:chExt cx="914400" cy="1773162"/>
          </a:xfrm>
        </p:grpSpPr>
        <p:sp>
          <p:nvSpPr>
            <p:cNvPr id="25" name="Trapezoid 24"/>
            <p:cNvSpPr/>
            <p:nvPr/>
          </p:nvSpPr>
          <p:spPr>
            <a:xfrm>
              <a:off x="3757613" y="2071688"/>
              <a:ext cx="914400" cy="1216152"/>
            </a:xfrm>
            <a:prstGeom prst="trapezoid">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a:solidFill>
                    <a:schemeClr val="tx1"/>
                  </a:solidFill>
                </a:rPr>
                <a:t>B</a:t>
              </a:r>
            </a:p>
          </p:txBody>
        </p:sp>
        <p:sp>
          <p:nvSpPr>
            <p:cNvPr id="26" name="Flussdiagramm: Verbinder 25"/>
            <p:cNvSpPr/>
            <p:nvPr/>
          </p:nvSpPr>
          <p:spPr>
            <a:xfrm>
              <a:off x="3871913" y="1514678"/>
              <a:ext cx="685800" cy="642938"/>
            </a:xfrm>
            <a:prstGeom prst="flowChartConnector">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7" name="Gruppieren 26"/>
          <p:cNvGrpSpPr/>
          <p:nvPr/>
        </p:nvGrpSpPr>
        <p:grpSpPr>
          <a:xfrm>
            <a:off x="1770501" y="3240791"/>
            <a:ext cx="836493" cy="1510006"/>
            <a:chOff x="3757613" y="1514678"/>
            <a:chExt cx="914400" cy="1773162"/>
          </a:xfrm>
        </p:grpSpPr>
        <p:sp>
          <p:nvSpPr>
            <p:cNvPr id="28" name="Trapezoid 27"/>
            <p:cNvSpPr/>
            <p:nvPr/>
          </p:nvSpPr>
          <p:spPr>
            <a:xfrm>
              <a:off x="3757613" y="2071688"/>
              <a:ext cx="914400" cy="1216152"/>
            </a:xfrm>
            <a:prstGeom prst="trapezoid">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a:solidFill>
                    <a:schemeClr val="tx1"/>
                  </a:solidFill>
                </a:rPr>
                <a:t>C</a:t>
              </a:r>
            </a:p>
          </p:txBody>
        </p:sp>
        <p:sp>
          <p:nvSpPr>
            <p:cNvPr id="29" name="Flussdiagramm: Verbinder 28"/>
            <p:cNvSpPr/>
            <p:nvPr/>
          </p:nvSpPr>
          <p:spPr>
            <a:xfrm>
              <a:off x="3871913" y="1514678"/>
              <a:ext cx="685800" cy="642938"/>
            </a:xfrm>
            <a:prstGeom prst="flowChartConnector">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30" name="Abgerundetes Rechteck 29"/>
          <p:cNvSpPr/>
          <p:nvPr/>
        </p:nvSpPr>
        <p:spPr>
          <a:xfrm>
            <a:off x="125383" y="479873"/>
            <a:ext cx="2111431" cy="51545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Kläger</a:t>
            </a:r>
            <a:endParaRPr lang="de-DE" sz="2400" dirty="0"/>
          </a:p>
        </p:txBody>
      </p:sp>
      <p:sp>
        <p:nvSpPr>
          <p:cNvPr id="31" name="Abgerundetes Rechteck 30"/>
          <p:cNvSpPr/>
          <p:nvPr/>
        </p:nvSpPr>
        <p:spPr>
          <a:xfrm>
            <a:off x="8407370" y="491942"/>
            <a:ext cx="2111431" cy="51545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Beklagter</a:t>
            </a:r>
            <a:endParaRPr lang="de-DE" sz="2400" dirty="0"/>
          </a:p>
        </p:txBody>
      </p:sp>
      <p:sp>
        <p:nvSpPr>
          <p:cNvPr id="32" name="Wolkenförmige Legende 31"/>
          <p:cNvSpPr/>
          <p:nvPr/>
        </p:nvSpPr>
        <p:spPr>
          <a:xfrm>
            <a:off x="6893411" y="3801426"/>
            <a:ext cx="2622142" cy="1503729"/>
          </a:xfrm>
          <a:prstGeom prst="cloudCallout">
            <a:avLst>
              <a:gd name="adj1" fmla="val -75321"/>
              <a:gd name="adj2" fmla="val 12143"/>
            </a:avLst>
          </a:prstGeom>
          <a:solidFill>
            <a:schemeClr val="bg1">
              <a:lumMod val="9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dirty="0" smtClean="0">
                <a:solidFill>
                  <a:schemeClr val="tx1"/>
                </a:solidFill>
              </a:rPr>
              <a:t>1500 €</a:t>
            </a:r>
            <a:endParaRPr lang="de-DE" sz="3200" dirty="0">
              <a:solidFill>
                <a:schemeClr val="tx1"/>
              </a:solidFill>
            </a:endParaRPr>
          </a:p>
        </p:txBody>
      </p:sp>
      <p:grpSp>
        <p:nvGrpSpPr>
          <p:cNvPr id="33" name="Gruppieren 32"/>
          <p:cNvGrpSpPr/>
          <p:nvPr/>
        </p:nvGrpSpPr>
        <p:grpSpPr>
          <a:xfrm>
            <a:off x="1915347" y="1200285"/>
            <a:ext cx="4458746" cy="1060704"/>
            <a:chOff x="2056354" y="1990930"/>
            <a:chExt cx="4458746" cy="1060704"/>
          </a:xfrm>
          <a:solidFill>
            <a:schemeClr val="bg1">
              <a:lumMod val="75000"/>
            </a:schemeClr>
          </a:solidFill>
        </p:grpSpPr>
        <p:sp>
          <p:nvSpPr>
            <p:cNvPr id="34" name="Rechteck 33"/>
            <p:cNvSpPr/>
            <p:nvPr/>
          </p:nvSpPr>
          <p:spPr>
            <a:xfrm>
              <a:off x="2056354" y="2064082"/>
              <a:ext cx="3544346" cy="914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solidFill>
                    <a:schemeClr val="tx1"/>
                  </a:solidFill>
                </a:rPr>
                <a:t>Forderung auf Zahlung von 1500 €</a:t>
              </a:r>
              <a:endParaRPr lang="de-DE" sz="2400" dirty="0">
                <a:solidFill>
                  <a:schemeClr val="tx1"/>
                </a:solidFill>
              </a:endParaRPr>
            </a:p>
          </p:txBody>
        </p:sp>
        <p:sp>
          <p:nvSpPr>
            <p:cNvPr id="35" name="Gleichschenkliges Dreieck 34"/>
            <p:cNvSpPr/>
            <p:nvPr/>
          </p:nvSpPr>
          <p:spPr>
            <a:xfrm rot="5400000">
              <a:off x="5527548" y="2064082"/>
              <a:ext cx="1060704" cy="9144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solidFill>
                  <a:schemeClr val="tx1"/>
                </a:solidFill>
              </a:endParaRPr>
            </a:p>
          </p:txBody>
        </p:sp>
      </p:grpSp>
      <p:grpSp>
        <p:nvGrpSpPr>
          <p:cNvPr id="36" name="Gruppieren 35"/>
          <p:cNvGrpSpPr/>
          <p:nvPr/>
        </p:nvGrpSpPr>
        <p:grpSpPr>
          <a:xfrm>
            <a:off x="3125105" y="3224312"/>
            <a:ext cx="4458746" cy="1060704"/>
            <a:chOff x="2056354" y="1990930"/>
            <a:chExt cx="4458746" cy="1060704"/>
          </a:xfrm>
          <a:solidFill>
            <a:schemeClr val="bg1">
              <a:lumMod val="75000"/>
            </a:schemeClr>
          </a:solidFill>
        </p:grpSpPr>
        <p:sp>
          <p:nvSpPr>
            <p:cNvPr id="37" name="Rechteck 36"/>
            <p:cNvSpPr/>
            <p:nvPr/>
          </p:nvSpPr>
          <p:spPr>
            <a:xfrm>
              <a:off x="2056354" y="2064082"/>
              <a:ext cx="3544346" cy="914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solidFill>
                    <a:schemeClr val="tx1"/>
                  </a:solidFill>
                </a:rPr>
                <a:t>Forderung auf Zahlung von 400 €</a:t>
              </a:r>
              <a:endParaRPr lang="de-DE" sz="2400" dirty="0">
                <a:solidFill>
                  <a:schemeClr val="tx1"/>
                </a:solidFill>
              </a:endParaRPr>
            </a:p>
          </p:txBody>
        </p:sp>
        <p:sp>
          <p:nvSpPr>
            <p:cNvPr id="38" name="Gleichschenkliges Dreieck 37"/>
            <p:cNvSpPr/>
            <p:nvPr/>
          </p:nvSpPr>
          <p:spPr>
            <a:xfrm rot="5400000">
              <a:off x="5527548" y="2064082"/>
              <a:ext cx="1060704" cy="9144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solidFill>
                  <a:schemeClr val="tx1"/>
                </a:solidFill>
              </a:endParaRPr>
            </a:p>
          </p:txBody>
        </p:sp>
      </p:grpSp>
      <p:grpSp>
        <p:nvGrpSpPr>
          <p:cNvPr id="39" name="Gruppieren 38"/>
          <p:cNvGrpSpPr/>
          <p:nvPr/>
        </p:nvGrpSpPr>
        <p:grpSpPr>
          <a:xfrm>
            <a:off x="2342296" y="2191538"/>
            <a:ext cx="4458746" cy="1060704"/>
            <a:chOff x="2056354" y="1990930"/>
            <a:chExt cx="4458746" cy="1060704"/>
          </a:xfrm>
          <a:solidFill>
            <a:schemeClr val="bg1">
              <a:lumMod val="75000"/>
            </a:schemeClr>
          </a:solidFill>
        </p:grpSpPr>
        <p:sp>
          <p:nvSpPr>
            <p:cNvPr id="40" name="Rechteck 39"/>
            <p:cNvSpPr/>
            <p:nvPr/>
          </p:nvSpPr>
          <p:spPr>
            <a:xfrm>
              <a:off x="2056354" y="2064082"/>
              <a:ext cx="3544346" cy="914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solidFill>
                    <a:schemeClr val="tx1"/>
                  </a:solidFill>
                </a:rPr>
                <a:t>Forderung auf Zahlung von 500 €</a:t>
              </a:r>
              <a:endParaRPr lang="de-DE" sz="2400" dirty="0">
                <a:solidFill>
                  <a:schemeClr val="tx1"/>
                </a:solidFill>
              </a:endParaRPr>
            </a:p>
          </p:txBody>
        </p:sp>
        <p:sp>
          <p:nvSpPr>
            <p:cNvPr id="41" name="Gleichschenkliges Dreieck 40"/>
            <p:cNvSpPr/>
            <p:nvPr/>
          </p:nvSpPr>
          <p:spPr>
            <a:xfrm rot="5400000">
              <a:off x="5527548" y="2064082"/>
              <a:ext cx="1060704" cy="9144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solidFill>
                  <a:schemeClr val="tx1"/>
                </a:solidFill>
              </a:endParaRPr>
            </a:p>
          </p:txBody>
        </p:sp>
      </p:grpSp>
      <p:sp>
        <p:nvSpPr>
          <p:cNvPr id="42" name="Wolkenförmige Legende 41"/>
          <p:cNvSpPr/>
          <p:nvPr/>
        </p:nvSpPr>
        <p:spPr>
          <a:xfrm>
            <a:off x="2497030" y="4473276"/>
            <a:ext cx="2622142" cy="1503729"/>
          </a:xfrm>
          <a:prstGeom prst="cloudCallout">
            <a:avLst>
              <a:gd name="adj1" fmla="val 59809"/>
              <a:gd name="adj2" fmla="val -32513"/>
            </a:avLst>
          </a:prstGeom>
          <a:solidFill>
            <a:schemeClr val="bg1">
              <a:lumMod val="9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dirty="0" smtClean="0">
                <a:solidFill>
                  <a:schemeClr val="tx1"/>
                </a:solidFill>
              </a:rPr>
              <a:t>500 €</a:t>
            </a:r>
            <a:endParaRPr lang="de-DE" sz="3200" dirty="0">
              <a:solidFill>
                <a:schemeClr val="tx1"/>
              </a:solidFill>
            </a:endParaRPr>
          </a:p>
        </p:txBody>
      </p:sp>
      <p:sp>
        <p:nvSpPr>
          <p:cNvPr id="43" name="Wolkenförmige Legende 42"/>
          <p:cNvSpPr/>
          <p:nvPr/>
        </p:nvSpPr>
        <p:spPr>
          <a:xfrm>
            <a:off x="6676530" y="4931706"/>
            <a:ext cx="2622142" cy="1503729"/>
          </a:xfrm>
          <a:prstGeom prst="cloudCallout">
            <a:avLst>
              <a:gd name="adj1" fmla="val -67693"/>
              <a:gd name="adj2" fmla="val -30614"/>
            </a:avLst>
          </a:prstGeom>
          <a:solidFill>
            <a:schemeClr val="bg1">
              <a:lumMod val="9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dirty="0">
                <a:solidFill>
                  <a:schemeClr val="tx1"/>
                </a:solidFill>
              </a:rPr>
              <a:t>3</a:t>
            </a:r>
            <a:r>
              <a:rPr lang="de-DE" sz="3200" dirty="0" smtClean="0">
                <a:solidFill>
                  <a:schemeClr val="tx1"/>
                </a:solidFill>
              </a:rPr>
              <a:t>00 €</a:t>
            </a:r>
            <a:endParaRPr lang="de-DE" sz="3200" dirty="0">
              <a:solidFill>
                <a:schemeClr val="tx1"/>
              </a:solidFill>
            </a:endParaRPr>
          </a:p>
        </p:txBody>
      </p:sp>
      <p:sp>
        <p:nvSpPr>
          <p:cNvPr id="44" name="Gefaltete Ecke 43"/>
          <p:cNvSpPr/>
          <p:nvPr/>
        </p:nvSpPr>
        <p:spPr>
          <a:xfrm rot="21081626">
            <a:off x="10289734" y="1390840"/>
            <a:ext cx="1504240" cy="1504720"/>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a:solidFill>
                  <a:schemeClr val="tx1"/>
                </a:solidFill>
                <a:latin typeface="MV Boli" panose="02000500030200090000" pitchFamily="2" charset="0"/>
                <a:cs typeface="MV Boli" panose="02000500030200090000" pitchFamily="2" charset="0"/>
              </a:rPr>
              <a:t>d</a:t>
            </a:r>
            <a:r>
              <a:rPr lang="de-DE" sz="2000" b="1" dirty="0" smtClean="0">
                <a:solidFill>
                  <a:schemeClr val="tx1"/>
                </a:solidFill>
                <a:latin typeface="MV Boli" panose="02000500030200090000" pitchFamily="2" charset="0"/>
                <a:cs typeface="MV Boli" panose="02000500030200090000" pitchFamily="2" charset="0"/>
              </a:rPr>
              <a:t>rei Werte = addieren</a:t>
            </a:r>
            <a:endParaRPr lang="de-DE" sz="2000" b="1" dirty="0">
              <a:solidFill>
                <a:schemeClr val="tx1"/>
              </a:solidFill>
              <a:latin typeface="MV Boli" panose="02000500030200090000" pitchFamily="2" charset="0"/>
              <a:cs typeface="MV Boli" panose="02000500030200090000" pitchFamily="2" charset="0"/>
            </a:endParaRPr>
          </a:p>
        </p:txBody>
      </p:sp>
      <p:sp>
        <p:nvSpPr>
          <p:cNvPr id="45" name="Gefaltete Ecke 44"/>
          <p:cNvSpPr/>
          <p:nvPr/>
        </p:nvSpPr>
        <p:spPr>
          <a:xfrm>
            <a:off x="10394218" y="2784793"/>
            <a:ext cx="1504240" cy="1504720"/>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latin typeface="MV Boli" panose="02000500030200090000" pitchFamily="2" charset="0"/>
              <a:cs typeface="MV Boli" panose="02000500030200090000" pitchFamily="2" charset="0"/>
            </a:endParaRPr>
          </a:p>
          <a:p>
            <a:pPr algn="ctr"/>
            <a:r>
              <a:rPr lang="de-DE" sz="1600" b="1" u="sng" dirty="0">
                <a:solidFill>
                  <a:schemeClr val="tx1"/>
                </a:solidFill>
                <a:latin typeface="MV Boli" panose="02000500030200090000" pitchFamily="2" charset="0"/>
                <a:cs typeface="MV Boli" panose="02000500030200090000" pitchFamily="2" charset="0"/>
              </a:rPr>
              <a:t>d</a:t>
            </a:r>
            <a:r>
              <a:rPr lang="de-DE" sz="1600" b="1" u="sng" dirty="0" smtClean="0">
                <a:solidFill>
                  <a:schemeClr val="tx1"/>
                </a:solidFill>
                <a:latin typeface="MV Boli" panose="02000500030200090000" pitchFamily="2" charset="0"/>
                <a:cs typeface="MV Boli" panose="02000500030200090000" pitchFamily="2" charset="0"/>
              </a:rPr>
              <a:t>rei</a:t>
            </a:r>
            <a:r>
              <a:rPr lang="de-DE" sz="1600" b="1" dirty="0" smtClean="0">
                <a:solidFill>
                  <a:schemeClr val="tx1"/>
                </a:solidFill>
                <a:latin typeface="MV Boli" panose="02000500030200090000" pitchFamily="2" charset="0"/>
                <a:cs typeface="MV Boli" panose="02000500030200090000" pitchFamily="2" charset="0"/>
              </a:rPr>
              <a:t> Summen um die sich Gedanken gemacht wird</a:t>
            </a:r>
            <a:endParaRPr lang="de-DE" sz="1600" b="1" dirty="0">
              <a:solidFill>
                <a:schemeClr val="tx1"/>
              </a:solidFill>
              <a:latin typeface="MV Boli" panose="02000500030200090000" pitchFamily="2" charset="0"/>
              <a:cs typeface="MV Boli" panose="02000500030200090000" pitchFamily="2" charset="0"/>
            </a:endParaRPr>
          </a:p>
        </p:txBody>
      </p:sp>
      <p:sp>
        <p:nvSpPr>
          <p:cNvPr id="46" name="Rechteck 45"/>
          <p:cNvSpPr/>
          <p:nvPr/>
        </p:nvSpPr>
        <p:spPr>
          <a:xfrm>
            <a:off x="9784905" y="5225140"/>
            <a:ext cx="2200275" cy="914400"/>
          </a:xfrm>
          <a:prstGeom prst="rect">
            <a:avLst/>
          </a:prstGeom>
          <a:solidFill>
            <a:schemeClr val="accent2">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rPr>
              <a:t>Streitwert = 2300 €</a:t>
            </a:r>
            <a:endParaRPr lang="de-DE" sz="2400" b="1" dirty="0">
              <a:solidFill>
                <a:schemeClr val="tx1"/>
              </a:solidFill>
            </a:endParaRPr>
          </a:p>
        </p:txBody>
      </p:sp>
    </p:spTree>
    <p:extLst>
      <p:ext uri="{BB962C8B-B14F-4D97-AF65-F5344CB8AC3E}">
        <p14:creationId xmlns:p14="http://schemas.microsoft.com/office/powerpoint/2010/main" val="1644606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fill="hold"/>
                                        <p:tgtEl>
                                          <p:spTgt spid="30"/>
                                        </p:tgtEl>
                                        <p:attrNameLst>
                                          <p:attrName>ppt_x</p:attrName>
                                        </p:attrNameLst>
                                      </p:cBhvr>
                                      <p:tavLst>
                                        <p:tav tm="0">
                                          <p:val>
                                            <p:strVal val="#ppt_x"/>
                                          </p:val>
                                        </p:tav>
                                        <p:tav tm="100000">
                                          <p:val>
                                            <p:strVal val="#ppt_x"/>
                                          </p:val>
                                        </p:tav>
                                      </p:tavLst>
                                    </p:anim>
                                    <p:anim calcmode="lin" valueType="num">
                                      <p:cBhvr additive="base">
                                        <p:cTn id="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additive="base">
                                        <p:cTn id="19" dur="500" fill="hold"/>
                                        <p:tgtEl>
                                          <p:spTgt spid="24"/>
                                        </p:tgtEl>
                                        <p:attrNameLst>
                                          <p:attrName>ppt_x</p:attrName>
                                        </p:attrNameLst>
                                      </p:cBhvr>
                                      <p:tavLst>
                                        <p:tav tm="0">
                                          <p:val>
                                            <p:strVal val="#ppt_x"/>
                                          </p:val>
                                        </p:tav>
                                        <p:tav tm="100000">
                                          <p:val>
                                            <p:strVal val="#ppt_x"/>
                                          </p:val>
                                        </p:tav>
                                      </p:tavLst>
                                    </p:anim>
                                    <p:anim calcmode="lin" valueType="num">
                                      <p:cBhvr additive="base">
                                        <p:cTn id="2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7"/>
                                        </p:tgtEl>
                                        <p:attrNameLst>
                                          <p:attrName>style.visibility</p:attrName>
                                        </p:attrNameLst>
                                      </p:cBhvr>
                                      <p:to>
                                        <p:strVal val="visible"/>
                                      </p:to>
                                    </p:set>
                                    <p:anim calcmode="lin" valueType="num">
                                      <p:cBhvr additive="base">
                                        <p:cTn id="25" dur="500" fill="hold"/>
                                        <p:tgtEl>
                                          <p:spTgt spid="27"/>
                                        </p:tgtEl>
                                        <p:attrNameLst>
                                          <p:attrName>ppt_x</p:attrName>
                                        </p:attrNameLst>
                                      </p:cBhvr>
                                      <p:tavLst>
                                        <p:tav tm="0">
                                          <p:val>
                                            <p:strVal val="#ppt_x"/>
                                          </p:val>
                                        </p:tav>
                                        <p:tav tm="100000">
                                          <p:val>
                                            <p:strVal val="#ppt_x"/>
                                          </p:val>
                                        </p:tav>
                                      </p:tavLst>
                                    </p:anim>
                                    <p:anim calcmode="lin" valueType="num">
                                      <p:cBhvr additive="base">
                                        <p:cTn id="2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1"/>
                                        </p:tgtEl>
                                        <p:attrNameLst>
                                          <p:attrName>style.visibility</p:attrName>
                                        </p:attrNameLst>
                                      </p:cBhvr>
                                      <p:to>
                                        <p:strVal val="visible"/>
                                      </p:to>
                                    </p:set>
                                    <p:anim calcmode="lin" valueType="num">
                                      <p:cBhvr additive="base">
                                        <p:cTn id="31" dur="500" fill="hold"/>
                                        <p:tgtEl>
                                          <p:spTgt spid="31"/>
                                        </p:tgtEl>
                                        <p:attrNameLst>
                                          <p:attrName>ppt_x</p:attrName>
                                        </p:attrNameLst>
                                      </p:cBhvr>
                                      <p:tavLst>
                                        <p:tav tm="0">
                                          <p:val>
                                            <p:strVal val="#ppt_x"/>
                                          </p:val>
                                        </p:tav>
                                        <p:tav tm="100000">
                                          <p:val>
                                            <p:strVal val="#ppt_x"/>
                                          </p:val>
                                        </p:tav>
                                      </p:tavLst>
                                    </p:anim>
                                    <p:anim calcmode="lin" valueType="num">
                                      <p:cBhvr additive="base">
                                        <p:cTn id="32"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anim calcmode="lin" valueType="num">
                                      <p:cBhvr additive="base">
                                        <p:cTn id="37" dur="500" fill="hold"/>
                                        <p:tgtEl>
                                          <p:spTgt spid="21"/>
                                        </p:tgtEl>
                                        <p:attrNameLst>
                                          <p:attrName>ppt_x</p:attrName>
                                        </p:attrNameLst>
                                      </p:cBhvr>
                                      <p:tavLst>
                                        <p:tav tm="0">
                                          <p:val>
                                            <p:strVal val="#ppt_x"/>
                                          </p:val>
                                        </p:tav>
                                        <p:tav tm="100000">
                                          <p:val>
                                            <p:strVal val="#ppt_x"/>
                                          </p:val>
                                        </p:tav>
                                      </p:tavLst>
                                    </p:anim>
                                    <p:anim calcmode="lin" valueType="num">
                                      <p:cBhvr additive="base">
                                        <p:cTn id="3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nodeType="clickEffect">
                                  <p:stCondLst>
                                    <p:cond delay="0"/>
                                  </p:stCondLst>
                                  <p:childTnLst>
                                    <p:set>
                                      <p:cBhvr>
                                        <p:cTn id="42" dur="1" fill="hold">
                                          <p:stCondLst>
                                            <p:cond delay="0"/>
                                          </p:stCondLst>
                                        </p:cTn>
                                        <p:tgtEl>
                                          <p:spTgt spid="33"/>
                                        </p:tgtEl>
                                        <p:attrNameLst>
                                          <p:attrName>style.visibility</p:attrName>
                                        </p:attrNameLst>
                                      </p:cBhvr>
                                      <p:to>
                                        <p:strVal val="visible"/>
                                      </p:to>
                                    </p:set>
                                    <p:anim calcmode="lin" valueType="num">
                                      <p:cBhvr>
                                        <p:cTn id="43" dur="500" fill="hold"/>
                                        <p:tgtEl>
                                          <p:spTgt spid="33"/>
                                        </p:tgtEl>
                                        <p:attrNameLst>
                                          <p:attrName>ppt_w</p:attrName>
                                        </p:attrNameLst>
                                      </p:cBhvr>
                                      <p:tavLst>
                                        <p:tav tm="0">
                                          <p:val>
                                            <p:fltVal val="0"/>
                                          </p:val>
                                        </p:tav>
                                        <p:tav tm="100000">
                                          <p:val>
                                            <p:strVal val="#ppt_w"/>
                                          </p:val>
                                        </p:tav>
                                      </p:tavLst>
                                    </p:anim>
                                    <p:anim calcmode="lin" valueType="num">
                                      <p:cBhvr>
                                        <p:cTn id="44" dur="500" fill="hold"/>
                                        <p:tgtEl>
                                          <p:spTgt spid="33"/>
                                        </p:tgtEl>
                                        <p:attrNameLst>
                                          <p:attrName>ppt_h</p:attrName>
                                        </p:attrNameLst>
                                      </p:cBhvr>
                                      <p:tavLst>
                                        <p:tav tm="0">
                                          <p:val>
                                            <p:fltVal val="0"/>
                                          </p:val>
                                        </p:tav>
                                        <p:tav tm="100000">
                                          <p:val>
                                            <p:strVal val="#ppt_h"/>
                                          </p:val>
                                        </p:tav>
                                      </p:tavLst>
                                    </p:anim>
                                    <p:animEffect transition="in" filter="fade">
                                      <p:cBhvr>
                                        <p:cTn id="45" dur="500"/>
                                        <p:tgtEl>
                                          <p:spTgt spid="33"/>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nodeType="clickEffect">
                                  <p:stCondLst>
                                    <p:cond delay="0"/>
                                  </p:stCondLst>
                                  <p:childTnLst>
                                    <p:set>
                                      <p:cBhvr>
                                        <p:cTn id="49" dur="1" fill="hold">
                                          <p:stCondLst>
                                            <p:cond delay="0"/>
                                          </p:stCondLst>
                                        </p:cTn>
                                        <p:tgtEl>
                                          <p:spTgt spid="39"/>
                                        </p:tgtEl>
                                        <p:attrNameLst>
                                          <p:attrName>style.visibility</p:attrName>
                                        </p:attrNameLst>
                                      </p:cBhvr>
                                      <p:to>
                                        <p:strVal val="visible"/>
                                      </p:to>
                                    </p:set>
                                    <p:anim calcmode="lin" valueType="num">
                                      <p:cBhvr>
                                        <p:cTn id="50" dur="500" fill="hold"/>
                                        <p:tgtEl>
                                          <p:spTgt spid="39"/>
                                        </p:tgtEl>
                                        <p:attrNameLst>
                                          <p:attrName>ppt_w</p:attrName>
                                        </p:attrNameLst>
                                      </p:cBhvr>
                                      <p:tavLst>
                                        <p:tav tm="0">
                                          <p:val>
                                            <p:fltVal val="0"/>
                                          </p:val>
                                        </p:tav>
                                        <p:tav tm="100000">
                                          <p:val>
                                            <p:strVal val="#ppt_w"/>
                                          </p:val>
                                        </p:tav>
                                      </p:tavLst>
                                    </p:anim>
                                    <p:anim calcmode="lin" valueType="num">
                                      <p:cBhvr>
                                        <p:cTn id="51" dur="500" fill="hold"/>
                                        <p:tgtEl>
                                          <p:spTgt spid="39"/>
                                        </p:tgtEl>
                                        <p:attrNameLst>
                                          <p:attrName>ppt_h</p:attrName>
                                        </p:attrNameLst>
                                      </p:cBhvr>
                                      <p:tavLst>
                                        <p:tav tm="0">
                                          <p:val>
                                            <p:fltVal val="0"/>
                                          </p:val>
                                        </p:tav>
                                        <p:tav tm="100000">
                                          <p:val>
                                            <p:strVal val="#ppt_h"/>
                                          </p:val>
                                        </p:tav>
                                      </p:tavLst>
                                    </p:anim>
                                    <p:animEffect transition="in" filter="fade">
                                      <p:cBhvr>
                                        <p:cTn id="52" dur="500"/>
                                        <p:tgtEl>
                                          <p:spTgt spid="39"/>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nodeType="clickEffect">
                                  <p:stCondLst>
                                    <p:cond delay="0"/>
                                  </p:stCondLst>
                                  <p:childTnLst>
                                    <p:set>
                                      <p:cBhvr>
                                        <p:cTn id="56" dur="1" fill="hold">
                                          <p:stCondLst>
                                            <p:cond delay="0"/>
                                          </p:stCondLst>
                                        </p:cTn>
                                        <p:tgtEl>
                                          <p:spTgt spid="36"/>
                                        </p:tgtEl>
                                        <p:attrNameLst>
                                          <p:attrName>style.visibility</p:attrName>
                                        </p:attrNameLst>
                                      </p:cBhvr>
                                      <p:to>
                                        <p:strVal val="visible"/>
                                      </p:to>
                                    </p:set>
                                    <p:anim calcmode="lin" valueType="num">
                                      <p:cBhvr>
                                        <p:cTn id="57" dur="500" fill="hold"/>
                                        <p:tgtEl>
                                          <p:spTgt spid="36"/>
                                        </p:tgtEl>
                                        <p:attrNameLst>
                                          <p:attrName>ppt_w</p:attrName>
                                        </p:attrNameLst>
                                      </p:cBhvr>
                                      <p:tavLst>
                                        <p:tav tm="0">
                                          <p:val>
                                            <p:fltVal val="0"/>
                                          </p:val>
                                        </p:tav>
                                        <p:tav tm="100000">
                                          <p:val>
                                            <p:strVal val="#ppt_w"/>
                                          </p:val>
                                        </p:tav>
                                      </p:tavLst>
                                    </p:anim>
                                    <p:anim calcmode="lin" valueType="num">
                                      <p:cBhvr>
                                        <p:cTn id="58" dur="500" fill="hold"/>
                                        <p:tgtEl>
                                          <p:spTgt spid="36"/>
                                        </p:tgtEl>
                                        <p:attrNameLst>
                                          <p:attrName>ppt_h</p:attrName>
                                        </p:attrNameLst>
                                      </p:cBhvr>
                                      <p:tavLst>
                                        <p:tav tm="0">
                                          <p:val>
                                            <p:fltVal val="0"/>
                                          </p:val>
                                        </p:tav>
                                        <p:tav tm="100000">
                                          <p:val>
                                            <p:strVal val="#ppt_h"/>
                                          </p:val>
                                        </p:tav>
                                      </p:tavLst>
                                    </p:anim>
                                    <p:animEffect transition="in" filter="fade">
                                      <p:cBhvr>
                                        <p:cTn id="59" dur="500"/>
                                        <p:tgtEl>
                                          <p:spTgt spid="36"/>
                                        </p:tgtEl>
                                      </p:cBhvr>
                                    </p:animEffect>
                                  </p:childTnLst>
                                </p:cTn>
                              </p:par>
                            </p:childTnLst>
                          </p:cTn>
                        </p:par>
                      </p:childTnLst>
                    </p:cTn>
                  </p:par>
                  <p:par>
                    <p:cTn id="60" fill="hold">
                      <p:stCondLst>
                        <p:cond delay="indefinite"/>
                      </p:stCondLst>
                      <p:childTnLst>
                        <p:par>
                          <p:cTn id="61" fill="hold">
                            <p:stCondLst>
                              <p:cond delay="0"/>
                            </p:stCondLst>
                            <p:childTnLst>
                              <p:par>
                                <p:cTn id="62" presetID="26" presetClass="entr" presetSubtype="0" fill="hold" nodeType="clickEffect">
                                  <p:stCondLst>
                                    <p:cond delay="0"/>
                                  </p:stCondLst>
                                  <p:childTnLst>
                                    <p:set>
                                      <p:cBhvr>
                                        <p:cTn id="63" dur="1" fill="hold">
                                          <p:stCondLst>
                                            <p:cond delay="0"/>
                                          </p:stCondLst>
                                        </p:cTn>
                                        <p:tgtEl>
                                          <p:spTgt spid="11"/>
                                        </p:tgtEl>
                                        <p:attrNameLst>
                                          <p:attrName>style.visibility</p:attrName>
                                        </p:attrNameLst>
                                      </p:cBhvr>
                                      <p:to>
                                        <p:strVal val="visible"/>
                                      </p:to>
                                    </p:set>
                                    <p:animEffect transition="in" filter="wipe(down)">
                                      <p:cBhvr>
                                        <p:cTn id="64" dur="580">
                                          <p:stCondLst>
                                            <p:cond delay="0"/>
                                          </p:stCondLst>
                                        </p:cTn>
                                        <p:tgtEl>
                                          <p:spTgt spid="11"/>
                                        </p:tgtEl>
                                      </p:cBhvr>
                                    </p:animEffect>
                                    <p:anim calcmode="lin" valueType="num">
                                      <p:cBhvr>
                                        <p:cTn id="65"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66"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67"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68"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69"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70" dur="26">
                                          <p:stCondLst>
                                            <p:cond delay="650"/>
                                          </p:stCondLst>
                                        </p:cTn>
                                        <p:tgtEl>
                                          <p:spTgt spid="11"/>
                                        </p:tgtEl>
                                      </p:cBhvr>
                                      <p:to x="100000" y="60000"/>
                                    </p:animScale>
                                    <p:animScale>
                                      <p:cBhvr>
                                        <p:cTn id="71" dur="166" decel="50000">
                                          <p:stCondLst>
                                            <p:cond delay="676"/>
                                          </p:stCondLst>
                                        </p:cTn>
                                        <p:tgtEl>
                                          <p:spTgt spid="11"/>
                                        </p:tgtEl>
                                      </p:cBhvr>
                                      <p:to x="100000" y="100000"/>
                                    </p:animScale>
                                    <p:animScale>
                                      <p:cBhvr>
                                        <p:cTn id="72" dur="26">
                                          <p:stCondLst>
                                            <p:cond delay="1312"/>
                                          </p:stCondLst>
                                        </p:cTn>
                                        <p:tgtEl>
                                          <p:spTgt spid="11"/>
                                        </p:tgtEl>
                                      </p:cBhvr>
                                      <p:to x="100000" y="80000"/>
                                    </p:animScale>
                                    <p:animScale>
                                      <p:cBhvr>
                                        <p:cTn id="73" dur="166" decel="50000">
                                          <p:stCondLst>
                                            <p:cond delay="1338"/>
                                          </p:stCondLst>
                                        </p:cTn>
                                        <p:tgtEl>
                                          <p:spTgt spid="11"/>
                                        </p:tgtEl>
                                      </p:cBhvr>
                                      <p:to x="100000" y="100000"/>
                                    </p:animScale>
                                    <p:animScale>
                                      <p:cBhvr>
                                        <p:cTn id="74" dur="26">
                                          <p:stCondLst>
                                            <p:cond delay="1642"/>
                                          </p:stCondLst>
                                        </p:cTn>
                                        <p:tgtEl>
                                          <p:spTgt spid="11"/>
                                        </p:tgtEl>
                                      </p:cBhvr>
                                      <p:to x="100000" y="90000"/>
                                    </p:animScale>
                                    <p:animScale>
                                      <p:cBhvr>
                                        <p:cTn id="75" dur="166" decel="50000">
                                          <p:stCondLst>
                                            <p:cond delay="1668"/>
                                          </p:stCondLst>
                                        </p:cTn>
                                        <p:tgtEl>
                                          <p:spTgt spid="11"/>
                                        </p:tgtEl>
                                      </p:cBhvr>
                                      <p:to x="100000" y="100000"/>
                                    </p:animScale>
                                    <p:animScale>
                                      <p:cBhvr>
                                        <p:cTn id="76" dur="26">
                                          <p:stCondLst>
                                            <p:cond delay="1808"/>
                                          </p:stCondLst>
                                        </p:cTn>
                                        <p:tgtEl>
                                          <p:spTgt spid="11"/>
                                        </p:tgtEl>
                                      </p:cBhvr>
                                      <p:to x="100000" y="95000"/>
                                    </p:animScale>
                                    <p:animScale>
                                      <p:cBhvr>
                                        <p:cTn id="77" dur="166" decel="50000">
                                          <p:stCondLst>
                                            <p:cond delay="1834"/>
                                          </p:stCondLst>
                                        </p:cTn>
                                        <p:tgtEl>
                                          <p:spTgt spid="11"/>
                                        </p:tgtEl>
                                      </p:cBhvr>
                                      <p:to x="100000" y="100000"/>
                                    </p:animScale>
                                  </p:childTnLst>
                                </p:cTn>
                              </p:par>
                            </p:childTnLst>
                          </p:cTn>
                        </p:par>
                      </p:childTnLst>
                    </p:cTn>
                  </p:par>
                  <p:par>
                    <p:cTn id="78" fill="hold">
                      <p:stCondLst>
                        <p:cond delay="indefinite"/>
                      </p:stCondLst>
                      <p:childTnLst>
                        <p:par>
                          <p:cTn id="79" fill="hold">
                            <p:stCondLst>
                              <p:cond delay="0"/>
                            </p:stCondLst>
                            <p:childTnLst>
                              <p:par>
                                <p:cTn id="80" presetID="14" presetClass="entr" presetSubtype="10" fill="hold" grpId="0" nodeType="clickEffect">
                                  <p:stCondLst>
                                    <p:cond delay="0"/>
                                  </p:stCondLst>
                                  <p:childTnLst>
                                    <p:set>
                                      <p:cBhvr>
                                        <p:cTn id="81" dur="1" fill="hold">
                                          <p:stCondLst>
                                            <p:cond delay="0"/>
                                          </p:stCondLst>
                                        </p:cTn>
                                        <p:tgtEl>
                                          <p:spTgt spid="32"/>
                                        </p:tgtEl>
                                        <p:attrNameLst>
                                          <p:attrName>style.visibility</p:attrName>
                                        </p:attrNameLst>
                                      </p:cBhvr>
                                      <p:to>
                                        <p:strVal val="visible"/>
                                      </p:to>
                                    </p:set>
                                    <p:animEffect transition="in" filter="randombar(horizontal)">
                                      <p:cBhvr>
                                        <p:cTn id="82" dur="500"/>
                                        <p:tgtEl>
                                          <p:spTgt spid="32"/>
                                        </p:tgtEl>
                                      </p:cBhvr>
                                    </p:animEffect>
                                  </p:childTnLst>
                                </p:cTn>
                              </p:par>
                            </p:childTnLst>
                          </p:cTn>
                        </p:par>
                      </p:childTnLst>
                    </p:cTn>
                  </p:par>
                  <p:par>
                    <p:cTn id="83" fill="hold">
                      <p:stCondLst>
                        <p:cond delay="indefinite"/>
                      </p:stCondLst>
                      <p:childTnLst>
                        <p:par>
                          <p:cTn id="84" fill="hold">
                            <p:stCondLst>
                              <p:cond delay="0"/>
                            </p:stCondLst>
                            <p:childTnLst>
                              <p:par>
                                <p:cTn id="85" presetID="14" presetClass="entr" presetSubtype="10" fill="hold" grpId="0" nodeType="clickEffect">
                                  <p:stCondLst>
                                    <p:cond delay="0"/>
                                  </p:stCondLst>
                                  <p:childTnLst>
                                    <p:set>
                                      <p:cBhvr>
                                        <p:cTn id="86" dur="1" fill="hold">
                                          <p:stCondLst>
                                            <p:cond delay="0"/>
                                          </p:stCondLst>
                                        </p:cTn>
                                        <p:tgtEl>
                                          <p:spTgt spid="42"/>
                                        </p:tgtEl>
                                        <p:attrNameLst>
                                          <p:attrName>style.visibility</p:attrName>
                                        </p:attrNameLst>
                                      </p:cBhvr>
                                      <p:to>
                                        <p:strVal val="visible"/>
                                      </p:to>
                                    </p:set>
                                    <p:animEffect transition="in" filter="randombar(horizontal)">
                                      <p:cBhvr>
                                        <p:cTn id="87" dur="500"/>
                                        <p:tgtEl>
                                          <p:spTgt spid="42"/>
                                        </p:tgtEl>
                                      </p:cBhvr>
                                    </p:animEffect>
                                  </p:childTnLst>
                                </p:cTn>
                              </p:par>
                            </p:childTnLst>
                          </p:cTn>
                        </p:par>
                      </p:childTnLst>
                    </p:cTn>
                  </p:par>
                  <p:par>
                    <p:cTn id="88" fill="hold">
                      <p:stCondLst>
                        <p:cond delay="indefinite"/>
                      </p:stCondLst>
                      <p:childTnLst>
                        <p:par>
                          <p:cTn id="89" fill="hold">
                            <p:stCondLst>
                              <p:cond delay="0"/>
                            </p:stCondLst>
                            <p:childTnLst>
                              <p:par>
                                <p:cTn id="90" presetID="14" presetClass="entr" presetSubtype="10" fill="hold" grpId="0" nodeType="clickEffect">
                                  <p:stCondLst>
                                    <p:cond delay="0"/>
                                  </p:stCondLst>
                                  <p:childTnLst>
                                    <p:set>
                                      <p:cBhvr>
                                        <p:cTn id="91" dur="1" fill="hold">
                                          <p:stCondLst>
                                            <p:cond delay="0"/>
                                          </p:stCondLst>
                                        </p:cTn>
                                        <p:tgtEl>
                                          <p:spTgt spid="43"/>
                                        </p:tgtEl>
                                        <p:attrNameLst>
                                          <p:attrName>style.visibility</p:attrName>
                                        </p:attrNameLst>
                                      </p:cBhvr>
                                      <p:to>
                                        <p:strVal val="visible"/>
                                      </p:to>
                                    </p:set>
                                    <p:animEffect transition="in" filter="randombar(horizontal)">
                                      <p:cBhvr>
                                        <p:cTn id="92" dur="500"/>
                                        <p:tgtEl>
                                          <p:spTgt spid="43"/>
                                        </p:tgtEl>
                                      </p:cBhvr>
                                    </p:animEffect>
                                  </p:childTnLst>
                                </p:cTn>
                              </p:par>
                            </p:childTnLst>
                          </p:cTn>
                        </p:par>
                      </p:childTnLst>
                    </p:cTn>
                  </p:par>
                  <p:par>
                    <p:cTn id="93" fill="hold">
                      <p:stCondLst>
                        <p:cond delay="indefinite"/>
                      </p:stCondLst>
                      <p:childTnLst>
                        <p:par>
                          <p:cTn id="94" fill="hold">
                            <p:stCondLst>
                              <p:cond delay="0"/>
                            </p:stCondLst>
                            <p:childTnLst>
                              <p:par>
                                <p:cTn id="95" presetID="31" presetClass="entr" presetSubtype="0" fill="hold" grpId="0" nodeType="clickEffect">
                                  <p:stCondLst>
                                    <p:cond delay="0"/>
                                  </p:stCondLst>
                                  <p:childTnLst>
                                    <p:set>
                                      <p:cBhvr>
                                        <p:cTn id="96" dur="1" fill="hold">
                                          <p:stCondLst>
                                            <p:cond delay="0"/>
                                          </p:stCondLst>
                                        </p:cTn>
                                        <p:tgtEl>
                                          <p:spTgt spid="44"/>
                                        </p:tgtEl>
                                        <p:attrNameLst>
                                          <p:attrName>style.visibility</p:attrName>
                                        </p:attrNameLst>
                                      </p:cBhvr>
                                      <p:to>
                                        <p:strVal val="visible"/>
                                      </p:to>
                                    </p:set>
                                    <p:anim calcmode="lin" valueType="num">
                                      <p:cBhvr>
                                        <p:cTn id="97" dur="1000" fill="hold"/>
                                        <p:tgtEl>
                                          <p:spTgt spid="44"/>
                                        </p:tgtEl>
                                        <p:attrNameLst>
                                          <p:attrName>ppt_w</p:attrName>
                                        </p:attrNameLst>
                                      </p:cBhvr>
                                      <p:tavLst>
                                        <p:tav tm="0">
                                          <p:val>
                                            <p:fltVal val="0"/>
                                          </p:val>
                                        </p:tav>
                                        <p:tav tm="100000">
                                          <p:val>
                                            <p:strVal val="#ppt_w"/>
                                          </p:val>
                                        </p:tav>
                                      </p:tavLst>
                                    </p:anim>
                                    <p:anim calcmode="lin" valueType="num">
                                      <p:cBhvr>
                                        <p:cTn id="98" dur="1000" fill="hold"/>
                                        <p:tgtEl>
                                          <p:spTgt spid="44"/>
                                        </p:tgtEl>
                                        <p:attrNameLst>
                                          <p:attrName>ppt_h</p:attrName>
                                        </p:attrNameLst>
                                      </p:cBhvr>
                                      <p:tavLst>
                                        <p:tav tm="0">
                                          <p:val>
                                            <p:fltVal val="0"/>
                                          </p:val>
                                        </p:tav>
                                        <p:tav tm="100000">
                                          <p:val>
                                            <p:strVal val="#ppt_h"/>
                                          </p:val>
                                        </p:tav>
                                      </p:tavLst>
                                    </p:anim>
                                    <p:anim calcmode="lin" valueType="num">
                                      <p:cBhvr>
                                        <p:cTn id="99" dur="1000" fill="hold"/>
                                        <p:tgtEl>
                                          <p:spTgt spid="44"/>
                                        </p:tgtEl>
                                        <p:attrNameLst>
                                          <p:attrName>style.rotation</p:attrName>
                                        </p:attrNameLst>
                                      </p:cBhvr>
                                      <p:tavLst>
                                        <p:tav tm="0">
                                          <p:val>
                                            <p:fltVal val="90"/>
                                          </p:val>
                                        </p:tav>
                                        <p:tav tm="100000">
                                          <p:val>
                                            <p:fltVal val="0"/>
                                          </p:val>
                                        </p:tav>
                                      </p:tavLst>
                                    </p:anim>
                                    <p:animEffect transition="in" filter="fade">
                                      <p:cBhvr>
                                        <p:cTn id="100" dur="1000"/>
                                        <p:tgtEl>
                                          <p:spTgt spid="44"/>
                                        </p:tgtEl>
                                      </p:cBhvr>
                                    </p:animEffect>
                                  </p:childTnLst>
                                </p:cTn>
                              </p:par>
                            </p:childTnLst>
                          </p:cTn>
                        </p:par>
                      </p:childTnLst>
                    </p:cTn>
                  </p:par>
                  <p:par>
                    <p:cTn id="101" fill="hold">
                      <p:stCondLst>
                        <p:cond delay="indefinite"/>
                      </p:stCondLst>
                      <p:childTnLst>
                        <p:par>
                          <p:cTn id="102" fill="hold">
                            <p:stCondLst>
                              <p:cond delay="0"/>
                            </p:stCondLst>
                            <p:childTnLst>
                              <p:par>
                                <p:cTn id="103" presetID="31" presetClass="entr" presetSubtype="0" fill="hold" grpId="0" nodeType="clickEffect">
                                  <p:stCondLst>
                                    <p:cond delay="0"/>
                                  </p:stCondLst>
                                  <p:childTnLst>
                                    <p:set>
                                      <p:cBhvr>
                                        <p:cTn id="104" dur="1" fill="hold">
                                          <p:stCondLst>
                                            <p:cond delay="0"/>
                                          </p:stCondLst>
                                        </p:cTn>
                                        <p:tgtEl>
                                          <p:spTgt spid="45"/>
                                        </p:tgtEl>
                                        <p:attrNameLst>
                                          <p:attrName>style.visibility</p:attrName>
                                        </p:attrNameLst>
                                      </p:cBhvr>
                                      <p:to>
                                        <p:strVal val="visible"/>
                                      </p:to>
                                    </p:set>
                                    <p:anim calcmode="lin" valueType="num">
                                      <p:cBhvr>
                                        <p:cTn id="105" dur="1000" fill="hold"/>
                                        <p:tgtEl>
                                          <p:spTgt spid="45"/>
                                        </p:tgtEl>
                                        <p:attrNameLst>
                                          <p:attrName>ppt_w</p:attrName>
                                        </p:attrNameLst>
                                      </p:cBhvr>
                                      <p:tavLst>
                                        <p:tav tm="0">
                                          <p:val>
                                            <p:fltVal val="0"/>
                                          </p:val>
                                        </p:tav>
                                        <p:tav tm="100000">
                                          <p:val>
                                            <p:strVal val="#ppt_w"/>
                                          </p:val>
                                        </p:tav>
                                      </p:tavLst>
                                    </p:anim>
                                    <p:anim calcmode="lin" valueType="num">
                                      <p:cBhvr>
                                        <p:cTn id="106" dur="1000" fill="hold"/>
                                        <p:tgtEl>
                                          <p:spTgt spid="45"/>
                                        </p:tgtEl>
                                        <p:attrNameLst>
                                          <p:attrName>ppt_h</p:attrName>
                                        </p:attrNameLst>
                                      </p:cBhvr>
                                      <p:tavLst>
                                        <p:tav tm="0">
                                          <p:val>
                                            <p:fltVal val="0"/>
                                          </p:val>
                                        </p:tav>
                                        <p:tav tm="100000">
                                          <p:val>
                                            <p:strVal val="#ppt_h"/>
                                          </p:val>
                                        </p:tav>
                                      </p:tavLst>
                                    </p:anim>
                                    <p:anim calcmode="lin" valueType="num">
                                      <p:cBhvr>
                                        <p:cTn id="107" dur="1000" fill="hold"/>
                                        <p:tgtEl>
                                          <p:spTgt spid="45"/>
                                        </p:tgtEl>
                                        <p:attrNameLst>
                                          <p:attrName>style.rotation</p:attrName>
                                        </p:attrNameLst>
                                      </p:cBhvr>
                                      <p:tavLst>
                                        <p:tav tm="0">
                                          <p:val>
                                            <p:fltVal val="90"/>
                                          </p:val>
                                        </p:tav>
                                        <p:tav tm="100000">
                                          <p:val>
                                            <p:fltVal val="0"/>
                                          </p:val>
                                        </p:tav>
                                      </p:tavLst>
                                    </p:anim>
                                    <p:animEffect transition="in" filter="fade">
                                      <p:cBhvr>
                                        <p:cTn id="108" dur="1000"/>
                                        <p:tgtEl>
                                          <p:spTgt spid="45"/>
                                        </p:tgtEl>
                                      </p:cBhvr>
                                    </p:animEffect>
                                  </p:childTnLst>
                                </p:cTn>
                              </p:par>
                            </p:childTnLst>
                          </p:cTn>
                        </p:par>
                      </p:childTnLst>
                    </p:cTn>
                  </p:par>
                  <p:par>
                    <p:cTn id="109" fill="hold">
                      <p:stCondLst>
                        <p:cond delay="indefinite"/>
                      </p:stCondLst>
                      <p:childTnLst>
                        <p:par>
                          <p:cTn id="110" fill="hold">
                            <p:stCondLst>
                              <p:cond delay="0"/>
                            </p:stCondLst>
                            <p:childTnLst>
                              <p:par>
                                <p:cTn id="111" presetID="2" presetClass="entr" presetSubtype="4" fill="hold" grpId="0" nodeType="clickEffect">
                                  <p:stCondLst>
                                    <p:cond delay="0"/>
                                  </p:stCondLst>
                                  <p:childTnLst>
                                    <p:set>
                                      <p:cBhvr>
                                        <p:cTn id="112" dur="1" fill="hold">
                                          <p:stCondLst>
                                            <p:cond delay="0"/>
                                          </p:stCondLst>
                                        </p:cTn>
                                        <p:tgtEl>
                                          <p:spTgt spid="46"/>
                                        </p:tgtEl>
                                        <p:attrNameLst>
                                          <p:attrName>style.visibility</p:attrName>
                                        </p:attrNameLst>
                                      </p:cBhvr>
                                      <p:to>
                                        <p:strVal val="visible"/>
                                      </p:to>
                                    </p:set>
                                    <p:anim calcmode="lin" valueType="num">
                                      <p:cBhvr additive="base">
                                        <p:cTn id="113" dur="500" fill="hold"/>
                                        <p:tgtEl>
                                          <p:spTgt spid="46"/>
                                        </p:tgtEl>
                                        <p:attrNameLst>
                                          <p:attrName>ppt_x</p:attrName>
                                        </p:attrNameLst>
                                      </p:cBhvr>
                                      <p:tavLst>
                                        <p:tav tm="0">
                                          <p:val>
                                            <p:strVal val="#ppt_x"/>
                                          </p:val>
                                        </p:tav>
                                        <p:tav tm="100000">
                                          <p:val>
                                            <p:strVal val="#ppt_x"/>
                                          </p:val>
                                        </p:tav>
                                      </p:tavLst>
                                    </p:anim>
                                    <p:anim calcmode="lin" valueType="num">
                                      <p:cBhvr additive="base">
                                        <p:cTn id="114"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1" grpId="0" animBg="1"/>
      <p:bldP spid="32" grpId="0" animBg="1"/>
      <p:bldP spid="42" grpId="0" animBg="1"/>
      <p:bldP spid="43" grpId="0" animBg="1"/>
      <p:bldP spid="44" grpId="0" animBg="1"/>
      <p:bldP spid="45" grpId="0" animBg="1"/>
      <p:bldP spid="4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bgerundetes Rechteck 6"/>
          <p:cNvSpPr/>
          <p:nvPr/>
        </p:nvSpPr>
        <p:spPr>
          <a:xfrm>
            <a:off x="3957252" y="51727"/>
            <a:ext cx="342185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Anspruchshäufung</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63d</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grpSp>
        <p:nvGrpSpPr>
          <p:cNvPr id="11" name="Gruppieren 10"/>
          <p:cNvGrpSpPr/>
          <p:nvPr/>
        </p:nvGrpSpPr>
        <p:grpSpPr>
          <a:xfrm>
            <a:off x="5354478" y="4589816"/>
            <a:ext cx="914400" cy="2115052"/>
            <a:chOff x="3757613" y="1172788"/>
            <a:chExt cx="914400" cy="2115052"/>
          </a:xfrm>
        </p:grpSpPr>
        <p:sp>
          <p:nvSpPr>
            <p:cNvPr id="5" name="Trapezoid 4"/>
            <p:cNvSpPr/>
            <p:nvPr/>
          </p:nvSpPr>
          <p:spPr>
            <a:xfrm>
              <a:off x="3757613" y="2071688"/>
              <a:ext cx="914400" cy="1216152"/>
            </a:xfrm>
            <a:prstGeom prst="trapezoid">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Flussdiagramm: Verbinder 5"/>
            <p:cNvSpPr/>
            <p:nvPr/>
          </p:nvSpPr>
          <p:spPr>
            <a:xfrm>
              <a:off x="3871913" y="1514678"/>
              <a:ext cx="685800" cy="642938"/>
            </a:xfrm>
            <a:prstGeom prst="flowChartConnector">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Flussdiagramm: Manuelle Verarbeitung 7"/>
            <p:cNvSpPr/>
            <p:nvPr/>
          </p:nvSpPr>
          <p:spPr>
            <a:xfrm>
              <a:off x="3836194" y="1172788"/>
              <a:ext cx="757238" cy="427817"/>
            </a:xfrm>
            <a:prstGeom prst="flowChartManualOperati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7" name="Gruppieren 16"/>
          <p:cNvGrpSpPr/>
          <p:nvPr/>
        </p:nvGrpSpPr>
        <p:grpSpPr>
          <a:xfrm>
            <a:off x="936322" y="1087819"/>
            <a:ext cx="881404" cy="1741967"/>
            <a:chOff x="3757613" y="1514678"/>
            <a:chExt cx="914400" cy="1773162"/>
          </a:xfrm>
        </p:grpSpPr>
        <p:sp>
          <p:nvSpPr>
            <p:cNvPr id="18" name="Trapezoid 17"/>
            <p:cNvSpPr/>
            <p:nvPr/>
          </p:nvSpPr>
          <p:spPr>
            <a:xfrm>
              <a:off x="3757613" y="2071688"/>
              <a:ext cx="914400" cy="1216152"/>
            </a:xfrm>
            <a:prstGeom prst="trapezoid">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smtClean="0">
                  <a:solidFill>
                    <a:schemeClr val="tx1"/>
                  </a:solidFill>
                </a:rPr>
                <a:t>A</a:t>
              </a:r>
              <a:endParaRPr lang="de-DE" sz="3600" dirty="0">
                <a:solidFill>
                  <a:schemeClr val="tx1"/>
                </a:solidFill>
              </a:endParaRPr>
            </a:p>
          </p:txBody>
        </p:sp>
        <p:sp>
          <p:nvSpPr>
            <p:cNvPr id="19" name="Flussdiagramm: Verbinder 18"/>
            <p:cNvSpPr/>
            <p:nvPr/>
          </p:nvSpPr>
          <p:spPr>
            <a:xfrm>
              <a:off x="3871913" y="1514678"/>
              <a:ext cx="685800" cy="642938"/>
            </a:xfrm>
            <a:prstGeom prst="flowChartConnector">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1" name="Gruppieren 20"/>
          <p:cNvGrpSpPr/>
          <p:nvPr/>
        </p:nvGrpSpPr>
        <p:grpSpPr>
          <a:xfrm>
            <a:off x="9449092" y="1383930"/>
            <a:ext cx="914400" cy="1773162"/>
            <a:chOff x="3757613" y="1514678"/>
            <a:chExt cx="914400" cy="1773162"/>
          </a:xfrm>
        </p:grpSpPr>
        <p:sp>
          <p:nvSpPr>
            <p:cNvPr id="22" name="Trapezoid 21"/>
            <p:cNvSpPr/>
            <p:nvPr/>
          </p:nvSpPr>
          <p:spPr>
            <a:xfrm>
              <a:off x="3757613" y="2071688"/>
              <a:ext cx="914400" cy="1216152"/>
            </a:xfrm>
            <a:prstGeom prst="trapezoid">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smtClean="0">
                  <a:solidFill>
                    <a:schemeClr val="tx1"/>
                  </a:solidFill>
                </a:rPr>
                <a:t>D</a:t>
              </a:r>
              <a:endParaRPr lang="de-DE" sz="3600" dirty="0">
                <a:solidFill>
                  <a:schemeClr val="tx1"/>
                </a:solidFill>
              </a:endParaRPr>
            </a:p>
          </p:txBody>
        </p:sp>
        <p:sp>
          <p:nvSpPr>
            <p:cNvPr id="23" name="Flussdiagramm: Verbinder 22"/>
            <p:cNvSpPr/>
            <p:nvPr/>
          </p:nvSpPr>
          <p:spPr>
            <a:xfrm>
              <a:off x="3871913" y="1514678"/>
              <a:ext cx="685800" cy="642938"/>
            </a:xfrm>
            <a:prstGeom prst="flowChartConnector">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30" name="Abgerundetes Rechteck 29"/>
          <p:cNvSpPr/>
          <p:nvPr/>
        </p:nvSpPr>
        <p:spPr>
          <a:xfrm>
            <a:off x="1127045" y="489508"/>
            <a:ext cx="2111431" cy="51545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Kläger</a:t>
            </a:r>
            <a:endParaRPr lang="de-DE" sz="2400" dirty="0"/>
          </a:p>
        </p:txBody>
      </p:sp>
      <p:sp>
        <p:nvSpPr>
          <p:cNvPr id="31" name="Abgerundetes Rechteck 30"/>
          <p:cNvSpPr/>
          <p:nvPr/>
        </p:nvSpPr>
        <p:spPr>
          <a:xfrm>
            <a:off x="8074421" y="489508"/>
            <a:ext cx="2111431" cy="51545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Beklagter</a:t>
            </a:r>
            <a:endParaRPr lang="de-DE" sz="2400" dirty="0"/>
          </a:p>
        </p:txBody>
      </p:sp>
      <p:sp>
        <p:nvSpPr>
          <p:cNvPr id="32" name="Wolkenförmige Legende 31"/>
          <p:cNvSpPr/>
          <p:nvPr/>
        </p:nvSpPr>
        <p:spPr>
          <a:xfrm>
            <a:off x="6893411" y="3801426"/>
            <a:ext cx="2622142" cy="1503729"/>
          </a:xfrm>
          <a:prstGeom prst="cloudCallout">
            <a:avLst>
              <a:gd name="adj1" fmla="val -75321"/>
              <a:gd name="adj2" fmla="val 12143"/>
            </a:avLst>
          </a:prstGeom>
          <a:solidFill>
            <a:schemeClr val="bg1">
              <a:lumMod val="9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dirty="0" smtClean="0">
                <a:solidFill>
                  <a:schemeClr val="tx1"/>
                </a:solidFill>
              </a:rPr>
              <a:t>1800 €</a:t>
            </a:r>
            <a:endParaRPr lang="de-DE" sz="3200" dirty="0">
              <a:solidFill>
                <a:schemeClr val="tx1"/>
              </a:solidFill>
            </a:endParaRPr>
          </a:p>
        </p:txBody>
      </p:sp>
      <p:grpSp>
        <p:nvGrpSpPr>
          <p:cNvPr id="33" name="Gruppieren 32"/>
          <p:cNvGrpSpPr/>
          <p:nvPr/>
        </p:nvGrpSpPr>
        <p:grpSpPr>
          <a:xfrm>
            <a:off x="2182761" y="1087819"/>
            <a:ext cx="4458746" cy="1060704"/>
            <a:chOff x="2056354" y="1918595"/>
            <a:chExt cx="4458746" cy="1060704"/>
          </a:xfrm>
          <a:solidFill>
            <a:schemeClr val="bg1">
              <a:lumMod val="75000"/>
            </a:schemeClr>
          </a:solidFill>
        </p:grpSpPr>
        <p:sp>
          <p:nvSpPr>
            <p:cNvPr id="34" name="Rechteck 33"/>
            <p:cNvSpPr/>
            <p:nvPr/>
          </p:nvSpPr>
          <p:spPr>
            <a:xfrm>
              <a:off x="2056354" y="2064082"/>
              <a:ext cx="3544346" cy="6965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solidFill>
                    <a:schemeClr val="tx1"/>
                  </a:solidFill>
                </a:rPr>
                <a:t>Forderung auf Schadenersatz  von 1500 €</a:t>
              </a:r>
              <a:endParaRPr lang="de-DE" sz="2400" dirty="0">
                <a:solidFill>
                  <a:schemeClr val="tx1"/>
                </a:solidFill>
              </a:endParaRPr>
            </a:p>
          </p:txBody>
        </p:sp>
        <p:sp>
          <p:nvSpPr>
            <p:cNvPr id="35" name="Gleichschenkliges Dreieck 34"/>
            <p:cNvSpPr/>
            <p:nvPr/>
          </p:nvSpPr>
          <p:spPr>
            <a:xfrm rot="5400000">
              <a:off x="5527548" y="1991747"/>
              <a:ext cx="1060704" cy="9144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solidFill>
                  <a:schemeClr val="tx1"/>
                </a:solidFill>
              </a:endParaRPr>
            </a:p>
          </p:txBody>
        </p:sp>
      </p:grpSp>
      <p:sp>
        <p:nvSpPr>
          <p:cNvPr id="42" name="Wolkenförmige Legende 41"/>
          <p:cNvSpPr/>
          <p:nvPr/>
        </p:nvSpPr>
        <p:spPr>
          <a:xfrm>
            <a:off x="2182761" y="3739797"/>
            <a:ext cx="2622142" cy="1503729"/>
          </a:xfrm>
          <a:prstGeom prst="cloudCallout">
            <a:avLst>
              <a:gd name="adj1" fmla="val 69072"/>
              <a:gd name="adj2" fmla="val 11193"/>
            </a:avLst>
          </a:prstGeom>
          <a:solidFill>
            <a:schemeClr val="bg1">
              <a:lumMod val="9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dirty="0" smtClean="0">
                <a:solidFill>
                  <a:schemeClr val="tx1"/>
                </a:solidFill>
              </a:rPr>
              <a:t>1500 €</a:t>
            </a:r>
            <a:endParaRPr lang="de-DE" sz="3200" dirty="0">
              <a:solidFill>
                <a:schemeClr val="tx1"/>
              </a:solidFill>
            </a:endParaRPr>
          </a:p>
        </p:txBody>
      </p:sp>
      <p:sp>
        <p:nvSpPr>
          <p:cNvPr id="44" name="Gefaltete Ecke 43"/>
          <p:cNvSpPr/>
          <p:nvPr/>
        </p:nvSpPr>
        <p:spPr>
          <a:xfrm rot="21081626">
            <a:off x="10514683" y="1999448"/>
            <a:ext cx="1504240" cy="1504720"/>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zwei Werte = addieren</a:t>
            </a:r>
            <a:endParaRPr lang="de-DE" sz="2000" b="1" dirty="0">
              <a:solidFill>
                <a:schemeClr val="tx1"/>
              </a:solidFill>
              <a:latin typeface="MV Boli" panose="02000500030200090000" pitchFamily="2" charset="0"/>
              <a:cs typeface="MV Boli" panose="02000500030200090000" pitchFamily="2" charset="0"/>
            </a:endParaRPr>
          </a:p>
        </p:txBody>
      </p:sp>
      <p:sp>
        <p:nvSpPr>
          <p:cNvPr id="45" name="Gefaltete Ecke 44"/>
          <p:cNvSpPr/>
          <p:nvPr/>
        </p:nvSpPr>
        <p:spPr>
          <a:xfrm>
            <a:off x="10518800" y="3477050"/>
            <a:ext cx="1504240" cy="1504720"/>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latin typeface="MV Boli" panose="02000500030200090000" pitchFamily="2" charset="0"/>
              <a:cs typeface="MV Boli" panose="02000500030200090000" pitchFamily="2" charset="0"/>
            </a:endParaRPr>
          </a:p>
          <a:p>
            <a:pPr algn="ctr"/>
            <a:r>
              <a:rPr lang="de-DE" sz="1600" b="1" u="sng" dirty="0" smtClean="0">
                <a:solidFill>
                  <a:schemeClr val="tx1"/>
                </a:solidFill>
                <a:latin typeface="MV Boli" panose="02000500030200090000" pitchFamily="2" charset="0"/>
                <a:cs typeface="MV Boli" panose="02000500030200090000" pitchFamily="2" charset="0"/>
              </a:rPr>
              <a:t>zwei</a:t>
            </a:r>
            <a:r>
              <a:rPr lang="de-DE" sz="1600" b="1" dirty="0" smtClean="0">
                <a:solidFill>
                  <a:schemeClr val="tx1"/>
                </a:solidFill>
                <a:latin typeface="MV Boli" panose="02000500030200090000" pitchFamily="2" charset="0"/>
                <a:cs typeface="MV Boli" panose="02000500030200090000" pitchFamily="2" charset="0"/>
              </a:rPr>
              <a:t> Summen um die sich Gedanken gemacht wird</a:t>
            </a:r>
            <a:endParaRPr lang="de-DE" sz="1600" b="1" dirty="0">
              <a:solidFill>
                <a:schemeClr val="tx1"/>
              </a:solidFill>
              <a:latin typeface="MV Boli" panose="02000500030200090000" pitchFamily="2" charset="0"/>
              <a:cs typeface="MV Boli" panose="02000500030200090000" pitchFamily="2" charset="0"/>
            </a:endParaRPr>
          </a:p>
        </p:txBody>
      </p:sp>
      <p:grpSp>
        <p:nvGrpSpPr>
          <p:cNvPr id="2" name="Gruppieren 1"/>
          <p:cNvGrpSpPr/>
          <p:nvPr/>
        </p:nvGrpSpPr>
        <p:grpSpPr>
          <a:xfrm>
            <a:off x="4385639" y="2052035"/>
            <a:ext cx="5007906" cy="1060704"/>
            <a:chOff x="3908979" y="2209600"/>
            <a:chExt cx="4458746" cy="1060704"/>
          </a:xfrm>
        </p:grpSpPr>
        <p:sp>
          <p:nvSpPr>
            <p:cNvPr id="46" name="Rechteck 45"/>
            <p:cNvSpPr/>
            <p:nvPr/>
          </p:nvSpPr>
          <p:spPr>
            <a:xfrm>
              <a:off x="4823379" y="2362811"/>
              <a:ext cx="3544346" cy="696547"/>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rPr>
                <a:t>Widerklage</a:t>
              </a:r>
              <a:r>
                <a:rPr lang="de-DE" sz="2400" dirty="0" smtClean="0">
                  <a:solidFill>
                    <a:schemeClr val="tx1"/>
                  </a:solidFill>
                </a:rPr>
                <a:t>-Forderung auf Schmerzensgeld von 1800 €</a:t>
              </a:r>
              <a:endParaRPr lang="de-DE" sz="2400" dirty="0">
                <a:solidFill>
                  <a:schemeClr val="tx1"/>
                </a:solidFill>
              </a:endParaRPr>
            </a:p>
          </p:txBody>
        </p:sp>
        <p:sp>
          <p:nvSpPr>
            <p:cNvPr id="47" name="Gleichschenkliges Dreieck 46"/>
            <p:cNvSpPr/>
            <p:nvPr/>
          </p:nvSpPr>
          <p:spPr>
            <a:xfrm rot="16200000">
              <a:off x="3835827" y="2282752"/>
              <a:ext cx="1060704" cy="914400"/>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solidFill>
                  <a:schemeClr val="tx1"/>
                </a:solidFill>
              </a:endParaRPr>
            </a:p>
          </p:txBody>
        </p:sp>
      </p:grpSp>
      <p:sp>
        <p:nvSpPr>
          <p:cNvPr id="48" name="Rechteck 47"/>
          <p:cNvSpPr/>
          <p:nvPr/>
        </p:nvSpPr>
        <p:spPr>
          <a:xfrm>
            <a:off x="9515553" y="5319456"/>
            <a:ext cx="2200275" cy="914400"/>
          </a:xfrm>
          <a:prstGeom prst="rect">
            <a:avLst/>
          </a:prstGeom>
          <a:solidFill>
            <a:schemeClr val="accent2">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rPr>
              <a:t>Streitwert = 3300 €</a:t>
            </a:r>
            <a:endParaRPr lang="de-DE" sz="2400" b="1" dirty="0">
              <a:solidFill>
                <a:schemeClr val="tx1"/>
              </a:solidFill>
            </a:endParaRPr>
          </a:p>
        </p:txBody>
      </p:sp>
    </p:spTree>
    <p:extLst>
      <p:ext uri="{BB962C8B-B14F-4D97-AF65-F5344CB8AC3E}">
        <p14:creationId xmlns:p14="http://schemas.microsoft.com/office/powerpoint/2010/main" val="3691949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fill="hold"/>
                                        <p:tgtEl>
                                          <p:spTgt spid="30"/>
                                        </p:tgtEl>
                                        <p:attrNameLst>
                                          <p:attrName>ppt_x</p:attrName>
                                        </p:attrNameLst>
                                      </p:cBhvr>
                                      <p:tavLst>
                                        <p:tav tm="0">
                                          <p:val>
                                            <p:strVal val="#ppt_x"/>
                                          </p:val>
                                        </p:tav>
                                        <p:tav tm="100000">
                                          <p:val>
                                            <p:strVal val="#ppt_x"/>
                                          </p:val>
                                        </p:tav>
                                      </p:tavLst>
                                    </p:anim>
                                    <p:anim calcmode="lin" valueType="num">
                                      <p:cBhvr additive="base">
                                        <p:cTn id="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1"/>
                                        </p:tgtEl>
                                        <p:attrNameLst>
                                          <p:attrName>style.visibility</p:attrName>
                                        </p:attrNameLst>
                                      </p:cBhvr>
                                      <p:to>
                                        <p:strVal val="visible"/>
                                      </p:to>
                                    </p:set>
                                    <p:anim calcmode="lin" valueType="num">
                                      <p:cBhvr additive="base">
                                        <p:cTn id="19" dur="500" fill="hold"/>
                                        <p:tgtEl>
                                          <p:spTgt spid="31"/>
                                        </p:tgtEl>
                                        <p:attrNameLst>
                                          <p:attrName>ppt_x</p:attrName>
                                        </p:attrNameLst>
                                      </p:cBhvr>
                                      <p:tavLst>
                                        <p:tav tm="0">
                                          <p:val>
                                            <p:strVal val="#ppt_x"/>
                                          </p:val>
                                        </p:tav>
                                        <p:tav tm="100000">
                                          <p:val>
                                            <p:strVal val="#ppt_x"/>
                                          </p:val>
                                        </p:tav>
                                      </p:tavLst>
                                    </p:anim>
                                    <p:anim calcmode="lin" valueType="num">
                                      <p:cBhvr additive="base">
                                        <p:cTn id="20"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p:cTn id="31" dur="500" fill="hold"/>
                                        <p:tgtEl>
                                          <p:spTgt spid="33"/>
                                        </p:tgtEl>
                                        <p:attrNameLst>
                                          <p:attrName>ppt_w</p:attrName>
                                        </p:attrNameLst>
                                      </p:cBhvr>
                                      <p:tavLst>
                                        <p:tav tm="0">
                                          <p:val>
                                            <p:fltVal val="0"/>
                                          </p:val>
                                        </p:tav>
                                        <p:tav tm="100000">
                                          <p:val>
                                            <p:strVal val="#ppt_w"/>
                                          </p:val>
                                        </p:tav>
                                      </p:tavLst>
                                    </p:anim>
                                    <p:anim calcmode="lin" valueType="num">
                                      <p:cBhvr>
                                        <p:cTn id="32" dur="500" fill="hold"/>
                                        <p:tgtEl>
                                          <p:spTgt spid="33"/>
                                        </p:tgtEl>
                                        <p:attrNameLst>
                                          <p:attrName>ppt_h</p:attrName>
                                        </p:attrNameLst>
                                      </p:cBhvr>
                                      <p:tavLst>
                                        <p:tav tm="0">
                                          <p:val>
                                            <p:fltVal val="0"/>
                                          </p:val>
                                        </p:tav>
                                        <p:tav tm="100000">
                                          <p:val>
                                            <p:strVal val="#ppt_h"/>
                                          </p:val>
                                        </p:tav>
                                      </p:tavLst>
                                    </p:anim>
                                    <p:animEffect transition="in" filter="fade">
                                      <p:cBhvr>
                                        <p:cTn id="33" dur="500"/>
                                        <p:tgtEl>
                                          <p:spTgt spid="33"/>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nodeType="clickEffect">
                                  <p:stCondLst>
                                    <p:cond delay="0"/>
                                  </p:stCondLst>
                                  <p:childTnLst>
                                    <p:set>
                                      <p:cBhvr>
                                        <p:cTn id="37" dur="1" fill="hold">
                                          <p:stCondLst>
                                            <p:cond delay="0"/>
                                          </p:stCondLst>
                                        </p:cTn>
                                        <p:tgtEl>
                                          <p:spTgt spid="2"/>
                                        </p:tgtEl>
                                        <p:attrNameLst>
                                          <p:attrName>style.visibility</p:attrName>
                                        </p:attrNameLst>
                                      </p:cBhvr>
                                      <p:to>
                                        <p:strVal val="visible"/>
                                      </p:to>
                                    </p:set>
                                    <p:anim calcmode="lin" valueType="num">
                                      <p:cBhvr>
                                        <p:cTn id="38" dur="500" fill="hold"/>
                                        <p:tgtEl>
                                          <p:spTgt spid="2"/>
                                        </p:tgtEl>
                                        <p:attrNameLst>
                                          <p:attrName>ppt_w</p:attrName>
                                        </p:attrNameLst>
                                      </p:cBhvr>
                                      <p:tavLst>
                                        <p:tav tm="0">
                                          <p:val>
                                            <p:fltVal val="0"/>
                                          </p:val>
                                        </p:tav>
                                        <p:tav tm="100000">
                                          <p:val>
                                            <p:strVal val="#ppt_w"/>
                                          </p:val>
                                        </p:tav>
                                      </p:tavLst>
                                    </p:anim>
                                    <p:anim calcmode="lin" valueType="num">
                                      <p:cBhvr>
                                        <p:cTn id="39" dur="500" fill="hold"/>
                                        <p:tgtEl>
                                          <p:spTgt spid="2"/>
                                        </p:tgtEl>
                                        <p:attrNameLst>
                                          <p:attrName>ppt_h</p:attrName>
                                        </p:attrNameLst>
                                      </p:cBhvr>
                                      <p:tavLst>
                                        <p:tav tm="0">
                                          <p:val>
                                            <p:fltVal val="0"/>
                                          </p:val>
                                        </p:tav>
                                        <p:tav tm="100000">
                                          <p:val>
                                            <p:strVal val="#ppt_h"/>
                                          </p:val>
                                        </p:tav>
                                      </p:tavLst>
                                    </p:anim>
                                    <p:animEffect transition="in" filter="fade">
                                      <p:cBhvr>
                                        <p:cTn id="40" dur="500"/>
                                        <p:tgtEl>
                                          <p:spTgt spid="2"/>
                                        </p:tgtEl>
                                      </p:cBhvr>
                                    </p:animEffect>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wipe(down)">
                                      <p:cBhvr>
                                        <p:cTn id="45" dur="580">
                                          <p:stCondLst>
                                            <p:cond delay="0"/>
                                          </p:stCondLst>
                                        </p:cTn>
                                        <p:tgtEl>
                                          <p:spTgt spid="11"/>
                                        </p:tgtEl>
                                      </p:cBhvr>
                                    </p:animEffect>
                                    <p:anim calcmode="lin" valueType="num">
                                      <p:cBhvr>
                                        <p:cTn id="4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51" dur="26">
                                          <p:stCondLst>
                                            <p:cond delay="650"/>
                                          </p:stCondLst>
                                        </p:cTn>
                                        <p:tgtEl>
                                          <p:spTgt spid="11"/>
                                        </p:tgtEl>
                                      </p:cBhvr>
                                      <p:to x="100000" y="60000"/>
                                    </p:animScale>
                                    <p:animScale>
                                      <p:cBhvr>
                                        <p:cTn id="52" dur="166" decel="50000">
                                          <p:stCondLst>
                                            <p:cond delay="676"/>
                                          </p:stCondLst>
                                        </p:cTn>
                                        <p:tgtEl>
                                          <p:spTgt spid="11"/>
                                        </p:tgtEl>
                                      </p:cBhvr>
                                      <p:to x="100000" y="100000"/>
                                    </p:animScale>
                                    <p:animScale>
                                      <p:cBhvr>
                                        <p:cTn id="53" dur="26">
                                          <p:stCondLst>
                                            <p:cond delay="1312"/>
                                          </p:stCondLst>
                                        </p:cTn>
                                        <p:tgtEl>
                                          <p:spTgt spid="11"/>
                                        </p:tgtEl>
                                      </p:cBhvr>
                                      <p:to x="100000" y="80000"/>
                                    </p:animScale>
                                    <p:animScale>
                                      <p:cBhvr>
                                        <p:cTn id="54" dur="166" decel="50000">
                                          <p:stCondLst>
                                            <p:cond delay="1338"/>
                                          </p:stCondLst>
                                        </p:cTn>
                                        <p:tgtEl>
                                          <p:spTgt spid="11"/>
                                        </p:tgtEl>
                                      </p:cBhvr>
                                      <p:to x="100000" y="100000"/>
                                    </p:animScale>
                                    <p:animScale>
                                      <p:cBhvr>
                                        <p:cTn id="55" dur="26">
                                          <p:stCondLst>
                                            <p:cond delay="1642"/>
                                          </p:stCondLst>
                                        </p:cTn>
                                        <p:tgtEl>
                                          <p:spTgt spid="11"/>
                                        </p:tgtEl>
                                      </p:cBhvr>
                                      <p:to x="100000" y="90000"/>
                                    </p:animScale>
                                    <p:animScale>
                                      <p:cBhvr>
                                        <p:cTn id="56" dur="166" decel="50000">
                                          <p:stCondLst>
                                            <p:cond delay="1668"/>
                                          </p:stCondLst>
                                        </p:cTn>
                                        <p:tgtEl>
                                          <p:spTgt spid="11"/>
                                        </p:tgtEl>
                                      </p:cBhvr>
                                      <p:to x="100000" y="100000"/>
                                    </p:animScale>
                                    <p:animScale>
                                      <p:cBhvr>
                                        <p:cTn id="57" dur="26">
                                          <p:stCondLst>
                                            <p:cond delay="1808"/>
                                          </p:stCondLst>
                                        </p:cTn>
                                        <p:tgtEl>
                                          <p:spTgt spid="11"/>
                                        </p:tgtEl>
                                      </p:cBhvr>
                                      <p:to x="100000" y="95000"/>
                                    </p:animScale>
                                    <p:animScale>
                                      <p:cBhvr>
                                        <p:cTn id="58" dur="166" decel="50000">
                                          <p:stCondLst>
                                            <p:cond delay="1834"/>
                                          </p:stCondLst>
                                        </p:cTn>
                                        <p:tgtEl>
                                          <p:spTgt spid="11"/>
                                        </p:tgtEl>
                                      </p:cBhvr>
                                      <p:to x="100000" y="100000"/>
                                    </p:animScale>
                                  </p:childTnLst>
                                </p:cTn>
                              </p:par>
                            </p:childTnLst>
                          </p:cTn>
                        </p:par>
                      </p:childTnLst>
                    </p:cTn>
                  </p:par>
                  <p:par>
                    <p:cTn id="59" fill="hold">
                      <p:stCondLst>
                        <p:cond delay="indefinite"/>
                      </p:stCondLst>
                      <p:childTnLst>
                        <p:par>
                          <p:cTn id="60" fill="hold">
                            <p:stCondLst>
                              <p:cond delay="0"/>
                            </p:stCondLst>
                            <p:childTnLst>
                              <p:par>
                                <p:cTn id="61" presetID="14" presetClass="entr" presetSubtype="10" fill="hold" grpId="0" nodeType="clickEffect">
                                  <p:stCondLst>
                                    <p:cond delay="0"/>
                                  </p:stCondLst>
                                  <p:childTnLst>
                                    <p:set>
                                      <p:cBhvr>
                                        <p:cTn id="62" dur="1" fill="hold">
                                          <p:stCondLst>
                                            <p:cond delay="0"/>
                                          </p:stCondLst>
                                        </p:cTn>
                                        <p:tgtEl>
                                          <p:spTgt spid="42"/>
                                        </p:tgtEl>
                                        <p:attrNameLst>
                                          <p:attrName>style.visibility</p:attrName>
                                        </p:attrNameLst>
                                      </p:cBhvr>
                                      <p:to>
                                        <p:strVal val="visible"/>
                                      </p:to>
                                    </p:set>
                                    <p:animEffect transition="in" filter="randombar(horizontal)">
                                      <p:cBhvr>
                                        <p:cTn id="63" dur="500"/>
                                        <p:tgtEl>
                                          <p:spTgt spid="42"/>
                                        </p:tgtEl>
                                      </p:cBhvr>
                                    </p:animEffect>
                                  </p:childTnLst>
                                </p:cTn>
                              </p:par>
                            </p:childTnLst>
                          </p:cTn>
                        </p:par>
                      </p:childTnLst>
                    </p:cTn>
                  </p:par>
                  <p:par>
                    <p:cTn id="64" fill="hold">
                      <p:stCondLst>
                        <p:cond delay="indefinite"/>
                      </p:stCondLst>
                      <p:childTnLst>
                        <p:par>
                          <p:cTn id="65" fill="hold">
                            <p:stCondLst>
                              <p:cond delay="0"/>
                            </p:stCondLst>
                            <p:childTnLst>
                              <p:par>
                                <p:cTn id="66" presetID="14" presetClass="entr" presetSubtype="10" fill="hold" grpId="0" nodeType="clickEffect">
                                  <p:stCondLst>
                                    <p:cond delay="0"/>
                                  </p:stCondLst>
                                  <p:childTnLst>
                                    <p:set>
                                      <p:cBhvr>
                                        <p:cTn id="67" dur="1" fill="hold">
                                          <p:stCondLst>
                                            <p:cond delay="0"/>
                                          </p:stCondLst>
                                        </p:cTn>
                                        <p:tgtEl>
                                          <p:spTgt spid="32"/>
                                        </p:tgtEl>
                                        <p:attrNameLst>
                                          <p:attrName>style.visibility</p:attrName>
                                        </p:attrNameLst>
                                      </p:cBhvr>
                                      <p:to>
                                        <p:strVal val="visible"/>
                                      </p:to>
                                    </p:set>
                                    <p:animEffect transition="in" filter="randombar(horizontal)">
                                      <p:cBhvr>
                                        <p:cTn id="68" dur="500"/>
                                        <p:tgtEl>
                                          <p:spTgt spid="32"/>
                                        </p:tgtEl>
                                      </p:cBhvr>
                                    </p:animEffect>
                                  </p:childTnLst>
                                </p:cTn>
                              </p:par>
                            </p:childTnLst>
                          </p:cTn>
                        </p:par>
                      </p:childTnLst>
                    </p:cTn>
                  </p:par>
                  <p:par>
                    <p:cTn id="69" fill="hold">
                      <p:stCondLst>
                        <p:cond delay="indefinite"/>
                      </p:stCondLst>
                      <p:childTnLst>
                        <p:par>
                          <p:cTn id="70" fill="hold">
                            <p:stCondLst>
                              <p:cond delay="0"/>
                            </p:stCondLst>
                            <p:childTnLst>
                              <p:par>
                                <p:cTn id="71" presetID="31" presetClass="entr" presetSubtype="0" fill="hold" grpId="0" nodeType="clickEffect">
                                  <p:stCondLst>
                                    <p:cond delay="0"/>
                                  </p:stCondLst>
                                  <p:childTnLst>
                                    <p:set>
                                      <p:cBhvr>
                                        <p:cTn id="72" dur="1" fill="hold">
                                          <p:stCondLst>
                                            <p:cond delay="0"/>
                                          </p:stCondLst>
                                        </p:cTn>
                                        <p:tgtEl>
                                          <p:spTgt spid="44"/>
                                        </p:tgtEl>
                                        <p:attrNameLst>
                                          <p:attrName>style.visibility</p:attrName>
                                        </p:attrNameLst>
                                      </p:cBhvr>
                                      <p:to>
                                        <p:strVal val="visible"/>
                                      </p:to>
                                    </p:set>
                                    <p:anim calcmode="lin" valueType="num">
                                      <p:cBhvr>
                                        <p:cTn id="73" dur="1000" fill="hold"/>
                                        <p:tgtEl>
                                          <p:spTgt spid="44"/>
                                        </p:tgtEl>
                                        <p:attrNameLst>
                                          <p:attrName>ppt_w</p:attrName>
                                        </p:attrNameLst>
                                      </p:cBhvr>
                                      <p:tavLst>
                                        <p:tav tm="0">
                                          <p:val>
                                            <p:fltVal val="0"/>
                                          </p:val>
                                        </p:tav>
                                        <p:tav tm="100000">
                                          <p:val>
                                            <p:strVal val="#ppt_w"/>
                                          </p:val>
                                        </p:tav>
                                      </p:tavLst>
                                    </p:anim>
                                    <p:anim calcmode="lin" valueType="num">
                                      <p:cBhvr>
                                        <p:cTn id="74" dur="1000" fill="hold"/>
                                        <p:tgtEl>
                                          <p:spTgt spid="44"/>
                                        </p:tgtEl>
                                        <p:attrNameLst>
                                          <p:attrName>ppt_h</p:attrName>
                                        </p:attrNameLst>
                                      </p:cBhvr>
                                      <p:tavLst>
                                        <p:tav tm="0">
                                          <p:val>
                                            <p:fltVal val="0"/>
                                          </p:val>
                                        </p:tav>
                                        <p:tav tm="100000">
                                          <p:val>
                                            <p:strVal val="#ppt_h"/>
                                          </p:val>
                                        </p:tav>
                                      </p:tavLst>
                                    </p:anim>
                                    <p:anim calcmode="lin" valueType="num">
                                      <p:cBhvr>
                                        <p:cTn id="75" dur="1000" fill="hold"/>
                                        <p:tgtEl>
                                          <p:spTgt spid="44"/>
                                        </p:tgtEl>
                                        <p:attrNameLst>
                                          <p:attrName>style.rotation</p:attrName>
                                        </p:attrNameLst>
                                      </p:cBhvr>
                                      <p:tavLst>
                                        <p:tav tm="0">
                                          <p:val>
                                            <p:fltVal val="90"/>
                                          </p:val>
                                        </p:tav>
                                        <p:tav tm="100000">
                                          <p:val>
                                            <p:fltVal val="0"/>
                                          </p:val>
                                        </p:tav>
                                      </p:tavLst>
                                    </p:anim>
                                    <p:animEffect transition="in" filter="fade">
                                      <p:cBhvr>
                                        <p:cTn id="76" dur="1000"/>
                                        <p:tgtEl>
                                          <p:spTgt spid="44"/>
                                        </p:tgtEl>
                                      </p:cBhvr>
                                    </p:animEffect>
                                  </p:childTnLst>
                                </p:cTn>
                              </p:par>
                            </p:childTnLst>
                          </p:cTn>
                        </p:par>
                      </p:childTnLst>
                    </p:cTn>
                  </p:par>
                  <p:par>
                    <p:cTn id="77" fill="hold">
                      <p:stCondLst>
                        <p:cond delay="indefinite"/>
                      </p:stCondLst>
                      <p:childTnLst>
                        <p:par>
                          <p:cTn id="78" fill="hold">
                            <p:stCondLst>
                              <p:cond delay="0"/>
                            </p:stCondLst>
                            <p:childTnLst>
                              <p:par>
                                <p:cTn id="79" presetID="31" presetClass="entr" presetSubtype="0" fill="hold" grpId="0" nodeType="clickEffect">
                                  <p:stCondLst>
                                    <p:cond delay="0"/>
                                  </p:stCondLst>
                                  <p:childTnLst>
                                    <p:set>
                                      <p:cBhvr>
                                        <p:cTn id="80" dur="1" fill="hold">
                                          <p:stCondLst>
                                            <p:cond delay="0"/>
                                          </p:stCondLst>
                                        </p:cTn>
                                        <p:tgtEl>
                                          <p:spTgt spid="45"/>
                                        </p:tgtEl>
                                        <p:attrNameLst>
                                          <p:attrName>style.visibility</p:attrName>
                                        </p:attrNameLst>
                                      </p:cBhvr>
                                      <p:to>
                                        <p:strVal val="visible"/>
                                      </p:to>
                                    </p:set>
                                    <p:anim calcmode="lin" valueType="num">
                                      <p:cBhvr>
                                        <p:cTn id="81" dur="1000" fill="hold"/>
                                        <p:tgtEl>
                                          <p:spTgt spid="45"/>
                                        </p:tgtEl>
                                        <p:attrNameLst>
                                          <p:attrName>ppt_w</p:attrName>
                                        </p:attrNameLst>
                                      </p:cBhvr>
                                      <p:tavLst>
                                        <p:tav tm="0">
                                          <p:val>
                                            <p:fltVal val="0"/>
                                          </p:val>
                                        </p:tav>
                                        <p:tav tm="100000">
                                          <p:val>
                                            <p:strVal val="#ppt_w"/>
                                          </p:val>
                                        </p:tav>
                                      </p:tavLst>
                                    </p:anim>
                                    <p:anim calcmode="lin" valueType="num">
                                      <p:cBhvr>
                                        <p:cTn id="82" dur="1000" fill="hold"/>
                                        <p:tgtEl>
                                          <p:spTgt spid="45"/>
                                        </p:tgtEl>
                                        <p:attrNameLst>
                                          <p:attrName>ppt_h</p:attrName>
                                        </p:attrNameLst>
                                      </p:cBhvr>
                                      <p:tavLst>
                                        <p:tav tm="0">
                                          <p:val>
                                            <p:fltVal val="0"/>
                                          </p:val>
                                        </p:tav>
                                        <p:tav tm="100000">
                                          <p:val>
                                            <p:strVal val="#ppt_h"/>
                                          </p:val>
                                        </p:tav>
                                      </p:tavLst>
                                    </p:anim>
                                    <p:anim calcmode="lin" valueType="num">
                                      <p:cBhvr>
                                        <p:cTn id="83" dur="1000" fill="hold"/>
                                        <p:tgtEl>
                                          <p:spTgt spid="45"/>
                                        </p:tgtEl>
                                        <p:attrNameLst>
                                          <p:attrName>style.rotation</p:attrName>
                                        </p:attrNameLst>
                                      </p:cBhvr>
                                      <p:tavLst>
                                        <p:tav tm="0">
                                          <p:val>
                                            <p:fltVal val="90"/>
                                          </p:val>
                                        </p:tav>
                                        <p:tav tm="100000">
                                          <p:val>
                                            <p:fltVal val="0"/>
                                          </p:val>
                                        </p:tav>
                                      </p:tavLst>
                                    </p:anim>
                                    <p:animEffect transition="in" filter="fade">
                                      <p:cBhvr>
                                        <p:cTn id="84" dur="1000"/>
                                        <p:tgtEl>
                                          <p:spTgt spid="45"/>
                                        </p:tgtEl>
                                      </p:cBhvr>
                                    </p:animEffect>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48"/>
                                        </p:tgtEl>
                                        <p:attrNameLst>
                                          <p:attrName>style.visibility</p:attrName>
                                        </p:attrNameLst>
                                      </p:cBhvr>
                                      <p:to>
                                        <p:strVal val="visible"/>
                                      </p:to>
                                    </p:set>
                                    <p:anim calcmode="lin" valueType="num">
                                      <p:cBhvr additive="base">
                                        <p:cTn id="89" dur="500" fill="hold"/>
                                        <p:tgtEl>
                                          <p:spTgt spid="48"/>
                                        </p:tgtEl>
                                        <p:attrNameLst>
                                          <p:attrName>ppt_x</p:attrName>
                                        </p:attrNameLst>
                                      </p:cBhvr>
                                      <p:tavLst>
                                        <p:tav tm="0">
                                          <p:val>
                                            <p:strVal val="#ppt_x"/>
                                          </p:val>
                                        </p:tav>
                                        <p:tav tm="100000">
                                          <p:val>
                                            <p:strVal val="#ppt_x"/>
                                          </p:val>
                                        </p:tav>
                                      </p:tavLst>
                                    </p:anim>
                                    <p:anim calcmode="lin" valueType="num">
                                      <p:cBhvr additive="base">
                                        <p:cTn id="90"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1" grpId="0" animBg="1"/>
      <p:bldP spid="32" grpId="0" animBg="1"/>
      <p:bldP spid="42" grpId="0" animBg="1"/>
      <p:bldP spid="44" grpId="0" animBg="1"/>
      <p:bldP spid="45" grpId="0" animBg="1"/>
      <p:bldP spid="4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716505" y="3185682"/>
            <a:ext cx="9814373" cy="297448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r>
              <a:rPr lang="de-DE" sz="2400" b="1" dirty="0" smtClean="0">
                <a:effectLst>
                  <a:outerShdw blurRad="38100" dist="38100" dir="2700000" algn="tl">
                    <a:srgbClr val="000000">
                      <a:alpha val="43137"/>
                    </a:srgbClr>
                  </a:outerShdw>
                </a:effectLst>
              </a:rPr>
              <a:t>keine </a:t>
            </a:r>
            <a:r>
              <a:rPr lang="de-DE" sz="2400" b="1" dirty="0">
                <a:effectLst>
                  <a:outerShdw blurRad="38100" dist="38100" dir="2700000" algn="tl">
                    <a:srgbClr val="000000">
                      <a:alpha val="43137"/>
                    </a:srgbClr>
                  </a:outerShdw>
                </a:effectLst>
              </a:rPr>
              <a:t>Addition </a:t>
            </a:r>
            <a:r>
              <a:rPr lang="de-DE" sz="2400" dirty="0"/>
              <a:t>der Werte von Klage und Widerklage, es gilt der höchste Wert (§ 45 Abs. 1 S. 3 GKG). Handelt es sich bei der Widerklage des Beklagten um denselben Streitgegenstand, soll mit dieser die Aberkennung des Klageanspruchs des Klägers erreicht werden. Das Gericht kann daher dann nur dem Antrag einer Partei stattgeben und muss folglich den Anspruch der anderen Partei abweisen. </a:t>
            </a:r>
            <a:endParaRPr lang="de-DE" sz="2800" dirty="0"/>
          </a:p>
          <a:p>
            <a:endParaRPr lang="de-DE" sz="2800" dirty="0"/>
          </a:p>
        </p:txBody>
      </p:sp>
      <p:sp>
        <p:nvSpPr>
          <p:cNvPr id="4" name="Abgerundetes Rechteck 3"/>
          <p:cNvSpPr/>
          <p:nvPr/>
        </p:nvSpPr>
        <p:spPr>
          <a:xfrm>
            <a:off x="3673771" y="1487693"/>
            <a:ext cx="5103270"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effectLst>
                  <a:outerShdw blurRad="38100" dist="38100" dir="2700000" algn="tl">
                    <a:srgbClr val="000000">
                      <a:alpha val="43137"/>
                    </a:srgbClr>
                  </a:outerShdw>
                </a:effectLst>
              </a:rPr>
              <a:t> </a:t>
            </a:r>
          </a:p>
          <a:p>
            <a:pPr algn="ctr"/>
            <a:r>
              <a:rPr lang="de-DE" sz="3200" b="1" dirty="0" smtClean="0">
                <a:effectLst>
                  <a:outerShdw blurRad="38100" dist="38100" dir="2700000" algn="tl">
                    <a:srgbClr val="000000">
                      <a:alpha val="43137"/>
                    </a:srgbClr>
                  </a:outerShdw>
                </a:effectLst>
              </a:rPr>
              <a:t>Widerklage</a:t>
            </a:r>
            <a:endParaRPr lang="de-DE" sz="3200" b="1" dirty="0">
              <a:effectLst>
                <a:outerShdw blurRad="38100" dist="38100" dir="2700000" algn="tl">
                  <a:srgbClr val="000000">
                    <a:alpha val="43137"/>
                  </a:srgbClr>
                </a:outerShdw>
              </a:effectLst>
            </a:endParaRPr>
          </a:p>
          <a:p>
            <a:pPr algn="ctr"/>
            <a:r>
              <a:rPr lang="de-DE" sz="3200" b="1" dirty="0" smtClean="0">
                <a:effectLst>
                  <a:outerShdw blurRad="38100" dist="38100" dir="2700000" algn="tl">
                    <a:srgbClr val="000000">
                      <a:alpha val="43137"/>
                    </a:srgbClr>
                  </a:outerShdw>
                </a:effectLst>
              </a:rPr>
              <a:t> </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435768" y="2694575"/>
            <a:ext cx="4529263"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derselbe </a:t>
            </a:r>
            <a:r>
              <a:rPr lang="de-DE" sz="2800" b="1" dirty="0" smtClean="0">
                <a:effectLst>
                  <a:outerShdw blurRad="38100" dist="38100" dir="2700000" algn="tl">
                    <a:srgbClr val="000000">
                      <a:alpha val="43137"/>
                    </a:srgbClr>
                  </a:outerShdw>
                </a:effectLst>
              </a:rPr>
              <a:t>Streitgegenstand</a:t>
            </a:r>
            <a:endParaRPr lang="de-DE" sz="2800" b="1" dirty="0">
              <a:effectLst>
                <a:outerShdw blurRad="38100" dist="38100" dir="2700000" algn="tl">
                  <a:srgbClr val="000000">
                    <a:alpha val="43137"/>
                  </a:srgbClr>
                </a:outerShdw>
              </a:effectLst>
            </a:endParaRP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64</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Gefaltete Ecke 14"/>
          <p:cNvSpPr/>
          <p:nvPr/>
        </p:nvSpPr>
        <p:spPr>
          <a:xfrm rot="186300">
            <a:off x="8387369" y="5357115"/>
            <a:ext cx="1348294" cy="1313604"/>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 45 I 3 GKG</a:t>
            </a:r>
            <a:endParaRPr lang="de-DE" sz="2000" b="1" dirty="0">
              <a:solidFill>
                <a:schemeClr val="tx1"/>
              </a:solidFill>
              <a:latin typeface="MV Boli" panose="02000500030200090000" pitchFamily="2" charset="0"/>
              <a:cs typeface="MV Boli" panose="02000500030200090000" pitchFamily="2" charset="0"/>
            </a:endParaRPr>
          </a:p>
        </p:txBody>
      </p:sp>
      <p:sp>
        <p:nvSpPr>
          <p:cNvPr id="12" name="Gefaltete Ecke 11"/>
          <p:cNvSpPr/>
          <p:nvPr/>
        </p:nvSpPr>
        <p:spPr>
          <a:xfrm rot="20999854">
            <a:off x="10416695" y="2829665"/>
            <a:ext cx="1348294" cy="1313604"/>
          </a:xfrm>
          <a:prstGeom prst="foldedCorner">
            <a:avLst/>
          </a:prstGeom>
          <a:solidFill>
            <a:srgbClr val="F692BD"/>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nicht addieren!</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704961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p:cTn id="25" dur="1000" fill="hold"/>
                                        <p:tgtEl>
                                          <p:spTgt spid="15"/>
                                        </p:tgtEl>
                                        <p:attrNameLst>
                                          <p:attrName>ppt_w</p:attrName>
                                        </p:attrNameLst>
                                      </p:cBhvr>
                                      <p:tavLst>
                                        <p:tav tm="0">
                                          <p:val>
                                            <p:fltVal val="0"/>
                                          </p:val>
                                        </p:tav>
                                        <p:tav tm="100000">
                                          <p:val>
                                            <p:strVal val="#ppt_w"/>
                                          </p:val>
                                        </p:tav>
                                      </p:tavLst>
                                    </p:anim>
                                    <p:anim calcmode="lin" valueType="num">
                                      <p:cBhvr>
                                        <p:cTn id="26" dur="1000" fill="hold"/>
                                        <p:tgtEl>
                                          <p:spTgt spid="15"/>
                                        </p:tgtEl>
                                        <p:attrNameLst>
                                          <p:attrName>ppt_h</p:attrName>
                                        </p:attrNameLst>
                                      </p:cBhvr>
                                      <p:tavLst>
                                        <p:tav tm="0">
                                          <p:val>
                                            <p:fltVal val="0"/>
                                          </p:val>
                                        </p:tav>
                                        <p:tav tm="100000">
                                          <p:val>
                                            <p:strVal val="#ppt_h"/>
                                          </p:val>
                                        </p:tav>
                                      </p:tavLst>
                                    </p:anim>
                                    <p:anim calcmode="lin" valueType="num">
                                      <p:cBhvr>
                                        <p:cTn id="27" dur="1000" fill="hold"/>
                                        <p:tgtEl>
                                          <p:spTgt spid="15"/>
                                        </p:tgtEl>
                                        <p:attrNameLst>
                                          <p:attrName>style.rotation</p:attrName>
                                        </p:attrNameLst>
                                      </p:cBhvr>
                                      <p:tavLst>
                                        <p:tav tm="0">
                                          <p:val>
                                            <p:fltVal val="90"/>
                                          </p:val>
                                        </p:tav>
                                        <p:tav tm="100000">
                                          <p:val>
                                            <p:fltVal val="0"/>
                                          </p:val>
                                        </p:tav>
                                      </p:tavLst>
                                    </p:anim>
                                    <p:animEffect transition="in" filter="fade">
                                      <p:cBhvr>
                                        <p:cTn id="28" dur="1000"/>
                                        <p:tgtEl>
                                          <p:spTgt spid="15"/>
                                        </p:tgtEl>
                                      </p:cBhvr>
                                    </p:animEffect>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wipe(down)">
                                      <p:cBhvr>
                                        <p:cTn id="33" dur="580">
                                          <p:stCondLst>
                                            <p:cond delay="0"/>
                                          </p:stCondLst>
                                        </p:cTn>
                                        <p:tgtEl>
                                          <p:spTgt spid="12"/>
                                        </p:tgtEl>
                                      </p:cBhvr>
                                    </p:animEffect>
                                    <p:anim calcmode="lin" valueType="num">
                                      <p:cBhvr>
                                        <p:cTn id="34"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39" dur="26">
                                          <p:stCondLst>
                                            <p:cond delay="650"/>
                                          </p:stCondLst>
                                        </p:cTn>
                                        <p:tgtEl>
                                          <p:spTgt spid="12"/>
                                        </p:tgtEl>
                                      </p:cBhvr>
                                      <p:to x="100000" y="60000"/>
                                    </p:animScale>
                                    <p:animScale>
                                      <p:cBhvr>
                                        <p:cTn id="40" dur="166" decel="50000">
                                          <p:stCondLst>
                                            <p:cond delay="676"/>
                                          </p:stCondLst>
                                        </p:cTn>
                                        <p:tgtEl>
                                          <p:spTgt spid="12"/>
                                        </p:tgtEl>
                                      </p:cBhvr>
                                      <p:to x="100000" y="100000"/>
                                    </p:animScale>
                                    <p:animScale>
                                      <p:cBhvr>
                                        <p:cTn id="41" dur="26">
                                          <p:stCondLst>
                                            <p:cond delay="1312"/>
                                          </p:stCondLst>
                                        </p:cTn>
                                        <p:tgtEl>
                                          <p:spTgt spid="12"/>
                                        </p:tgtEl>
                                      </p:cBhvr>
                                      <p:to x="100000" y="80000"/>
                                    </p:animScale>
                                    <p:animScale>
                                      <p:cBhvr>
                                        <p:cTn id="42" dur="166" decel="50000">
                                          <p:stCondLst>
                                            <p:cond delay="1338"/>
                                          </p:stCondLst>
                                        </p:cTn>
                                        <p:tgtEl>
                                          <p:spTgt spid="12"/>
                                        </p:tgtEl>
                                      </p:cBhvr>
                                      <p:to x="100000" y="100000"/>
                                    </p:animScale>
                                    <p:animScale>
                                      <p:cBhvr>
                                        <p:cTn id="43" dur="26">
                                          <p:stCondLst>
                                            <p:cond delay="1642"/>
                                          </p:stCondLst>
                                        </p:cTn>
                                        <p:tgtEl>
                                          <p:spTgt spid="12"/>
                                        </p:tgtEl>
                                      </p:cBhvr>
                                      <p:to x="100000" y="90000"/>
                                    </p:animScale>
                                    <p:animScale>
                                      <p:cBhvr>
                                        <p:cTn id="44" dur="166" decel="50000">
                                          <p:stCondLst>
                                            <p:cond delay="1668"/>
                                          </p:stCondLst>
                                        </p:cTn>
                                        <p:tgtEl>
                                          <p:spTgt spid="12"/>
                                        </p:tgtEl>
                                      </p:cBhvr>
                                      <p:to x="100000" y="100000"/>
                                    </p:animScale>
                                    <p:animScale>
                                      <p:cBhvr>
                                        <p:cTn id="45" dur="26">
                                          <p:stCondLst>
                                            <p:cond delay="1808"/>
                                          </p:stCondLst>
                                        </p:cTn>
                                        <p:tgtEl>
                                          <p:spTgt spid="12"/>
                                        </p:tgtEl>
                                      </p:cBhvr>
                                      <p:to x="100000" y="95000"/>
                                    </p:animScale>
                                    <p:animScale>
                                      <p:cBhvr>
                                        <p:cTn id="46" dur="166" decel="50000">
                                          <p:stCondLst>
                                            <p:cond delay="1834"/>
                                          </p:stCondLst>
                                        </p:cTn>
                                        <p:tgtEl>
                                          <p:spTgt spid="1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15" grpId="0" animBg="1"/>
      <p:bldP spid="12"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1720</Words>
  <Application>Microsoft Office PowerPoint</Application>
  <PresentationFormat>Breitbild</PresentationFormat>
  <Paragraphs>368</Paragraphs>
  <Slides>24</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24</vt:i4>
      </vt:variant>
    </vt:vector>
  </HeadingPairs>
  <TitlesOfParts>
    <vt:vector size="29" baseType="lpstr">
      <vt:lpstr>Arial</vt:lpstr>
      <vt:lpstr>Calibri</vt:lpstr>
      <vt:lpstr>Calibri Light</vt:lpstr>
      <vt:lpstr>MV Boli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34</cp:revision>
  <dcterms:created xsi:type="dcterms:W3CDTF">2023-05-04T13:22:15Z</dcterms:created>
  <dcterms:modified xsi:type="dcterms:W3CDTF">2024-02-22T07:59:09Z</dcterms:modified>
</cp:coreProperties>
</file>