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93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67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83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9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1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19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55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91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7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27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4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9958-CE0B-4500-81DD-8EA38163302A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54267-8B29-4A2E-A5CC-16575ED8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66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Übersicht der Familiensachen in § 111 </a:t>
            </a:r>
            <a:r>
              <a:rPr lang="de-DE" sz="2400" b="1" dirty="0" err="1"/>
              <a:t>FamFG</a:t>
            </a:r>
            <a:r>
              <a:rPr lang="de-DE" sz="2400" b="1" dirty="0"/>
              <a:t>: 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369552" y="2386013"/>
            <a:ext cx="9452896" cy="352006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Ehesachen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Kindschaftssachen</a:t>
            </a:r>
            <a:endParaRPr lang="de-D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Abstammungssachen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Adoptionssachen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Ehewohnungs- und Haushaltssachen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Gewaltschutzsachen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Versorgungsausgleichssachen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Unterhaltssachen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Güterrechtssachen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sonstige Familiensachen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Lebenspartnerschaftssachen</a:t>
            </a:r>
          </a:p>
        </p:txBody>
      </p:sp>
      <p:sp>
        <p:nvSpPr>
          <p:cNvPr id="5" name="Gefaltete Ecke 4"/>
          <p:cNvSpPr/>
          <p:nvPr/>
        </p:nvSpPr>
        <p:spPr>
          <a:xfrm rot="21260758">
            <a:off x="9598669" y="1332742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ier nochmal alle auf eine Blick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9521803" y="1322990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6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35768" y="2964124"/>
            <a:ext cx="10568807" cy="2665151"/>
            <a:chOff x="435768" y="2964124"/>
            <a:chExt cx="10568807" cy="2665151"/>
          </a:xfrm>
        </p:grpSpPr>
        <p:sp>
          <p:nvSpPr>
            <p:cNvPr id="7" name="Abgerundetes Rechteck 6"/>
            <p:cNvSpPr/>
            <p:nvPr/>
          </p:nvSpPr>
          <p:spPr>
            <a:xfrm>
              <a:off x="1446237" y="3135470"/>
              <a:ext cx="9558338" cy="249380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wurde vorsätzlich Gesundheit, Körper oder Freiheit einer Person verletzt, muss das Gericht auf Antrag der verletzten Person erforderliche Maßnahmen zur Abwendung treffen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8" y="2964124"/>
              <a:ext cx="10379870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Gewaltschutzsachen (§ 111 Nr. 6 </a:t>
              </a:r>
              <a:r>
                <a:rPr lang="de-DE" sz="2400" b="1" dirty="0" err="1" smtClean="0"/>
                <a:t>FamFG</a:t>
              </a:r>
              <a:r>
                <a:rPr lang="de-DE" sz="2400" b="1" dirty="0" smtClean="0"/>
                <a:t>) </a:t>
              </a:r>
              <a:r>
                <a:rPr lang="de-DE" sz="2400" b="1" dirty="0">
                  <a:sym typeface="Wingdings" panose="05000000000000000000" pitchFamily="2" charset="2"/>
                </a:rPr>
                <a:t></a:t>
              </a:r>
              <a:r>
                <a:rPr lang="de-DE" sz="2400" b="1" dirty="0" smtClean="0"/>
                <a:t> (§ 210 </a:t>
              </a:r>
              <a:r>
                <a:rPr lang="de-DE" sz="2400" b="1" dirty="0" err="1" smtClean="0"/>
                <a:t>FamFG</a:t>
              </a:r>
              <a:r>
                <a:rPr lang="de-DE" sz="2400" b="1" dirty="0" smtClean="0"/>
                <a:t>, §§ 1 und 2 </a:t>
              </a:r>
              <a:r>
                <a:rPr lang="de-DE" sz="2400" b="1" dirty="0" err="1" smtClean="0"/>
                <a:t>GewSchG</a:t>
              </a:r>
              <a:r>
                <a:rPr lang="de-DE" sz="2400" b="1" dirty="0" smtClean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3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 rot="21325491">
            <a:off x="9378927" y="1416570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7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35768" y="2964124"/>
            <a:ext cx="10568807" cy="2655425"/>
            <a:chOff x="435768" y="2964124"/>
            <a:chExt cx="10568807" cy="2655425"/>
          </a:xfrm>
        </p:grpSpPr>
        <p:sp>
          <p:nvSpPr>
            <p:cNvPr id="7" name="Abgerundetes Rechteck 6"/>
            <p:cNvSpPr/>
            <p:nvPr/>
          </p:nvSpPr>
          <p:spPr>
            <a:xfrm>
              <a:off x="1446237" y="3429001"/>
              <a:ext cx="9558338" cy="21905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Teilung von in der Ehezeit erworbenen Anrechten zwischen Ehegatten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kann isoliert – hier gilt das </a:t>
              </a:r>
              <a:r>
                <a:rPr lang="de-DE" sz="2400" dirty="0" err="1" smtClean="0"/>
                <a:t>FamFG</a:t>
              </a:r>
              <a:r>
                <a:rPr lang="de-DE" sz="2400" dirty="0" smtClean="0"/>
                <a:t> oder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im Verbund – hier gilt die ZPO stattfinden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de-DE" sz="2400" dirty="0" smtClean="0"/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8" y="2964124"/>
              <a:ext cx="10379870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Versorgungsausgleichssachen (§ 111 Nr. 7 </a:t>
              </a:r>
              <a:r>
                <a:rPr lang="de-DE" sz="2400" b="1" dirty="0" err="1" smtClean="0"/>
                <a:t>FamFG</a:t>
              </a:r>
              <a:r>
                <a:rPr lang="de-DE" sz="2400" b="1" smtClean="0"/>
                <a:t>) </a:t>
              </a:r>
              <a:r>
                <a:rPr lang="de-DE" sz="2400" b="1">
                  <a:sym typeface="Wingdings" panose="05000000000000000000" pitchFamily="2" charset="2"/>
                </a:rPr>
                <a:t></a:t>
              </a:r>
              <a:r>
                <a:rPr lang="de-DE" sz="2400" b="1" smtClean="0"/>
                <a:t> </a:t>
              </a:r>
              <a:r>
                <a:rPr lang="de-DE" sz="2400" b="1" dirty="0" smtClean="0"/>
                <a:t>§ 217 </a:t>
              </a:r>
              <a:r>
                <a:rPr lang="de-DE" sz="2400" b="1" dirty="0" err="1" smtClean="0"/>
                <a:t>FamFG</a:t>
              </a:r>
              <a:endParaRPr lang="de-DE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6561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800224" y="4822226"/>
            <a:ext cx="8173307" cy="70767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/>
              <a:t>Angelegenheiten der freiwilligen Gerichtsbarkeit</a:t>
            </a:r>
          </a:p>
        </p:txBody>
      </p:sp>
      <p:sp>
        <p:nvSpPr>
          <p:cNvPr id="3" name="Abgerundetes Rechteck 2"/>
          <p:cNvSpPr/>
          <p:nvPr/>
        </p:nvSpPr>
        <p:spPr>
          <a:xfrm rot="10800000" flipH="1" flipV="1">
            <a:off x="1800224" y="2586036"/>
            <a:ext cx="5600701" cy="68479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/>
              <a:t>Ehesachen (§ 121 </a:t>
            </a:r>
            <a:r>
              <a:rPr lang="de-DE" sz="2800" dirty="0" err="1"/>
              <a:t>FamFG</a:t>
            </a:r>
            <a:r>
              <a:rPr lang="de-DE" sz="2800" dirty="0"/>
              <a:t>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800224" y="3775503"/>
            <a:ext cx="6172200" cy="60896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/>
              <a:t>Familienstreitsachen (§ 112 </a:t>
            </a:r>
            <a:r>
              <a:rPr lang="de-DE" sz="2800" dirty="0" err="1"/>
              <a:t>FamFG</a:t>
            </a:r>
            <a:r>
              <a:rPr lang="de-DE" sz="2800" dirty="0"/>
              <a:t>)</a:t>
            </a:r>
          </a:p>
        </p:txBody>
      </p:sp>
      <p:sp>
        <p:nvSpPr>
          <p:cNvPr id="5" name="Gefaltete Ecke 4"/>
          <p:cNvSpPr/>
          <p:nvPr/>
        </p:nvSpPr>
        <p:spPr>
          <a:xfrm rot="21260758">
            <a:off x="7300769" y="1999870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lles was Ehe betrifft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314362">
            <a:off x="7777761" y="3378318"/>
            <a:ext cx="1483428" cy="132348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lles was Geld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betrifft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447017">
            <a:off x="9173811" y="4659430"/>
            <a:ext cx="1483428" cy="132348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lles was Personen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betrifft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" grpId="0" animBg="1"/>
      <p:bldP spid="6" grpId="0" animBg="1"/>
      <p:bldP spid="5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 rot="21260758">
            <a:off x="9786794" y="171621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lles was Ehe betrifft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46237" y="3429000"/>
            <a:ext cx="9558338" cy="20716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auf </a:t>
            </a:r>
            <a:r>
              <a:rPr lang="de-DE" sz="2400" dirty="0"/>
              <a:t>Scheidung der Ehe (Scheidungssachen)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400" dirty="0"/>
              <a:t>auf Aufhebung der Ehe und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400" dirty="0"/>
              <a:t>auf Feststellung des Bestehens / Nichtbestehens einer Ehe zwischen den Beteiligten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60049" y="2914007"/>
            <a:ext cx="4657725" cy="65177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 dirty="0"/>
              <a:t>Ehesachen</a:t>
            </a:r>
            <a:r>
              <a:rPr lang="de-DE" sz="2400" b="1" dirty="0"/>
              <a:t> (§ 121 </a:t>
            </a:r>
            <a:r>
              <a:rPr lang="de-DE" sz="2400" b="1" dirty="0" err="1"/>
              <a:t>FamFG</a:t>
            </a:r>
            <a:r>
              <a:rPr lang="de-DE" sz="24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61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8714801" y="1530716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lles was Geld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betrifft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46237" y="3133630"/>
            <a:ext cx="9558338" cy="3429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e-DE" sz="2400" dirty="0" smtClean="0"/>
              <a:t>Unterhaltssachen </a:t>
            </a:r>
            <a:r>
              <a:rPr lang="de-DE" sz="2400" dirty="0"/>
              <a:t>nach § 231 I </a:t>
            </a:r>
            <a:r>
              <a:rPr lang="de-DE" sz="2400" dirty="0" err="1"/>
              <a:t>FamFG</a:t>
            </a:r>
            <a:r>
              <a:rPr lang="de-DE" sz="2400" dirty="0"/>
              <a:t> und Lebenspartnerschaftssachen nach </a:t>
            </a:r>
            <a:br>
              <a:rPr lang="de-DE" sz="2400" dirty="0"/>
            </a:br>
            <a:r>
              <a:rPr lang="de-DE" sz="2400" dirty="0"/>
              <a:t>§ 269 I Nr. 8 und 9 </a:t>
            </a:r>
            <a:r>
              <a:rPr lang="de-DE" sz="2400" dirty="0" err="1"/>
              <a:t>FamFG</a:t>
            </a:r>
            <a:endParaRPr lang="de-DE" sz="2400" dirty="0"/>
          </a:p>
          <a:p>
            <a:pPr lvl="1"/>
            <a:r>
              <a:rPr lang="de-DE" sz="2400" dirty="0"/>
              <a:t>Güterrechtssachen nach § 261 I </a:t>
            </a:r>
            <a:r>
              <a:rPr lang="de-DE" sz="2400" dirty="0" err="1"/>
              <a:t>FamFG</a:t>
            </a:r>
            <a:r>
              <a:rPr lang="de-DE" sz="2400" dirty="0"/>
              <a:t> und Lebenspartnerschaftssachen nach </a:t>
            </a:r>
            <a:br>
              <a:rPr lang="de-DE" sz="2400" dirty="0"/>
            </a:br>
            <a:r>
              <a:rPr lang="de-DE" sz="2400" dirty="0"/>
              <a:t>§ 269 I Nr. 10 </a:t>
            </a:r>
            <a:r>
              <a:rPr lang="de-DE" sz="2400" dirty="0" err="1"/>
              <a:t>FamFG</a:t>
            </a:r>
            <a:r>
              <a:rPr lang="de-DE" sz="2400" dirty="0"/>
              <a:t> sowie</a:t>
            </a:r>
          </a:p>
          <a:p>
            <a:pPr lvl="1"/>
            <a:r>
              <a:rPr lang="de-DE" sz="2400" dirty="0"/>
              <a:t>sonstige Familiensachen nach § 266 I </a:t>
            </a:r>
            <a:r>
              <a:rPr lang="de-DE" sz="2400" dirty="0" err="1"/>
              <a:t>FamFG</a:t>
            </a:r>
            <a:r>
              <a:rPr lang="de-DE" sz="2400" dirty="0"/>
              <a:t> und Lebenspartnerschaftssachen nach § 269 II </a:t>
            </a:r>
            <a:r>
              <a:rPr lang="de-DE" sz="2400" dirty="0" err="1"/>
              <a:t>FamFG</a:t>
            </a:r>
            <a:endParaRPr lang="de-DE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17186" y="2510427"/>
            <a:ext cx="5226401" cy="65177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 dirty="0" smtClean="0"/>
              <a:t>Familienstreitsachen</a:t>
            </a:r>
            <a:r>
              <a:rPr lang="de-DE" sz="2400" b="1" dirty="0" smtClean="0"/>
              <a:t> (§ 112 </a:t>
            </a:r>
            <a:r>
              <a:rPr lang="de-DE" sz="2400" b="1" dirty="0" err="1" smtClean="0"/>
              <a:t>FamFG</a:t>
            </a:r>
            <a:r>
              <a:rPr lang="de-DE" sz="2400" b="1" dirty="0" smtClean="0"/>
              <a:t>):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8950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46237" y="2886460"/>
            <a:ext cx="9558338" cy="37612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Unterhaltspflichten, die durch Verwandtschaft begründet sind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Unterhaltspflichten, die durch eine Ehe begründet sind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Unterhaltspflichten für ein minderjähriges, gemeinsames Kind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Unterhaltspflichten, die durch eine Lebenspartnerschaft begründet sind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aus Anlass der Geburt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Beerdigungskosten der Mutter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aus dem ehelichen Güterrecht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aus dem lebenspartnerschaftlichen Güterrecht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aus der Ehe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durch eine Verlobung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Ansprüche aus einem Eltern-Kind-Verhältnis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sonstige Lebenspartnerschaftssachen</a:t>
            </a:r>
            <a:endParaRPr lang="de-DE" sz="40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35769" y="2192456"/>
            <a:ext cx="8669689" cy="7899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 dirty="0"/>
              <a:t>welche Verfahren gehören zu den Familienstreitsachen? – folgende Streitgegenstände gemäß </a:t>
            </a:r>
            <a:r>
              <a:rPr lang="de-DE" sz="2400" dirty="0" err="1"/>
              <a:t>FamFG</a:t>
            </a:r>
            <a:r>
              <a:rPr lang="de-DE" sz="24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90466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 rot="21221388">
            <a:off x="9795479" y="1209196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2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2964124"/>
            <a:ext cx="10568806" cy="3600346"/>
            <a:chOff x="435769" y="2964124"/>
            <a:chExt cx="10568806" cy="360034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Abgerundetes Rechteck 6"/>
            <p:cNvSpPr/>
            <p:nvPr/>
          </p:nvSpPr>
          <p:spPr>
            <a:xfrm>
              <a:off x="1446237" y="3135470"/>
              <a:ext cx="9558338" cy="3429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400" dirty="0" err="1" smtClean="0"/>
                <a:t>eSo</a:t>
              </a:r>
              <a:r>
                <a:rPr lang="de-DE" sz="2400" dirty="0"/>
                <a:t>, Umgangsrecht, Kindesherausgabe, Vormundschaft, Pflegschaft und Unterbringung eines Minderjährigen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400" dirty="0"/>
                <a:t>Verfahren, die den Aufenthalt, das Umgangsrecht oder die Herausgabe des Kindes betreffen sowie Verfahren bezüglich der Kindeswohlgefährdung vorrangig und beschleunigt behandeln (§ 155 </a:t>
              </a:r>
              <a:r>
                <a:rPr lang="de-DE" sz="2400" dirty="0" err="1"/>
                <a:t>FamFG</a:t>
              </a:r>
              <a:r>
                <a:rPr lang="de-DE" sz="2400" dirty="0"/>
                <a:t>)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9" y="2964124"/>
              <a:ext cx="7179469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err="1"/>
                <a:t>Kindschaftssachen</a:t>
              </a:r>
              <a:r>
                <a:rPr lang="de-DE" sz="2400" b="1" dirty="0"/>
                <a:t> (§ 111 Nr. 2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) - § 151 </a:t>
              </a:r>
              <a:r>
                <a:rPr lang="de-DE" sz="2400" b="1" dirty="0" err="1"/>
                <a:t>FamFG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6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 rot="21221388">
            <a:off x="9795479" y="1209196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2964124"/>
            <a:ext cx="10568806" cy="2665151"/>
            <a:chOff x="435769" y="2964124"/>
            <a:chExt cx="10568806" cy="2665151"/>
          </a:xfrm>
        </p:grpSpPr>
        <p:sp>
          <p:nvSpPr>
            <p:cNvPr id="7" name="Abgerundetes Rechteck 6"/>
            <p:cNvSpPr/>
            <p:nvPr/>
          </p:nvSpPr>
          <p:spPr>
            <a:xfrm>
              <a:off x="1446237" y="3135470"/>
              <a:ext cx="9558338" cy="249380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Feststellung </a:t>
              </a:r>
              <a:r>
                <a:rPr lang="de-DE" sz="2400" dirty="0"/>
                <a:t>des Bestehens / Nichtbestehens eines Eltern-Kind-Verhältnisses; Wirksamkeit einer Vaterschaftsanerkennung; Vaterschaftsanerkennung; Ersetzung der Einwilligung in eine genetische Abstammungsuntersuchung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9" y="2964124"/>
              <a:ext cx="7650956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Abstammungssachen (§ 111 Nr. 3 </a:t>
              </a:r>
              <a:r>
                <a:rPr lang="de-DE" sz="2400" b="1" dirty="0" err="1" smtClean="0"/>
                <a:t>FamFG</a:t>
              </a:r>
              <a:r>
                <a:rPr lang="de-DE" sz="2400" b="1" dirty="0" smtClean="0"/>
                <a:t>) </a:t>
              </a:r>
              <a:r>
                <a:rPr lang="de-DE" sz="2400" b="1" dirty="0" smtClean="0">
                  <a:sym typeface="Wingdings" panose="05000000000000000000" pitchFamily="2" charset="2"/>
                </a:rPr>
                <a:t></a:t>
              </a:r>
              <a:r>
                <a:rPr lang="de-DE" sz="2400" b="1" dirty="0" smtClean="0"/>
                <a:t> § 169 </a:t>
              </a:r>
              <a:r>
                <a:rPr lang="de-DE" sz="2400" b="1" dirty="0" err="1" smtClean="0"/>
                <a:t>FamFG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630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9521803" y="1322990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4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2964124"/>
            <a:ext cx="10568806" cy="2665151"/>
            <a:chOff x="435769" y="2964124"/>
            <a:chExt cx="10568806" cy="2665151"/>
          </a:xfrm>
        </p:grpSpPr>
        <p:sp>
          <p:nvSpPr>
            <p:cNvPr id="7" name="Abgerundetes Rechteck 6"/>
            <p:cNvSpPr/>
            <p:nvPr/>
          </p:nvSpPr>
          <p:spPr>
            <a:xfrm>
              <a:off x="1446237" y="3135470"/>
              <a:ext cx="9558338" cy="249380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Annahme als Kind; Ersetzung der Einwilligung zur Annahme als Kind; Aufhebung des Annahmeverhältnisses; Befreiung vom Eheverbot (§ 1308 I BGB)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9" y="2964124"/>
              <a:ext cx="7650956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 smtClean="0"/>
                <a:t>Adoptionssachen (§ 111 Nr. 4 </a:t>
              </a:r>
              <a:r>
                <a:rPr lang="de-DE" sz="2400" dirty="0" err="1" smtClean="0"/>
                <a:t>FamFG</a:t>
              </a:r>
              <a:r>
                <a:rPr lang="de-DE" sz="2400" dirty="0" smtClean="0"/>
                <a:t>) </a:t>
              </a:r>
              <a:r>
                <a:rPr lang="de-DE" sz="2400" b="1" dirty="0">
                  <a:sym typeface="Wingdings" panose="05000000000000000000" pitchFamily="2" charset="2"/>
                </a:rPr>
                <a:t></a:t>
              </a:r>
              <a:r>
                <a:rPr lang="de-DE" sz="2400" dirty="0" smtClean="0"/>
                <a:t> § 186 </a:t>
              </a:r>
              <a:r>
                <a:rPr lang="de-DE" sz="2400" dirty="0" err="1" smtClean="0"/>
                <a:t>FamFG</a:t>
              </a:r>
              <a:endParaRPr lang="de-DE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14579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5769" y="1435398"/>
            <a:ext cx="6198355" cy="642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Untergliederung der Familiensachen in: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9521803" y="1322990"/>
            <a:ext cx="1152405" cy="10951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5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35769" y="2312346"/>
            <a:ext cx="6640864" cy="651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dotted" dirty="0"/>
              <a:t>Angelegenheiten der freiwilligen Gerichtsbarkeit </a:t>
            </a:r>
            <a:endParaRPr lang="de-DE" sz="2400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435768" y="2964124"/>
            <a:ext cx="10568807" cy="2665151"/>
            <a:chOff x="435768" y="2964124"/>
            <a:chExt cx="10568807" cy="2665151"/>
          </a:xfrm>
        </p:grpSpPr>
        <p:sp>
          <p:nvSpPr>
            <p:cNvPr id="7" name="Abgerundetes Rechteck 6"/>
            <p:cNvSpPr/>
            <p:nvPr/>
          </p:nvSpPr>
          <p:spPr>
            <a:xfrm>
              <a:off x="1446237" y="3135470"/>
              <a:ext cx="9558338" cy="249380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Regelung der künftigen Rechtsverhältnisse an der Ehewohnung und am Hausrat – Entscheidung, wer künftig die frühere Ehewohnung nutzen darf und wem die Haushaltsgegenstände zuzuteilen sind </a:t>
              </a:r>
            </a:p>
          </p:txBody>
        </p:sp>
        <p:sp>
          <p:nvSpPr>
            <p:cNvPr id="3" name="Abgerundetes Rechteck 2"/>
            <p:cNvSpPr/>
            <p:nvPr/>
          </p:nvSpPr>
          <p:spPr>
            <a:xfrm>
              <a:off x="435768" y="2964124"/>
              <a:ext cx="9762461" cy="523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Ehewohnungs- und Haushaltssachen (§ 111 Nr. 5 </a:t>
              </a:r>
              <a:r>
                <a:rPr lang="de-DE" sz="2400" b="1" dirty="0" err="1" smtClean="0"/>
                <a:t>FamFG</a:t>
              </a:r>
              <a:r>
                <a:rPr lang="de-DE" sz="2400" b="1" dirty="0" smtClean="0"/>
                <a:t>) </a:t>
              </a:r>
              <a:r>
                <a:rPr lang="de-DE" sz="2400" b="1" dirty="0">
                  <a:sym typeface="Wingdings" panose="05000000000000000000" pitchFamily="2" charset="2"/>
                </a:rPr>
                <a:t></a:t>
              </a:r>
              <a:r>
                <a:rPr lang="de-DE" sz="2400" b="1" dirty="0" smtClean="0"/>
                <a:t> § 200 </a:t>
              </a:r>
              <a:r>
                <a:rPr lang="de-DE" sz="2400" b="1" dirty="0" err="1" smtClean="0"/>
                <a:t>FamFG</a:t>
              </a:r>
              <a:endParaRPr lang="de-DE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6750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Breitbild</PresentationFormat>
  <Paragraphs>121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2023-06-26T08:15:12Z</dcterms:created>
  <dcterms:modified xsi:type="dcterms:W3CDTF">2023-08-08T08:19:57Z</dcterms:modified>
</cp:coreProperties>
</file>