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72" r:id="rId3"/>
    <p:sldId id="273" r:id="rId4"/>
    <p:sldId id="274" r:id="rId5"/>
    <p:sldId id="276" r:id="rId6"/>
    <p:sldId id="277" r:id="rId7"/>
    <p:sldId id="278" r:id="rId8"/>
    <p:sldId id="275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3E0CBC-EC10-4A6D-B5B1-DD25D5B7D8A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997AD2B-767A-4F2D-B495-068625C8C6F5}">
      <dgm:prSet/>
      <dgm:spPr/>
      <dgm:t>
        <a:bodyPr/>
        <a:lstStyle/>
        <a:p>
          <a:r>
            <a:rPr lang="de-DE"/>
            <a:t>Natürliche Personen werden im Grundbuch mit Vornamen, Nachnamen, Geburtsdatum, evtl. Geburtsnamen und Miteigentumsanteil eingetragen.</a:t>
          </a:r>
          <a:endParaRPr lang="en-US"/>
        </a:p>
      </dgm:t>
    </dgm:pt>
    <dgm:pt modelId="{2E2DB245-FB75-4B13-B09C-AA5657B198E0}" type="parTrans" cxnId="{BC64C56E-F9E7-4237-AAC9-5250AECBC455}">
      <dgm:prSet/>
      <dgm:spPr/>
      <dgm:t>
        <a:bodyPr/>
        <a:lstStyle/>
        <a:p>
          <a:endParaRPr lang="en-US"/>
        </a:p>
      </dgm:t>
    </dgm:pt>
    <dgm:pt modelId="{A4D3ED1C-D3C9-4B32-A571-AAF708BC954D}" type="sibTrans" cxnId="{BC64C56E-F9E7-4237-AAC9-5250AECBC455}">
      <dgm:prSet/>
      <dgm:spPr/>
      <dgm:t>
        <a:bodyPr/>
        <a:lstStyle/>
        <a:p>
          <a:endParaRPr lang="en-US"/>
        </a:p>
      </dgm:t>
    </dgm:pt>
    <dgm:pt modelId="{839D9F8A-B358-4C54-BD36-44AE8025F0AE}">
      <dgm:prSet/>
      <dgm:spPr/>
      <dgm:t>
        <a:bodyPr/>
        <a:lstStyle/>
        <a:p>
          <a:r>
            <a:rPr lang="de-DE"/>
            <a:t>Juristische Personen werden mit dem Namen, Sitz, Handelsregisternummer und Handelsregistergericht eingetragen</a:t>
          </a:r>
          <a:endParaRPr lang="en-US"/>
        </a:p>
      </dgm:t>
    </dgm:pt>
    <dgm:pt modelId="{A239421F-2E3A-4E8E-AACA-071D5884681E}" type="parTrans" cxnId="{522178E5-4712-473B-A3B9-59FAC0C45ACC}">
      <dgm:prSet/>
      <dgm:spPr/>
      <dgm:t>
        <a:bodyPr/>
        <a:lstStyle/>
        <a:p>
          <a:endParaRPr lang="en-US"/>
        </a:p>
      </dgm:t>
    </dgm:pt>
    <dgm:pt modelId="{B6ADF61C-CF5A-4F7E-8977-C1E68E9DAA5D}" type="sibTrans" cxnId="{522178E5-4712-473B-A3B9-59FAC0C45ACC}">
      <dgm:prSet/>
      <dgm:spPr/>
      <dgm:t>
        <a:bodyPr/>
        <a:lstStyle/>
        <a:p>
          <a:endParaRPr lang="en-US"/>
        </a:p>
      </dgm:t>
    </dgm:pt>
    <dgm:pt modelId="{291C931A-B422-4750-8AC8-179185470BEF}" type="pres">
      <dgm:prSet presAssocID="{DE3E0CBC-EC10-4A6D-B5B1-DD25D5B7D8A3}" presName="root" presStyleCnt="0">
        <dgm:presLayoutVars>
          <dgm:dir/>
          <dgm:resizeHandles val="exact"/>
        </dgm:presLayoutVars>
      </dgm:prSet>
      <dgm:spPr/>
    </dgm:pt>
    <dgm:pt modelId="{17E47DE5-046F-4C4B-AE9A-DAFB3F25DD57}" type="pres">
      <dgm:prSet presAssocID="{9997AD2B-767A-4F2D-B495-068625C8C6F5}" presName="compNode" presStyleCnt="0"/>
      <dgm:spPr/>
    </dgm:pt>
    <dgm:pt modelId="{3ACA6080-F0AD-4C2D-93FF-AB076EE6F6CF}" type="pres">
      <dgm:prSet presAssocID="{9997AD2B-767A-4F2D-B495-068625C8C6F5}" presName="bgRect" presStyleLbl="bgShp" presStyleIdx="0" presStyleCnt="2"/>
      <dgm:spPr/>
    </dgm:pt>
    <dgm:pt modelId="{C71514D5-271E-429C-BEE8-940D32A61887}" type="pres">
      <dgm:prSet presAssocID="{9997AD2B-767A-4F2D-B495-068625C8C6F5}" presName="iconRect" presStyleLbl="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prechaun Hat"/>
        </a:ext>
      </dgm:extLst>
    </dgm:pt>
    <dgm:pt modelId="{13FADCC5-7804-4631-829B-14DA4D234432}" type="pres">
      <dgm:prSet presAssocID="{9997AD2B-767A-4F2D-B495-068625C8C6F5}" presName="spaceRect" presStyleCnt="0"/>
      <dgm:spPr/>
    </dgm:pt>
    <dgm:pt modelId="{994F1953-8B3C-4D6B-8E0D-629F6B68699E}" type="pres">
      <dgm:prSet presAssocID="{9997AD2B-767A-4F2D-B495-068625C8C6F5}" presName="parTx" presStyleLbl="revTx" presStyleIdx="0" presStyleCnt="2">
        <dgm:presLayoutVars>
          <dgm:chMax val="0"/>
          <dgm:chPref val="0"/>
        </dgm:presLayoutVars>
      </dgm:prSet>
      <dgm:spPr/>
    </dgm:pt>
    <dgm:pt modelId="{85921A2B-DDB7-4DF5-9760-621B1F9F76A3}" type="pres">
      <dgm:prSet presAssocID="{A4D3ED1C-D3C9-4B32-A571-AAF708BC954D}" presName="sibTrans" presStyleCnt="0"/>
      <dgm:spPr/>
    </dgm:pt>
    <dgm:pt modelId="{A5C6DD85-16E6-4D67-B651-EEC70696AFFB}" type="pres">
      <dgm:prSet presAssocID="{839D9F8A-B358-4C54-BD36-44AE8025F0AE}" presName="compNode" presStyleCnt="0"/>
      <dgm:spPr/>
    </dgm:pt>
    <dgm:pt modelId="{9E485376-A26D-4C77-8144-0A1F5743796E}" type="pres">
      <dgm:prSet presAssocID="{839D9F8A-B358-4C54-BD36-44AE8025F0AE}" presName="bgRect" presStyleLbl="bgShp" presStyleIdx="1" presStyleCnt="2"/>
      <dgm:spPr/>
    </dgm:pt>
    <dgm:pt modelId="{4F0122F2-56D1-474F-88EE-82DB3DC4F1BF}" type="pres">
      <dgm:prSet presAssocID="{839D9F8A-B358-4C54-BD36-44AE8025F0AE}" presName="iconRect" presStyleLbl="node1" presStyleIdx="1" presStyleCnt="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2B4085D8-0387-4406-9D93-F3AB4660CC50}" type="pres">
      <dgm:prSet presAssocID="{839D9F8A-B358-4C54-BD36-44AE8025F0AE}" presName="spaceRect" presStyleCnt="0"/>
      <dgm:spPr/>
    </dgm:pt>
    <dgm:pt modelId="{734F1E67-69AE-4B57-B47E-27868453DFAA}" type="pres">
      <dgm:prSet presAssocID="{839D9F8A-B358-4C54-BD36-44AE8025F0A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077B9108-BB02-4B96-B4DD-43C7EEE2887E}" type="presOf" srcId="{9997AD2B-767A-4F2D-B495-068625C8C6F5}" destId="{994F1953-8B3C-4D6B-8E0D-629F6B68699E}" srcOrd="0" destOrd="0" presId="urn:microsoft.com/office/officeart/2018/2/layout/IconVerticalSolidList"/>
    <dgm:cxn modelId="{BC64C56E-F9E7-4237-AAC9-5250AECBC455}" srcId="{DE3E0CBC-EC10-4A6D-B5B1-DD25D5B7D8A3}" destId="{9997AD2B-767A-4F2D-B495-068625C8C6F5}" srcOrd="0" destOrd="0" parTransId="{2E2DB245-FB75-4B13-B09C-AA5657B198E0}" sibTransId="{A4D3ED1C-D3C9-4B32-A571-AAF708BC954D}"/>
    <dgm:cxn modelId="{D75F8C94-EBAF-4468-93E6-5486CD6F9B8F}" type="presOf" srcId="{839D9F8A-B358-4C54-BD36-44AE8025F0AE}" destId="{734F1E67-69AE-4B57-B47E-27868453DFAA}" srcOrd="0" destOrd="0" presId="urn:microsoft.com/office/officeart/2018/2/layout/IconVerticalSolidList"/>
    <dgm:cxn modelId="{BE1E15A0-674F-40EF-A39C-05DF94B2215C}" type="presOf" srcId="{DE3E0CBC-EC10-4A6D-B5B1-DD25D5B7D8A3}" destId="{291C931A-B422-4750-8AC8-179185470BEF}" srcOrd="0" destOrd="0" presId="urn:microsoft.com/office/officeart/2018/2/layout/IconVerticalSolidList"/>
    <dgm:cxn modelId="{522178E5-4712-473B-A3B9-59FAC0C45ACC}" srcId="{DE3E0CBC-EC10-4A6D-B5B1-DD25D5B7D8A3}" destId="{839D9F8A-B358-4C54-BD36-44AE8025F0AE}" srcOrd="1" destOrd="0" parTransId="{A239421F-2E3A-4E8E-AACA-071D5884681E}" sibTransId="{B6ADF61C-CF5A-4F7E-8977-C1E68E9DAA5D}"/>
    <dgm:cxn modelId="{19D1F715-0930-4CEB-A22C-C120E7B2D78C}" type="presParOf" srcId="{291C931A-B422-4750-8AC8-179185470BEF}" destId="{17E47DE5-046F-4C4B-AE9A-DAFB3F25DD57}" srcOrd="0" destOrd="0" presId="urn:microsoft.com/office/officeart/2018/2/layout/IconVerticalSolidList"/>
    <dgm:cxn modelId="{7FFDDC46-B54B-4A3E-B1B1-C8B3F4C4C945}" type="presParOf" srcId="{17E47DE5-046F-4C4B-AE9A-DAFB3F25DD57}" destId="{3ACA6080-F0AD-4C2D-93FF-AB076EE6F6CF}" srcOrd="0" destOrd="0" presId="urn:microsoft.com/office/officeart/2018/2/layout/IconVerticalSolidList"/>
    <dgm:cxn modelId="{17914049-E5E7-4C78-BAF1-F3CB5B54C531}" type="presParOf" srcId="{17E47DE5-046F-4C4B-AE9A-DAFB3F25DD57}" destId="{C71514D5-271E-429C-BEE8-940D32A61887}" srcOrd="1" destOrd="0" presId="urn:microsoft.com/office/officeart/2018/2/layout/IconVerticalSolidList"/>
    <dgm:cxn modelId="{2983D65A-03E6-4CAF-973B-67138E8CBB55}" type="presParOf" srcId="{17E47DE5-046F-4C4B-AE9A-DAFB3F25DD57}" destId="{13FADCC5-7804-4631-829B-14DA4D234432}" srcOrd="2" destOrd="0" presId="urn:microsoft.com/office/officeart/2018/2/layout/IconVerticalSolidList"/>
    <dgm:cxn modelId="{A7FCFF28-D0A4-493B-A5C3-17D82607CF70}" type="presParOf" srcId="{17E47DE5-046F-4C4B-AE9A-DAFB3F25DD57}" destId="{994F1953-8B3C-4D6B-8E0D-629F6B68699E}" srcOrd="3" destOrd="0" presId="urn:microsoft.com/office/officeart/2018/2/layout/IconVerticalSolidList"/>
    <dgm:cxn modelId="{585D3529-0724-413F-8869-03BBD203BE75}" type="presParOf" srcId="{291C931A-B422-4750-8AC8-179185470BEF}" destId="{85921A2B-DDB7-4DF5-9760-621B1F9F76A3}" srcOrd="1" destOrd="0" presId="urn:microsoft.com/office/officeart/2018/2/layout/IconVerticalSolidList"/>
    <dgm:cxn modelId="{CCCB328D-A9E3-497F-941A-B220CE480308}" type="presParOf" srcId="{291C931A-B422-4750-8AC8-179185470BEF}" destId="{A5C6DD85-16E6-4D67-B651-EEC70696AFFB}" srcOrd="2" destOrd="0" presId="urn:microsoft.com/office/officeart/2018/2/layout/IconVerticalSolidList"/>
    <dgm:cxn modelId="{1B28DD3F-5B31-46CD-95AF-82D4C4317AE6}" type="presParOf" srcId="{A5C6DD85-16E6-4D67-B651-EEC70696AFFB}" destId="{9E485376-A26D-4C77-8144-0A1F5743796E}" srcOrd="0" destOrd="0" presId="urn:microsoft.com/office/officeart/2018/2/layout/IconVerticalSolidList"/>
    <dgm:cxn modelId="{EDBC15E6-98B9-4227-A8A6-2BFE026E3B00}" type="presParOf" srcId="{A5C6DD85-16E6-4D67-B651-EEC70696AFFB}" destId="{4F0122F2-56D1-474F-88EE-82DB3DC4F1BF}" srcOrd="1" destOrd="0" presId="urn:microsoft.com/office/officeart/2018/2/layout/IconVerticalSolidList"/>
    <dgm:cxn modelId="{A385991A-7721-4574-BF58-22BAA240B4D2}" type="presParOf" srcId="{A5C6DD85-16E6-4D67-B651-EEC70696AFFB}" destId="{2B4085D8-0387-4406-9D93-F3AB4660CC50}" srcOrd="2" destOrd="0" presId="urn:microsoft.com/office/officeart/2018/2/layout/IconVerticalSolidList"/>
    <dgm:cxn modelId="{69AA9A84-C3FD-4A0B-99CD-DD3A9EF96BA2}" type="presParOf" srcId="{A5C6DD85-16E6-4D67-B651-EEC70696AFFB}" destId="{734F1E67-69AE-4B57-B47E-27868453DFA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35AE7D-54CC-4394-99AA-0B28B0F8172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ED38A66-0A28-45C2-A795-71C228500C85}">
      <dgm:prSet/>
      <dgm:spPr/>
      <dgm:t>
        <a:bodyPr/>
        <a:lstStyle/>
        <a:p>
          <a:r>
            <a:rPr lang="de-DE"/>
            <a:t>Liegenschaftskataster</a:t>
          </a:r>
          <a:endParaRPr lang="en-US"/>
        </a:p>
      </dgm:t>
    </dgm:pt>
    <dgm:pt modelId="{755696DE-4533-47DF-955B-3811950328FB}" type="parTrans" cxnId="{EAA5C851-E217-4A9C-99F3-6AA4A4D876BC}">
      <dgm:prSet/>
      <dgm:spPr/>
      <dgm:t>
        <a:bodyPr/>
        <a:lstStyle/>
        <a:p>
          <a:endParaRPr lang="en-US"/>
        </a:p>
      </dgm:t>
    </dgm:pt>
    <dgm:pt modelId="{3F23BB6C-C3E8-451E-AC07-EC249D93B36D}" type="sibTrans" cxnId="{EAA5C851-E217-4A9C-99F3-6AA4A4D876BC}">
      <dgm:prSet/>
      <dgm:spPr/>
      <dgm:t>
        <a:bodyPr/>
        <a:lstStyle/>
        <a:p>
          <a:endParaRPr lang="en-US"/>
        </a:p>
      </dgm:t>
    </dgm:pt>
    <dgm:pt modelId="{FA5F5C6D-E052-4745-A530-DFD8C615B6C4}">
      <dgm:prSet/>
      <dgm:spPr/>
      <dgm:t>
        <a:bodyPr/>
        <a:lstStyle/>
        <a:p>
          <a:r>
            <a:rPr lang="de-DE"/>
            <a:t>Das Liegenschaftskataster ist ein amtliches Verzeichnis, das die Liegenschaften beschreibt und sie darstellt.</a:t>
          </a:r>
          <a:endParaRPr lang="en-US"/>
        </a:p>
      </dgm:t>
    </dgm:pt>
    <dgm:pt modelId="{1B5ECFD6-01E0-41F0-BA85-FF81A198CF6D}" type="parTrans" cxnId="{BF1DB7C7-8B5C-4319-8646-B5EF958C7E78}">
      <dgm:prSet/>
      <dgm:spPr/>
      <dgm:t>
        <a:bodyPr/>
        <a:lstStyle/>
        <a:p>
          <a:endParaRPr lang="en-US"/>
        </a:p>
      </dgm:t>
    </dgm:pt>
    <dgm:pt modelId="{CF46B1CC-6D25-4699-BBB8-966D66925C17}" type="sibTrans" cxnId="{BF1DB7C7-8B5C-4319-8646-B5EF958C7E78}">
      <dgm:prSet/>
      <dgm:spPr/>
      <dgm:t>
        <a:bodyPr/>
        <a:lstStyle/>
        <a:p>
          <a:endParaRPr lang="en-US"/>
        </a:p>
      </dgm:t>
    </dgm:pt>
    <dgm:pt modelId="{8C579FAA-3ABD-4A9B-BFD0-4AA972E33E35}">
      <dgm:prSet/>
      <dgm:spPr/>
      <dgm:t>
        <a:bodyPr/>
        <a:lstStyle/>
        <a:p>
          <a:r>
            <a:rPr lang="de-DE"/>
            <a:t>Während im Grundbuch die rechtlichen Verhältnisse an den Grundstücken nachgewiesen werden, stellt das Kataster die tatsächlichen Verhältnisse dar.</a:t>
          </a:r>
          <a:endParaRPr lang="en-US"/>
        </a:p>
      </dgm:t>
    </dgm:pt>
    <dgm:pt modelId="{A6E24574-BAF0-449D-AF67-F6D90B251BB1}" type="parTrans" cxnId="{5CF97337-29AA-404D-870D-F352674BF54A}">
      <dgm:prSet/>
      <dgm:spPr/>
      <dgm:t>
        <a:bodyPr/>
        <a:lstStyle/>
        <a:p>
          <a:endParaRPr lang="en-US"/>
        </a:p>
      </dgm:t>
    </dgm:pt>
    <dgm:pt modelId="{F0370721-A307-422E-A24F-AD49E5F3C47E}" type="sibTrans" cxnId="{5CF97337-29AA-404D-870D-F352674BF54A}">
      <dgm:prSet/>
      <dgm:spPr/>
      <dgm:t>
        <a:bodyPr/>
        <a:lstStyle/>
        <a:p>
          <a:endParaRPr lang="en-US"/>
        </a:p>
      </dgm:t>
    </dgm:pt>
    <dgm:pt modelId="{A31BE7F6-6E05-4699-8B57-F5052FFB49D5}">
      <dgm:prSet/>
      <dgm:spPr/>
      <dgm:t>
        <a:bodyPr/>
        <a:lstStyle/>
        <a:p>
          <a:r>
            <a:rPr lang="de-DE"/>
            <a:t>Es hat die Aufgabe, die Grundstücke mit ihrer Lage in der Natur, somit die Grundstücksgrenzen, für den Rechtsverkehr nachzuweisen und zu kennzeichnen, d.h. nummernmäßig zu bezeichnen.</a:t>
          </a:r>
          <a:endParaRPr lang="en-US"/>
        </a:p>
      </dgm:t>
    </dgm:pt>
    <dgm:pt modelId="{B2E7CE3A-9CBC-4212-8120-7C432F10CD5F}" type="parTrans" cxnId="{975B3764-D9E8-4AB4-A89F-58DC5237734F}">
      <dgm:prSet/>
      <dgm:spPr/>
      <dgm:t>
        <a:bodyPr/>
        <a:lstStyle/>
        <a:p>
          <a:endParaRPr lang="en-US"/>
        </a:p>
      </dgm:t>
    </dgm:pt>
    <dgm:pt modelId="{6662442B-10E4-4BD4-822D-3587A8D894C1}" type="sibTrans" cxnId="{975B3764-D9E8-4AB4-A89F-58DC5237734F}">
      <dgm:prSet/>
      <dgm:spPr/>
      <dgm:t>
        <a:bodyPr/>
        <a:lstStyle/>
        <a:p>
          <a:endParaRPr lang="en-US"/>
        </a:p>
      </dgm:t>
    </dgm:pt>
    <dgm:pt modelId="{03F5BCDE-7E44-4A51-B2C7-F14551AA25DD}" type="pres">
      <dgm:prSet presAssocID="{2E35AE7D-54CC-4394-99AA-0B28B0F81724}" presName="vert0" presStyleCnt="0">
        <dgm:presLayoutVars>
          <dgm:dir/>
          <dgm:animOne val="branch"/>
          <dgm:animLvl val="lvl"/>
        </dgm:presLayoutVars>
      </dgm:prSet>
      <dgm:spPr/>
    </dgm:pt>
    <dgm:pt modelId="{7D6439F8-F4CE-4042-9ABF-056FF7F488F4}" type="pres">
      <dgm:prSet presAssocID="{0ED38A66-0A28-45C2-A795-71C228500C85}" presName="thickLine" presStyleLbl="alignNode1" presStyleIdx="0" presStyleCnt="4"/>
      <dgm:spPr/>
    </dgm:pt>
    <dgm:pt modelId="{0ECAA490-CD72-4622-9518-4F015AA60A8F}" type="pres">
      <dgm:prSet presAssocID="{0ED38A66-0A28-45C2-A795-71C228500C85}" presName="horz1" presStyleCnt="0"/>
      <dgm:spPr/>
    </dgm:pt>
    <dgm:pt modelId="{CAEAAD18-E00A-4C93-9E39-190607FFB798}" type="pres">
      <dgm:prSet presAssocID="{0ED38A66-0A28-45C2-A795-71C228500C85}" presName="tx1" presStyleLbl="revTx" presStyleIdx="0" presStyleCnt="4"/>
      <dgm:spPr/>
    </dgm:pt>
    <dgm:pt modelId="{999FD11D-AE44-4C46-9FFC-08618F84BBA4}" type="pres">
      <dgm:prSet presAssocID="{0ED38A66-0A28-45C2-A795-71C228500C85}" presName="vert1" presStyleCnt="0"/>
      <dgm:spPr/>
    </dgm:pt>
    <dgm:pt modelId="{B46BBEF6-3C53-4662-BAAF-1343C7F47547}" type="pres">
      <dgm:prSet presAssocID="{FA5F5C6D-E052-4745-A530-DFD8C615B6C4}" presName="thickLine" presStyleLbl="alignNode1" presStyleIdx="1" presStyleCnt="4"/>
      <dgm:spPr/>
    </dgm:pt>
    <dgm:pt modelId="{474B393B-3976-4005-B479-352C299FDF54}" type="pres">
      <dgm:prSet presAssocID="{FA5F5C6D-E052-4745-A530-DFD8C615B6C4}" presName="horz1" presStyleCnt="0"/>
      <dgm:spPr/>
    </dgm:pt>
    <dgm:pt modelId="{9AF775A7-6B35-45DE-BC22-A08B5FCF551F}" type="pres">
      <dgm:prSet presAssocID="{FA5F5C6D-E052-4745-A530-DFD8C615B6C4}" presName="tx1" presStyleLbl="revTx" presStyleIdx="1" presStyleCnt="4"/>
      <dgm:spPr/>
    </dgm:pt>
    <dgm:pt modelId="{E9471084-B424-4AC0-A50A-B2F118B4BFFF}" type="pres">
      <dgm:prSet presAssocID="{FA5F5C6D-E052-4745-A530-DFD8C615B6C4}" presName="vert1" presStyleCnt="0"/>
      <dgm:spPr/>
    </dgm:pt>
    <dgm:pt modelId="{14B58621-34EA-44FB-BA5D-90ADB2A9F550}" type="pres">
      <dgm:prSet presAssocID="{8C579FAA-3ABD-4A9B-BFD0-4AA972E33E35}" presName="thickLine" presStyleLbl="alignNode1" presStyleIdx="2" presStyleCnt="4"/>
      <dgm:spPr/>
    </dgm:pt>
    <dgm:pt modelId="{92F16A1D-AA5D-4F78-87DB-60448257AFA6}" type="pres">
      <dgm:prSet presAssocID="{8C579FAA-3ABD-4A9B-BFD0-4AA972E33E35}" presName="horz1" presStyleCnt="0"/>
      <dgm:spPr/>
    </dgm:pt>
    <dgm:pt modelId="{F4C84CD7-2502-4F42-94FD-5F4FA6B3E225}" type="pres">
      <dgm:prSet presAssocID="{8C579FAA-3ABD-4A9B-BFD0-4AA972E33E35}" presName="tx1" presStyleLbl="revTx" presStyleIdx="2" presStyleCnt="4"/>
      <dgm:spPr/>
    </dgm:pt>
    <dgm:pt modelId="{69DED0C7-7448-4F0B-8C61-D3D2C75EA889}" type="pres">
      <dgm:prSet presAssocID="{8C579FAA-3ABD-4A9B-BFD0-4AA972E33E35}" presName="vert1" presStyleCnt="0"/>
      <dgm:spPr/>
    </dgm:pt>
    <dgm:pt modelId="{7C54CBAD-64EF-444A-81FD-B191EA205293}" type="pres">
      <dgm:prSet presAssocID="{A31BE7F6-6E05-4699-8B57-F5052FFB49D5}" presName="thickLine" presStyleLbl="alignNode1" presStyleIdx="3" presStyleCnt="4"/>
      <dgm:spPr/>
    </dgm:pt>
    <dgm:pt modelId="{FAA5BB25-9B24-42CC-9DC2-440FF9424F19}" type="pres">
      <dgm:prSet presAssocID="{A31BE7F6-6E05-4699-8B57-F5052FFB49D5}" presName="horz1" presStyleCnt="0"/>
      <dgm:spPr/>
    </dgm:pt>
    <dgm:pt modelId="{35222281-AF77-4156-B1E8-26567818CBDB}" type="pres">
      <dgm:prSet presAssocID="{A31BE7F6-6E05-4699-8B57-F5052FFB49D5}" presName="tx1" presStyleLbl="revTx" presStyleIdx="3" presStyleCnt="4"/>
      <dgm:spPr/>
    </dgm:pt>
    <dgm:pt modelId="{04719EC8-2C76-43BC-83A0-21C0A0366D07}" type="pres">
      <dgm:prSet presAssocID="{A31BE7F6-6E05-4699-8B57-F5052FFB49D5}" presName="vert1" presStyleCnt="0"/>
      <dgm:spPr/>
    </dgm:pt>
  </dgm:ptLst>
  <dgm:cxnLst>
    <dgm:cxn modelId="{77330D28-BA03-4F6C-BFEA-40CCEFFD364B}" type="presOf" srcId="{2E35AE7D-54CC-4394-99AA-0B28B0F81724}" destId="{03F5BCDE-7E44-4A51-B2C7-F14551AA25DD}" srcOrd="0" destOrd="0" presId="urn:microsoft.com/office/officeart/2008/layout/LinedList"/>
    <dgm:cxn modelId="{5CF97337-29AA-404D-870D-F352674BF54A}" srcId="{2E35AE7D-54CC-4394-99AA-0B28B0F81724}" destId="{8C579FAA-3ABD-4A9B-BFD0-4AA972E33E35}" srcOrd="2" destOrd="0" parTransId="{A6E24574-BAF0-449D-AF67-F6D90B251BB1}" sibTransId="{F0370721-A307-422E-A24F-AD49E5F3C47E}"/>
    <dgm:cxn modelId="{87A7925B-D0C4-4077-ABB3-8D3DD7A1DAFD}" type="presOf" srcId="{8C579FAA-3ABD-4A9B-BFD0-4AA972E33E35}" destId="{F4C84CD7-2502-4F42-94FD-5F4FA6B3E225}" srcOrd="0" destOrd="0" presId="urn:microsoft.com/office/officeart/2008/layout/LinedList"/>
    <dgm:cxn modelId="{975B3764-D9E8-4AB4-A89F-58DC5237734F}" srcId="{2E35AE7D-54CC-4394-99AA-0B28B0F81724}" destId="{A31BE7F6-6E05-4699-8B57-F5052FFB49D5}" srcOrd="3" destOrd="0" parTransId="{B2E7CE3A-9CBC-4212-8120-7C432F10CD5F}" sibTransId="{6662442B-10E4-4BD4-822D-3587A8D894C1}"/>
    <dgm:cxn modelId="{178E306E-ABF0-4832-8393-450D0FA2A929}" type="presOf" srcId="{A31BE7F6-6E05-4699-8B57-F5052FFB49D5}" destId="{35222281-AF77-4156-B1E8-26567818CBDB}" srcOrd="0" destOrd="0" presId="urn:microsoft.com/office/officeart/2008/layout/LinedList"/>
    <dgm:cxn modelId="{EAA5C851-E217-4A9C-99F3-6AA4A4D876BC}" srcId="{2E35AE7D-54CC-4394-99AA-0B28B0F81724}" destId="{0ED38A66-0A28-45C2-A795-71C228500C85}" srcOrd="0" destOrd="0" parTransId="{755696DE-4533-47DF-955B-3811950328FB}" sibTransId="{3F23BB6C-C3E8-451E-AC07-EC249D93B36D}"/>
    <dgm:cxn modelId="{8769F29C-4857-4631-994E-882DA7997269}" type="presOf" srcId="{0ED38A66-0A28-45C2-A795-71C228500C85}" destId="{CAEAAD18-E00A-4C93-9E39-190607FFB798}" srcOrd="0" destOrd="0" presId="urn:microsoft.com/office/officeart/2008/layout/LinedList"/>
    <dgm:cxn modelId="{BF1DB7C7-8B5C-4319-8646-B5EF958C7E78}" srcId="{2E35AE7D-54CC-4394-99AA-0B28B0F81724}" destId="{FA5F5C6D-E052-4745-A530-DFD8C615B6C4}" srcOrd="1" destOrd="0" parTransId="{1B5ECFD6-01E0-41F0-BA85-FF81A198CF6D}" sibTransId="{CF46B1CC-6D25-4699-BBB8-966D66925C17}"/>
    <dgm:cxn modelId="{016033DF-80D8-47ED-A05B-67B934689927}" type="presOf" srcId="{FA5F5C6D-E052-4745-A530-DFD8C615B6C4}" destId="{9AF775A7-6B35-45DE-BC22-A08B5FCF551F}" srcOrd="0" destOrd="0" presId="urn:microsoft.com/office/officeart/2008/layout/LinedList"/>
    <dgm:cxn modelId="{D0D1E871-FDC7-44E4-8D87-239C2FA673A5}" type="presParOf" srcId="{03F5BCDE-7E44-4A51-B2C7-F14551AA25DD}" destId="{7D6439F8-F4CE-4042-9ABF-056FF7F488F4}" srcOrd="0" destOrd="0" presId="urn:microsoft.com/office/officeart/2008/layout/LinedList"/>
    <dgm:cxn modelId="{536E3561-27A5-47BF-9D93-D372BF73F313}" type="presParOf" srcId="{03F5BCDE-7E44-4A51-B2C7-F14551AA25DD}" destId="{0ECAA490-CD72-4622-9518-4F015AA60A8F}" srcOrd="1" destOrd="0" presId="urn:microsoft.com/office/officeart/2008/layout/LinedList"/>
    <dgm:cxn modelId="{2191EFA9-302B-4C6F-B0C1-BB770B678649}" type="presParOf" srcId="{0ECAA490-CD72-4622-9518-4F015AA60A8F}" destId="{CAEAAD18-E00A-4C93-9E39-190607FFB798}" srcOrd="0" destOrd="0" presId="urn:microsoft.com/office/officeart/2008/layout/LinedList"/>
    <dgm:cxn modelId="{E8FB3B2A-5257-4CD7-9005-E67699CD040A}" type="presParOf" srcId="{0ECAA490-CD72-4622-9518-4F015AA60A8F}" destId="{999FD11D-AE44-4C46-9FFC-08618F84BBA4}" srcOrd="1" destOrd="0" presId="urn:microsoft.com/office/officeart/2008/layout/LinedList"/>
    <dgm:cxn modelId="{EAE32D30-2E09-4A29-9975-5E830CCC6499}" type="presParOf" srcId="{03F5BCDE-7E44-4A51-B2C7-F14551AA25DD}" destId="{B46BBEF6-3C53-4662-BAAF-1343C7F47547}" srcOrd="2" destOrd="0" presId="urn:microsoft.com/office/officeart/2008/layout/LinedList"/>
    <dgm:cxn modelId="{1D048C80-4B6B-4D3E-A8F5-7C7266773754}" type="presParOf" srcId="{03F5BCDE-7E44-4A51-B2C7-F14551AA25DD}" destId="{474B393B-3976-4005-B479-352C299FDF54}" srcOrd="3" destOrd="0" presId="urn:microsoft.com/office/officeart/2008/layout/LinedList"/>
    <dgm:cxn modelId="{54DFD4BB-AE5E-4B7C-B39E-26B2293B9572}" type="presParOf" srcId="{474B393B-3976-4005-B479-352C299FDF54}" destId="{9AF775A7-6B35-45DE-BC22-A08B5FCF551F}" srcOrd="0" destOrd="0" presId="urn:microsoft.com/office/officeart/2008/layout/LinedList"/>
    <dgm:cxn modelId="{55ABB1EF-CD83-415E-ABA4-381DBC606C63}" type="presParOf" srcId="{474B393B-3976-4005-B479-352C299FDF54}" destId="{E9471084-B424-4AC0-A50A-B2F118B4BFFF}" srcOrd="1" destOrd="0" presId="urn:microsoft.com/office/officeart/2008/layout/LinedList"/>
    <dgm:cxn modelId="{BF16B15F-0612-4C51-9049-456F6D55C259}" type="presParOf" srcId="{03F5BCDE-7E44-4A51-B2C7-F14551AA25DD}" destId="{14B58621-34EA-44FB-BA5D-90ADB2A9F550}" srcOrd="4" destOrd="0" presId="urn:microsoft.com/office/officeart/2008/layout/LinedList"/>
    <dgm:cxn modelId="{EE0E61F1-26F5-49B5-9981-53A65790B956}" type="presParOf" srcId="{03F5BCDE-7E44-4A51-B2C7-F14551AA25DD}" destId="{92F16A1D-AA5D-4F78-87DB-60448257AFA6}" srcOrd="5" destOrd="0" presId="urn:microsoft.com/office/officeart/2008/layout/LinedList"/>
    <dgm:cxn modelId="{DF2AB655-2982-4172-B147-9AA047AD33BD}" type="presParOf" srcId="{92F16A1D-AA5D-4F78-87DB-60448257AFA6}" destId="{F4C84CD7-2502-4F42-94FD-5F4FA6B3E225}" srcOrd="0" destOrd="0" presId="urn:microsoft.com/office/officeart/2008/layout/LinedList"/>
    <dgm:cxn modelId="{F2A47BC1-A1D6-4746-B144-57F43F446A0A}" type="presParOf" srcId="{92F16A1D-AA5D-4F78-87DB-60448257AFA6}" destId="{69DED0C7-7448-4F0B-8C61-D3D2C75EA889}" srcOrd="1" destOrd="0" presId="urn:microsoft.com/office/officeart/2008/layout/LinedList"/>
    <dgm:cxn modelId="{04AF0661-610F-42CC-91CF-46D2102E7B6A}" type="presParOf" srcId="{03F5BCDE-7E44-4A51-B2C7-F14551AA25DD}" destId="{7C54CBAD-64EF-444A-81FD-B191EA205293}" srcOrd="6" destOrd="0" presId="urn:microsoft.com/office/officeart/2008/layout/LinedList"/>
    <dgm:cxn modelId="{252E1518-9120-49C5-B2EF-E7E623B35227}" type="presParOf" srcId="{03F5BCDE-7E44-4A51-B2C7-F14551AA25DD}" destId="{FAA5BB25-9B24-42CC-9DC2-440FF9424F19}" srcOrd="7" destOrd="0" presId="urn:microsoft.com/office/officeart/2008/layout/LinedList"/>
    <dgm:cxn modelId="{981542D5-C670-4C4A-989D-AD224A35B671}" type="presParOf" srcId="{FAA5BB25-9B24-42CC-9DC2-440FF9424F19}" destId="{35222281-AF77-4156-B1E8-26567818CBDB}" srcOrd="0" destOrd="0" presId="urn:microsoft.com/office/officeart/2008/layout/LinedList"/>
    <dgm:cxn modelId="{554AC65D-91D1-4D65-BC89-313495A387AB}" type="presParOf" srcId="{FAA5BB25-9B24-42CC-9DC2-440FF9424F19}" destId="{04719EC8-2C76-43BC-83A0-21C0A0366D0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0F6FDB-5FFC-4A30-9294-7C3C770611C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EED7809-5288-4EA9-9376-91022839DA43}">
      <dgm:prSet/>
      <dgm:spPr/>
      <dgm:t>
        <a:bodyPr/>
        <a:lstStyle/>
        <a:p>
          <a:r>
            <a:rPr lang="de-DE"/>
            <a:t>Das Katasterwesen ist in Deutschland Ländersache. Für Berlin ist § 14 Abs 3 VermGBln ( Gesetz über das Vermessungswesen in Berlin) entscheidend</a:t>
          </a:r>
          <a:endParaRPr lang="en-US"/>
        </a:p>
      </dgm:t>
    </dgm:pt>
    <dgm:pt modelId="{BDF0376A-5630-4F8F-8998-63A1A6D00312}" type="parTrans" cxnId="{237D0BAE-D980-49E6-9854-402F9C3F603D}">
      <dgm:prSet/>
      <dgm:spPr/>
      <dgm:t>
        <a:bodyPr/>
        <a:lstStyle/>
        <a:p>
          <a:endParaRPr lang="en-US"/>
        </a:p>
      </dgm:t>
    </dgm:pt>
    <dgm:pt modelId="{B537015B-AFEC-4642-AA47-7A02207458F3}" type="sibTrans" cxnId="{237D0BAE-D980-49E6-9854-402F9C3F603D}">
      <dgm:prSet/>
      <dgm:spPr/>
      <dgm:t>
        <a:bodyPr/>
        <a:lstStyle/>
        <a:p>
          <a:endParaRPr lang="en-US"/>
        </a:p>
      </dgm:t>
    </dgm:pt>
    <dgm:pt modelId="{780BACF7-D575-412E-BAF0-538DD7AD4ACF}">
      <dgm:prSet/>
      <dgm:spPr/>
      <dgm:t>
        <a:bodyPr/>
        <a:lstStyle/>
        <a:p>
          <a:r>
            <a:rPr lang="de-DE"/>
            <a:t>Das Liegenschaftskataster wird von den Vermessungs- und Katasterverwaltungen der Länder geführt.</a:t>
          </a:r>
          <a:endParaRPr lang="en-US"/>
        </a:p>
      </dgm:t>
    </dgm:pt>
    <dgm:pt modelId="{0F65EE0F-7FAA-4A6A-8666-33E2092DF48A}" type="parTrans" cxnId="{5E0D0CEA-1B8E-4C6C-AAEA-901077D42219}">
      <dgm:prSet/>
      <dgm:spPr/>
      <dgm:t>
        <a:bodyPr/>
        <a:lstStyle/>
        <a:p>
          <a:endParaRPr lang="en-US"/>
        </a:p>
      </dgm:t>
    </dgm:pt>
    <dgm:pt modelId="{8D5580DF-EDD2-446E-94E0-060BFFC13CF1}" type="sibTrans" cxnId="{5E0D0CEA-1B8E-4C6C-AAEA-901077D42219}">
      <dgm:prSet/>
      <dgm:spPr/>
      <dgm:t>
        <a:bodyPr/>
        <a:lstStyle/>
        <a:p>
          <a:endParaRPr lang="en-US"/>
        </a:p>
      </dgm:t>
    </dgm:pt>
    <dgm:pt modelId="{12E7C269-9016-4EDF-9882-57E58C9677A2}">
      <dgm:prSet/>
      <dgm:spPr/>
      <dgm:t>
        <a:bodyPr/>
        <a:lstStyle/>
        <a:p>
          <a:r>
            <a:rPr lang="de-DE"/>
            <a:t>Es besteht aus einem beschreibenden Teil, dem automatisierten Liegenschaftsbuch und einem darstellenden Teil, der automatisierten Liegenschaftskarte</a:t>
          </a:r>
          <a:endParaRPr lang="en-US"/>
        </a:p>
      </dgm:t>
    </dgm:pt>
    <dgm:pt modelId="{417DB8D5-C26E-4EA6-91DB-8E4E2625F4F5}" type="parTrans" cxnId="{915F3A11-BB19-47D8-A47E-2CFA4FBF6595}">
      <dgm:prSet/>
      <dgm:spPr/>
      <dgm:t>
        <a:bodyPr/>
        <a:lstStyle/>
        <a:p>
          <a:endParaRPr lang="en-US"/>
        </a:p>
      </dgm:t>
    </dgm:pt>
    <dgm:pt modelId="{FEC4E15C-8011-430D-8649-34BB6D001747}" type="sibTrans" cxnId="{915F3A11-BB19-47D8-A47E-2CFA4FBF6595}">
      <dgm:prSet/>
      <dgm:spPr/>
      <dgm:t>
        <a:bodyPr/>
        <a:lstStyle/>
        <a:p>
          <a:endParaRPr lang="en-US"/>
        </a:p>
      </dgm:t>
    </dgm:pt>
    <dgm:pt modelId="{2FDA3392-89DD-4002-A9FC-E0E0BA6D62D6}" type="pres">
      <dgm:prSet presAssocID="{EC0F6FDB-5FFC-4A30-9294-7C3C770611C6}" presName="vert0" presStyleCnt="0">
        <dgm:presLayoutVars>
          <dgm:dir/>
          <dgm:animOne val="branch"/>
          <dgm:animLvl val="lvl"/>
        </dgm:presLayoutVars>
      </dgm:prSet>
      <dgm:spPr/>
    </dgm:pt>
    <dgm:pt modelId="{A376500F-A1E9-4CE7-B2B4-2B7B37940A24}" type="pres">
      <dgm:prSet presAssocID="{EEED7809-5288-4EA9-9376-91022839DA43}" presName="thickLine" presStyleLbl="alignNode1" presStyleIdx="0" presStyleCnt="3"/>
      <dgm:spPr/>
    </dgm:pt>
    <dgm:pt modelId="{28D71BE7-A36F-4AC7-9F4E-C515FFEDD93C}" type="pres">
      <dgm:prSet presAssocID="{EEED7809-5288-4EA9-9376-91022839DA43}" presName="horz1" presStyleCnt="0"/>
      <dgm:spPr/>
    </dgm:pt>
    <dgm:pt modelId="{B4689745-CB4F-470F-924D-7DA0F643F539}" type="pres">
      <dgm:prSet presAssocID="{EEED7809-5288-4EA9-9376-91022839DA43}" presName="tx1" presStyleLbl="revTx" presStyleIdx="0" presStyleCnt="3"/>
      <dgm:spPr/>
    </dgm:pt>
    <dgm:pt modelId="{0A3C3914-D891-4AB2-9792-68807372F831}" type="pres">
      <dgm:prSet presAssocID="{EEED7809-5288-4EA9-9376-91022839DA43}" presName="vert1" presStyleCnt="0"/>
      <dgm:spPr/>
    </dgm:pt>
    <dgm:pt modelId="{23F807B6-A017-453C-A879-B69113314844}" type="pres">
      <dgm:prSet presAssocID="{780BACF7-D575-412E-BAF0-538DD7AD4ACF}" presName="thickLine" presStyleLbl="alignNode1" presStyleIdx="1" presStyleCnt="3"/>
      <dgm:spPr/>
    </dgm:pt>
    <dgm:pt modelId="{E6657CBA-C9A5-49B6-A838-004EAE99DD3D}" type="pres">
      <dgm:prSet presAssocID="{780BACF7-D575-412E-BAF0-538DD7AD4ACF}" presName="horz1" presStyleCnt="0"/>
      <dgm:spPr/>
    </dgm:pt>
    <dgm:pt modelId="{0F8EC429-0E74-40BB-9AE1-9907A6FAF8EC}" type="pres">
      <dgm:prSet presAssocID="{780BACF7-D575-412E-BAF0-538DD7AD4ACF}" presName="tx1" presStyleLbl="revTx" presStyleIdx="1" presStyleCnt="3"/>
      <dgm:spPr/>
    </dgm:pt>
    <dgm:pt modelId="{75DE51AF-0D27-4AFB-9BB3-88F0BA7D4ED1}" type="pres">
      <dgm:prSet presAssocID="{780BACF7-D575-412E-BAF0-538DD7AD4ACF}" presName="vert1" presStyleCnt="0"/>
      <dgm:spPr/>
    </dgm:pt>
    <dgm:pt modelId="{17CEFEBF-7F50-4B95-B696-86A30CDB41CD}" type="pres">
      <dgm:prSet presAssocID="{12E7C269-9016-4EDF-9882-57E58C9677A2}" presName="thickLine" presStyleLbl="alignNode1" presStyleIdx="2" presStyleCnt="3"/>
      <dgm:spPr/>
    </dgm:pt>
    <dgm:pt modelId="{DF00F244-AE0E-43EE-AB3B-1A32AE73A018}" type="pres">
      <dgm:prSet presAssocID="{12E7C269-9016-4EDF-9882-57E58C9677A2}" presName="horz1" presStyleCnt="0"/>
      <dgm:spPr/>
    </dgm:pt>
    <dgm:pt modelId="{A7B2D9A5-C65D-4589-BD45-642D70176619}" type="pres">
      <dgm:prSet presAssocID="{12E7C269-9016-4EDF-9882-57E58C9677A2}" presName="tx1" presStyleLbl="revTx" presStyleIdx="2" presStyleCnt="3"/>
      <dgm:spPr/>
    </dgm:pt>
    <dgm:pt modelId="{898ABA68-ADB3-43AF-BC30-7F1060AE73A1}" type="pres">
      <dgm:prSet presAssocID="{12E7C269-9016-4EDF-9882-57E58C9677A2}" presName="vert1" presStyleCnt="0"/>
      <dgm:spPr/>
    </dgm:pt>
  </dgm:ptLst>
  <dgm:cxnLst>
    <dgm:cxn modelId="{915F3A11-BB19-47D8-A47E-2CFA4FBF6595}" srcId="{EC0F6FDB-5FFC-4A30-9294-7C3C770611C6}" destId="{12E7C269-9016-4EDF-9882-57E58C9677A2}" srcOrd="2" destOrd="0" parTransId="{417DB8D5-C26E-4EA6-91DB-8E4E2625F4F5}" sibTransId="{FEC4E15C-8011-430D-8649-34BB6D001747}"/>
    <dgm:cxn modelId="{0B7C4743-9FFE-49FB-9234-80BAB1BBF2E9}" type="presOf" srcId="{780BACF7-D575-412E-BAF0-538DD7AD4ACF}" destId="{0F8EC429-0E74-40BB-9AE1-9907A6FAF8EC}" srcOrd="0" destOrd="0" presId="urn:microsoft.com/office/officeart/2008/layout/LinedList"/>
    <dgm:cxn modelId="{CD69656D-A4F6-4FD4-ABAB-2F552FC17EC4}" type="presOf" srcId="{EEED7809-5288-4EA9-9376-91022839DA43}" destId="{B4689745-CB4F-470F-924D-7DA0F643F539}" srcOrd="0" destOrd="0" presId="urn:microsoft.com/office/officeart/2008/layout/LinedList"/>
    <dgm:cxn modelId="{237D0BAE-D980-49E6-9854-402F9C3F603D}" srcId="{EC0F6FDB-5FFC-4A30-9294-7C3C770611C6}" destId="{EEED7809-5288-4EA9-9376-91022839DA43}" srcOrd="0" destOrd="0" parTransId="{BDF0376A-5630-4F8F-8998-63A1A6D00312}" sibTransId="{B537015B-AFEC-4642-AA47-7A02207458F3}"/>
    <dgm:cxn modelId="{C34985CD-7261-4FEF-9E8F-86A08037C0AA}" type="presOf" srcId="{EC0F6FDB-5FFC-4A30-9294-7C3C770611C6}" destId="{2FDA3392-89DD-4002-A9FC-E0E0BA6D62D6}" srcOrd="0" destOrd="0" presId="urn:microsoft.com/office/officeart/2008/layout/LinedList"/>
    <dgm:cxn modelId="{66F80AE4-F4F3-49C6-8695-68DC05BB4781}" type="presOf" srcId="{12E7C269-9016-4EDF-9882-57E58C9677A2}" destId="{A7B2D9A5-C65D-4589-BD45-642D70176619}" srcOrd="0" destOrd="0" presId="urn:microsoft.com/office/officeart/2008/layout/LinedList"/>
    <dgm:cxn modelId="{5E0D0CEA-1B8E-4C6C-AAEA-901077D42219}" srcId="{EC0F6FDB-5FFC-4A30-9294-7C3C770611C6}" destId="{780BACF7-D575-412E-BAF0-538DD7AD4ACF}" srcOrd="1" destOrd="0" parTransId="{0F65EE0F-7FAA-4A6A-8666-33E2092DF48A}" sibTransId="{8D5580DF-EDD2-446E-94E0-060BFFC13CF1}"/>
    <dgm:cxn modelId="{C90A4C4E-3E1F-4BA6-9ADE-5645FE0D5530}" type="presParOf" srcId="{2FDA3392-89DD-4002-A9FC-E0E0BA6D62D6}" destId="{A376500F-A1E9-4CE7-B2B4-2B7B37940A24}" srcOrd="0" destOrd="0" presId="urn:microsoft.com/office/officeart/2008/layout/LinedList"/>
    <dgm:cxn modelId="{C9C56B9C-F02B-45AF-93B2-BD613E60BE7B}" type="presParOf" srcId="{2FDA3392-89DD-4002-A9FC-E0E0BA6D62D6}" destId="{28D71BE7-A36F-4AC7-9F4E-C515FFEDD93C}" srcOrd="1" destOrd="0" presId="urn:microsoft.com/office/officeart/2008/layout/LinedList"/>
    <dgm:cxn modelId="{661CA2F6-DB2C-45C3-A8A4-7F0F8D3FF182}" type="presParOf" srcId="{28D71BE7-A36F-4AC7-9F4E-C515FFEDD93C}" destId="{B4689745-CB4F-470F-924D-7DA0F643F539}" srcOrd="0" destOrd="0" presId="urn:microsoft.com/office/officeart/2008/layout/LinedList"/>
    <dgm:cxn modelId="{77E7998A-21D3-41EF-BD47-66E74FF44EF1}" type="presParOf" srcId="{28D71BE7-A36F-4AC7-9F4E-C515FFEDD93C}" destId="{0A3C3914-D891-4AB2-9792-68807372F831}" srcOrd="1" destOrd="0" presId="urn:microsoft.com/office/officeart/2008/layout/LinedList"/>
    <dgm:cxn modelId="{0AD41EBA-967C-494F-9B2B-9B072A35FA8F}" type="presParOf" srcId="{2FDA3392-89DD-4002-A9FC-E0E0BA6D62D6}" destId="{23F807B6-A017-453C-A879-B69113314844}" srcOrd="2" destOrd="0" presId="urn:microsoft.com/office/officeart/2008/layout/LinedList"/>
    <dgm:cxn modelId="{7FBE2733-6452-4DD6-8B92-233604BB46E7}" type="presParOf" srcId="{2FDA3392-89DD-4002-A9FC-E0E0BA6D62D6}" destId="{E6657CBA-C9A5-49B6-A838-004EAE99DD3D}" srcOrd="3" destOrd="0" presId="urn:microsoft.com/office/officeart/2008/layout/LinedList"/>
    <dgm:cxn modelId="{C3E27E03-578A-472B-AFB3-64DDE4A9447F}" type="presParOf" srcId="{E6657CBA-C9A5-49B6-A838-004EAE99DD3D}" destId="{0F8EC429-0E74-40BB-9AE1-9907A6FAF8EC}" srcOrd="0" destOrd="0" presId="urn:microsoft.com/office/officeart/2008/layout/LinedList"/>
    <dgm:cxn modelId="{4C60BC23-40E8-4B0E-8CC7-C5B7745E90B1}" type="presParOf" srcId="{E6657CBA-C9A5-49B6-A838-004EAE99DD3D}" destId="{75DE51AF-0D27-4AFB-9BB3-88F0BA7D4ED1}" srcOrd="1" destOrd="0" presId="urn:microsoft.com/office/officeart/2008/layout/LinedList"/>
    <dgm:cxn modelId="{0B1E106D-1AA1-4390-9DF6-E5465197D5C3}" type="presParOf" srcId="{2FDA3392-89DD-4002-A9FC-E0E0BA6D62D6}" destId="{17CEFEBF-7F50-4B95-B696-86A30CDB41CD}" srcOrd="4" destOrd="0" presId="urn:microsoft.com/office/officeart/2008/layout/LinedList"/>
    <dgm:cxn modelId="{3DEC1F10-2F89-4E05-80FA-BFBE10BD6125}" type="presParOf" srcId="{2FDA3392-89DD-4002-A9FC-E0E0BA6D62D6}" destId="{DF00F244-AE0E-43EE-AB3B-1A32AE73A018}" srcOrd="5" destOrd="0" presId="urn:microsoft.com/office/officeart/2008/layout/LinedList"/>
    <dgm:cxn modelId="{6C90E5C0-DED1-41B9-A002-C5D11309948E}" type="presParOf" srcId="{DF00F244-AE0E-43EE-AB3B-1A32AE73A018}" destId="{A7B2D9A5-C65D-4589-BD45-642D70176619}" srcOrd="0" destOrd="0" presId="urn:microsoft.com/office/officeart/2008/layout/LinedList"/>
    <dgm:cxn modelId="{D7994469-E477-4B7B-8EBE-8A210A998DBA}" type="presParOf" srcId="{DF00F244-AE0E-43EE-AB3B-1A32AE73A018}" destId="{898ABA68-ADB3-43AF-BC30-7F1060AE73A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47CB1C-BE68-4605-85D2-2F8F90DDFE11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F13DB2F-1344-4827-90DB-8F8C7621E711}">
      <dgm:prSet/>
      <dgm:spPr/>
      <dgm:t>
        <a:bodyPr/>
        <a:lstStyle/>
        <a:p>
          <a:r>
            <a:rPr lang="de-DE"/>
            <a:t>Ein Flurstück ist ein Teil der Erdoberfläche , der von einer im Liegenschaftskataster festgelegten Grenzlinie umschlossen und mit einer Nummer bezeichnet ist.</a:t>
          </a:r>
          <a:endParaRPr lang="en-US"/>
        </a:p>
      </dgm:t>
    </dgm:pt>
    <dgm:pt modelId="{8FEBD7A2-EB9A-43D1-8263-445CC2EED8C1}" type="parTrans" cxnId="{16535456-9D7F-4AFE-B328-51F320BAD04B}">
      <dgm:prSet/>
      <dgm:spPr/>
      <dgm:t>
        <a:bodyPr/>
        <a:lstStyle/>
        <a:p>
          <a:endParaRPr lang="en-US"/>
        </a:p>
      </dgm:t>
    </dgm:pt>
    <dgm:pt modelId="{4AEF9021-EF97-4A6D-89CF-5BEFE7FCBA35}" type="sibTrans" cxnId="{16535456-9D7F-4AFE-B328-51F320BAD04B}">
      <dgm:prSet/>
      <dgm:spPr/>
      <dgm:t>
        <a:bodyPr/>
        <a:lstStyle/>
        <a:p>
          <a:endParaRPr lang="en-US"/>
        </a:p>
      </dgm:t>
    </dgm:pt>
    <dgm:pt modelId="{E299526A-23B4-4E9D-BC36-3EFC9494334A}">
      <dgm:prSet/>
      <dgm:spPr/>
      <dgm:t>
        <a:bodyPr/>
        <a:lstStyle/>
        <a:p>
          <a:r>
            <a:rPr lang="de-DE"/>
            <a:t>Def.: Ein Grundstück im Sinne des Liegenschaftsrechts ist jeder räumlich abgegrenzter Teil der Erdoberfläche der im Bestandsverzeichnis gebucht ist.</a:t>
          </a:r>
          <a:endParaRPr lang="en-US"/>
        </a:p>
      </dgm:t>
    </dgm:pt>
    <dgm:pt modelId="{42527F80-968D-41F5-B9C3-9E452717FE12}" type="parTrans" cxnId="{7F08B042-44F7-47DF-99FB-6AEB17DBF3F2}">
      <dgm:prSet/>
      <dgm:spPr/>
      <dgm:t>
        <a:bodyPr/>
        <a:lstStyle/>
        <a:p>
          <a:endParaRPr lang="en-US"/>
        </a:p>
      </dgm:t>
    </dgm:pt>
    <dgm:pt modelId="{8E1B8F4A-627B-489C-9B60-44E7E89A9304}" type="sibTrans" cxnId="{7F08B042-44F7-47DF-99FB-6AEB17DBF3F2}">
      <dgm:prSet/>
      <dgm:spPr/>
      <dgm:t>
        <a:bodyPr/>
        <a:lstStyle/>
        <a:p>
          <a:endParaRPr lang="en-US"/>
        </a:p>
      </dgm:t>
    </dgm:pt>
    <dgm:pt modelId="{D7EE9D85-F8AD-43FB-BA3A-B5340BD20AB6}" type="pres">
      <dgm:prSet presAssocID="{1447CB1C-BE68-4605-85D2-2F8F90DDFE1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08BF87-5C78-477A-AC02-3D591DF93F46}" type="pres">
      <dgm:prSet presAssocID="{4F13DB2F-1344-4827-90DB-8F8C7621E711}" presName="hierRoot1" presStyleCnt="0"/>
      <dgm:spPr/>
    </dgm:pt>
    <dgm:pt modelId="{3AB1A3C2-F8A3-49B9-9F7C-557C24CE6858}" type="pres">
      <dgm:prSet presAssocID="{4F13DB2F-1344-4827-90DB-8F8C7621E711}" presName="composite" presStyleCnt="0"/>
      <dgm:spPr/>
    </dgm:pt>
    <dgm:pt modelId="{1695C1BA-4BCC-400D-B92D-725F755F7D53}" type="pres">
      <dgm:prSet presAssocID="{4F13DB2F-1344-4827-90DB-8F8C7621E711}" presName="background" presStyleLbl="node0" presStyleIdx="0" presStyleCnt="2"/>
      <dgm:spPr/>
    </dgm:pt>
    <dgm:pt modelId="{520DD4A8-C88C-4001-ABAF-C43B3431BD38}" type="pres">
      <dgm:prSet presAssocID="{4F13DB2F-1344-4827-90DB-8F8C7621E711}" presName="text" presStyleLbl="fgAcc0" presStyleIdx="0" presStyleCnt="2">
        <dgm:presLayoutVars>
          <dgm:chPref val="3"/>
        </dgm:presLayoutVars>
      </dgm:prSet>
      <dgm:spPr/>
    </dgm:pt>
    <dgm:pt modelId="{DE87DE28-80DC-485F-A196-BC940C14614C}" type="pres">
      <dgm:prSet presAssocID="{4F13DB2F-1344-4827-90DB-8F8C7621E711}" presName="hierChild2" presStyleCnt="0"/>
      <dgm:spPr/>
    </dgm:pt>
    <dgm:pt modelId="{401B1A86-9E5B-4658-818F-0F742E5BD6CC}" type="pres">
      <dgm:prSet presAssocID="{E299526A-23B4-4E9D-BC36-3EFC9494334A}" presName="hierRoot1" presStyleCnt="0"/>
      <dgm:spPr/>
    </dgm:pt>
    <dgm:pt modelId="{C452CB57-2570-42F6-8D4B-1AAFA0A9EDC8}" type="pres">
      <dgm:prSet presAssocID="{E299526A-23B4-4E9D-BC36-3EFC9494334A}" presName="composite" presStyleCnt="0"/>
      <dgm:spPr/>
    </dgm:pt>
    <dgm:pt modelId="{453E60B6-0CCA-42DB-8BF2-1426B21F627B}" type="pres">
      <dgm:prSet presAssocID="{E299526A-23B4-4E9D-BC36-3EFC9494334A}" presName="background" presStyleLbl="node0" presStyleIdx="1" presStyleCnt="2"/>
      <dgm:spPr/>
    </dgm:pt>
    <dgm:pt modelId="{CF036902-A03E-4627-8842-CB7632100486}" type="pres">
      <dgm:prSet presAssocID="{E299526A-23B4-4E9D-BC36-3EFC9494334A}" presName="text" presStyleLbl="fgAcc0" presStyleIdx="1" presStyleCnt="2">
        <dgm:presLayoutVars>
          <dgm:chPref val="3"/>
        </dgm:presLayoutVars>
      </dgm:prSet>
      <dgm:spPr/>
    </dgm:pt>
    <dgm:pt modelId="{7948D0F6-9B21-4E49-802F-D109D6FB1127}" type="pres">
      <dgm:prSet presAssocID="{E299526A-23B4-4E9D-BC36-3EFC9494334A}" presName="hierChild2" presStyleCnt="0"/>
      <dgm:spPr/>
    </dgm:pt>
  </dgm:ptLst>
  <dgm:cxnLst>
    <dgm:cxn modelId="{2F3C3715-4064-44D8-A3E4-E6023C10F0E8}" type="presOf" srcId="{4F13DB2F-1344-4827-90DB-8F8C7621E711}" destId="{520DD4A8-C88C-4001-ABAF-C43B3431BD38}" srcOrd="0" destOrd="0" presId="urn:microsoft.com/office/officeart/2005/8/layout/hierarchy1"/>
    <dgm:cxn modelId="{7F08B042-44F7-47DF-99FB-6AEB17DBF3F2}" srcId="{1447CB1C-BE68-4605-85D2-2F8F90DDFE11}" destId="{E299526A-23B4-4E9D-BC36-3EFC9494334A}" srcOrd="1" destOrd="0" parTransId="{42527F80-968D-41F5-B9C3-9E452717FE12}" sibTransId="{8E1B8F4A-627B-489C-9B60-44E7E89A9304}"/>
    <dgm:cxn modelId="{16535456-9D7F-4AFE-B328-51F320BAD04B}" srcId="{1447CB1C-BE68-4605-85D2-2F8F90DDFE11}" destId="{4F13DB2F-1344-4827-90DB-8F8C7621E711}" srcOrd="0" destOrd="0" parTransId="{8FEBD7A2-EB9A-43D1-8263-445CC2EED8C1}" sibTransId="{4AEF9021-EF97-4A6D-89CF-5BEFE7FCBA35}"/>
    <dgm:cxn modelId="{B4CE0389-640A-413F-ADA9-6707BA045A5E}" type="presOf" srcId="{1447CB1C-BE68-4605-85D2-2F8F90DDFE11}" destId="{D7EE9D85-F8AD-43FB-BA3A-B5340BD20AB6}" srcOrd="0" destOrd="0" presId="urn:microsoft.com/office/officeart/2005/8/layout/hierarchy1"/>
    <dgm:cxn modelId="{F0302F8F-65ED-4306-ABC5-EE383C2AD363}" type="presOf" srcId="{E299526A-23B4-4E9D-BC36-3EFC9494334A}" destId="{CF036902-A03E-4627-8842-CB7632100486}" srcOrd="0" destOrd="0" presId="urn:microsoft.com/office/officeart/2005/8/layout/hierarchy1"/>
    <dgm:cxn modelId="{0118C3E1-7187-4D54-9B2D-C12C129DD100}" type="presParOf" srcId="{D7EE9D85-F8AD-43FB-BA3A-B5340BD20AB6}" destId="{CB08BF87-5C78-477A-AC02-3D591DF93F46}" srcOrd="0" destOrd="0" presId="urn:microsoft.com/office/officeart/2005/8/layout/hierarchy1"/>
    <dgm:cxn modelId="{C6397B71-81F4-4E6E-922B-34589DE8DE8F}" type="presParOf" srcId="{CB08BF87-5C78-477A-AC02-3D591DF93F46}" destId="{3AB1A3C2-F8A3-49B9-9F7C-557C24CE6858}" srcOrd="0" destOrd="0" presId="urn:microsoft.com/office/officeart/2005/8/layout/hierarchy1"/>
    <dgm:cxn modelId="{3DF4CBBF-F2E6-4173-A471-C998C99345C1}" type="presParOf" srcId="{3AB1A3C2-F8A3-49B9-9F7C-557C24CE6858}" destId="{1695C1BA-4BCC-400D-B92D-725F755F7D53}" srcOrd="0" destOrd="0" presId="urn:microsoft.com/office/officeart/2005/8/layout/hierarchy1"/>
    <dgm:cxn modelId="{24C33866-F93A-4A7A-B441-56C481CA181A}" type="presParOf" srcId="{3AB1A3C2-F8A3-49B9-9F7C-557C24CE6858}" destId="{520DD4A8-C88C-4001-ABAF-C43B3431BD38}" srcOrd="1" destOrd="0" presId="urn:microsoft.com/office/officeart/2005/8/layout/hierarchy1"/>
    <dgm:cxn modelId="{0E117F95-9F04-4D9C-A823-38E2C908A098}" type="presParOf" srcId="{CB08BF87-5C78-477A-AC02-3D591DF93F46}" destId="{DE87DE28-80DC-485F-A196-BC940C14614C}" srcOrd="1" destOrd="0" presId="urn:microsoft.com/office/officeart/2005/8/layout/hierarchy1"/>
    <dgm:cxn modelId="{45A74FE0-18AC-4F7E-BF8B-71DAB0E3ADE6}" type="presParOf" srcId="{D7EE9D85-F8AD-43FB-BA3A-B5340BD20AB6}" destId="{401B1A86-9E5B-4658-818F-0F742E5BD6CC}" srcOrd="1" destOrd="0" presId="urn:microsoft.com/office/officeart/2005/8/layout/hierarchy1"/>
    <dgm:cxn modelId="{CBE13E95-309A-4BF9-BC94-6D04C5F926F3}" type="presParOf" srcId="{401B1A86-9E5B-4658-818F-0F742E5BD6CC}" destId="{C452CB57-2570-42F6-8D4B-1AAFA0A9EDC8}" srcOrd="0" destOrd="0" presId="urn:microsoft.com/office/officeart/2005/8/layout/hierarchy1"/>
    <dgm:cxn modelId="{FE99F7A1-33CC-429D-8597-27A06E34BFCC}" type="presParOf" srcId="{C452CB57-2570-42F6-8D4B-1AAFA0A9EDC8}" destId="{453E60B6-0CCA-42DB-8BF2-1426B21F627B}" srcOrd="0" destOrd="0" presId="urn:microsoft.com/office/officeart/2005/8/layout/hierarchy1"/>
    <dgm:cxn modelId="{36CD54B1-A5E7-4F20-9A43-ECA9050930BE}" type="presParOf" srcId="{C452CB57-2570-42F6-8D4B-1AAFA0A9EDC8}" destId="{CF036902-A03E-4627-8842-CB7632100486}" srcOrd="1" destOrd="0" presId="urn:microsoft.com/office/officeart/2005/8/layout/hierarchy1"/>
    <dgm:cxn modelId="{0294A54F-E06F-4E42-8A3E-7541F73E204D}" type="presParOf" srcId="{401B1A86-9E5B-4658-818F-0F742E5BD6CC}" destId="{7948D0F6-9B21-4E49-802F-D109D6FB112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A6080-F0AD-4C2D-93FF-AB076EE6F6CF}">
      <dsp:nvSpPr>
        <dsp:cNvPr id="0" name=""/>
        <dsp:cNvSpPr/>
      </dsp:nvSpPr>
      <dsp:spPr>
        <a:xfrm>
          <a:off x="0" y="745053"/>
          <a:ext cx="10506456" cy="13754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1514D5-271E-429C-BEE8-940D32A61887}">
      <dsp:nvSpPr>
        <dsp:cNvPr id="0" name=""/>
        <dsp:cNvSpPr/>
      </dsp:nvSpPr>
      <dsp:spPr>
        <a:xfrm>
          <a:off x="416083" y="1054537"/>
          <a:ext cx="756516" cy="75651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4F1953-8B3C-4D6B-8E0D-629F6B68699E}">
      <dsp:nvSpPr>
        <dsp:cNvPr id="0" name=""/>
        <dsp:cNvSpPr/>
      </dsp:nvSpPr>
      <dsp:spPr>
        <a:xfrm>
          <a:off x="1588683" y="745053"/>
          <a:ext cx="8917772" cy="1375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572" tIns="145572" rIns="145572" bIns="14557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/>
            <a:t>Natürliche Personen werden im Grundbuch mit Vornamen, Nachnamen, Geburtsdatum, evtl. Geburtsnamen und Miteigentumsanteil eingetragen.</a:t>
          </a:r>
          <a:endParaRPr lang="en-US" sz="2500" kern="1200"/>
        </a:p>
      </dsp:txBody>
      <dsp:txXfrm>
        <a:off x="1588683" y="745053"/>
        <a:ext cx="8917772" cy="1375483"/>
      </dsp:txXfrm>
    </dsp:sp>
    <dsp:sp modelId="{9E485376-A26D-4C77-8144-0A1F5743796E}">
      <dsp:nvSpPr>
        <dsp:cNvPr id="0" name=""/>
        <dsp:cNvSpPr/>
      </dsp:nvSpPr>
      <dsp:spPr>
        <a:xfrm>
          <a:off x="0" y="2464408"/>
          <a:ext cx="10506456" cy="137548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0122F2-56D1-474F-88EE-82DB3DC4F1BF}">
      <dsp:nvSpPr>
        <dsp:cNvPr id="0" name=""/>
        <dsp:cNvSpPr/>
      </dsp:nvSpPr>
      <dsp:spPr>
        <a:xfrm>
          <a:off x="416083" y="2773892"/>
          <a:ext cx="756516" cy="756516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F1E67-69AE-4B57-B47E-27868453DFAA}">
      <dsp:nvSpPr>
        <dsp:cNvPr id="0" name=""/>
        <dsp:cNvSpPr/>
      </dsp:nvSpPr>
      <dsp:spPr>
        <a:xfrm>
          <a:off x="1588683" y="2464408"/>
          <a:ext cx="8917772" cy="1375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572" tIns="145572" rIns="145572" bIns="14557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/>
            <a:t>Juristische Personen werden mit dem Namen, Sitz, Handelsregisternummer und Handelsregistergericht eingetragen</a:t>
          </a:r>
          <a:endParaRPr lang="en-US" sz="2500" kern="1200"/>
        </a:p>
      </dsp:txBody>
      <dsp:txXfrm>
        <a:off x="1588683" y="2464408"/>
        <a:ext cx="8917772" cy="13754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439F8-F4CE-4042-9ABF-056FF7F488F4}">
      <dsp:nvSpPr>
        <dsp:cNvPr id="0" name=""/>
        <dsp:cNvSpPr/>
      </dsp:nvSpPr>
      <dsp:spPr>
        <a:xfrm>
          <a:off x="0" y="0"/>
          <a:ext cx="64928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EAAD18-E00A-4C93-9E39-190607FFB798}">
      <dsp:nvSpPr>
        <dsp:cNvPr id="0" name=""/>
        <dsp:cNvSpPr/>
      </dsp:nvSpPr>
      <dsp:spPr>
        <a:xfrm>
          <a:off x="0" y="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Liegenschaftskataster</a:t>
          </a:r>
          <a:endParaRPr lang="en-US" sz="2000" kern="1200"/>
        </a:p>
      </dsp:txBody>
      <dsp:txXfrm>
        <a:off x="0" y="0"/>
        <a:ext cx="6492875" cy="1276350"/>
      </dsp:txXfrm>
    </dsp:sp>
    <dsp:sp modelId="{B46BBEF6-3C53-4662-BAAF-1343C7F47547}">
      <dsp:nvSpPr>
        <dsp:cNvPr id="0" name=""/>
        <dsp:cNvSpPr/>
      </dsp:nvSpPr>
      <dsp:spPr>
        <a:xfrm>
          <a:off x="0" y="1276350"/>
          <a:ext cx="6492875" cy="0"/>
        </a:xfrm>
        <a:prstGeom prst="lin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775A7-6B35-45DE-BC22-A08B5FCF551F}">
      <dsp:nvSpPr>
        <dsp:cNvPr id="0" name=""/>
        <dsp:cNvSpPr/>
      </dsp:nvSpPr>
      <dsp:spPr>
        <a:xfrm>
          <a:off x="0" y="127635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Das Liegenschaftskataster ist ein amtliches Verzeichnis, das die Liegenschaften beschreibt und sie darstellt.</a:t>
          </a:r>
          <a:endParaRPr lang="en-US" sz="2000" kern="1200"/>
        </a:p>
      </dsp:txBody>
      <dsp:txXfrm>
        <a:off x="0" y="1276350"/>
        <a:ext cx="6492875" cy="1276350"/>
      </dsp:txXfrm>
    </dsp:sp>
    <dsp:sp modelId="{14B58621-34EA-44FB-BA5D-90ADB2A9F550}">
      <dsp:nvSpPr>
        <dsp:cNvPr id="0" name=""/>
        <dsp:cNvSpPr/>
      </dsp:nvSpPr>
      <dsp:spPr>
        <a:xfrm>
          <a:off x="0" y="2552700"/>
          <a:ext cx="6492875" cy="0"/>
        </a:xfrm>
        <a:prstGeom prst="lin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C84CD7-2502-4F42-94FD-5F4FA6B3E225}">
      <dsp:nvSpPr>
        <dsp:cNvPr id="0" name=""/>
        <dsp:cNvSpPr/>
      </dsp:nvSpPr>
      <dsp:spPr>
        <a:xfrm>
          <a:off x="0" y="255270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Während im Grundbuch die rechtlichen Verhältnisse an den Grundstücken nachgewiesen werden, stellt das Kataster die tatsächlichen Verhältnisse dar.</a:t>
          </a:r>
          <a:endParaRPr lang="en-US" sz="2000" kern="1200"/>
        </a:p>
      </dsp:txBody>
      <dsp:txXfrm>
        <a:off x="0" y="2552700"/>
        <a:ext cx="6492875" cy="1276350"/>
      </dsp:txXfrm>
    </dsp:sp>
    <dsp:sp modelId="{7C54CBAD-64EF-444A-81FD-B191EA205293}">
      <dsp:nvSpPr>
        <dsp:cNvPr id="0" name=""/>
        <dsp:cNvSpPr/>
      </dsp:nvSpPr>
      <dsp:spPr>
        <a:xfrm>
          <a:off x="0" y="3829050"/>
          <a:ext cx="6492875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222281-AF77-4156-B1E8-26567818CBDB}">
      <dsp:nvSpPr>
        <dsp:cNvPr id="0" name=""/>
        <dsp:cNvSpPr/>
      </dsp:nvSpPr>
      <dsp:spPr>
        <a:xfrm>
          <a:off x="0" y="382905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Es hat die Aufgabe, die Grundstücke mit ihrer Lage in der Natur, somit die Grundstücksgrenzen, für den Rechtsverkehr nachzuweisen und zu kennzeichnen, d.h. nummernmäßig zu bezeichnen.</a:t>
          </a:r>
          <a:endParaRPr lang="en-US" sz="2000" kern="1200"/>
        </a:p>
      </dsp:txBody>
      <dsp:txXfrm>
        <a:off x="0" y="3829050"/>
        <a:ext cx="6492875" cy="12763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76500F-A1E9-4CE7-B2B4-2B7B37940A24}">
      <dsp:nvSpPr>
        <dsp:cNvPr id="0" name=""/>
        <dsp:cNvSpPr/>
      </dsp:nvSpPr>
      <dsp:spPr>
        <a:xfrm>
          <a:off x="0" y="2492"/>
          <a:ext cx="64928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689745-CB4F-470F-924D-7DA0F643F539}">
      <dsp:nvSpPr>
        <dsp:cNvPr id="0" name=""/>
        <dsp:cNvSpPr/>
      </dsp:nvSpPr>
      <dsp:spPr>
        <a:xfrm>
          <a:off x="0" y="2492"/>
          <a:ext cx="6492875" cy="1700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600" kern="1200"/>
            <a:t>Das Katasterwesen ist in Deutschland Ländersache. Für Berlin ist § 14 Abs 3 VermGBln ( Gesetz über das Vermessungswesen in Berlin) entscheidend</a:t>
          </a:r>
          <a:endParaRPr lang="en-US" sz="2600" kern="1200"/>
        </a:p>
      </dsp:txBody>
      <dsp:txXfrm>
        <a:off x="0" y="2492"/>
        <a:ext cx="6492875" cy="1700138"/>
      </dsp:txXfrm>
    </dsp:sp>
    <dsp:sp modelId="{23F807B6-A017-453C-A879-B69113314844}">
      <dsp:nvSpPr>
        <dsp:cNvPr id="0" name=""/>
        <dsp:cNvSpPr/>
      </dsp:nvSpPr>
      <dsp:spPr>
        <a:xfrm>
          <a:off x="0" y="1702630"/>
          <a:ext cx="649287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8EC429-0E74-40BB-9AE1-9907A6FAF8EC}">
      <dsp:nvSpPr>
        <dsp:cNvPr id="0" name=""/>
        <dsp:cNvSpPr/>
      </dsp:nvSpPr>
      <dsp:spPr>
        <a:xfrm>
          <a:off x="0" y="1702630"/>
          <a:ext cx="6492875" cy="1700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600" kern="1200"/>
            <a:t>Das Liegenschaftskataster wird von den Vermessungs- und Katasterverwaltungen der Länder geführt.</a:t>
          </a:r>
          <a:endParaRPr lang="en-US" sz="2600" kern="1200"/>
        </a:p>
      </dsp:txBody>
      <dsp:txXfrm>
        <a:off x="0" y="1702630"/>
        <a:ext cx="6492875" cy="1700138"/>
      </dsp:txXfrm>
    </dsp:sp>
    <dsp:sp modelId="{17CEFEBF-7F50-4B95-B696-86A30CDB41CD}">
      <dsp:nvSpPr>
        <dsp:cNvPr id="0" name=""/>
        <dsp:cNvSpPr/>
      </dsp:nvSpPr>
      <dsp:spPr>
        <a:xfrm>
          <a:off x="0" y="3402769"/>
          <a:ext cx="64928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B2D9A5-C65D-4589-BD45-642D70176619}">
      <dsp:nvSpPr>
        <dsp:cNvPr id="0" name=""/>
        <dsp:cNvSpPr/>
      </dsp:nvSpPr>
      <dsp:spPr>
        <a:xfrm>
          <a:off x="0" y="3402769"/>
          <a:ext cx="6492875" cy="1700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600" kern="1200"/>
            <a:t>Es besteht aus einem beschreibenden Teil, dem automatisierten Liegenschaftsbuch und einem darstellenden Teil, der automatisierten Liegenschaftskarte</a:t>
          </a:r>
          <a:endParaRPr lang="en-US" sz="2600" kern="1200"/>
        </a:p>
      </dsp:txBody>
      <dsp:txXfrm>
        <a:off x="0" y="3402769"/>
        <a:ext cx="6492875" cy="17001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5C1BA-4BCC-400D-B92D-725F755F7D53}">
      <dsp:nvSpPr>
        <dsp:cNvPr id="0" name=""/>
        <dsp:cNvSpPr/>
      </dsp:nvSpPr>
      <dsp:spPr>
        <a:xfrm>
          <a:off x="130938" y="1393"/>
          <a:ext cx="4224635" cy="26826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DD4A8-C88C-4001-ABAF-C43B3431BD38}">
      <dsp:nvSpPr>
        <dsp:cNvPr id="0" name=""/>
        <dsp:cNvSpPr/>
      </dsp:nvSpPr>
      <dsp:spPr>
        <a:xfrm>
          <a:off x="600342" y="447327"/>
          <a:ext cx="4224635" cy="26826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/>
            <a:t>Ein Flurstück ist ein Teil der Erdoberfläche , der von einer im Liegenschaftskataster festgelegten Grenzlinie umschlossen und mit einer Nummer bezeichnet ist.</a:t>
          </a:r>
          <a:endParaRPr lang="en-US" sz="2500" kern="1200"/>
        </a:p>
      </dsp:txBody>
      <dsp:txXfrm>
        <a:off x="678914" y="525899"/>
        <a:ext cx="4067491" cy="2525499"/>
      </dsp:txXfrm>
    </dsp:sp>
    <dsp:sp modelId="{453E60B6-0CCA-42DB-8BF2-1426B21F627B}">
      <dsp:nvSpPr>
        <dsp:cNvPr id="0" name=""/>
        <dsp:cNvSpPr/>
      </dsp:nvSpPr>
      <dsp:spPr>
        <a:xfrm>
          <a:off x="5294381" y="1393"/>
          <a:ext cx="4224635" cy="26826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36902-A03E-4627-8842-CB7632100486}">
      <dsp:nvSpPr>
        <dsp:cNvPr id="0" name=""/>
        <dsp:cNvSpPr/>
      </dsp:nvSpPr>
      <dsp:spPr>
        <a:xfrm>
          <a:off x="5763785" y="447327"/>
          <a:ext cx="4224635" cy="26826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kern="1200"/>
            <a:t>Def.: Ein Grundstück im Sinne des Liegenschaftsrechts ist jeder räumlich abgegrenzter Teil der Erdoberfläche der im Bestandsverzeichnis gebucht ist.</a:t>
          </a:r>
          <a:endParaRPr lang="en-US" sz="2500" kern="1200"/>
        </a:p>
      </dsp:txBody>
      <dsp:txXfrm>
        <a:off x="5842357" y="525899"/>
        <a:ext cx="4067491" cy="2525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2D6B2A-F13E-4D96-BA00-849D15087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9F201F6-A023-49BA-AF81-4A083D6BD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AD3316-9AEF-43CD-996C-E3291664C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CD34C5-2767-4839-A263-F72178783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20F126-009B-4673-BBFD-C8630A649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866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CBEB2-855C-41C2-803C-A9FF86C64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34FDB59-D798-450D-878A-CA1D32637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1C58E0-692D-4DB7-9511-867F06D3E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5E53CD-2AA7-4FC0-9B3A-E5BA9CEB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A43C5-008D-4D48-93B1-3C9EE48CE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212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63B4FA6-2DFE-431B-A5ED-95537D4865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723A33E-9E00-43B0-88C8-7CEA58970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1ACAC3-7E0D-4AFD-ABBF-EA32B6FF3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16C639-BFF7-4ADB-9737-51AAE218F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5B69BF-9937-4898-B519-92B2DE297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74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2F21CC-B8ED-4974-BC3F-FC27425AE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5A2589-B6B7-4358-932D-7EE09F0F5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222BF1-24EC-4D51-9A28-382769D06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710F7A-8C75-4808-8A27-5BB04960B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3263FF-3860-4FB3-A82C-97580897A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414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FE101E-D76E-423C-8A06-F96E1256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4EC176-A265-4C5B-8C84-D542113B1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18272F-F3B3-497E-8925-52A41CE19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49BD96-BF76-4902-9656-5D1028393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9ABDDF-F3FD-43AD-AB82-0C13C7244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894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2A2939-3F0D-48D4-8AA7-D165E134E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8C350B-C924-4134-8526-19571FF048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615C348-BAB6-447C-9FFA-049237F07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821914-F0D9-4B60-B54D-8FB3202C5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CF976C-877E-47D7-8533-BEEB1CDA3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D07791-49E5-4817-8C5F-4D4F5055F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661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AB10DD-97C7-4588-A8A9-E130D9C97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CE9AC4-4E3A-4A38-85EC-0CE75093C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330B787-99C0-48A2-9583-2A9C6D0A9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0ADDA55-37C8-4899-9007-F3304DF0C5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A0C8AF-F1E1-46C9-BD79-44E7088992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2AA7CBB-F7A5-42C9-BA86-39016680B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E431FF3-DEE8-44C4-94CA-5AAEF6EEB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B51FFA5-6984-4CB3-9AB8-BC5E5B6E8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24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93239A-C37B-43FD-B112-5EFA72491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03B4BE6-6AA1-4EF3-9ADE-40B13D888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8DF413C-0713-4065-B8B1-52551200E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F16310B-D5D2-4FFA-A7CA-711118EC3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363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0222FEE-00E9-4FF1-B6B9-01BD5EDAC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E08B1B0-7E8D-48B3-9AAB-426E56D0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656FBF8-09C6-41F6-BC27-301B32895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690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1E48FC-4D0F-4F08-9C05-A5FCE5C9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FA2AE0-8DD2-44BA-AEB0-9506D2777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614B79F-8F00-4A90-8A46-BC50AB9A6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0709DD5-8977-48E6-BF69-8539BB46C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F4E3652-E126-4EAE-BF78-9B3FFD3CE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74F6F7-425E-4849-9BA7-81065BD50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283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0BDF0D-06B8-43D1-9B29-CA7066A26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6546E85-A60A-4EA0-A52C-C401F4D2D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7A0CA5D-7D33-41BC-A5FC-CF48F366F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C6A6CD9-20A2-4BA4-B286-B2987631B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628910-D214-4ECC-92A4-F538EA4B3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5E4B8C-9BAB-4656-88F6-9FA640C5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385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1D9E1E3-92C4-4868-98DE-AC0FF5CE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1D6ADD-3A0B-4E6D-B46D-CA050DF4A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5CC02B-7B41-4E98-960D-1D4686BE2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B9333-1C2F-4CEB-84F3-7B1DCA890B25}" type="datetimeFigureOut">
              <a:rPr lang="de-DE" smtClean="0"/>
              <a:t>18.05.2025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2913DD-9D31-44D1-8C1A-98BFED5E2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293C44-DB38-4349-BDB9-826B88CE6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BCB8-936D-48B7-A989-353B8EC4F8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8438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5DD42C-1A2D-413F-887D-6906525FC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8800"/>
            <a:ext cx="10515600" cy="5618163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Inhalt Folien 17-31 d. </a:t>
            </a:r>
            <a:r>
              <a:rPr lang="de-DE" b="1"/>
              <a:t>PPP Grundbuch</a:t>
            </a:r>
            <a:endParaRPr lang="de-DE" b="1" dirty="0"/>
          </a:p>
          <a:p>
            <a:r>
              <a:rPr lang="de-DE" dirty="0"/>
              <a:t>Mit welchen Daten werden Eigentümer in Abt. I eingetragen</a:t>
            </a:r>
          </a:p>
          <a:p>
            <a:r>
              <a:rPr lang="de-DE" dirty="0"/>
              <a:t>Eigentumserwerb an Grundstücken</a:t>
            </a:r>
          </a:p>
          <a:p>
            <a:r>
              <a:rPr lang="de-DE" dirty="0"/>
              <a:t>Grundstück im Rechtssinn</a:t>
            </a:r>
          </a:p>
          <a:p>
            <a:r>
              <a:rPr lang="de-DE" dirty="0"/>
              <a:t>Kataster, Liegenschaft, Vermessungsamt</a:t>
            </a:r>
          </a:p>
          <a:p>
            <a:r>
              <a:rPr lang="de-DE" dirty="0"/>
              <a:t>Wirkung des Grundbuchs</a:t>
            </a:r>
          </a:p>
          <a:p>
            <a:r>
              <a:rPr lang="de-DE" dirty="0"/>
              <a:t>Aufbau des Grundbuchs</a:t>
            </a:r>
          </a:p>
          <a:p>
            <a:r>
              <a:rPr lang="de-DE" dirty="0"/>
              <a:t>Aufbau des Grundbuchblattes</a:t>
            </a:r>
          </a:p>
          <a:p>
            <a:r>
              <a:rPr lang="de-DE" dirty="0"/>
              <a:t>Zuständigkeiten</a:t>
            </a:r>
          </a:p>
          <a:p>
            <a:r>
              <a:rPr lang="de-DE" dirty="0"/>
              <a:t>Aktenzeichen und Geschäftszeichen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3510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904A393-C91C-4F2A-AAF1-868964901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de-DE" sz="4000"/>
              <a:t>Wirkungen des Grundbuches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E62270-9EDD-4C29-8698-173855F65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de-DE" sz="2000" dirty="0"/>
              <a:t>Offenkundigkeitsgrundsatz</a:t>
            </a:r>
          </a:p>
          <a:p>
            <a:r>
              <a:rPr lang="de-DE" sz="2000" dirty="0"/>
              <a:t>a) Richtigkeitsvermutung des Grundbuches § 891 BGB</a:t>
            </a:r>
          </a:p>
          <a:p>
            <a:r>
              <a:rPr lang="de-DE" sz="2000" dirty="0"/>
              <a:t>b) Die positive Vermutung: Ist für jemanden ein Recht eingetragen, so wird vermutet, das ihm das Recht mit dem im Grundbuch eingetragenen Inhalt auch zusteht</a:t>
            </a:r>
          </a:p>
          <a:p>
            <a:r>
              <a:rPr lang="de-DE" sz="2000" dirty="0"/>
              <a:t>c) die negative Vermutung: Ist im Grundbuch ein Recht gelöscht, so wird vermutet dass das Recht nicht bestehe und nur bis zur Löschung bestanden hat.</a:t>
            </a:r>
          </a:p>
        </p:txBody>
      </p:sp>
    </p:spTree>
    <p:extLst>
      <p:ext uri="{BB962C8B-B14F-4D97-AF65-F5344CB8AC3E}">
        <p14:creationId xmlns:p14="http://schemas.microsoft.com/office/powerpoint/2010/main" val="2413868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0BBBB9B-1370-4E74-8E32-9179F7297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Gutgläubiger Erwerb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404966-7231-496D-A456-033BCDE73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§§ 892, 893, 899a BGB</a:t>
            </a:r>
          </a:p>
          <a:p>
            <a:r>
              <a:rPr lang="de-DE" dirty="0"/>
              <a:t>Neben der Vermutungswirkung begründet das Grundbuch den öffentlichen Glauben. Zum Schutze des Rechtsverkehrs sieht das Gesetz bei Grundstücksgeschäften einen gutgläubigen Erwerb vor.</a:t>
            </a:r>
          </a:p>
          <a:p>
            <a:r>
              <a:rPr lang="de-DE" dirty="0"/>
              <a:t>a) der eingetragene Berechtigte gilt als wahrer Berechtigter</a:t>
            </a:r>
          </a:p>
          <a:p>
            <a:r>
              <a:rPr lang="de-DE" dirty="0"/>
              <a:t>b) der gelöschte Berechtigte gilt als nicht mehr berechtigt</a:t>
            </a:r>
          </a:p>
        </p:txBody>
      </p:sp>
    </p:spTree>
    <p:extLst>
      <p:ext uri="{BB962C8B-B14F-4D97-AF65-F5344CB8AC3E}">
        <p14:creationId xmlns:p14="http://schemas.microsoft.com/office/powerpoint/2010/main" val="4138980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BD79706-D4C5-43B3-A106-00C39717E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de-DE" sz="4000"/>
              <a:t>Sachliche, örtliche und funktionelle Zuständigkeit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70DBC9-2639-4F28-A591-3BC6DA4C3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de-DE" sz="2000" dirty="0"/>
              <a:t>Örtlich: § 1 GBO </a:t>
            </a:r>
          </a:p>
          <a:p>
            <a:r>
              <a:rPr lang="de-DE" sz="2000" dirty="0"/>
              <a:t>Die Grundbuchämter sind grundsätzlich für die in ihrem Amtsgerichtsbezirk liegende Grundstücke zuständig.</a:t>
            </a:r>
          </a:p>
          <a:p>
            <a:r>
              <a:rPr lang="de-DE" sz="2000" dirty="0"/>
              <a:t>Eine abweichende Zuständigkeit ergibt sich durch die Zuständigkeitskonzentration, wovon Berlin Gebrauch macht § 1 Abs. 3GBO</a:t>
            </a:r>
          </a:p>
          <a:p>
            <a:r>
              <a:rPr lang="de-DE" sz="2000" dirty="0"/>
              <a:t>Sachlich:  Das Amtsgericht und speziell das Grundbuchamt</a:t>
            </a:r>
          </a:p>
          <a:p>
            <a:r>
              <a:rPr lang="de-DE" sz="2000" dirty="0"/>
              <a:t>Funktionell: Vorwiegend der Rechtspfleger, </a:t>
            </a:r>
            <a:r>
              <a:rPr lang="de-DE" sz="2000" dirty="0" err="1"/>
              <a:t>UdG</a:t>
            </a:r>
            <a:endParaRPr lang="de-DE" sz="2000" dirty="0"/>
          </a:p>
          <a:p>
            <a:r>
              <a:rPr lang="de-DE" sz="2000" dirty="0"/>
              <a:t> § 12 C GBO</a:t>
            </a:r>
          </a:p>
          <a:p>
            <a:r>
              <a:rPr lang="de-DE" sz="2000" dirty="0"/>
              <a:t>Richter bei ausländischem Recht</a:t>
            </a:r>
          </a:p>
        </p:txBody>
      </p:sp>
    </p:spTree>
    <p:extLst>
      <p:ext uri="{BB962C8B-B14F-4D97-AF65-F5344CB8AC3E}">
        <p14:creationId xmlns:p14="http://schemas.microsoft.com/office/powerpoint/2010/main" val="1915548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8557A1-40D3-4F31-A79C-59CE4423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de-DE" sz="4000"/>
              <a:t>Aufbau des Grundbuches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4869E5-D814-458F-A547-42E95EE94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de-DE" sz="2000" dirty="0"/>
              <a:t>§ 62 GBV maschinell geführte Grundbuch</a:t>
            </a:r>
          </a:p>
          <a:p>
            <a:r>
              <a:rPr lang="de-DE" sz="2000" dirty="0"/>
              <a:t>§ 2 GBO Die Grundbücher sind für die Bezirke einzurichten</a:t>
            </a:r>
          </a:p>
          <a:p>
            <a:r>
              <a:rPr lang="de-DE" sz="2000" dirty="0"/>
              <a:t>§ 3 GBO Jedes Grundstück erhält im Grundbuch eine besondere Stelle (Grundbuchblatt): </a:t>
            </a:r>
            <a:r>
              <a:rPr lang="de-DE" sz="2000" dirty="0" err="1"/>
              <a:t>Realfolium</a:t>
            </a:r>
            <a:endParaRPr lang="de-DE" sz="2000" dirty="0"/>
          </a:p>
          <a:p>
            <a:r>
              <a:rPr lang="de-DE" sz="2000" dirty="0"/>
              <a:t>§ 4 GBO Mehrere Grundstücke desselben Eigentümers beim selben Grundbuchamt können ein gemeinsames Grundbuchblatt – </a:t>
            </a:r>
            <a:r>
              <a:rPr lang="de-DE" sz="2000" dirty="0" err="1"/>
              <a:t>Personalfolium</a:t>
            </a:r>
            <a:r>
              <a:rPr lang="de-DE" sz="2000" dirty="0"/>
              <a:t>- erhalten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191952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8B35AA-0218-4D4A-BA4B-0211C3B09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Aufbau Grundbuch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594A48-51A8-4C1C-8B83-16DED9524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Sämtliche Grundbuchblätter desselben Grundbuchbezirkes erhalten fortlaufende Nummern § 3 GBV.</a:t>
            </a:r>
          </a:p>
          <a:p>
            <a:r>
              <a:rPr lang="de-DE" dirty="0"/>
              <a:t>Jede Blattnummer kommt innerhalb eines Gerichtes nur einmal vor.</a:t>
            </a:r>
          </a:p>
          <a:p>
            <a:r>
              <a:rPr lang="de-DE" dirty="0"/>
              <a:t>§ 4 GBV das Grundbuch besteht aus der </a:t>
            </a:r>
          </a:p>
          <a:p>
            <a:r>
              <a:rPr lang="de-DE" dirty="0"/>
              <a:t>- Aufschrift</a:t>
            </a:r>
          </a:p>
          <a:p>
            <a:r>
              <a:rPr lang="de-DE" dirty="0"/>
              <a:t>-Bestandverzeichnis</a:t>
            </a:r>
          </a:p>
          <a:p>
            <a:r>
              <a:rPr lang="de-DE" dirty="0"/>
              <a:t>- Abt I, II, III</a:t>
            </a:r>
          </a:p>
        </p:txBody>
      </p:sp>
    </p:spTree>
    <p:extLst>
      <p:ext uri="{BB962C8B-B14F-4D97-AF65-F5344CB8AC3E}">
        <p14:creationId xmlns:p14="http://schemas.microsoft.com/office/powerpoint/2010/main" val="3608415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0009CB-B00B-46F4-B1CF-F6F5C7DDB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de-DE" sz="4000"/>
              <a:t>Das Grundbuchblatt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D4895E9C-CE38-4BD9-A2EB-1413C7415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de-DE" sz="2000"/>
              <a:t>§ 5 GBV Aufschrift</a:t>
            </a:r>
          </a:p>
          <a:p>
            <a:r>
              <a:rPr lang="de-DE" sz="2000"/>
              <a:t>§ 6 GBV Bestandsverzeichnis</a:t>
            </a:r>
          </a:p>
          <a:p>
            <a:r>
              <a:rPr lang="de-DE" sz="2000"/>
              <a:t>§ 9 GBV Abt. I</a:t>
            </a:r>
          </a:p>
          <a:p>
            <a:r>
              <a:rPr lang="de-DE" sz="2000"/>
              <a:t>§ 10 GBV Abt II</a:t>
            </a:r>
          </a:p>
          <a:p>
            <a:r>
              <a:rPr lang="de-DE" sz="2000"/>
              <a:t>§ 11 GBV Abt III</a:t>
            </a:r>
          </a:p>
        </p:txBody>
      </p:sp>
    </p:spTree>
    <p:extLst>
      <p:ext uri="{BB962C8B-B14F-4D97-AF65-F5344CB8AC3E}">
        <p14:creationId xmlns:p14="http://schemas.microsoft.com/office/powerpoint/2010/main" val="4007548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37D1A46-0541-4235-9EA7-27A7B2610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de-DE" sz="3700"/>
              <a:t>Aktenzeichen und Geschäftszeichen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BCF717-914F-4189-BB72-E63CA49D2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de-DE" sz="2000" dirty="0"/>
              <a:t>Das Aktenzeichen wird gebildet aus der Abteilung + Grundbuchbezirk + Blattnummer</a:t>
            </a:r>
          </a:p>
          <a:p>
            <a:r>
              <a:rPr lang="de-DE" sz="2000" dirty="0"/>
              <a:t>Z.B. 47 Prenzlauer Berg Blatt 12345 N (das N wird nur beim AZ von ehemaligen Ostbezirken verwendet. Es bedeutet einfach nur, dass das Grundbuchblatt neu angelegt wurde.</a:t>
            </a:r>
          </a:p>
          <a:p>
            <a:r>
              <a:rPr lang="de-DE" sz="2000" dirty="0"/>
              <a:t>Das Geschäftszeichen wir gebildet aus Abteilung + Grundbuchbezirk + Blattnummer + Ordnungsnummer</a:t>
            </a:r>
          </a:p>
        </p:txBody>
      </p:sp>
    </p:spTree>
    <p:extLst>
      <p:ext uri="{BB962C8B-B14F-4D97-AF65-F5344CB8AC3E}">
        <p14:creationId xmlns:p14="http://schemas.microsoft.com/office/powerpoint/2010/main" val="120306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FF8D2E5-2C4E-47B1-930B-6C82B7C31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687D61-14AD-4031-AF17-4A68E5F10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1312"/>
            <a:ext cx="10506456" cy="1010264"/>
          </a:xfrm>
        </p:spPr>
        <p:txBody>
          <a:bodyPr anchor="ctr">
            <a:normAutofit/>
          </a:bodyPr>
          <a:lstStyle/>
          <a:p>
            <a:r>
              <a:rPr lang="de-DE" dirty="0"/>
              <a:t>Eintragung in Abt I    (§ 15 GBV)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01E4ADA-0EA9-4930-846E-3C11E8BED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7618"/>
            <a:ext cx="128016" cy="6314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38086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F44B5952-606F-4C10-8598-CC3572CCF0AA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50222"/>
          <a:ext cx="10506456" cy="4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3269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49E4FD-6A6E-45E7-80B4-ABBB41C20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de-DE" sz="3700"/>
              <a:t>Wie kann man Eigentum an einem Grundstück erlangen?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3D7C86-AAE9-4883-8C46-2E5ACDDBC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de-DE" sz="2200" dirty="0"/>
              <a:t>Aufgrund eines Rechtsgeschäftes, Grundstückskaufvertrag, Schenkung =&gt; Erforderlich sind die Einigung vor dem Notar und die Eintragung im Grundbuch (§ 873 BGB)</a:t>
            </a:r>
          </a:p>
          <a:p>
            <a:r>
              <a:rPr lang="de-DE" sz="2200" dirty="0"/>
              <a:t>Bei einer Zwangsversteigerung. Die Übertragung des Eigentums erfolgt bereits durch Verkündung des Zuschlagsbeschlusses in der Zwangsversteigerung (§§ 89,90 ZVG)</a:t>
            </a:r>
          </a:p>
          <a:p>
            <a:r>
              <a:rPr lang="de-DE" sz="2200" dirty="0"/>
              <a:t>Durch Erbfolge. Die Rechtsübertragung erfolgt bereits bei Eintritt des Erbfalls </a:t>
            </a:r>
            <a:br>
              <a:rPr lang="de-DE" sz="2200" dirty="0"/>
            </a:br>
            <a:r>
              <a:rPr lang="de-DE" sz="2200" dirty="0"/>
              <a:t>(§ 1922 BGB)</a:t>
            </a:r>
          </a:p>
          <a:p>
            <a:r>
              <a:rPr lang="de-DE" sz="2200" dirty="0"/>
              <a:t>Durch Enteignung (Art. 14 III GG)</a:t>
            </a:r>
          </a:p>
          <a:p>
            <a:r>
              <a:rPr lang="de-DE" sz="2200" dirty="0"/>
              <a:t>Verzicht (§ 928 BGB)		</a:t>
            </a:r>
          </a:p>
          <a:p>
            <a:r>
              <a:rPr lang="de-DE" sz="2200" dirty="0"/>
              <a:t> Buchersitzung (§ 900 BGB)</a:t>
            </a:r>
          </a:p>
          <a:p>
            <a:endParaRPr lang="de-DE" sz="2200" dirty="0"/>
          </a:p>
          <a:p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3796896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DEBE2A-9D43-4116-BD3D-3A928A5FE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Grundstück im Rechtssinn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480373-9FFE-4019-BFB4-52CF9CBB4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Das Grundstück im tatsächlichen Sinn ist „ein räumlich abgegrenzter Teil der Erdoberfläche . Im Rechtssinn bildet der räumlich abgegrenzte Teil der Erdoberfläche ein Grundstück, wenn er im Grundbuch als rechtliche Einheit an besonderer Stelle eingetragen ist.</a:t>
            </a:r>
          </a:p>
          <a:p>
            <a:r>
              <a:rPr lang="de-DE" dirty="0"/>
              <a:t>§ 3 Abs. 1 Satz 1 GBO.  Im Grundbuch erhält jedes Grundstück ein (besonderes) Grundbuchblatt.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7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15AD8362-7C79-46CF-9212-BF780429D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de-DE" sz="3100">
                <a:solidFill>
                  <a:srgbClr val="FFFFFF"/>
                </a:solidFill>
              </a:rPr>
              <a:t>Katastermäßige Begriffe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46A2ADBE-17AF-4BD0-B619-B752A7CDA0D3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2756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2C37EEE-2A6D-4AB4-97E6-D4D7D846A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Katasteramt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B62F5926-2AB3-4F3F-924C-D4556278030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1237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38F78E1-5B06-478B-B885-68AB13AFC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sz="3100">
                <a:solidFill>
                  <a:srgbClr val="FFFFFF"/>
                </a:solidFill>
              </a:rPr>
              <a:t>Liegenschaftsbuch und Karte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FD2C9C-B7AB-41A8-833E-585E7BBD5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/>
              <a:t>Im Liegenschaftsbuch finden sich Angaben zu den einzelnen Flurstücken, wie zum Beispiel Gemarkung, Flurstücknummer, Flächengröße, Lagebezeichnung und Nutzung.</a:t>
            </a:r>
          </a:p>
          <a:p>
            <a:r>
              <a:rPr lang="de-DE" dirty="0"/>
              <a:t>Die Liegenschaftskarte (Flurkarte) ist die amtliche Karte im Sinne des § 2 Abs. 3 GBO und ist die bildliche Darstellung der einzelnen Flurstücke mit ihren Grenzen, der Gemarkungsgrenzen</a:t>
            </a:r>
          </a:p>
        </p:txBody>
      </p:sp>
    </p:spTree>
    <p:extLst>
      <p:ext uri="{BB962C8B-B14F-4D97-AF65-F5344CB8AC3E}">
        <p14:creationId xmlns:p14="http://schemas.microsoft.com/office/powerpoint/2010/main" val="142471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A43AB2F-6BCA-40A1-8CB5-CBDFA8886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de-DE" sz="4000">
                <a:solidFill>
                  <a:srgbClr val="FFFFFF"/>
                </a:solidFill>
              </a:rPr>
              <a:t>Vermessungsamt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6818EBEB-1DC8-4C8C-B907-163EE311839D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076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38D007-62CB-436D-BBE1-23997758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de-DE" sz="3100"/>
              <a:t>Katastervermessung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6F6455-FBE3-4B41-9708-661307ED9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de-DE" sz="2000" dirty="0"/>
              <a:t>Bei einer Katastervermessung werden </a:t>
            </a:r>
            <a:r>
              <a:rPr lang="de-DE" sz="2000" dirty="0" err="1"/>
              <a:t>Flurstücksgrenzen</a:t>
            </a:r>
            <a:r>
              <a:rPr lang="de-DE" sz="2000" dirty="0"/>
              <a:t> überprüft, festgelegt, sowie neue Flurstücke gebildet. Sie dienen alle der Fortführung und Erneuerung des Liegenschaftskataster</a:t>
            </a:r>
          </a:p>
          <a:p>
            <a:r>
              <a:rPr lang="de-DE" sz="2000" dirty="0"/>
              <a:t>Fortführung des Katasters</a:t>
            </a:r>
          </a:p>
          <a:p>
            <a:r>
              <a:rPr lang="de-DE" sz="2000" dirty="0"/>
              <a:t>Das Kataster unterliegt permanenten Veränderungen. Die Unterlagen für seine Fortführung, die sog. Fortführungsnachweise (FN), sind Bestandteil des Katasters. Im FN werden die an den Flurstücken  eingetretenen Veränderungen nachgewiesen.</a:t>
            </a:r>
          </a:p>
        </p:txBody>
      </p:sp>
    </p:spTree>
    <p:extLst>
      <p:ext uri="{BB962C8B-B14F-4D97-AF65-F5344CB8AC3E}">
        <p14:creationId xmlns:p14="http://schemas.microsoft.com/office/powerpoint/2010/main" val="191395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894</Words>
  <Application>Microsoft Office PowerPoint</Application>
  <PresentationFormat>Breitbild</PresentationFormat>
  <Paragraphs>86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</vt:lpstr>
      <vt:lpstr>PowerPoint-Präsentation</vt:lpstr>
      <vt:lpstr>Eintragung in Abt I    (§ 15 GBV)</vt:lpstr>
      <vt:lpstr>Wie kann man Eigentum an einem Grundstück erlangen?</vt:lpstr>
      <vt:lpstr>Grundstück im Rechtssinn</vt:lpstr>
      <vt:lpstr>Katastermäßige Begriffe</vt:lpstr>
      <vt:lpstr>Katasteramt</vt:lpstr>
      <vt:lpstr>Liegenschaftsbuch und Karte</vt:lpstr>
      <vt:lpstr>Vermessungsamt</vt:lpstr>
      <vt:lpstr>Katastervermessung</vt:lpstr>
      <vt:lpstr>Wirkungen des Grundbuches</vt:lpstr>
      <vt:lpstr>Gutgläubiger Erwerb</vt:lpstr>
      <vt:lpstr>Sachliche, örtliche und funktionelle Zuständigkeit</vt:lpstr>
      <vt:lpstr>Aufbau des Grundbuches</vt:lpstr>
      <vt:lpstr>Aufbau Grundbuch</vt:lpstr>
      <vt:lpstr>Das Grundbuchblatt</vt:lpstr>
      <vt:lpstr>Aktenzeichen und Geschäftszeichen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Simmerl-Hübner, Susanne</dc:creator>
  <cp:lastModifiedBy>Simmerl-Hübner, Susanne</cp:lastModifiedBy>
  <cp:revision>3</cp:revision>
  <dcterms:created xsi:type="dcterms:W3CDTF">2025-05-18T11:19:30Z</dcterms:created>
  <dcterms:modified xsi:type="dcterms:W3CDTF">2025-05-18T11:39:50Z</dcterms:modified>
</cp:coreProperties>
</file>