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15"/>
  </p:notesMasterIdLst>
  <p:sldIdLst>
    <p:sldId id="256" r:id="rId2"/>
    <p:sldId id="318" r:id="rId3"/>
    <p:sldId id="320" r:id="rId4"/>
    <p:sldId id="321" r:id="rId5"/>
    <p:sldId id="322" r:id="rId6"/>
    <p:sldId id="325" r:id="rId7"/>
    <p:sldId id="332" r:id="rId8"/>
    <p:sldId id="327" r:id="rId9"/>
    <p:sldId id="330" r:id="rId10"/>
    <p:sldId id="323" r:id="rId11"/>
    <p:sldId id="324" r:id="rId12"/>
    <p:sldId id="334" r:id="rId13"/>
    <p:sldId id="33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374" autoAdjust="0"/>
  </p:normalViewPr>
  <p:slideViewPr>
    <p:cSldViewPr snapToGrid="0">
      <p:cViewPr varScale="1">
        <p:scale>
          <a:sx n="106" d="100"/>
          <a:sy n="106" d="100"/>
        </p:scale>
        <p:origin x="7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33B8E-3A04-40B1-B5E5-DA1528036745}" type="datetimeFigureOut">
              <a:rPr lang="de-DE" smtClean="0"/>
              <a:t>24.03.2026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96D31-1A68-49EC-AB76-B44EBD389B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7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96D31-1A68-49EC-AB76-B44EBD389B3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6605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Leistungskontrollen:</a:t>
            </a:r>
          </a:p>
          <a:p>
            <a:endParaRPr lang="de-DE" dirty="0"/>
          </a:p>
          <a:p>
            <a:r>
              <a:rPr lang="de-DE" dirty="0"/>
              <a:t>S1: 13.11.</a:t>
            </a:r>
          </a:p>
          <a:p>
            <a:r>
              <a:rPr lang="de-DE" dirty="0"/>
              <a:t>S2: 31.10.</a:t>
            </a:r>
          </a:p>
          <a:p>
            <a:r>
              <a:rPr lang="de-DE" dirty="0"/>
              <a:t>S3: 21.11.</a:t>
            </a:r>
          </a:p>
          <a:p>
            <a:r>
              <a:rPr lang="de-DE" dirty="0"/>
              <a:t>S4: 25.11.</a:t>
            </a:r>
          </a:p>
          <a:p>
            <a:r>
              <a:rPr lang="de-DE" dirty="0"/>
              <a:t>S5: 21.11.</a:t>
            </a:r>
          </a:p>
          <a:p>
            <a:r>
              <a:rPr lang="de-DE" dirty="0"/>
              <a:t>S6: 25.11.</a:t>
            </a:r>
          </a:p>
          <a:p>
            <a:r>
              <a:rPr lang="de-DE" dirty="0"/>
              <a:t>S7: 25.11.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96D31-1A68-49EC-AB76-B44EBD389B33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408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96D31-1A68-49EC-AB76-B44EBD389B33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1122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b="1" dirty="0">
                <a:latin typeface="Arial" panose="020B0604020202020204" pitchFamily="34" charset="0"/>
              </a:rPr>
              <a:t>Bildschirmposition:</a:t>
            </a:r>
            <a:r>
              <a:rPr lang="de-DE" altLang="de-DE" dirty="0">
                <a:latin typeface="Arial" panose="020B060402020202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de-DE" altLang="de-DE" dirty="0">
                <a:latin typeface="Arial" panose="020B0604020202020204" pitchFamily="34" charset="0"/>
              </a:rPr>
              <a:t>Min. 50 cm Abstand. Die oberste Bildschirmzeile sollte sich auf Augenhöhe befinden, damit Sie nicht hochschauen müssen.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b="1" dirty="0">
                <a:latin typeface="Arial" panose="020B0604020202020204" pitchFamily="34" charset="0"/>
              </a:rPr>
              <a:t>Regelmäßige Pausen:</a:t>
            </a:r>
            <a:r>
              <a:rPr lang="de-DE" altLang="de-DE" dirty="0">
                <a:latin typeface="Arial" panose="020B060402020202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de-DE" altLang="de-DE" dirty="0">
                <a:latin typeface="Arial" panose="020B0604020202020204" pitchFamily="34" charset="0"/>
              </a:rPr>
              <a:t>Stehen Sie regelmäßig auf, bewegen Sie sich und machen Sie Dehnübungen, um Muskeln und Augen zu entlasten.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b="1" dirty="0">
                <a:latin typeface="Arial" panose="020B0604020202020204" pitchFamily="34" charset="0"/>
              </a:rPr>
              <a:t>Entlastung der Schultern:</a:t>
            </a:r>
            <a:r>
              <a:rPr lang="de-DE" altLang="de-DE" dirty="0">
                <a:latin typeface="Arial" panose="020B060402020202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de-DE" altLang="de-DE" dirty="0">
                <a:latin typeface="Arial" panose="020B0604020202020204" pitchFamily="34" charset="0"/>
              </a:rPr>
              <a:t>Wenn Sie die Schultern hochziehen müssen, ist die Tastatur zu nah oder der Tisch zu niedrig.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b="1" dirty="0">
                <a:latin typeface="Arial" panose="020B0604020202020204" pitchFamily="34" charset="0"/>
              </a:rPr>
              <a:t>Handauflage:</a:t>
            </a:r>
            <a:r>
              <a:rPr lang="de-DE" altLang="de-DE" dirty="0">
                <a:latin typeface="Arial" panose="020B060402020202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de-DE" altLang="de-DE" dirty="0">
                <a:latin typeface="Arial" panose="020B0604020202020204" pitchFamily="34" charset="0"/>
              </a:rPr>
              <a:t>Eine Handauflage kann helfen, die Handgelenke gerade zu halten und die Gelenke nicht zu überlasten. 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96D31-1A68-49EC-AB76-B44EBD389B33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3974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96D31-1A68-49EC-AB76-B44EBD389B33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3075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E360-C026-4160-8ECD-4D12A6B2185A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Tastschreiben - Dozentin Frau Adelhoefer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29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FAD4-758C-427E-B638-DAEF89E90159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Tastschreiben - Dozentin Frau Adelhoefer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02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7E82-14D5-4949-B22E-F76B5F4CD632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Tastschreiben - Dozentin Frau Adelhoefer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852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92E5-BFE5-4026-9929-57044B005C5A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Tastschreiben - Dozentin Frau Adelhoefer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38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728E7D3-7A04-4EE7-9AE5-D0AE1D1824F6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en-US"/>
              <a:t>Tastschreiben - Dozentin Frau Adelhoefer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7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B191-02DD-4EEB-A25E-6AEBA9A3B066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Tastschreiben - Dozentin Frau Adelhoefer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269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B4F39-FB3E-45F4-A4BE-962CECA7C0E6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Tastschreiben - Dozentin Frau Adelhoefer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44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26914-8F70-412D-8DC8-4771B5BF7E79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Tastschreiben - Dozentin Frau Adelhoefer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60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939E-E861-4146-B65B-53780AB47302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Tastschreiben - Dozentin Frau Adelhoefer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7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A6C-A79D-4C7B-BF1C-C5D439FE55F6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Tastschreiben - Dozentin Frau Adelhoefer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073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B8A6E-798D-4EE1-9F21-A14CAE9C8E5F}" type="datetime1">
              <a:rPr lang="en-US" smtClean="0"/>
              <a:t>3/24/2026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126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30437C2-5429-462A-B917-BE42CEB44881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/>
              <a:t>Tastschreiben - Dozentin Frau Adelhoefer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2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ADAC0E-2BD8-4FF2-9F78-BE087DADD5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Tastschreiben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B82C67-94D4-49F4-AE98-2B84B20E3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Dozentin: Frau Körner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9B6AD8-4DB5-4AE7-8647-7BEDD3085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Grafik 1" descr="image001">
            <a:extLst>
              <a:ext uri="{FF2B5EF4-FFF2-40B4-BE49-F238E27FC236}">
                <a16:creationId xmlns:a16="http://schemas.microsoft.com/office/drawing/2014/main" id="{676BEEFF-5EA8-4B53-B06F-789E3254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8030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6674A6-42DD-44C2-9F38-2E7894E0D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0335"/>
          </a:xfrm>
        </p:spPr>
        <p:txBody>
          <a:bodyPr/>
          <a:lstStyle/>
          <a:p>
            <a:r>
              <a:rPr lang="de-DE" dirty="0"/>
              <a:t>Benutzung von Tipp 10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7EDA49C6-6135-4B99-AC8C-8717F56A55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0772" y="1401199"/>
            <a:ext cx="7890455" cy="5091676"/>
          </a:xfrm>
          <a:prstGeom prst="rect">
            <a:avLst/>
          </a:prstGeom>
        </p:spPr>
      </p:pic>
      <p:pic>
        <p:nvPicPr>
          <p:cNvPr id="6" name="Grafik 1" descr="image001">
            <a:extLst>
              <a:ext uri="{FF2B5EF4-FFF2-40B4-BE49-F238E27FC236}">
                <a16:creationId xmlns:a16="http://schemas.microsoft.com/office/drawing/2014/main" id="{7AB99E31-5232-4053-8752-B199490DE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3412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EC96FB-E12C-43B5-82B9-B894E4EF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1361"/>
          </a:xfrm>
        </p:spPr>
        <p:txBody>
          <a:bodyPr/>
          <a:lstStyle/>
          <a:p>
            <a:r>
              <a:rPr lang="de-DE" dirty="0"/>
              <a:t>Benutzung von Tipp 10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B228D6-2E30-43A0-B1BF-E3DEB785B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9076"/>
            <a:ext cx="10515600" cy="4737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Einführung: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Schreibtraining: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Lernstatistik zeigt Ihre Ergebnisse an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460A73A-1DC8-48C6-9030-29A4273E5BC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359" y="1708149"/>
            <a:ext cx="2298700" cy="123825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9EE3298F-323A-45C5-B2D9-DFE33528897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288" y="3228989"/>
            <a:ext cx="1860550" cy="2108200"/>
          </a:xfrm>
          <a:prstGeom prst="rect">
            <a:avLst/>
          </a:prstGeom>
        </p:spPr>
      </p:pic>
      <p:pic>
        <p:nvPicPr>
          <p:cNvPr id="7" name="Grafik 1" descr="image001">
            <a:extLst>
              <a:ext uri="{FF2B5EF4-FFF2-40B4-BE49-F238E27FC236}">
                <a16:creationId xmlns:a16="http://schemas.microsoft.com/office/drawing/2014/main" id="{A04D1E72-94ED-4570-8418-F8AB7F6BB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0071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348371-724E-4898-BBD5-F05DEA4A3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alphanumerische Tastenfeld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4FC65C-1EB7-4E4E-8DD7-F08CC286A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8323" cy="4351338"/>
          </a:xfrm>
        </p:spPr>
        <p:txBody>
          <a:bodyPr>
            <a:normAutofit/>
          </a:bodyPr>
          <a:lstStyle/>
          <a:p>
            <a:r>
              <a:rPr lang="de-DE" sz="2400" dirty="0"/>
              <a:t>Finger liegen in der Grundstellung auf den Tasten A, S, D, F und J, K, L, Ö</a:t>
            </a:r>
          </a:p>
          <a:p>
            <a:r>
              <a:rPr lang="de-DE" sz="2400" dirty="0"/>
              <a:t>Daumen liegen auf der Leertaste</a:t>
            </a:r>
          </a:p>
          <a:p>
            <a:r>
              <a:rPr lang="de-DE" sz="2400" dirty="0"/>
              <a:t>Tasten F und J haben eine strichartige Erhöhung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F69EFE3-B1D9-47EA-91D6-C5CE04E6B5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523" y="3265343"/>
            <a:ext cx="5846954" cy="3321316"/>
          </a:xfrm>
          <a:prstGeom prst="rect">
            <a:avLst/>
          </a:prstGeom>
        </p:spPr>
      </p:pic>
      <p:pic>
        <p:nvPicPr>
          <p:cNvPr id="6" name="Grafik 1" descr="image001">
            <a:extLst>
              <a:ext uri="{FF2B5EF4-FFF2-40B4-BE49-F238E27FC236}">
                <a16:creationId xmlns:a16="http://schemas.microsoft.com/office/drawing/2014/main" id="{84B6EF32-FBA3-4DCA-9DB8-EEA7959B05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9178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64FD24-F28E-406F-829A-A767BD450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Ziffernblock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587242-9E54-4F19-AC5B-997D01A13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89942" cy="4351338"/>
          </a:xfrm>
        </p:spPr>
        <p:txBody>
          <a:bodyPr/>
          <a:lstStyle/>
          <a:p>
            <a:r>
              <a:rPr lang="de-DE" dirty="0"/>
              <a:t>Die Finger der rechten Hand liegen in der Grundstellung auf 4, 5, 6, Enter/Re-turn und der Daumen auf der 0. Es gibt eine strichartige Erhöhung auf der Ziffer 5, die vom rechten Mittelfinger besetzt wird.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46DD774-0DB3-4F3F-A48B-4F7B4648A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142" y="1305132"/>
            <a:ext cx="3720468" cy="5392324"/>
          </a:xfrm>
          <a:prstGeom prst="rect">
            <a:avLst/>
          </a:prstGeom>
        </p:spPr>
      </p:pic>
      <p:pic>
        <p:nvPicPr>
          <p:cNvPr id="6" name="Grafik 1" descr="image001">
            <a:extLst>
              <a:ext uri="{FF2B5EF4-FFF2-40B4-BE49-F238E27FC236}">
                <a16:creationId xmlns:a16="http://schemas.microsoft.com/office/drawing/2014/main" id="{513FB51B-B2F7-44C1-9F17-0EB09ED61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24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B5631DD-8908-4F68-8A37-31B9C1A3B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434F581F-1C83-4B51-B63D-D0826D4D1580}"/>
              </a:ext>
            </a:extLst>
          </p:cNvPr>
          <p:cNvSpPr/>
          <p:nvPr/>
        </p:nvSpPr>
        <p:spPr>
          <a:xfrm>
            <a:off x="4871207" y="2919369"/>
            <a:ext cx="2449585" cy="135901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Frau Körner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55C715C9-8532-4396-AB89-D5CF93DED211}"/>
              </a:ext>
            </a:extLst>
          </p:cNvPr>
          <p:cNvSpPr/>
          <p:nvPr/>
        </p:nvSpPr>
        <p:spPr>
          <a:xfrm>
            <a:off x="891329" y="1762368"/>
            <a:ext cx="2449585" cy="1359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Dozentin seit März 2025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C254892-FDE7-4CA4-A347-9E3F9B54BAF8}"/>
              </a:ext>
            </a:extLst>
          </p:cNvPr>
          <p:cNvSpPr/>
          <p:nvPr/>
        </p:nvSpPr>
        <p:spPr>
          <a:xfrm>
            <a:off x="7885652" y="1402360"/>
            <a:ext cx="3174534" cy="1359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Ausbildung zur Justizsekretärin (2021)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848E8C74-F265-410D-B189-F3AE6259719C}"/>
              </a:ext>
            </a:extLst>
          </p:cNvPr>
          <p:cNvSpPr/>
          <p:nvPr/>
        </p:nvSpPr>
        <p:spPr>
          <a:xfrm>
            <a:off x="2813807" y="4497197"/>
            <a:ext cx="2449585" cy="1359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28 Jahre alt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1F09567D-EB43-42AC-88A8-45EDA2CF3A11}"/>
              </a:ext>
            </a:extLst>
          </p:cNvPr>
          <p:cNvCxnSpPr>
            <a:cxnSpLocks/>
          </p:cNvCxnSpPr>
          <p:nvPr/>
        </p:nvCxnSpPr>
        <p:spPr>
          <a:xfrm>
            <a:off x="3438959" y="2635744"/>
            <a:ext cx="1518935" cy="56885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0B7191BB-DB2C-4EB5-AC18-AA390F86957A}"/>
              </a:ext>
            </a:extLst>
          </p:cNvPr>
          <p:cNvCxnSpPr/>
          <p:nvPr/>
        </p:nvCxnSpPr>
        <p:spPr>
          <a:xfrm flipH="1">
            <a:off x="7180976" y="2516697"/>
            <a:ext cx="906011" cy="595619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5B133EAA-849B-4571-8F20-4F2D571DC673}"/>
              </a:ext>
            </a:extLst>
          </p:cNvPr>
          <p:cNvCxnSpPr/>
          <p:nvPr/>
        </p:nvCxnSpPr>
        <p:spPr>
          <a:xfrm>
            <a:off x="7232009" y="3967993"/>
            <a:ext cx="1378591" cy="74662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D0D0402-F0A0-4592-AD7C-8E1043F1075A}"/>
              </a:ext>
            </a:extLst>
          </p:cNvPr>
          <p:cNvCxnSpPr>
            <a:cxnSpLocks/>
          </p:cNvCxnSpPr>
          <p:nvPr/>
        </p:nvCxnSpPr>
        <p:spPr>
          <a:xfrm flipH="1">
            <a:off x="5085567" y="4334604"/>
            <a:ext cx="437374" cy="37162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e 19">
            <a:extLst>
              <a:ext uri="{FF2B5EF4-FFF2-40B4-BE49-F238E27FC236}">
                <a16:creationId xmlns:a16="http://schemas.microsoft.com/office/drawing/2014/main" id="{FA7DA9E5-03CB-495A-97C2-0E37BE333434}"/>
              </a:ext>
            </a:extLst>
          </p:cNvPr>
          <p:cNvSpPr/>
          <p:nvPr/>
        </p:nvSpPr>
        <p:spPr>
          <a:xfrm>
            <a:off x="4220188" y="219372"/>
            <a:ext cx="2868365" cy="1359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Verwaltungsgericht</a:t>
            </a:r>
          </a:p>
        </p:txBody>
      </p: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78EC818A-0184-4384-B16F-532B59FEEE0D}"/>
              </a:ext>
            </a:extLst>
          </p:cNvPr>
          <p:cNvCxnSpPr>
            <a:cxnSpLocks/>
          </p:cNvCxnSpPr>
          <p:nvPr/>
        </p:nvCxnSpPr>
        <p:spPr>
          <a:xfrm>
            <a:off x="5615907" y="1762368"/>
            <a:ext cx="521689" cy="1052138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e 22">
            <a:extLst>
              <a:ext uri="{FF2B5EF4-FFF2-40B4-BE49-F238E27FC236}">
                <a16:creationId xmlns:a16="http://schemas.microsoft.com/office/drawing/2014/main" id="{4ADF95E8-691D-4773-8923-20F8D605F467}"/>
              </a:ext>
            </a:extLst>
          </p:cNvPr>
          <p:cNvSpPr/>
          <p:nvPr/>
        </p:nvSpPr>
        <p:spPr>
          <a:xfrm>
            <a:off x="7921304" y="4754053"/>
            <a:ext cx="3317219" cy="135901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Zwangsvollstreckung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Kosten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Grundbuch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Tastschreiben</a:t>
            </a:r>
          </a:p>
        </p:txBody>
      </p:sp>
      <p:pic>
        <p:nvPicPr>
          <p:cNvPr id="21" name="Grafik 1" descr="image001">
            <a:extLst>
              <a:ext uri="{FF2B5EF4-FFF2-40B4-BE49-F238E27FC236}">
                <a16:creationId xmlns:a16="http://schemas.microsoft.com/office/drawing/2014/main" id="{B852E401-4A35-40A9-BC20-41CA38097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0626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2757F8-6750-466C-B5E0-359063B4D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Organisatorisches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165CE9-CC77-4EA5-A4F4-B20882CA6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erlernen des 10-Finger-Schreiben durch „Tipp 10“</a:t>
            </a:r>
          </a:p>
          <a:p>
            <a:pPr lvl="1"/>
            <a:r>
              <a:rPr lang="de-DE" dirty="0"/>
              <a:t>Blindes Schreiben + verbesserte Schreibgeschwindigkeit, richtige Sitzhaltung</a:t>
            </a:r>
          </a:p>
          <a:p>
            <a:r>
              <a:rPr lang="de-DE" dirty="0"/>
              <a:t>30 Unterrichtseinheiten à 45 Min. </a:t>
            </a:r>
          </a:p>
          <a:p>
            <a:r>
              <a:rPr lang="de-DE" dirty="0"/>
              <a:t>Pro LG eine Leistungskontrolle</a:t>
            </a:r>
          </a:p>
          <a:p>
            <a:pPr lvl="1"/>
            <a:r>
              <a:rPr lang="de-DE" dirty="0"/>
              <a:t>Bewertung nach IHK-Notenschlüssel</a:t>
            </a:r>
          </a:p>
          <a:p>
            <a:pPr lvl="1"/>
            <a:r>
              <a:rPr lang="de-DE" dirty="0"/>
              <a:t>Einzelnote wird bei Nichterfüllung des 10-Finger-Schreibens oder Blindschreibens um eine ganze Note herabgesetzt</a:t>
            </a:r>
          </a:p>
          <a:p>
            <a:pPr lvl="1"/>
            <a:r>
              <a:rPr lang="de-DE" dirty="0"/>
              <a:t>Einmalige Verbesserung einer Einzelnote möglich</a:t>
            </a:r>
          </a:p>
        </p:txBody>
      </p:sp>
      <p:pic>
        <p:nvPicPr>
          <p:cNvPr id="4" name="Grafik 1" descr="image001">
            <a:extLst>
              <a:ext uri="{FF2B5EF4-FFF2-40B4-BE49-F238E27FC236}">
                <a16:creationId xmlns:a16="http://schemas.microsoft.com/office/drawing/2014/main" id="{8F728E5A-EA09-4799-9455-0FD33D414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2121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5CF426-5420-4707-8788-71C0CD853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Leistungskontrollen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CC4557-B46D-4AF6-B5D9-F6658F4CB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Leitungskontrolle über 10 Min. am Ende des Lehrgangs I</a:t>
            </a:r>
          </a:p>
          <a:p>
            <a:pPr lvl="1"/>
            <a:r>
              <a:rPr lang="de-DE" dirty="0"/>
              <a:t>80 A/Min. (achtzig Anschläge pro Minute)</a:t>
            </a:r>
          </a:p>
          <a:p>
            <a:pPr marL="457200" lvl="1" indent="0">
              <a:buNone/>
            </a:pPr>
            <a:endParaRPr lang="de-DE" dirty="0"/>
          </a:p>
          <a:p>
            <a:r>
              <a:rPr lang="de-DE" dirty="0"/>
              <a:t>Leistungskontrolle über 10 Min. am Ende des Lehrgangs II bzw. III</a:t>
            </a:r>
          </a:p>
          <a:p>
            <a:pPr lvl="1"/>
            <a:r>
              <a:rPr lang="de-DE" dirty="0"/>
              <a:t>120 A/Min. (einhundertzwanzig Anschläge pro Minute)</a:t>
            </a:r>
          </a:p>
          <a:p>
            <a:pPr marL="457200" lvl="1" indent="0">
              <a:buNone/>
            </a:pPr>
            <a:endParaRPr lang="de-DE" dirty="0"/>
          </a:p>
          <a:p>
            <a:r>
              <a:rPr lang="de-DE" dirty="0"/>
              <a:t>Leistungskontrolle über 10 Min. am Ende des Lehrgangs III bzw. II</a:t>
            </a:r>
          </a:p>
          <a:p>
            <a:pPr lvl="1"/>
            <a:r>
              <a:rPr lang="de-DE" dirty="0"/>
              <a:t>180 A/Min. (einhundertachtzig Anschläge pro Minute)</a:t>
            </a:r>
          </a:p>
        </p:txBody>
      </p:sp>
      <p:pic>
        <p:nvPicPr>
          <p:cNvPr id="5" name="Grafik 1" descr="image001">
            <a:extLst>
              <a:ext uri="{FF2B5EF4-FFF2-40B4-BE49-F238E27FC236}">
                <a16:creationId xmlns:a16="http://schemas.microsoft.com/office/drawing/2014/main" id="{FD823CF8-9BE1-48E4-89D0-0798755CC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3944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6D26B6-0C96-47A5-8036-8018C1AA0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Notenschlüssel IHK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13506E-CE79-4676-85C8-2224648E3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durch die Formel „(Fehler x 100) : Gesamtanschläge“ (prozentualer Anteil der fehlerhaften Anschläge von allen Anschlägen) wird der Fehlerquotient und somit die erreichte Note errechnet.</a:t>
            </a:r>
          </a:p>
          <a:p>
            <a:r>
              <a:rPr lang="de-DE" dirty="0"/>
              <a:t>Fehlerquotient (% falsche Anschläge): </a:t>
            </a:r>
          </a:p>
          <a:p>
            <a:pPr marL="457200" lvl="1" indent="0">
              <a:buNone/>
            </a:pPr>
            <a:r>
              <a:rPr lang="de-DE" dirty="0"/>
              <a:t>0,00  % - 0,125 %	 = sehr gut</a:t>
            </a:r>
          </a:p>
          <a:p>
            <a:pPr marL="457200" lvl="1" indent="0">
              <a:buNone/>
            </a:pPr>
            <a:r>
              <a:rPr lang="de-DE" dirty="0"/>
              <a:t>0,126 % - 0,250 %	 = gut</a:t>
            </a:r>
          </a:p>
          <a:p>
            <a:pPr marL="457200" lvl="1" indent="0">
              <a:buNone/>
            </a:pPr>
            <a:r>
              <a:rPr lang="de-DE" dirty="0"/>
              <a:t>0,251 % - 0,375 %     = befriedigend</a:t>
            </a:r>
          </a:p>
          <a:p>
            <a:pPr marL="457200" lvl="1" indent="0">
              <a:buNone/>
            </a:pPr>
            <a:r>
              <a:rPr lang="de-DE" dirty="0"/>
              <a:t>0,376 % - 0,500 %     = ausreichend</a:t>
            </a:r>
          </a:p>
          <a:p>
            <a:pPr marL="457200" lvl="1" indent="0">
              <a:buNone/>
            </a:pPr>
            <a:r>
              <a:rPr lang="de-DE" dirty="0"/>
              <a:t>0,501 % - 1,000 %	 = mangelhaft</a:t>
            </a:r>
          </a:p>
          <a:p>
            <a:pPr marL="457200" lvl="1" indent="0">
              <a:buNone/>
            </a:pPr>
            <a:r>
              <a:rPr lang="de-DE" dirty="0"/>
              <a:t>über 1,000 % 	 = ungenügend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Beispiel: 1560 Anschläge, 3 Fehler: (3 x 100) : 1560 = 0,192 % = gut (Note 2)</a:t>
            </a:r>
          </a:p>
          <a:p>
            <a:endParaRPr lang="de-DE" dirty="0"/>
          </a:p>
        </p:txBody>
      </p:sp>
      <p:pic>
        <p:nvPicPr>
          <p:cNvPr id="5" name="Grafik 1" descr="image001">
            <a:extLst>
              <a:ext uri="{FF2B5EF4-FFF2-40B4-BE49-F238E27FC236}">
                <a16:creationId xmlns:a16="http://schemas.microsoft.com/office/drawing/2014/main" id="{C1C9C4E1-0A95-49A6-B29C-A91D09E01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91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04C100-1BB7-4107-83F7-C34FB9776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Ergonomie am Arbeitsplatz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4E65B6AD-9AE1-40FE-B75B-152191DBC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F72253-C45C-4C9C-8540-BDF66C878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Tastschreiben - Dozentin Frau Adelhoefer</a:t>
            </a:r>
            <a:endParaRPr lang="en-US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C6ADED9C-51C0-4537-8828-AF0E067BEA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38899"/>
            <a:ext cx="10388252" cy="5182576"/>
          </a:xfrm>
          <a:prstGeom prst="rect">
            <a:avLst/>
          </a:prstGeom>
        </p:spPr>
      </p:pic>
      <p:pic>
        <p:nvPicPr>
          <p:cNvPr id="6" name="Grafik 1" descr="image001">
            <a:extLst>
              <a:ext uri="{FF2B5EF4-FFF2-40B4-BE49-F238E27FC236}">
                <a16:creationId xmlns:a16="http://schemas.microsoft.com/office/drawing/2014/main" id="{68D4505F-35AA-4010-B1DB-DE9799A14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3219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3A690-49C7-4DF7-93B9-0E9EA1656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Ergonomie am Arbeitsplatz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273AA7-0E4D-415E-BA8E-7363D212A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u="sng" dirty="0"/>
              <a:t>Körperhaltung: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Stuhlhöhe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stellen Sie den Stuhl so ein, dass Ihre Füße flach auf dem Boden stehen &amp; Ihre Knie einen rechten Winkel (ca. 90°) bilden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Oberschenkel liegen dabei parallel zum Boden, bzw. leicht nach unten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de-DE" altLang="de-DE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Rücken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sitzen Sie aufrecht &amp; nutzen Sie die gesamte Sitzfläche des Stuhls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Rückenlehne sollte Ihren Rücken unterstützen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de-DE" altLang="de-DE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Beine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sorgen Sie für genügend Beinfreiheit, um die Beine auch mal auszustrecken oder übereinander zu legen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eine Fußstütze kann sinnvoll sein, wenn die Füße den Boden nicht vollständig erreichen</a:t>
            </a: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5" name="Grafik 1" descr="image001">
            <a:extLst>
              <a:ext uri="{FF2B5EF4-FFF2-40B4-BE49-F238E27FC236}">
                <a16:creationId xmlns:a16="http://schemas.microsoft.com/office/drawing/2014/main" id="{7AACC993-2C9B-4616-B7D7-F3F0224672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3715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52A678-A887-4C49-AB45-557D01DC9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Ergonomie am Arbeitsplatz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EFE9D3-7A4C-4CB7-B89F-9D53416F9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u="sng" dirty="0"/>
              <a:t>Position der Tastatur und Maus:</a:t>
            </a:r>
            <a:endParaRPr lang="de-DE" altLang="de-DE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dirty="0"/>
              <a:t> platzieren Sie die Tastatur etwa 5-10 cm von der Tischkante entfernt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dirty="0"/>
              <a:t> Tastatur und Maus liegen in einer Ebene mit Handfläche und Ellenbogen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dirty="0"/>
              <a:t> legen Sie die Tastatur flach auf den Tisch oder neigen Sie sie leicht von sich weg, sodass die Handgelenke in einer neutralen Position bleiben können 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de-DE" altLang="de-DE" dirty="0"/>
          </a:p>
          <a:p>
            <a:pPr marL="0" indent="0">
              <a:buNone/>
            </a:pPr>
            <a:r>
              <a:rPr lang="de-DE" u="sng" dirty="0"/>
              <a:t>Hand und Handgelenkshaltung: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dirty="0"/>
              <a:t>Gerade Handgelenke: Handgelenke gerade halten, nicht nach oben oder unten beugen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dirty="0"/>
              <a:t>Handgelenke nicht ablegen: Handgelenke nicht auf dem Tisch ablegen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dirty="0"/>
              <a:t>Entspannte Hände: Halten Sie die Hände locker und entspannt</a:t>
            </a:r>
          </a:p>
          <a:p>
            <a:pPr lvl="1"/>
            <a:endParaRPr lang="de-DE" dirty="0"/>
          </a:p>
        </p:txBody>
      </p:sp>
      <p:pic>
        <p:nvPicPr>
          <p:cNvPr id="5" name="Grafik 1" descr="image001">
            <a:extLst>
              <a:ext uri="{FF2B5EF4-FFF2-40B4-BE49-F238E27FC236}">
                <a16:creationId xmlns:a16="http://schemas.microsoft.com/office/drawing/2014/main" id="{C6B89E50-CFF9-47CD-8219-041AB2D6A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5606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19986C-D6F3-49FA-B9E2-0ABA8DD55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Ergonomie am Arbeitsplatz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2B27C6-80CD-4C47-A31F-03DF11145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u="sng" dirty="0"/>
              <a:t>Zusätzliche Tipps:</a:t>
            </a:r>
          </a:p>
          <a:p>
            <a:r>
              <a:rPr lang="de-DE" altLang="de-DE" dirty="0"/>
              <a:t>Bildschirmposition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Regelmäßige Pausen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Fingerübungen/Koordinationsübungen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Entlastung der Schultern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dirty="0"/>
              <a:t>Handauflage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DE" altLang="de-DE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de-DE" altLang="de-DE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de-DE" altLang="de-DE" dirty="0"/>
          </a:p>
          <a:p>
            <a:endParaRPr lang="de-DE" dirty="0"/>
          </a:p>
        </p:txBody>
      </p:sp>
      <p:pic>
        <p:nvPicPr>
          <p:cNvPr id="5" name="Inhaltsplatzhalter 5">
            <a:extLst>
              <a:ext uri="{FF2B5EF4-FFF2-40B4-BE49-F238E27FC236}">
                <a16:creationId xmlns:a16="http://schemas.microsoft.com/office/drawing/2014/main" id="{AAF4C702-3F47-4E16-8684-CB82A273C3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9736" y="3594524"/>
            <a:ext cx="5629405" cy="2717376"/>
          </a:xfrm>
          <a:prstGeom prst="rect">
            <a:avLst/>
          </a:prstGeom>
        </p:spPr>
      </p:pic>
      <p:pic>
        <p:nvPicPr>
          <p:cNvPr id="6" name="Grafik 1" descr="image001">
            <a:extLst>
              <a:ext uri="{FF2B5EF4-FFF2-40B4-BE49-F238E27FC236}">
                <a16:creationId xmlns:a16="http://schemas.microsoft.com/office/drawing/2014/main" id="{465235E9-A7CE-4A20-B4AF-BC6E71333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43" y="115888"/>
            <a:ext cx="1166332" cy="782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09846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zart">
  <a:themeElements>
    <a:clrScheme name="Holzar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olzart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olzar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TM03090434[[fn=Holzart]]</Template>
  <TotalTime>0</TotalTime>
  <Words>691</Words>
  <Application>Microsoft Office PowerPoint</Application>
  <PresentationFormat>Breitbild</PresentationFormat>
  <Paragraphs>112</Paragraphs>
  <Slides>13</Slides>
  <Notes>5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</vt:lpstr>
      <vt:lpstr>Rockwell</vt:lpstr>
      <vt:lpstr>Rockwell Condensed</vt:lpstr>
      <vt:lpstr>Wingdings</vt:lpstr>
      <vt:lpstr>Holzart</vt:lpstr>
      <vt:lpstr>Tastschreiben</vt:lpstr>
      <vt:lpstr>PowerPoint-Präsentation</vt:lpstr>
      <vt:lpstr>Organisatorisches</vt:lpstr>
      <vt:lpstr>Leistungskontrollen</vt:lpstr>
      <vt:lpstr>Notenschlüssel IHK</vt:lpstr>
      <vt:lpstr>Ergonomie am Arbeitsplatz</vt:lpstr>
      <vt:lpstr>Ergonomie am Arbeitsplatz</vt:lpstr>
      <vt:lpstr>Ergonomie am Arbeitsplatz</vt:lpstr>
      <vt:lpstr>Ergonomie am Arbeitsplatz</vt:lpstr>
      <vt:lpstr>Benutzung von Tipp 10</vt:lpstr>
      <vt:lpstr>Benutzung von Tipp 10</vt:lpstr>
      <vt:lpstr>Das alphanumerische Tastenfeld</vt:lpstr>
      <vt:lpstr>Der Ziffernblock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Tastschreieben</dc:title>
  <dc:creator>Adelhoefer, Katharina</dc:creator>
  <cp:lastModifiedBy>Körner, Josephin</cp:lastModifiedBy>
  <cp:revision>24</cp:revision>
  <dcterms:created xsi:type="dcterms:W3CDTF">2025-09-11T04:50:14Z</dcterms:created>
  <dcterms:modified xsi:type="dcterms:W3CDTF">2026-03-24T11:22:03Z</dcterms:modified>
</cp:coreProperties>
</file>