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35825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885,00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4034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885,00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557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788,00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8814033" y="389206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788,00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1.673,00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439377" y="39071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788,00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1673,00€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11.660,00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1059,00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1059,00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1059,00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1059,00€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1059,00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           =  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1059,00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100%                    = 1059,00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1059,00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1059,00€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1059€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6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Beklagte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c) Der </a:t>
            </a:r>
            <a:r>
              <a:rPr lang="de-DE" dirty="0"/>
              <a:t>von dem Kläger, als Antragsschuldner gem. § 22 I S.1 GKG, geleisteter Vorschuss ist </a:t>
            </a:r>
            <a:r>
              <a:rPr lang="de-DE" dirty="0" smtClean="0"/>
              <a:t>auf </a:t>
            </a:r>
            <a:r>
              <a:rPr lang="de-DE" dirty="0"/>
              <a:t>die 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zu </a:t>
            </a:r>
            <a:r>
              <a:rPr lang="de-DE" dirty="0"/>
              <a:t>Kosten der Beklagten, im Rahmen der restlichen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verrechnen.</a:t>
            </a:r>
          </a:p>
          <a:p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Es </a:t>
            </a:r>
            <a:r>
              <a:rPr lang="de-DE" dirty="0"/>
              <a:t>gibt </a:t>
            </a:r>
            <a:r>
              <a:rPr lang="de-DE" b="1" dirty="0"/>
              <a:t>keine</a:t>
            </a:r>
            <a:r>
              <a:rPr lang="de-DE" dirty="0"/>
              <a:t> offene </a:t>
            </a:r>
            <a:r>
              <a:rPr lang="de-DE" b="1" dirty="0" smtClean="0"/>
              <a:t>Restforderung.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08702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459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2.788,00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357,00 €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148749" y="383059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950516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446,00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8780060" y="379864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Gefaltete Ecke 30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21054758">
            <a:off x="212486" y="3065123"/>
            <a:ext cx="1402522" cy="1332000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Rücknahme nach Termin!!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8417301" y="2956811"/>
            <a:ext cx="1166056" cy="196290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357</a:t>
            </a:r>
            <a:r>
              <a:rPr lang="de-DE" dirty="0" smtClean="0"/>
              <a:t>,00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=  </a:t>
            </a:r>
            <a:r>
              <a:rPr lang="de-DE" dirty="0" smtClean="0"/>
              <a:t>446</a:t>
            </a:r>
            <a:r>
              <a:rPr lang="de-DE" dirty="0" smtClean="0"/>
              <a:t>,00 </a:t>
            </a:r>
            <a:r>
              <a:rPr lang="de-DE" dirty="0" smtClean="0"/>
              <a:t>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606401" y="4708879"/>
            <a:ext cx="5222899" cy="421672"/>
            <a:chOff x="1190005" y="6361812"/>
            <a:chExt cx="5222899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 smtClean="0"/>
                <a:t>9</a:t>
              </a:r>
              <a:r>
                <a:rPr lang="de-DE" dirty="0" smtClean="0"/>
                <a:t>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6264560" y="4327882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der </a:t>
            </a:r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Beklagte=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7924696" y="4621794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89</a:t>
            </a:r>
            <a:r>
              <a:rPr lang="de-DE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abzüglich gezahlten </a:t>
            </a:r>
            <a:r>
              <a:rPr lang="de-DE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8</a:t>
            </a:r>
            <a:r>
              <a:rPr lang="de-DE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 </a:t>
            </a:r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 rot="21418836">
            <a:off x="9358418" y="4806591"/>
            <a:ext cx="1348849" cy="1259213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r>
              <a:rPr lang="de-DE" sz="24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9€</a:t>
            </a:r>
            <a:r>
              <a:rPr lang="de-DE" sz="24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</a:t>
            </a:r>
            <a:endParaRPr lang="de-DE" sz="2400" b="1" u="sng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6401" y="3087886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805072" y="3112200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   </a:t>
            </a:r>
            <a:r>
              <a:rPr lang="de-DE" dirty="0" smtClean="0"/>
              <a:t>80</a:t>
            </a:r>
            <a:r>
              <a:rPr lang="de-DE" dirty="0" smtClean="0"/>
              <a:t>,00 </a:t>
            </a:r>
            <a:r>
              <a:rPr lang="de-DE" dirty="0" smtClean="0"/>
              <a:t>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606401" y="3804372"/>
            <a:ext cx="5222899" cy="429560"/>
            <a:chOff x="649264" y="4830623"/>
            <a:chExt cx="5222899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046133" y="4890851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520,00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                             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80</a:t>
            </a:r>
            <a:r>
              <a:rPr lang="de-DE" dirty="0" smtClean="0"/>
              <a:t> </a:t>
            </a:r>
            <a:r>
              <a:rPr lang="de-DE" dirty="0" smtClean="0"/>
              <a:t>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83357" y="3188090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</a:t>
            </a:r>
            <a:r>
              <a:rPr lang="de-DE" dirty="0" smtClean="0"/>
              <a:t>80</a:t>
            </a:r>
            <a:r>
              <a:rPr lang="de-DE" dirty="0" smtClean="0"/>
              <a:t>,00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36" name="Rechteckige Legende 35"/>
          <p:cNvSpPr/>
          <p:nvPr/>
        </p:nvSpPr>
        <p:spPr>
          <a:xfrm>
            <a:off x="3043785" y="5605498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6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29" grpId="0" animBg="1"/>
      <p:bldP spid="30" grpId="0" animBg="1"/>
      <p:bldP spid="37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dirty="0" smtClean="0"/>
              <a:t>Kläger </a:t>
            </a:r>
            <a:r>
              <a:rPr lang="de-DE" dirty="0" smtClean="0"/>
              <a:t>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</a:t>
            </a:r>
            <a:r>
              <a:rPr lang="de-DE" dirty="0" smtClean="0"/>
              <a:t>Beklagten, </a:t>
            </a:r>
            <a:r>
              <a:rPr lang="de-DE" dirty="0"/>
              <a:t>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</a:t>
            </a:r>
            <a:r>
              <a:rPr lang="de-DE" dirty="0" smtClean="0"/>
              <a:t>Klägerin, </a:t>
            </a:r>
            <a:r>
              <a:rPr lang="de-DE" dirty="0"/>
              <a:t>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der Klägerin 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6082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8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188,00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303716" y="3413991"/>
            <a:ext cx="2019180" cy="21670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885,00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1/8			= 209,13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675,87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42423" y="2944538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675,87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7/8			= 1463,87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rgbClr val="FF0000"/>
                </a:solidFill>
              </a:rPr>
              <a:t>Bereits </a:t>
            </a:r>
            <a:r>
              <a:rPr lang="de-DE" u="sng" dirty="0" smtClean="0">
                <a:solidFill>
                  <a:srgbClr val="FF0000"/>
                </a:solidFill>
              </a:rPr>
              <a:t>gezahlt von Beklagten:</a:t>
            </a:r>
            <a:endParaRPr lang="de-DE" u="sng" dirty="0">
              <a:solidFill>
                <a:srgbClr val="FF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= 600,00 EUR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675,87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1673€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2839426" y="508021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1463,87€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4815985" y="5184327"/>
            <a:ext cx="1677149" cy="1483566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1673€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209,13€=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1463,87€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7385392" y="519359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Rechteckige Legende 46"/>
          <p:cNvSpPr/>
          <p:nvPr/>
        </p:nvSpPr>
        <p:spPr>
          <a:xfrm>
            <a:off x="9211624" y="4468169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40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7947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</a:t>
            </a:r>
            <a:r>
              <a:rPr lang="de-DE" dirty="0"/>
              <a:t>gem. § 29 Nr. 1 GKG </a:t>
            </a:r>
            <a:r>
              <a:rPr lang="de-DE" dirty="0" smtClean="0"/>
              <a:t>Kläger und Beklagter als Entscheidungsschuldner.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289576"/>
            <a:ext cx="10150979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</a:t>
            </a:r>
            <a:r>
              <a:rPr lang="de-DE" dirty="0" smtClean="0"/>
              <a:t>geleisteter 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</a:t>
            </a:r>
            <a:r>
              <a:rPr lang="de-DE" dirty="0" smtClean="0"/>
              <a:t>. Für den Restbetrag von 188 EUR trägt 	der Kläger die </a:t>
            </a:r>
            <a:r>
              <a:rPr lang="de-DE" dirty="0" err="1" smtClean="0"/>
              <a:t>Mithaft</a:t>
            </a:r>
            <a:r>
              <a:rPr lang="de-DE" dirty="0" smtClean="0"/>
              <a:t> voll.</a:t>
            </a:r>
            <a:endParaRPr lang="de-DE" dirty="0"/>
          </a:p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6082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59228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33241" y="3874950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09764" y="383668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39241" y="3908332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1426,50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5985" y="383668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1426,50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2435" y="3819296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Anrechnung MV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5" y="4640179"/>
            <a:ext cx="978885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17314" y="383120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17315" y="462770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533241" y="4696503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636205" y="4562758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Sachverst.auslagen</a:t>
            </a:r>
            <a:r>
              <a:rPr lang="de-DE" sz="1400" dirty="0" smtClean="0">
                <a:solidFill>
                  <a:schemeClr val="tx1"/>
                </a:solidFill>
              </a:rPr>
              <a:t>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35376" y="6089990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6075483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3074,00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815986" y="464518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1256,00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533241" y="3235629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2567484" y="3207932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Antrag auf Erlass eines MB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730579" y="317291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38.800,00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6873306" y="318981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262,50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832388" y="316594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262,50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401569" y="3148879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0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6939518" y="540500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8838785" y="540500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141704" y="541739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3074€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1533240" y="5440855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2616231" y="5378690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10232284" y="5514776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9992381" y="5378690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1805€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7" grpId="0" animBg="1"/>
      <p:bldP spid="25" grpId="0" animBg="1"/>
      <p:bldP spid="27" grpId="0" animBg="1"/>
      <p:bldP spid="30" grpId="0" animBg="1"/>
      <p:bldP spid="31" grpId="0" animBg="1"/>
      <p:bldP spid="34" grpId="0" animBg="1"/>
      <p:bldP spid="35" grpId="0" animBg="1"/>
      <p:bldP spid="38" grpId="0" animBg="1"/>
      <p:bldP spid="42" grpId="0" animBg="1"/>
      <p:bldP spid="43" grpId="0" animBg="1"/>
      <p:bldP spid="28" grpId="0" animBg="1"/>
      <p:bldP spid="39" grpId="0" animBg="1"/>
      <p:bldP spid="40" grpId="0" animBg="1"/>
      <p:bldP spid="41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400,00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95564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1575,000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u. </a:t>
            </a:r>
            <a:r>
              <a:rPr lang="de-DE" dirty="0" err="1" smtClean="0"/>
              <a:t>Widerbekl</a:t>
            </a:r>
            <a:r>
              <a:rPr lang="de-DE" dirty="0" smtClean="0"/>
              <a:t>. mit             50% =  1537,00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38,00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Summe/Rest: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38,00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u. </a:t>
            </a:r>
            <a:r>
              <a:rPr lang="de-DE" dirty="0" err="1" smtClean="0"/>
              <a:t>Widerkl</a:t>
            </a:r>
            <a:r>
              <a:rPr lang="de-DE" dirty="0" smtClean="0"/>
              <a:t>. mit            50% = 1537,00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1099,00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38,00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3074,00€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1537,00€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5862776" y="5163147"/>
            <a:ext cx="1565467" cy="1481355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3074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1537,00 -38=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1499,00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Rechteckige Legende 39"/>
          <p:cNvSpPr/>
          <p:nvPr/>
        </p:nvSpPr>
        <p:spPr>
          <a:xfrm>
            <a:off x="9066899" y="4550499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7616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50% und der Kläger mit 50%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6082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12.985,00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295,00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295,00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295,00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Gefaltete Ecke 30"/>
          <p:cNvSpPr/>
          <p:nvPr/>
        </p:nvSpPr>
        <p:spPr>
          <a:xfrm>
            <a:off x="1013056" y="4001047"/>
            <a:ext cx="1491341" cy="1362384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Vergleichs-gebühr!!!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2" name="Gefaltete Ecke 31"/>
          <p:cNvSpPr/>
          <p:nvPr/>
        </p:nvSpPr>
        <p:spPr>
          <a:xfrm>
            <a:off x="2986420" y="4010020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Gesamt-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streitwert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15495&gt;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4775933" y="4001047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Gebühr=295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+ 29,75= 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324,75</a:t>
            </a:r>
            <a:endParaRPr lang="de-DE" b="1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38" name="Gerade Verbindung mit Pfeil 37"/>
          <p:cNvCxnSpPr/>
          <p:nvPr/>
        </p:nvCxnSpPr>
        <p:spPr>
          <a:xfrm flipV="1">
            <a:off x="4148742" y="4996333"/>
            <a:ext cx="905383" cy="21502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885,00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1/2	                                     =  147,50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590,00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147,50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   1/2                        	= 147,50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147,50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147,50€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>
                <a:solidFill>
                  <a:srgbClr val="FF0000"/>
                </a:solidFill>
              </a:rPr>
              <a:t>Nr. </a:t>
            </a:r>
            <a:r>
              <a:rPr lang="de-DE" dirty="0" smtClean="0">
                <a:solidFill>
                  <a:srgbClr val="FF0000"/>
                </a:solidFill>
              </a:rPr>
              <a:t>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Kläger und </a:t>
            </a:r>
            <a:r>
              <a:rPr lang="de-DE" u="sng" dirty="0" smtClean="0"/>
              <a:t>Beklagter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63298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pPr lvl="0"/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</a:t>
            </a:r>
            <a:r>
              <a:rPr lang="de-DE" dirty="0" smtClean="0"/>
              <a:t> </a:t>
            </a:r>
          </a:p>
          <a:p>
            <a:pPr lvl="0"/>
            <a:r>
              <a:rPr lang="de-DE" dirty="0"/>
              <a:t> </a:t>
            </a:r>
            <a:r>
              <a:rPr lang="de-DE" dirty="0" smtClean="0"/>
              <a:t>                 Prozessbevollmächtigten</a:t>
            </a:r>
            <a:r>
              <a:rPr lang="de-DE" dirty="0"/>
              <a:t>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erstattet.  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Ü025z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1455</Words>
  <Application>Microsoft Office PowerPoint</Application>
  <PresentationFormat>Breitbild</PresentationFormat>
  <Paragraphs>441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72</cp:revision>
  <dcterms:created xsi:type="dcterms:W3CDTF">2023-07-24T07:26:55Z</dcterms:created>
  <dcterms:modified xsi:type="dcterms:W3CDTF">2024-05-24T09:16:00Z</dcterms:modified>
</cp:coreProperties>
</file>