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7207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547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4809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6399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4028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87542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5155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236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17143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10620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7298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5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4"/>
            <a:ext cx="4167270" cy="6858007"/>
            <a:chOff x="0" y="0"/>
            <a:chExt cx="8334540" cy="137160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8334502" y="0"/>
                  </a:lnTo>
                  <a:lnTo>
                    <a:pt x="833450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9820" y="591344"/>
            <a:ext cx="3707415" cy="5585619"/>
            <a:chOff x="0" y="0"/>
            <a:chExt cx="7414831" cy="111712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414831" cy="11171239"/>
            </a:xfrm>
            <a:custGeom>
              <a:avLst/>
              <a:gdLst/>
              <a:ahLst/>
              <a:cxnLst/>
              <a:rect l="l" t="t" r="r" b="b"/>
              <a:pathLst>
                <a:path w="7414831" h="11171239">
                  <a:moveTo>
                    <a:pt x="0" y="0"/>
                  </a:moveTo>
                  <a:lnTo>
                    <a:pt x="7414831" y="0"/>
                  </a:lnTo>
                  <a:lnTo>
                    <a:pt x="7414831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50140" r="-1364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7414831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ERSCHEINUNGSFORMEN DES EIGENTUMS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4796513"/>
            <a:chOff x="0" y="0"/>
            <a:chExt cx="13812977" cy="95930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9593027"/>
            </a:xfrm>
            <a:custGeom>
              <a:avLst/>
              <a:gdLst/>
              <a:ahLst/>
              <a:cxnLst/>
              <a:rect l="l" t="t" r="r" b="b"/>
              <a:pathLst>
                <a:path w="13812982" h="9593027">
                  <a:moveTo>
                    <a:pt x="0" y="0"/>
                  </a:moveTo>
                  <a:lnTo>
                    <a:pt x="13812982" y="0"/>
                  </a:lnTo>
                  <a:lnTo>
                    <a:pt x="13812982" y="9593027"/>
                  </a:lnTo>
                  <a:lnTo>
                    <a:pt x="0" y="95930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 b="-1645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95549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DAS WICHTIGSTE RECHT AN EINEM GRUNDSTÜCK IST DAS EIGENTUMSRECHT</a:t>
              </a: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903 BGB BEFUGNISSE DES EIGENTÜMERS</a:t>
              </a:r>
            </a:p>
            <a:p>
              <a:pPr marL="506755" lvl="1" indent="-253378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DAS EIGENTUMSRECHT IST EIN ABSOLUTES RECHT (VOLLRECHT)</a:t>
              </a: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marL="506755" lvl="1" indent="-253378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9403515" y="5446399"/>
            <a:ext cx="1273415" cy="1268640"/>
          </a:xfrm>
          <a:custGeom>
            <a:avLst/>
            <a:gdLst/>
            <a:ahLst/>
            <a:cxnLst/>
            <a:rect l="l" t="t" r="r" b="b"/>
            <a:pathLst>
              <a:path w="1910123" h="1902960">
                <a:moveTo>
                  <a:pt x="0" y="0"/>
                </a:moveTo>
                <a:lnTo>
                  <a:pt x="1910124" y="0"/>
                </a:lnTo>
                <a:lnTo>
                  <a:pt x="1910124" y="1902960"/>
                </a:lnTo>
                <a:lnTo>
                  <a:pt x="0" y="1902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0813878" y="5311563"/>
            <a:ext cx="1079833" cy="1079833"/>
          </a:xfrm>
          <a:custGeom>
            <a:avLst/>
            <a:gdLst/>
            <a:ahLst/>
            <a:cxnLst/>
            <a:rect l="l" t="t" r="r" b="b"/>
            <a:pathLst>
              <a:path w="1619750" h="1619750">
                <a:moveTo>
                  <a:pt x="0" y="0"/>
                </a:moveTo>
                <a:lnTo>
                  <a:pt x="1619749" y="0"/>
                </a:lnTo>
                <a:lnTo>
                  <a:pt x="1619749" y="1619750"/>
                </a:lnTo>
                <a:lnTo>
                  <a:pt x="0" y="1619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447306" y="4390331"/>
            <a:ext cx="6906489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024"/>
              </a:lnSpc>
              <a:spcBef>
                <a:spcPct val="0"/>
              </a:spcBef>
            </a:pPr>
            <a:r>
              <a: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rPr>
              <a:t> → NUR DER EIGENTÜMER DARF DAS GRUNDSTÜCK VERSCHENKEN ODER VERKAUFEN, ALSO DARÜBER VERFÜGEN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056" y="-4"/>
            <a:ext cx="4167270" cy="6858007"/>
            <a:chOff x="0" y="0"/>
            <a:chExt cx="8334540" cy="137160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8334502" y="0"/>
                  </a:lnTo>
                  <a:lnTo>
                    <a:pt x="833450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591344"/>
            <a:ext cx="3200400" cy="5585619"/>
            <a:chOff x="0" y="0"/>
            <a:chExt cx="6400800" cy="111712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11171239"/>
            </a:xfrm>
            <a:custGeom>
              <a:avLst/>
              <a:gdLst/>
              <a:ahLst/>
              <a:cxnLst/>
              <a:rect l="l" t="t" r="r" b="b"/>
              <a:pathLst>
                <a:path w="6400800" h="11171239">
                  <a:moveTo>
                    <a:pt x="0" y="0"/>
                  </a:moveTo>
                  <a:lnTo>
                    <a:pt x="6400800" y="0"/>
                  </a:lnTo>
                  <a:lnTo>
                    <a:pt x="6400800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73926" r="-17392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6400800" cy="111426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232"/>
                </a:lnSpc>
              </a:pPr>
              <a:r>
                <a:rPr lang="en-US" sz="2067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ERSCHEINUNGSFORMEN DES EIGENTUMS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024"/>
                </a:lnSpc>
              </a:pPr>
              <a:endParaRPr sz="1200" dirty="0">
                <a:solidFill>
                  <a:prstClr val="black"/>
                </a:solidFill>
                <a:latin typeface="Calibri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93 BGB WESENTLICHE BESTANDTEILE EINER SACHE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94 BGB WESENTLICHE BESTANDTEILE EINES GRUNDSTÜCKS ODER GEBÄUDES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SACHEN DIE MIT GRUND &amp; 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BODEN FEST VERBUNDEN SIND,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INSBESONDERE GEBÄUDE,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ERZEUGNISSE EINES 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GRUNDSTÜCKS, SOLANGE SIE 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MIT DEM ZUSAMMENHÄNGEN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(PFLANZEN UND HECKEN)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685800" y="512458"/>
            <a:ext cx="3470948" cy="2101501"/>
          </a:xfrm>
          <a:custGeom>
            <a:avLst/>
            <a:gdLst/>
            <a:ahLst/>
            <a:cxnLst/>
            <a:rect l="l" t="t" r="r" b="b"/>
            <a:pathLst>
              <a:path w="5206422" h="3152252">
                <a:moveTo>
                  <a:pt x="0" y="0"/>
                </a:moveTo>
                <a:lnTo>
                  <a:pt x="5206422" y="0"/>
                </a:lnTo>
                <a:lnTo>
                  <a:pt x="5206422" y="3152252"/>
                </a:lnTo>
                <a:lnTo>
                  <a:pt x="0" y="31522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 rot="186299">
            <a:off x="4859313" y="3650587"/>
            <a:ext cx="695645" cy="617385"/>
          </a:xfrm>
          <a:custGeom>
            <a:avLst/>
            <a:gdLst/>
            <a:ahLst/>
            <a:cxnLst/>
            <a:rect l="l" t="t" r="r" b="b"/>
            <a:pathLst>
              <a:path w="1043467" h="926077">
                <a:moveTo>
                  <a:pt x="0" y="0"/>
                </a:moveTo>
                <a:lnTo>
                  <a:pt x="1043467" y="0"/>
                </a:lnTo>
                <a:lnTo>
                  <a:pt x="1043467" y="926077"/>
                </a:lnTo>
                <a:lnTo>
                  <a:pt x="0" y="9260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52208" y="785372"/>
            <a:ext cx="3195761" cy="1603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12"/>
              </a:lnSpc>
              <a:spcBef>
                <a:spcPct val="0"/>
              </a:spcBef>
            </a:pPr>
            <a:r>
              <a:rPr lang="en-US" sz="2326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rPr>
              <a:t>WELCHE WESENTLICHEN BESTANDTEILE GEHÖREN ZU EINEM GRUNDSTÜCK?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59875" y="1198419"/>
            <a:ext cx="3907397" cy="4461163"/>
            <a:chOff x="0" y="0"/>
            <a:chExt cx="7814793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814793" cy="8922331"/>
            </a:xfrm>
            <a:custGeom>
              <a:avLst/>
              <a:gdLst/>
              <a:ahLst/>
              <a:cxnLst/>
              <a:rect l="l" t="t" r="r" b="b"/>
              <a:pathLst>
                <a:path w="7814793" h="8922331">
                  <a:moveTo>
                    <a:pt x="0" y="0"/>
                  </a:moveTo>
                  <a:lnTo>
                    <a:pt x="7814793" y="0"/>
                  </a:lnTo>
                  <a:lnTo>
                    <a:pt x="7814793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5533" r="-8744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7814793" cy="88747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132"/>
                </a:lnSpc>
              </a:pPr>
              <a:r>
                <a:rPr lang="en-US" sz="29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EIGENTUMSFORMEN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7253394" cy="5585619"/>
            <a:chOff x="0" y="0"/>
            <a:chExt cx="14506788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06792" cy="11171239"/>
            </a:xfrm>
            <a:custGeom>
              <a:avLst/>
              <a:gdLst/>
              <a:ahLst/>
              <a:cxnLst/>
              <a:rect l="l" t="t" r="r" b="b"/>
              <a:pathLst>
                <a:path w="14506792" h="11171239">
                  <a:moveTo>
                    <a:pt x="0" y="0"/>
                  </a:moveTo>
                  <a:lnTo>
                    <a:pt x="14506792" y="0"/>
                  </a:lnTo>
                  <a:lnTo>
                    <a:pt x="1450679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194" r="-4641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506788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Sache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entweder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allein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mehreren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gemeinschaftlich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Alleineigentümer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sein:</a:t>
              </a: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natürliche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Juristische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 GmbH und AG)</a:t>
              </a: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Rechtsfähige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Gebilde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(OHG, KG)</a:t>
              </a: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Genossenschaften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e.G.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Bund, Gemeinden,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Stiftungen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03402" y="1153572"/>
            <a:ext cx="3760470" cy="4461163"/>
            <a:chOff x="0" y="0"/>
            <a:chExt cx="752094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520940" cy="8922331"/>
            </a:xfrm>
            <a:custGeom>
              <a:avLst/>
              <a:gdLst/>
              <a:ahLst/>
              <a:cxnLst/>
              <a:rect l="l" t="t" r="r" b="b"/>
              <a:pathLst>
                <a:path w="7520940" h="8922331">
                  <a:moveTo>
                    <a:pt x="0" y="0"/>
                  </a:moveTo>
                  <a:lnTo>
                    <a:pt x="7520940" y="0"/>
                  </a:lnTo>
                  <a:lnTo>
                    <a:pt x="752094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9657" r="-9476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7520940" cy="88747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132"/>
                </a:lnSpc>
              </a:pPr>
              <a:r>
                <a:rPr lang="en-US" sz="29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EIGENTUMSFORMEN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6092218"/>
            <a:chOff x="0" y="0"/>
            <a:chExt cx="13812977" cy="1218443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2184436"/>
            </a:xfrm>
            <a:custGeom>
              <a:avLst/>
              <a:gdLst/>
              <a:ahLst/>
              <a:cxnLst/>
              <a:rect l="l" t="t" r="r" b="b"/>
              <a:pathLst>
                <a:path w="13812982" h="12184436">
                  <a:moveTo>
                    <a:pt x="0" y="0"/>
                  </a:moveTo>
                  <a:lnTo>
                    <a:pt x="13812982" y="0"/>
                  </a:lnTo>
                  <a:lnTo>
                    <a:pt x="13812982" y="12184436"/>
                  </a:lnTo>
                  <a:lnTo>
                    <a:pt x="0" y="121844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 b="831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5725"/>
              <a:ext cx="13812977" cy="12098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2721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2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Formen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möglich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:     </a:t>
              </a:r>
            </a:p>
            <a:p>
              <a:pPr defTabSz="609630">
                <a:lnSpc>
                  <a:spcPts val="2721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⟶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Gesamthandseigentum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      </a:t>
              </a:r>
            </a:p>
            <a:p>
              <a:pPr defTabSz="609630">
                <a:lnSpc>
                  <a:spcPts val="2721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⟶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Bruchteilen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21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21"/>
                </a:lnSpc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Gesamthandseigentum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(§§705ff BGB)</a:t>
              </a:r>
            </a:p>
            <a:p>
              <a:pPr marL="506755" lvl="1" indent="-253378" defTabSz="609630">
                <a:lnSpc>
                  <a:spcPts val="2721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Miteigentümern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bestimmter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Anteil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an der Sache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21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→ Keiner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Sache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allein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defTabSz="609630">
                <a:lnSpc>
                  <a:spcPts val="2721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verfügen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21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21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gibt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Formen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506755" lvl="1" indent="-253378" defTabSz="609630">
                <a:lnSpc>
                  <a:spcPts val="2721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Eheliche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Gütergemeinschaft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2721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Erbengemeinschaft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(§§2032ff)          </a:t>
              </a:r>
            </a:p>
            <a:p>
              <a:pPr marL="506755" lvl="1" indent="-253378" defTabSz="609630">
                <a:lnSpc>
                  <a:spcPts val="2721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nicht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Verein</a:t>
              </a:r>
            </a:p>
            <a:p>
              <a:pPr marL="506755" lvl="1" indent="-253378" defTabSz="609630">
                <a:lnSpc>
                  <a:spcPts val="2721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2721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925" y="1153573"/>
            <a:ext cx="4169956" cy="4461163"/>
            <a:chOff x="0" y="0"/>
            <a:chExt cx="8339912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339912" cy="8922331"/>
            </a:xfrm>
            <a:custGeom>
              <a:avLst/>
              <a:gdLst/>
              <a:ahLst/>
              <a:cxnLst/>
              <a:rect l="l" t="t" r="r" b="b"/>
              <a:pathLst>
                <a:path w="8339912" h="8922331">
                  <a:moveTo>
                    <a:pt x="0" y="0"/>
                  </a:moveTo>
                  <a:lnTo>
                    <a:pt x="8339912" y="0"/>
                  </a:lnTo>
                  <a:lnTo>
                    <a:pt x="8339912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98889" r="-7563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8339912" cy="88747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132"/>
                </a:lnSpc>
              </a:pPr>
              <a:r>
                <a:rPr lang="en-US" sz="29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EIGENTUMSFORMEN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7386819" cy="5585619"/>
            <a:chOff x="0" y="0"/>
            <a:chExt cx="14773638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773642" cy="11171239"/>
            </a:xfrm>
            <a:custGeom>
              <a:avLst/>
              <a:gdLst/>
              <a:ahLst/>
              <a:cxnLst/>
              <a:rect l="l" t="t" r="r" b="b"/>
              <a:pathLst>
                <a:path w="14773642" h="11171239">
                  <a:moveTo>
                    <a:pt x="0" y="0"/>
                  </a:moveTo>
                  <a:lnTo>
                    <a:pt x="14773642" y="0"/>
                  </a:lnTo>
                  <a:lnTo>
                    <a:pt x="1477364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269" r="-437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773638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024"/>
                </a:lnSpc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Bruchteilen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(§§741ffBGB)</a:t>
              </a: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Miteigentümern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bestimmter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ideeller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Anteil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Sache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seinen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Anteil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frei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defTabSz="609630">
                <a:lnSpc>
                  <a:spcPts val="3024"/>
                </a:lnSpc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verfügen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veräußern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belasten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Bruchteilsgemeinschaft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1/16</a:t>
              </a: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Ehepaare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½</a:t>
              </a: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Miteigentümer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Breitbild</PresentationFormat>
  <Paragraphs>57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Inter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2026-04-07T12:59:19Z</dcterms:created>
  <dcterms:modified xsi:type="dcterms:W3CDTF">2026-04-07T13:01:21Z</dcterms:modified>
</cp:coreProperties>
</file>